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61" r:id="rId3"/>
    <p:sldId id="258" r:id="rId4"/>
    <p:sldId id="265" r:id="rId5"/>
    <p:sldId id="273" r:id="rId6"/>
    <p:sldId id="287" r:id="rId7"/>
    <p:sldId id="284" r:id="rId8"/>
    <p:sldId id="288" r:id="rId9"/>
    <p:sldId id="285" r:id="rId10"/>
    <p:sldId id="283" r:id="rId11"/>
    <p:sldId id="289" r:id="rId12"/>
    <p:sldId id="29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6"/>
    <p:restoredTop sz="86190"/>
  </p:normalViewPr>
  <p:slideViewPr>
    <p:cSldViewPr>
      <p:cViewPr varScale="1">
        <p:scale>
          <a:sx n="109" d="100"/>
          <a:sy n="109" d="100"/>
        </p:scale>
        <p:origin x="270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4143361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12</a:t>
            </a:fld>
            <a:endParaRPr lang="en-US" altLang="en-US"/>
          </a:p>
        </p:txBody>
      </p:sp>
    </p:spTree>
    <p:extLst>
      <p:ext uri="{BB962C8B-B14F-4D97-AF65-F5344CB8AC3E}">
        <p14:creationId xmlns:p14="http://schemas.microsoft.com/office/powerpoint/2010/main" val="278118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a:t>March, 2019</a:t>
            </a:r>
            <a:endParaRPr lang="en-US" altLang="en-US" dirty="0"/>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2019</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15-19-0102-03-04md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152400" y="385191"/>
            <a:ext cx="1600200" cy="215444"/>
          </a:xfrm>
        </p:spPr>
        <p:txBody>
          <a:bodyPr/>
          <a:lstStyle/>
          <a:p>
            <a:r>
              <a:rPr lang="en-US" altLang="en-US"/>
              <a:t>March, 2019</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Interim Plenary Opening and Closing Report – FINAL</a:t>
            </a:r>
          </a:p>
          <a:p>
            <a:r>
              <a:rPr lang="en-US" altLang="en-US" sz="1600" b="1" dirty="0">
                <a:solidFill>
                  <a:schemeClr val="tx2"/>
                </a:solidFill>
              </a:rPr>
              <a:t>Date Submitted: March 14,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15-19-0102-03-04md</a:t>
            </a:r>
            <a:r>
              <a:rPr lang="en-US" sz="1600" b="1" dirty="0"/>
              <a:t> </a:t>
            </a:r>
            <a:r>
              <a:rPr lang="en-US" altLang="en-US" sz="1600" b="1" dirty="0">
                <a:solidFill>
                  <a:schemeClr val="tx2"/>
                </a:solidFill>
              </a:rPr>
              <a:t>Abstract: </a:t>
            </a:r>
            <a:r>
              <a:rPr lang="en-US" altLang="en-US" sz="1600" dirty="0">
                <a:solidFill>
                  <a:schemeClr val="tx2"/>
                </a:solidFill>
              </a:rPr>
              <a:t>March 2019, IEEE P802,15.4md Plenary Closing Report –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10</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P802.15.4-REVd-D01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
        <p:nvSpPr>
          <p:cNvPr id="5" name="Date Placeholder 3">
            <a:extLst>
              <a:ext uri="{FF2B5EF4-FFF2-40B4-BE49-F238E27FC236}">
                <a16:creationId xmlns:a16="http://schemas.microsoft.com/office/drawing/2014/main" id="{A18A0D13-D6CE-FD4D-BF09-E3E17ECDF95D}"/>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471410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304800" y="1475231"/>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Draft Review incorporation of X</a:t>
            </a:r>
          </a:p>
          <a:p>
            <a:pPr marL="742950" lvl="1" indent="-285750" algn="l">
              <a:buFont typeface="Arial" panose="020B0604020202020204" pitchFamily="34" charset="0"/>
              <a:buChar char="•"/>
            </a:pPr>
            <a:r>
              <a:rPr lang="en-US" sz="1600" dirty="0"/>
              <a:t>Recirc Letter Ballot</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Sep 2019 (Hanoi)</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b="1" dirty="0"/>
              <a:t>Comment </a:t>
            </a:r>
          </a:p>
          <a:p>
            <a:pPr marL="742950" lvl="1" indent="-285750" algn="l">
              <a:buFont typeface="Arial" panose="020B0604020202020204" pitchFamily="34" charset="0"/>
              <a:buChar char="•"/>
            </a:pPr>
            <a:r>
              <a:rPr lang="en-US" sz="1600" b="1" dirty="0"/>
              <a:t>Sponsor Ballot</a:t>
            </a:r>
          </a:p>
          <a:p>
            <a:pPr marL="285750" indent="-285750" algn="l">
              <a:buFont typeface="Arial" panose="020B0604020202020204" pitchFamily="34" charset="0"/>
              <a:buChar char="•"/>
            </a:pPr>
            <a:endParaRPr lang="en-US" sz="1600" b="1"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316187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12</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304800" y="1475231"/>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January – 2020 - (Irvine)</a:t>
            </a:r>
          </a:p>
          <a:p>
            <a:pPr marL="742950" lvl="1" indent="-285750" algn="l">
              <a:buFont typeface="Arial" panose="020B0604020202020204" pitchFamily="34" charset="0"/>
              <a:buChar char="•"/>
            </a:pPr>
            <a:r>
              <a:rPr lang="en-US" sz="1600" dirty="0"/>
              <a:t>Comment</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Mar? 2020 (Atlanta)</a:t>
            </a:r>
            <a:endParaRPr lang="en-US" sz="1600" b="1" dirty="0"/>
          </a:p>
          <a:p>
            <a:pPr marL="742950" lvl="1" indent="-285750" algn="l">
              <a:buFont typeface="Arial" panose="020B0604020202020204" pitchFamily="34" charset="0"/>
              <a:buChar char="•"/>
            </a:pPr>
            <a:r>
              <a:rPr lang="en-US" sz="1600" dirty="0" err="1"/>
              <a:t>Revcom</a:t>
            </a:r>
            <a:endParaRPr lang="en-US" sz="1600"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04875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2019 March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890506615"/>
              </p:ext>
            </p:extLst>
          </p:nvPr>
        </p:nvGraphicFramePr>
        <p:xfrm>
          <a:off x="534194" y="1404015"/>
          <a:ext cx="8075612" cy="425002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Not Used</a:t>
                      </a:r>
                    </a:p>
                  </a:txBody>
                  <a:tcPr/>
                </a:tc>
                <a:tc>
                  <a:txBody>
                    <a:bodyPr/>
                    <a:lstStyle/>
                    <a:p>
                      <a:pPr algn="ctr"/>
                      <a:r>
                        <a:rPr lang="en-US" dirty="0"/>
                        <a:t>Not Used</a:t>
                      </a:r>
                    </a:p>
                  </a:txBody>
                  <a:tcPr/>
                </a:tc>
                <a:tc>
                  <a:txBody>
                    <a:bodyPr/>
                    <a:lstStyle/>
                    <a:p>
                      <a:pPr algn="ctr"/>
                      <a:r>
                        <a:rPr lang="en-US" dirty="0"/>
                        <a:t>8:30</a:t>
                      </a:r>
                    </a:p>
                    <a:p>
                      <a:pPr algn="ctr"/>
                      <a:r>
                        <a:rPr lang="en-US" dirty="0"/>
                        <a:t>Room 2</a:t>
                      </a:r>
                    </a:p>
                    <a:p>
                      <a:pPr algn="ctr"/>
                      <a:endParaRPr lang="en-US" dirty="0"/>
                    </a:p>
                  </a:txBody>
                  <a:tcPr/>
                </a:tc>
                <a:tc>
                  <a:txBody>
                    <a:bodyPr/>
                    <a:lstStyle/>
                    <a:p>
                      <a:pPr algn="ctr"/>
                      <a:r>
                        <a:rPr lang="en-US" dirty="0"/>
                        <a:t>Not Used</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10:00am Opening Plenary</a:t>
                      </a:r>
                    </a:p>
                  </a:txBody>
                  <a:tcPr/>
                </a:tc>
                <a:tc>
                  <a:txBody>
                    <a:bodyPr/>
                    <a:lstStyle/>
                    <a:p>
                      <a:pPr algn="ctr"/>
                      <a:r>
                        <a:rPr lang="en-US" dirty="0"/>
                        <a:t>Room 1</a:t>
                      </a:r>
                    </a:p>
                  </a:txBody>
                  <a:tcPr/>
                </a:tc>
                <a:tc>
                  <a:txBody>
                    <a:bodyPr/>
                    <a:lstStyle/>
                    <a:p>
                      <a:pPr algn="ctr"/>
                      <a:r>
                        <a:rPr lang="en-US" dirty="0"/>
                        <a:t>Midweek Plenary</a:t>
                      </a:r>
                    </a:p>
                  </a:txBody>
                  <a:tcPr/>
                </a:tc>
                <a:tc>
                  <a:txBody>
                    <a:bodyPr/>
                    <a:lstStyle/>
                    <a:p>
                      <a:pPr algn="ctr"/>
                      <a:r>
                        <a:rPr lang="en-US" strike="noStrike" dirty="0"/>
                        <a:t>Room 1</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algn="ctr"/>
                      <a:r>
                        <a:rPr lang="en-US" dirty="0">
                          <a:highlight>
                            <a:srgbClr val="FF0000"/>
                          </a:highlight>
                        </a:rPr>
                        <a:t>Cancelled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AM 2</a:t>
            </a:r>
          </a:p>
          <a:p>
            <a:pPr lvl="1"/>
            <a:r>
              <a:rPr lang="en-US" sz="2400" dirty="0"/>
              <a:t>Call for Patents</a:t>
            </a:r>
          </a:p>
          <a:p>
            <a:pPr lvl="1"/>
            <a:r>
              <a:rPr lang="en-US" sz="2400" dirty="0"/>
              <a:t>Review minutes and approve minutes from last Face to Face. (DCN 36)</a:t>
            </a:r>
          </a:p>
          <a:p>
            <a:pPr lvl="1"/>
            <a:r>
              <a:rPr lang="en-US" sz="2400" dirty="0"/>
              <a:t>Approve BRC Minutes (DCN 77, 79,88)</a:t>
            </a:r>
          </a:p>
          <a:p>
            <a:pPr lvl="1"/>
            <a:r>
              <a:rPr lang="en-US" sz="2400" dirty="0"/>
              <a:t>Review Current Status of Comment Resolution on Draft DCN 18-433</a:t>
            </a:r>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23485655"/>
              </p:ext>
            </p:extLst>
          </p:nvPr>
        </p:nvGraphicFramePr>
        <p:xfrm>
          <a:off x="1409700" y="41910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LB150</a:t>
                      </a:r>
                    </a:p>
                  </a:txBody>
                  <a:tcPr/>
                </a:tc>
                <a:tc>
                  <a:txBody>
                    <a:bodyPr/>
                    <a:lstStyle/>
                    <a:p>
                      <a:pPr algn="ctr"/>
                      <a:r>
                        <a:rPr lang="en-US" dirty="0"/>
                        <a:t>108</a:t>
                      </a:r>
                    </a:p>
                  </a:txBody>
                  <a:tcPr/>
                </a:tc>
                <a:tc>
                  <a:txBody>
                    <a:bodyPr/>
                    <a:lstStyle/>
                    <a:p>
                      <a:pPr algn="ctr"/>
                      <a:r>
                        <a:rPr lang="en-US" dirty="0"/>
                        <a:t>127</a:t>
                      </a:r>
                    </a:p>
                  </a:txBody>
                  <a:tcPr/>
                </a:tc>
                <a:tc>
                  <a:txBody>
                    <a:bodyPr/>
                    <a:lstStyle/>
                    <a:p>
                      <a:pPr algn="ctr"/>
                      <a:r>
                        <a:rPr lang="en-US" dirty="0"/>
                        <a:t>21</a:t>
                      </a: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algn="ctr"/>
                      <a:r>
                        <a:rPr lang="en-US" dirty="0"/>
                        <a:t>37</a:t>
                      </a:r>
                    </a:p>
                  </a:txBody>
                  <a:tcPr/>
                </a:tc>
                <a:tc>
                  <a:txBody>
                    <a:bodyPr/>
                    <a:lstStyle/>
                    <a:p>
                      <a:pPr algn="ctr"/>
                      <a:r>
                        <a:rPr lang="en-US" dirty="0"/>
                        <a:t>46</a:t>
                      </a:r>
                    </a:p>
                  </a:txBody>
                  <a:tcPr/>
                </a:tc>
                <a:tc>
                  <a:txBody>
                    <a:bodyPr/>
                    <a:lstStyle/>
                    <a:p>
                      <a:pPr algn="ctr"/>
                      <a:r>
                        <a:rPr lang="en-US" dirty="0"/>
                        <a:t>18</a:t>
                      </a: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algn="ctr"/>
                      <a:r>
                        <a:rPr lang="en-US" dirty="0"/>
                        <a:t>145</a:t>
                      </a:r>
                    </a:p>
                  </a:txBody>
                  <a:tcPr/>
                </a:tc>
                <a:tc>
                  <a:txBody>
                    <a:bodyPr/>
                    <a:lstStyle/>
                    <a:p>
                      <a:pPr algn="ctr"/>
                      <a:r>
                        <a:rPr lang="en-US" dirty="0"/>
                        <a:t>173</a:t>
                      </a:r>
                    </a:p>
                  </a:txBody>
                  <a:tcPr/>
                </a:tc>
                <a:tc>
                  <a:txBody>
                    <a:bodyPr/>
                    <a:lstStyle/>
                    <a:p>
                      <a:pPr algn="ctr"/>
                      <a:r>
                        <a:rPr lang="en-US" dirty="0"/>
                        <a:t>39</a:t>
                      </a: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algn="ctr"/>
                      <a:r>
                        <a:rPr lang="en-US" dirty="0"/>
                        <a:t>318</a:t>
                      </a:r>
                    </a:p>
                  </a:txBody>
                  <a:tcPr/>
                </a:tc>
                <a:tc hMerge="1">
                  <a:txBody>
                    <a:bodyPr/>
                    <a:lstStyle/>
                    <a:p>
                      <a:pPr algn="ctr"/>
                      <a:endParaRPr lang="en-US" dirty="0"/>
                    </a:p>
                  </a:txBody>
                  <a:tcPr/>
                </a:tc>
                <a:tc>
                  <a:txBody>
                    <a:bodyPr/>
                    <a:lstStyle/>
                    <a:p>
                      <a:pPr algn="ctr"/>
                      <a:r>
                        <a:rPr lang="en-US" dirty="0">
                          <a:solidFill>
                            <a:srgbClr val="C00000"/>
                          </a:solidFill>
                        </a:rPr>
                        <a:t>39</a:t>
                      </a:r>
                    </a:p>
                  </a:txBody>
                  <a:tcPr/>
                </a:tc>
                <a:extLst>
                  <a:ext uri="{0D108BD9-81ED-4DB2-BD59-A6C34878D82A}">
                    <a16:rowId xmlns:a16="http://schemas.microsoft.com/office/drawing/2014/main" val="2206872424"/>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Tuesday AM 1 and AM 2</a:t>
            </a:r>
          </a:p>
          <a:p>
            <a:pPr lvl="1"/>
            <a:r>
              <a:rPr lang="en-US" sz="2400" dirty="0"/>
              <a:t>Comment Resolution</a:t>
            </a:r>
          </a:p>
          <a:p>
            <a:r>
              <a:rPr lang="en-US" sz="2800" dirty="0"/>
              <a:t>Wednesday AM 1 and PM 2</a:t>
            </a:r>
          </a:p>
          <a:p>
            <a:pPr lvl="1"/>
            <a:r>
              <a:rPr lang="en-US" sz="2400" dirty="0"/>
              <a:t>Comment Resolution</a:t>
            </a:r>
          </a:p>
          <a:p>
            <a:r>
              <a:rPr lang="en-US" sz="2800" dirty="0"/>
              <a:t>Thursday AM 2 </a:t>
            </a:r>
          </a:p>
          <a:p>
            <a:pPr lvl="1"/>
            <a:r>
              <a:rPr lang="en-US" sz="2400" dirty="0"/>
              <a:t>Comment Resolution</a:t>
            </a:r>
          </a:p>
          <a:p>
            <a:pPr lvl="1"/>
            <a:r>
              <a:rPr lang="en-US" sz="2400" dirty="0"/>
              <a:t>Closing 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Meeting minutes are: </a:t>
            </a:r>
          </a:p>
          <a:p>
            <a:pPr marL="0" indent="0">
              <a:buNone/>
            </a:pPr>
            <a:r>
              <a:rPr lang="en-US" dirty="0"/>
              <a:t>DCN 15-19-137-02</a:t>
            </a:r>
          </a:p>
          <a:p>
            <a:r>
              <a:rPr lang="en-US" dirty="0"/>
              <a:t>Five sessions were held.  </a:t>
            </a:r>
          </a:p>
          <a:p>
            <a:r>
              <a:rPr lang="en-US" dirty="0"/>
              <a:t>Starting Point:</a:t>
            </a:r>
          </a:p>
          <a:p>
            <a:pPr marL="0" indent="0">
              <a:buNone/>
            </a:pPr>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graphicFrame>
        <p:nvGraphicFramePr>
          <p:cNvPr id="4" name="Table 3">
            <a:extLst>
              <a:ext uri="{FF2B5EF4-FFF2-40B4-BE49-F238E27FC236}">
                <a16:creationId xmlns:a16="http://schemas.microsoft.com/office/drawing/2014/main" id="{B812337D-F186-1046-B6B7-90C10690916D}"/>
              </a:ext>
            </a:extLst>
          </p:cNvPr>
          <p:cNvGraphicFramePr>
            <a:graphicFrameLocks noGrp="1"/>
          </p:cNvGraphicFramePr>
          <p:nvPr>
            <p:extLst>
              <p:ext uri="{D42A27DB-BD31-4B8C-83A1-F6EECF244321}">
                <p14:modId xmlns:p14="http://schemas.microsoft.com/office/powerpoint/2010/main" val="535345165"/>
              </p:ext>
            </p:extLst>
          </p:nvPr>
        </p:nvGraphicFramePr>
        <p:xfrm>
          <a:off x="838200" y="36576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445242549"/>
                    </a:ext>
                  </a:extLst>
                </a:gridCol>
                <a:gridCol w="1600200">
                  <a:extLst>
                    <a:ext uri="{9D8B030D-6E8A-4147-A177-3AD203B41FA5}">
                      <a16:colId xmlns:a16="http://schemas.microsoft.com/office/drawing/2014/main" val="3005823477"/>
                    </a:ext>
                  </a:extLst>
                </a:gridCol>
                <a:gridCol w="1600200">
                  <a:extLst>
                    <a:ext uri="{9D8B030D-6E8A-4147-A177-3AD203B41FA5}">
                      <a16:colId xmlns:a16="http://schemas.microsoft.com/office/drawing/2014/main" val="2861652111"/>
                    </a:ext>
                  </a:extLst>
                </a:gridCol>
                <a:gridCol w="1600200">
                  <a:extLst>
                    <a:ext uri="{9D8B030D-6E8A-4147-A177-3AD203B41FA5}">
                      <a16:colId xmlns:a16="http://schemas.microsoft.com/office/drawing/2014/main" val="3056360835"/>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2355381140"/>
                  </a:ext>
                </a:extLst>
              </a:tr>
              <a:tr h="329243">
                <a:tc>
                  <a:txBody>
                    <a:bodyPr/>
                    <a:lstStyle/>
                    <a:p>
                      <a:pPr algn="ctr"/>
                      <a:r>
                        <a:rPr lang="en-US" dirty="0"/>
                        <a:t>LB150</a:t>
                      </a:r>
                    </a:p>
                  </a:txBody>
                  <a:tcPr/>
                </a:tc>
                <a:tc>
                  <a:txBody>
                    <a:bodyPr/>
                    <a:lstStyle/>
                    <a:p>
                      <a:pPr algn="ctr"/>
                      <a:r>
                        <a:rPr lang="en-US" dirty="0"/>
                        <a:t>108</a:t>
                      </a:r>
                    </a:p>
                  </a:txBody>
                  <a:tcPr/>
                </a:tc>
                <a:tc>
                  <a:txBody>
                    <a:bodyPr/>
                    <a:lstStyle/>
                    <a:p>
                      <a:pPr algn="ctr"/>
                      <a:r>
                        <a:rPr lang="en-US" dirty="0"/>
                        <a:t>127</a:t>
                      </a:r>
                    </a:p>
                  </a:txBody>
                  <a:tcPr/>
                </a:tc>
                <a:tc>
                  <a:txBody>
                    <a:bodyPr/>
                    <a:lstStyle/>
                    <a:p>
                      <a:pPr algn="ctr"/>
                      <a:r>
                        <a:rPr lang="en-US" dirty="0"/>
                        <a:t>21</a:t>
                      </a:r>
                    </a:p>
                  </a:txBody>
                  <a:tcPr/>
                </a:tc>
                <a:extLst>
                  <a:ext uri="{0D108BD9-81ED-4DB2-BD59-A6C34878D82A}">
                    <a16:rowId xmlns:a16="http://schemas.microsoft.com/office/drawing/2014/main" val="28102979"/>
                  </a:ext>
                </a:extLst>
              </a:tr>
              <a:tr h="329243">
                <a:tc>
                  <a:txBody>
                    <a:bodyPr/>
                    <a:lstStyle/>
                    <a:p>
                      <a:pPr algn="ctr"/>
                      <a:r>
                        <a:rPr lang="en-US" dirty="0"/>
                        <a:t>Rogue</a:t>
                      </a:r>
                    </a:p>
                  </a:txBody>
                  <a:tcPr/>
                </a:tc>
                <a:tc>
                  <a:txBody>
                    <a:bodyPr/>
                    <a:lstStyle/>
                    <a:p>
                      <a:pPr algn="ctr"/>
                      <a:r>
                        <a:rPr lang="en-US" dirty="0"/>
                        <a:t>37</a:t>
                      </a:r>
                    </a:p>
                  </a:txBody>
                  <a:tcPr/>
                </a:tc>
                <a:tc>
                  <a:txBody>
                    <a:bodyPr/>
                    <a:lstStyle/>
                    <a:p>
                      <a:pPr algn="ctr"/>
                      <a:r>
                        <a:rPr lang="en-US" dirty="0"/>
                        <a:t>46</a:t>
                      </a:r>
                    </a:p>
                  </a:txBody>
                  <a:tcPr/>
                </a:tc>
                <a:tc>
                  <a:txBody>
                    <a:bodyPr/>
                    <a:lstStyle/>
                    <a:p>
                      <a:pPr algn="ctr"/>
                      <a:r>
                        <a:rPr lang="en-US" dirty="0"/>
                        <a:t>18</a:t>
                      </a:r>
                    </a:p>
                  </a:txBody>
                  <a:tcPr/>
                </a:tc>
                <a:extLst>
                  <a:ext uri="{0D108BD9-81ED-4DB2-BD59-A6C34878D82A}">
                    <a16:rowId xmlns:a16="http://schemas.microsoft.com/office/drawing/2014/main" val="1728065383"/>
                  </a:ext>
                </a:extLst>
              </a:tr>
              <a:tr h="329243">
                <a:tc>
                  <a:txBody>
                    <a:bodyPr/>
                    <a:lstStyle/>
                    <a:p>
                      <a:pPr algn="ctr"/>
                      <a:r>
                        <a:rPr lang="en-US" dirty="0"/>
                        <a:t>Total</a:t>
                      </a:r>
                    </a:p>
                  </a:txBody>
                  <a:tcPr/>
                </a:tc>
                <a:tc>
                  <a:txBody>
                    <a:bodyPr/>
                    <a:lstStyle/>
                    <a:p>
                      <a:pPr algn="ctr"/>
                      <a:r>
                        <a:rPr lang="en-US" dirty="0"/>
                        <a:t>145</a:t>
                      </a:r>
                    </a:p>
                  </a:txBody>
                  <a:tcPr/>
                </a:tc>
                <a:tc>
                  <a:txBody>
                    <a:bodyPr/>
                    <a:lstStyle/>
                    <a:p>
                      <a:pPr algn="ctr"/>
                      <a:r>
                        <a:rPr lang="en-US" dirty="0"/>
                        <a:t>173</a:t>
                      </a:r>
                    </a:p>
                  </a:txBody>
                  <a:tcPr/>
                </a:tc>
                <a:tc>
                  <a:txBody>
                    <a:bodyPr/>
                    <a:lstStyle/>
                    <a:p>
                      <a:pPr algn="ctr"/>
                      <a:r>
                        <a:rPr lang="en-US" dirty="0"/>
                        <a:t>39</a:t>
                      </a:r>
                    </a:p>
                  </a:txBody>
                  <a:tcPr/>
                </a:tc>
                <a:extLst>
                  <a:ext uri="{0D108BD9-81ED-4DB2-BD59-A6C34878D82A}">
                    <a16:rowId xmlns:a16="http://schemas.microsoft.com/office/drawing/2014/main" val="456770194"/>
                  </a:ext>
                </a:extLst>
              </a:tr>
              <a:tr h="329243">
                <a:tc>
                  <a:txBody>
                    <a:bodyPr/>
                    <a:lstStyle/>
                    <a:p>
                      <a:pPr algn="ctr"/>
                      <a:r>
                        <a:rPr lang="en-US" dirty="0"/>
                        <a:t>Grand Total</a:t>
                      </a:r>
                    </a:p>
                  </a:txBody>
                  <a:tcPr/>
                </a:tc>
                <a:tc gridSpan="2">
                  <a:txBody>
                    <a:bodyPr/>
                    <a:lstStyle/>
                    <a:p>
                      <a:pPr algn="ctr"/>
                      <a:r>
                        <a:rPr lang="en-US" dirty="0"/>
                        <a:t>318</a:t>
                      </a:r>
                    </a:p>
                  </a:txBody>
                  <a:tcPr/>
                </a:tc>
                <a:tc hMerge="1">
                  <a:txBody>
                    <a:bodyPr/>
                    <a:lstStyle/>
                    <a:p>
                      <a:pPr algn="ctr"/>
                      <a:endParaRPr lang="en-US" dirty="0"/>
                    </a:p>
                  </a:txBody>
                  <a:tcPr/>
                </a:tc>
                <a:tc>
                  <a:txBody>
                    <a:bodyPr/>
                    <a:lstStyle/>
                    <a:p>
                      <a:pPr algn="ctr"/>
                      <a:r>
                        <a:rPr lang="en-US" dirty="0">
                          <a:solidFill>
                            <a:srgbClr val="C00000"/>
                          </a:solidFill>
                        </a:rPr>
                        <a:t>39</a:t>
                      </a:r>
                    </a:p>
                  </a:txBody>
                  <a:tcPr/>
                </a:tc>
                <a:extLst>
                  <a:ext uri="{0D108BD9-81ED-4DB2-BD59-A6C34878D82A}">
                    <a16:rowId xmlns:a16="http://schemas.microsoft.com/office/drawing/2014/main" val="2903733812"/>
                  </a:ext>
                </a:extLst>
              </a:tr>
            </a:tbl>
          </a:graphicData>
        </a:graphic>
      </p:graphicFrame>
    </p:spTree>
    <p:extLst>
      <p:ext uri="{BB962C8B-B14F-4D97-AF65-F5344CB8AC3E}">
        <p14:creationId xmlns:p14="http://schemas.microsoft.com/office/powerpoint/2010/main" val="3981799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At Close: (Spreadsheet DCN 15-18-0433-30)</a:t>
            </a:r>
          </a:p>
          <a:p>
            <a:endParaRPr lang="en-US" dirty="0"/>
          </a:p>
          <a:p>
            <a:pPr marL="0" indent="0">
              <a:buNone/>
            </a:pPr>
            <a:endParaRPr lang="en-US" dirty="0"/>
          </a:p>
          <a:p>
            <a:pPr marL="0" indent="0">
              <a:buNone/>
            </a:pPr>
            <a:r>
              <a:rPr lang="en-US" dirty="0"/>
              <a:t>  </a:t>
            </a:r>
          </a:p>
          <a:p>
            <a:r>
              <a:rPr lang="en-US" dirty="0"/>
              <a:t>CRG Formed</a:t>
            </a:r>
          </a:p>
          <a:p>
            <a:r>
              <a:rPr lang="en-US" dirty="0"/>
              <a:t>Schedule set</a:t>
            </a:r>
          </a:p>
          <a:p>
            <a:r>
              <a:rPr lang="en-US" dirty="0"/>
              <a:t>Timeline revisited</a:t>
            </a:r>
          </a:p>
          <a:p>
            <a:r>
              <a:rPr lang="en-US" dirty="0"/>
              <a:t>Adjourned</a:t>
            </a:r>
          </a:p>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graphicFrame>
        <p:nvGraphicFramePr>
          <p:cNvPr id="4" name="Table 3">
            <a:extLst>
              <a:ext uri="{FF2B5EF4-FFF2-40B4-BE49-F238E27FC236}">
                <a16:creationId xmlns:a16="http://schemas.microsoft.com/office/drawing/2014/main" id="{B812337D-F186-1046-B6B7-90C10690916D}"/>
              </a:ext>
            </a:extLst>
          </p:cNvPr>
          <p:cNvGraphicFramePr>
            <a:graphicFrameLocks noGrp="1"/>
          </p:cNvGraphicFramePr>
          <p:nvPr>
            <p:extLst>
              <p:ext uri="{D42A27DB-BD31-4B8C-83A1-F6EECF244321}">
                <p14:modId xmlns:p14="http://schemas.microsoft.com/office/powerpoint/2010/main" val="2592571828"/>
              </p:ext>
            </p:extLst>
          </p:nvPr>
        </p:nvGraphicFramePr>
        <p:xfrm>
          <a:off x="762000" y="2286000"/>
          <a:ext cx="6093160" cy="1828800"/>
        </p:xfrm>
        <a:graphic>
          <a:graphicData uri="http://schemas.openxmlformats.org/drawingml/2006/table">
            <a:tbl>
              <a:tblPr firstRow="1" bandRow="1">
                <a:tableStyleId>{5C22544A-7EE6-4342-B048-85BDC9FD1C3A}</a:tableStyleId>
              </a:tblPr>
              <a:tblGrid>
                <a:gridCol w="1523290">
                  <a:extLst>
                    <a:ext uri="{9D8B030D-6E8A-4147-A177-3AD203B41FA5}">
                      <a16:colId xmlns:a16="http://schemas.microsoft.com/office/drawing/2014/main" val="445242549"/>
                    </a:ext>
                  </a:extLst>
                </a:gridCol>
                <a:gridCol w="1523290">
                  <a:extLst>
                    <a:ext uri="{9D8B030D-6E8A-4147-A177-3AD203B41FA5}">
                      <a16:colId xmlns:a16="http://schemas.microsoft.com/office/drawing/2014/main" val="3005823477"/>
                    </a:ext>
                  </a:extLst>
                </a:gridCol>
                <a:gridCol w="1523290">
                  <a:extLst>
                    <a:ext uri="{9D8B030D-6E8A-4147-A177-3AD203B41FA5}">
                      <a16:colId xmlns:a16="http://schemas.microsoft.com/office/drawing/2014/main" val="2861652111"/>
                    </a:ext>
                  </a:extLst>
                </a:gridCol>
                <a:gridCol w="1523290">
                  <a:extLst>
                    <a:ext uri="{9D8B030D-6E8A-4147-A177-3AD203B41FA5}">
                      <a16:colId xmlns:a16="http://schemas.microsoft.com/office/drawing/2014/main" val="3056360835"/>
                    </a:ext>
                  </a:extLst>
                </a:gridCol>
              </a:tblGrid>
              <a:tr h="32004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2355381140"/>
                  </a:ext>
                </a:extLst>
              </a:tr>
              <a:tr h="320040">
                <a:tc>
                  <a:txBody>
                    <a:bodyPr/>
                    <a:lstStyle/>
                    <a:p>
                      <a:pPr algn="ctr"/>
                      <a:r>
                        <a:rPr lang="en-US" dirty="0"/>
                        <a:t>LB150</a:t>
                      </a:r>
                    </a:p>
                  </a:txBody>
                  <a:tcPr/>
                </a:tc>
                <a:tc>
                  <a:txBody>
                    <a:bodyPr/>
                    <a:lstStyle/>
                    <a:p>
                      <a:pPr algn="ctr"/>
                      <a:r>
                        <a:rPr lang="en-US" dirty="0"/>
                        <a:t>108</a:t>
                      </a:r>
                    </a:p>
                  </a:txBody>
                  <a:tcPr/>
                </a:tc>
                <a:tc>
                  <a:txBody>
                    <a:bodyPr/>
                    <a:lstStyle/>
                    <a:p>
                      <a:pPr algn="ctr"/>
                      <a:r>
                        <a:rPr lang="en-US" dirty="0"/>
                        <a:t>127</a:t>
                      </a:r>
                    </a:p>
                  </a:txBody>
                  <a:tcPr/>
                </a:tc>
                <a:tc>
                  <a:txBody>
                    <a:bodyPr/>
                    <a:lstStyle/>
                    <a:p>
                      <a:pPr algn="ctr"/>
                      <a:r>
                        <a:rPr lang="en-US" dirty="0"/>
                        <a:t>1</a:t>
                      </a:r>
                    </a:p>
                  </a:txBody>
                  <a:tcPr/>
                </a:tc>
                <a:extLst>
                  <a:ext uri="{0D108BD9-81ED-4DB2-BD59-A6C34878D82A}">
                    <a16:rowId xmlns:a16="http://schemas.microsoft.com/office/drawing/2014/main" val="28102979"/>
                  </a:ext>
                </a:extLst>
              </a:tr>
              <a:tr h="320040">
                <a:tc>
                  <a:txBody>
                    <a:bodyPr/>
                    <a:lstStyle/>
                    <a:p>
                      <a:pPr algn="ctr"/>
                      <a:r>
                        <a:rPr lang="en-US" dirty="0"/>
                        <a:t>Rogue</a:t>
                      </a:r>
                    </a:p>
                  </a:txBody>
                  <a:tcPr/>
                </a:tc>
                <a:tc>
                  <a:txBody>
                    <a:bodyPr/>
                    <a:lstStyle/>
                    <a:p>
                      <a:pPr algn="ctr"/>
                      <a:r>
                        <a:rPr lang="en-US" dirty="0"/>
                        <a:t>37</a:t>
                      </a:r>
                    </a:p>
                  </a:txBody>
                  <a:tcPr/>
                </a:tc>
                <a:tc>
                  <a:txBody>
                    <a:bodyPr/>
                    <a:lstStyle/>
                    <a:p>
                      <a:pPr algn="ctr"/>
                      <a:r>
                        <a:rPr lang="en-US" dirty="0"/>
                        <a:t>46</a:t>
                      </a:r>
                    </a:p>
                  </a:txBody>
                  <a:tcPr/>
                </a:tc>
                <a:tc>
                  <a:txBody>
                    <a:bodyPr/>
                    <a:lstStyle/>
                    <a:p>
                      <a:pPr algn="ctr"/>
                      <a:r>
                        <a:rPr lang="en-US" dirty="0"/>
                        <a:t>5</a:t>
                      </a:r>
                    </a:p>
                  </a:txBody>
                  <a:tcPr/>
                </a:tc>
                <a:extLst>
                  <a:ext uri="{0D108BD9-81ED-4DB2-BD59-A6C34878D82A}">
                    <a16:rowId xmlns:a16="http://schemas.microsoft.com/office/drawing/2014/main" val="1728065383"/>
                  </a:ext>
                </a:extLst>
              </a:tr>
              <a:tr h="320040">
                <a:tc>
                  <a:txBody>
                    <a:bodyPr/>
                    <a:lstStyle/>
                    <a:p>
                      <a:pPr algn="ctr"/>
                      <a:r>
                        <a:rPr lang="en-US" dirty="0"/>
                        <a:t>Total</a:t>
                      </a:r>
                    </a:p>
                  </a:txBody>
                  <a:tcPr/>
                </a:tc>
                <a:tc>
                  <a:txBody>
                    <a:bodyPr/>
                    <a:lstStyle/>
                    <a:p>
                      <a:pPr algn="ctr"/>
                      <a:r>
                        <a:rPr lang="en-US" dirty="0"/>
                        <a:t>145</a:t>
                      </a:r>
                    </a:p>
                  </a:txBody>
                  <a:tcPr/>
                </a:tc>
                <a:tc>
                  <a:txBody>
                    <a:bodyPr/>
                    <a:lstStyle/>
                    <a:p>
                      <a:pPr algn="ctr"/>
                      <a:r>
                        <a:rPr lang="en-US" dirty="0"/>
                        <a:t>173</a:t>
                      </a:r>
                    </a:p>
                  </a:txBody>
                  <a:tcPr/>
                </a:tc>
                <a:tc>
                  <a:txBody>
                    <a:bodyPr/>
                    <a:lstStyle/>
                    <a:p>
                      <a:pPr algn="ctr"/>
                      <a:r>
                        <a:rPr lang="en-US" dirty="0"/>
                        <a:t>6</a:t>
                      </a:r>
                    </a:p>
                  </a:txBody>
                  <a:tcPr/>
                </a:tc>
                <a:extLst>
                  <a:ext uri="{0D108BD9-81ED-4DB2-BD59-A6C34878D82A}">
                    <a16:rowId xmlns:a16="http://schemas.microsoft.com/office/drawing/2014/main" val="456770194"/>
                  </a:ext>
                </a:extLst>
              </a:tr>
              <a:tr h="320040">
                <a:tc>
                  <a:txBody>
                    <a:bodyPr/>
                    <a:lstStyle/>
                    <a:p>
                      <a:pPr algn="ctr"/>
                      <a:r>
                        <a:rPr lang="en-US" dirty="0"/>
                        <a:t>Grand Total</a:t>
                      </a:r>
                    </a:p>
                  </a:txBody>
                  <a:tcPr/>
                </a:tc>
                <a:tc gridSpan="2">
                  <a:txBody>
                    <a:bodyPr/>
                    <a:lstStyle/>
                    <a:p>
                      <a:pPr algn="ctr"/>
                      <a:r>
                        <a:rPr lang="en-US" dirty="0"/>
                        <a:t>318</a:t>
                      </a:r>
                    </a:p>
                  </a:txBody>
                  <a:tcPr/>
                </a:tc>
                <a:tc hMerge="1">
                  <a:txBody>
                    <a:bodyPr/>
                    <a:lstStyle/>
                    <a:p>
                      <a:pPr algn="ctr"/>
                      <a:endParaRPr lang="en-US" dirty="0"/>
                    </a:p>
                  </a:txBody>
                  <a:tcPr/>
                </a:tc>
                <a:tc>
                  <a:txBody>
                    <a:bodyPr/>
                    <a:lstStyle/>
                    <a:p>
                      <a:pPr algn="ctr"/>
                      <a:r>
                        <a:rPr lang="en-US" dirty="0">
                          <a:solidFill>
                            <a:srgbClr val="C00000"/>
                          </a:solidFill>
                        </a:rPr>
                        <a:t>6</a:t>
                      </a:r>
                    </a:p>
                  </a:txBody>
                  <a:tcPr/>
                </a:tc>
                <a:extLst>
                  <a:ext uri="{0D108BD9-81ED-4DB2-BD59-A6C34878D82A}">
                    <a16:rowId xmlns:a16="http://schemas.microsoft.com/office/drawing/2014/main" val="2903733812"/>
                  </a:ext>
                </a:extLst>
              </a:tr>
            </a:tbl>
          </a:graphicData>
        </a:graphic>
      </p:graphicFrame>
      <p:sp>
        <p:nvSpPr>
          <p:cNvPr id="7" name="TextBox 6">
            <a:extLst>
              <a:ext uri="{FF2B5EF4-FFF2-40B4-BE49-F238E27FC236}">
                <a16:creationId xmlns:a16="http://schemas.microsoft.com/office/drawing/2014/main" id="{8317391F-5BCF-F34D-AE35-F855AA1B16AE}"/>
              </a:ext>
            </a:extLst>
          </p:cNvPr>
          <p:cNvSpPr txBox="1"/>
          <p:nvPr/>
        </p:nvSpPr>
        <p:spPr>
          <a:xfrm>
            <a:off x="7526215" y="3657600"/>
            <a:ext cx="184731" cy="461665"/>
          </a:xfrm>
          <a:prstGeom prst="rect">
            <a:avLst/>
          </a:prstGeom>
          <a:noFill/>
        </p:spPr>
        <p:txBody>
          <a:bodyPr wrap="none" rtlCol="0">
            <a:spAutoFit/>
          </a:bodyPr>
          <a:lstStyle/>
          <a:p>
            <a:endParaRPr lang="en-US" dirty="0"/>
          </a:p>
          <a:p>
            <a:endParaRPr lang="en-US" dirty="0"/>
          </a:p>
        </p:txBody>
      </p:sp>
    </p:spTree>
    <p:extLst>
      <p:ext uri="{BB962C8B-B14F-4D97-AF65-F5344CB8AC3E}">
        <p14:creationId xmlns:p14="http://schemas.microsoft.com/office/powerpoint/2010/main" val="1036060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9</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519460"/>
          </a:xfrm>
          <a:prstGeom prst="rect">
            <a:avLst/>
          </a:prstGeom>
        </p:spPr>
        <p:txBody>
          <a:bodyPr wrap="square">
            <a:spAutoFit/>
          </a:bodyPr>
          <a:lstStyle/>
          <a:p>
            <a:r>
              <a:rPr lang="en-US" sz="1800" dirty="0"/>
              <a:t>TG CRG Motion </a:t>
            </a:r>
          </a:p>
          <a:p>
            <a:endParaRPr lang="en-US" altLang="en-US" sz="2000" dirty="0">
              <a:solidFill>
                <a:srgbClr val="000000"/>
              </a:solidFill>
            </a:endParaRP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Don Sturek	</a:t>
            </a:r>
          </a:p>
          <a:p>
            <a:pPr lvl="2" eaLnBrk="1" hangingPunct="1">
              <a:spcBef>
                <a:spcPts val="375"/>
              </a:spcBef>
              <a:buSzPct val="100000"/>
            </a:pPr>
            <a:r>
              <a:rPr lang="en-US" altLang="en-US" sz="2000" dirty="0">
                <a:solidFill>
                  <a:srgbClr val="000000"/>
                </a:solidFill>
              </a:rPr>
              <a:t>Seconded By: Ruben Salazar</a:t>
            </a:r>
            <a:endParaRPr lang="en-US" sz="1800" dirty="0"/>
          </a:p>
        </p:txBody>
      </p:sp>
      <p:sp>
        <p:nvSpPr>
          <p:cNvPr id="6" name="Date Placeholder 3">
            <a:extLst>
              <a:ext uri="{FF2B5EF4-FFF2-40B4-BE49-F238E27FC236}">
                <a16:creationId xmlns:a16="http://schemas.microsoft.com/office/drawing/2014/main" id="{AEF40F35-45C3-9B4A-8E17-CFEBDDA9EB4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1785000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5757</TotalTime>
  <Words>746</Words>
  <Application>Microsoft Macintosh PowerPoint</Application>
  <PresentationFormat>On-screen Show (4:3)</PresentationFormat>
  <Paragraphs>201</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PowerPoint Presentation</vt:lpstr>
      <vt:lpstr>802.15.4MD Opening and Closing Report Opening and Closing 2019 March Plenary</vt:lpstr>
      <vt:lpstr>15.4md Sessions this Week</vt:lpstr>
      <vt:lpstr>Agenda </vt:lpstr>
      <vt:lpstr>Agenda </vt:lpstr>
      <vt:lpstr>Closing Report </vt:lpstr>
      <vt:lpstr>Closing Report </vt:lpstr>
      <vt:lpstr>PowerPoint Presentation</vt:lpstr>
      <vt:lpstr>PowerPoint Presentation</vt:lpstr>
      <vt:lpstr>Proposed Timeline</vt:lpstr>
      <vt:lpstr>Proposed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74</cp:revision>
  <cp:lastPrinted>1998-02-10T13:28:06Z</cp:lastPrinted>
  <dcterms:created xsi:type="dcterms:W3CDTF">2018-03-03T14:04:29Z</dcterms:created>
  <dcterms:modified xsi:type="dcterms:W3CDTF">2019-03-14T20:08:56Z</dcterms:modified>
</cp:coreProperties>
</file>