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61" r:id="rId3"/>
    <p:sldId id="258" r:id="rId4"/>
    <p:sldId id="265" r:id="rId5"/>
    <p:sldId id="273" r:id="rId6"/>
    <p:sldId id="287" r:id="rId7"/>
    <p:sldId id="284" r:id="rId8"/>
    <p:sldId id="276" r:id="rId9"/>
    <p:sldId id="285" r:id="rId10"/>
    <p:sldId id="283" r:id="rId11"/>
    <p:sldId id="270"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27"/>
    <p:restoredTop sz="86179"/>
  </p:normalViewPr>
  <p:slideViewPr>
    <p:cSldViewPr>
      <p:cViewPr varScale="1">
        <p:scale>
          <a:sx n="71" d="100"/>
          <a:sy n="71" d="100"/>
        </p:scale>
        <p:origin x="2616"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11</a:t>
            </a:fld>
            <a:endParaRPr lang="en-US" altLang="en-US"/>
          </a:p>
        </p:txBody>
      </p:sp>
    </p:spTree>
    <p:extLst>
      <p:ext uri="{BB962C8B-B14F-4D97-AF65-F5344CB8AC3E}">
        <p14:creationId xmlns:p14="http://schemas.microsoft.com/office/powerpoint/2010/main" val="3285896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a:xfrm>
            <a:off x="685800" y="304800"/>
            <a:ext cx="1600200" cy="215444"/>
          </a:xfrm>
        </p:spPr>
        <p:txBody>
          <a:bodyPr/>
          <a:lstStyle>
            <a:lvl1pPr>
              <a:defRPr/>
            </a:lvl1pPr>
          </a:lstStyle>
          <a:p>
            <a:r>
              <a:rPr lang="en-US" altLang="en-US"/>
              <a:t>March, 2019</a:t>
            </a:r>
            <a:endParaRPr lang="en-US" altLang="en-US" dirty="0"/>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9EC782-5D09-8041-A3AB-0393F9BB57BF}"/>
              </a:ext>
            </a:extLst>
          </p:cNvPr>
          <p:cNvSpPr>
            <a:spLocks noGrp="1"/>
          </p:cNvSpPr>
          <p:nvPr>
            <p:ph type="dt" sz="half" idx="10"/>
          </p:nvPr>
        </p:nvSpPr>
        <p:spPr/>
        <p:txBody>
          <a:bodyPr/>
          <a:lstStyle>
            <a:lvl1pPr>
              <a:defRPr/>
            </a:lvl1pPr>
          </a:lstStyle>
          <a:p>
            <a:r>
              <a:rPr lang="en-US" altLang="en-US"/>
              <a:t>March, 2019</a:t>
            </a:r>
            <a:endParaRPr lang="en-US" altLang="en-US" dirty="0"/>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35649-81C6-B34D-A04B-13B4EBBC7825}"/>
              </a:ext>
            </a:extLst>
          </p:cNvPr>
          <p:cNvSpPr>
            <a:spLocks noGrp="1"/>
          </p:cNvSpPr>
          <p:nvPr>
            <p:ph type="dt" sz="half" idx="10"/>
          </p:nvPr>
        </p:nvSpPr>
        <p:spPr>
          <a:xfrm>
            <a:off x="701040" y="306387"/>
            <a:ext cx="1600200" cy="215444"/>
          </a:xfrm>
        </p:spPr>
        <p:txBody>
          <a:bodyPr/>
          <a:lstStyle>
            <a:lvl1pPr>
              <a:defRPr/>
            </a:lvl1pPr>
          </a:lstStyle>
          <a:p>
            <a:r>
              <a:rPr lang="en-US" altLang="en-US"/>
              <a:t>March, 2019</a:t>
            </a:r>
            <a:endParaRPr lang="en-US" altLang="en-US" dirty="0"/>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D17E6B-744C-C54C-9F0B-35F3964BC90D}"/>
              </a:ext>
            </a:extLst>
          </p:cNvPr>
          <p:cNvSpPr>
            <a:spLocks noGrp="1"/>
          </p:cNvSpPr>
          <p:nvPr>
            <p:ph type="dt" sz="half" idx="10"/>
          </p:nvPr>
        </p:nvSpPr>
        <p:spPr/>
        <p:txBody>
          <a:bodyPr/>
          <a:lstStyle/>
          <a:p>
            <a:r>
              <a:rPr lang="en-US" altLang="en-US"/>
              <a:t>March, 2019</a:t>
            </a:r>
            <a:endParaRPr lang="en-US" altLang="en-US" dirty="0"/>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1847E-B72B-1940-BECD-FB006BB2A00E}"/>
              </a:ext>
            </a:extLst>
          </p:cNvPr>
          <p:cNvSpPr>
            <a:spLocks noGrp="1"/>
          </p:cNvSpPr>
          <p:nvPr>
            <p:ph type="dt" sz="half" idx="10"/>
          </p:nvPr>
        </p:nvSpPr>
        <p:spPr>
          <a:xfrm>
            <a:off x="685800" y="304800"/>
            <a:ext cx="1600200" cy="215444"/>
          </a:xfrm>
        </p:spPr>
        <p:txBody>
          <a:bodyPr/>
          <a:lstStyle>
            <a:lvl1pPr>
              <a:defRPr/>
            </a:lvl1pPr>
          </a:lstStyle>
          <a:p>
            <a:r>
              <a:rPr lang="en-US" altLang="en-US"/>
              <a:t>March, 2019</a:t>
            </a:r>
            <a:endParaRPr lang="en-US" altLang="en-US" dirty="0"/>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
        <p:nvSpPr>
          <p:cNvPr id="7" name="Rectangle 4">
            <a:extLst>
              <a:ext uri="{FF2B5EF4-FFF2-40B4-BE49-F238E27FC236}">
                <a16:creationId xmlns:a16="http://schemas.microsoft.com/office/drawing/2014/main" id="{AC72F63C-3DC0-6445-B5FC-AAA882B07D58}"/>
              </a:ext>
            </a:extLst>
          </p:cNvPr>
          <p:cNvSpPr txBox="1">
            <a:spLocks noChangeArrowheads="1"/>
          </p:cNvSpPr>
          <p:nvPr userDrawn="1"/>
        </p:nvSpPr>
        <p:spPr bwMode="auto">
          <a:xfrm>
            <a:off x="623888" y="3048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March, 2019</a:t>
            </a:r>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323936-9E11-6943-A227-DCC702CC4365}"/>
              </a:ext>
            </a:extLst>
          </p:cNvPr>
          <p:cNvSpPr>
            <a:spLocks noGrp="1"/>
          </p:cNvSpPr>
          <p:nvPr>
            <p:ph type="dt" sz="half" idx="10"/>
          </p:nvPr>
        </p:nvSpPr>
        <p:spPr>
          <a:xfrm>
            <a:off x="701040" y="272236"/>
            <a:ext cx="1600200" cy="215444"/>
          </a:xfrm>
        </p:spPr>
        <p:txBody>
          <a:bodyPr/>
          <a:lstStyle>
            <a:lvl1pPr>
              <a:defRPr/>
            </a:lvl1pPr>
          </a:lstStyle>
          <a:p>
            <a:r>
              <a:rPr lang="en-US" altLang="en-US"/>
              <a:t>March, 2019</a:t>
            </a:r>
            <a:endParaRPr lang="en-US" altLang="en-US" dirty="0"/>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9890C-2706-0943-AC42-DD1E5E1FD26F}"/>
              </a:ext>
            </a:extLst>
          </p:cNvPr>
          <p:cNvSpPr>
            <a:spLocks noGrp="1"/>
          </p:cNvSpPr>
          <p:nvPr>
            <p:ph type="dt" sz="half" idx="10"/>
          </p:nvPr>
        </p:nvSpPr>
        <p:spPr>
          <a:xfrm>
            <a:off x="627062" y="303530"/>
            <a:ext cx="1600200" cy="215444"/>
          </a:xfrm>
        </p:spPr>
        <p:txBody>
          <a:bodyPr/>
          <a:lstStyle>
            <a:lvl1pPr>
              <a:defRPr/>
            </a:lvl1pPr>
          </a:lstStyle>
          <a:p>
            <a:r>
              <a:rPr lang="en-US" altLang="en-US"/>
              <a:t>March, 2019</a:t>
            </a:r>
            <a:endParaRPr lang="en-US" altLang="en-US" dirty="0"/>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CC16D-EC08-6348-9172-D6B42FA68E0B}"/>
              </a:ext>
            </a:extLst>
          </p:cNvPr>
          <p:cNvSpPr>
            <a:spLocks noGrp="1"/>
          </p:cNvSpPr>
          <p:nvPr>
            <p:ph type="dt" sz="half" idx="10"/>
          </p:nvPr>
        </p:nvSpPr>
        <p:spPr/>
        <p:txBody>
          <a:bodyPr/>
          <a:lstStyle>
            <a:lvl1pPr>
              <a:defRPr/>
            </a:lvl1pPr>
          </a:lstStyle>
          <a:p>
            <a:r>
              <a:rPr lang="en-US" altLang="en-US"/>
              <a:t>March, 2019</a:t>
            </a:r>
            <a:endParaRPr lang="en-US" altLang="en-US" dirty="0"/>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BF50B-0965-3646-B159-50CBB964E6C8}"/>
              </a:ext>
            </a:extLst>
          </p:cNvPr>
          <p:cNvSpPr>
            <a:spLocks noGrp="1"/>
          </p:cNvSpPr>
          <p:nvPr>
            <p:ph type="dt" sz="half" idx="10"/>
          </p:nvPr>
        </p:nvSpPr>
        <p:spPr>
          <a:xfrm>
            <a:off x="685800" y="378281"/>
            <a:ext cx="1600200" cy="215444"/>
          </a:xfrm>
        </p:spPr>
        <p:txBody>
          <a:bodyPr/>
          <a:lstStyle>
            <a:lvl1pPr>
              <a:defRPr/>
            </a:lvl1pPr>
          </a:lstStyle>
          <a:p>
            <a:r>
              <a:rPr lang="en-US" altLang="en-US"/>
              <a:t>March, 2019</a:t>
            </a:r>
            <a:endParaRPr lang="en-US" altLang="en-US" dirty="0"/>
          </a:p>
        </p:txBody>
      </p:sp>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8AF76E-9E79-C845-B774-A3AF3D1CC9DC}"/>
              </a:ext>
            </a:extLst>
          </p:cNvPr>
          <p:cNvSpPr>
            <a:spLocks noGrp="1"/>
          </p:cNvSpPr>
          <p:nvPr>
            <p:ph type="dt" sz="half" idx="10"/>
          </p:nvPr>
        </p:nvSpPr>
        <p:spPr>
          <a:xfrm>
            <a:off x="630238" y="241756"/>
            <a:ext cx="1600200" cy="215444"/>
          </a:xfrm>
        </p:spPr>
        <p:txBody>
          <a:bodyPr/>
          <a:lstStyle>
            <a:lvl1pPr>
              <a:defRPr/>
            </a:lvl1pPr>
          </a:lstStyle>
          <a:p>
            <a:r>
              <a:rPr lang="en-US" altLang="en-US"/>
              <a:t>March, 2019</a:t>
            </a:r>
            <a:endParaRPr lang="en-US" altLang="en-US" dirty="0"/>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CAF9F0-330E-6E40-A27C-10225EAF20AD}"/>
              </a:ext>
            </a:extLst>
          </p:cNvPr>
          <p:cNvSpPr>
            <a:spLocks noGrp="1"/>
          </p:cNvSpPr>
          <p:nvPr>
            <p:ph type="dt" sz="half" idx="10"/>
          </p:nvPr>
        </p:nvSpPr>
        <p:spPr>
          <a:xfrm>
            <a:off x="630238" y="241756"/>
            <a:ext cx="1600200" cy="215444"/>
          </a:xfrm>
        </p:spPr>
        <p:txBody>
          <a:bodyPr/>
          <a:lstStyle>
            <a:lvl1pPr>
              <a:defRPr/>
            </a:lvl1pPr>
          </a:lstStyle>
          <a:p>
            <a:r>
              <a:rPr lang="en-US" altLang="en-US"/>
              <a:t>March, 2019</a:t>
            </a:r>
            <a:endParaRPr lang="en-US" altLang="en-US" dirty="0"/>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March, 2019</a:t>
            </a:r>
            <a:endParaRPr lang="en-US" altLang="en-US" dirty="0"/>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15-19-0102-02-04md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E101D7B6-D52D-B948-A443-DE3DDF273559}"/>
              </a:ext>
            </a:extLst>
          </p:cNvPr>
          <p:cNvSpPr>
            <a:spLocks noGrp="1"/>
          </p:cNvSpPr>
          <p:nvPr>
            <p:ph type="dt" sz="half" idx="10"/>
          </p:nvPr>
        </p:nvSpPr>
        <p:spPr>
          <a:xfrm>
            <a:off x="152400" y="385191"/>
            <a:ext cx="1600200" cy="215444"/>
          </a:xfrm>
        </p:spPr>
        <p:txBody>
          <a:bodyPr/>
          <a:lstStyle/>
          <a:p>
            <a:r>
              <a:rPr lang="en-US" altLang="en-US"/>
              <a:t>March, 2019</a:t>
            </a:r>
            <a:endParaRPr lang="en-US" altLang="en-US" dirty="0"/>
          </a:p>
        </p:txBody>
      </p:sp>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March, 2019 IEEE 802.15.4md Interim Plenary Opening and Closing Report – V1.1</a:t>
            </a:r>
          </a:p>
          <a:p>
            <a:r>
              <a:rPr lang="en-US" altLang="en-US" sz="1600" b="1" dirty="0">
                <a:solidFill>
                  <a:schemeClr val="tx2"/>
                </a:solidFill>
              </a:rPr>
              <a:t>Date Submitted: March 4, 2019</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sz="1800" dirty="0"/>
              <a:t>DCN </a:t>
            </a:r>
            <a:r>
              <a:rPr lang="en-US" altLang="en-US" sz="1800" dirty="0">
                <a:solidFill>
                  <a:schemeClr val="accent2"/>
                </a:solidFill>
              </a:rPr>
              <a:t>	</a:t>
            </a:r>
            <a:r>
              <a:rPr lang="en-US" sz="1800" b="1" dirty="0"/>
              <a:t>15-19-0102-02-04md</a:t>
            </a:r>
            <a:r>
              <a:rPr lang="en-US" sz="1600" b="1" dirty="0"/>
              <a:t> </a:t>
            </a:r>
            <a:r>
              <a:rPr lang="en-US" altLang="en-US" sz="1600" b="1" dirty="0">
                <a:solidFill>
                  <a:schemeClr val="tx2"/>
                </a:solidFill>
              </a:rPr>
              <a:t>Abstract: </a:t>
            </a:r>
            <a:r>
              <a:rPr lang="en-US" altLang="en-US" sz="1600" dirty="0">
                <a:solidFill>
                  <a:schemeClr val="tx2"/>
                </a:solidFill>
              </a:rPr>
              <a:t>March 2019, IEEE P802,15.4md Plenary Closing Report – Draft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Opening and Closing Report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36833AB-BBD9-FA4C-8D9F-BE5225670544}"/>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10</a:t>
            </a:fld>
            <a:endParaRPr lang="en-US" altLang="en-US"/>
          </a:p>
        </p:txBody>
      </p:sp>
      <p:sp>
        <p:nvSpPr>
          <p:cNvPr id="4" name="Rectangle 3">
            <a:extLst>
              <a:ext uri="{FF2B5EF4-FFF2-40B4-BE49-F238E27FC236}">
                <a16:creationId xmlns:a16="http://schemas.microsoft.com/office/drawing/2014/main" id="{71BC88B5-98DC-2640-8153-71710827610D}"/>
              </a:ext>
            </a:extLst>
          </p:cNvPr>
          <p:cNvSpPr/>
          <p:nvPr/>
        </p:nvSpPr>
        <p:spPr>
          <a:xfrm>
            <a:off x="685800" y="762000"/>
            <a:ext cx="8001000" cy="5632311"/>
          </a:xfrm>
          <a:prstGeom prst="rect">
            <a:avLst/>
          </a:prstGeom>
        </p:spPr>
        <p:txBody>
          <a:bodyPr wrap="square">
            <a:spAutoFit/>
          </a:bodyPr>
          <a:lstStyle/>
          <a:p>
            <a:r>
              <a:rPr lang="en-US" sz="2000" dirty="0"/>
              <a:t>WG CRG Motion </a:t>
            </a:r>
          </a:p>
          <a:p>
            <a:r>
              <a:rPr lang="en-US" sz="2400" dirty="0"/>
              <a:t> </a:t>
            </a:r>
          </a:p>
          <a:p>
            <a:r>
              <a:rPr lang="en-US" altLang="en-US" sz="2400" dirty="0">
                <a:solidFill>
                  <a:srgbClr val="000000"/>
                </a:solidFill>
              </a:rPr>
              <a:t>Move that 802.15 WG approve the formation of a Comment Resolution Group (CRG) for the </a:t>
            </a:r>
            <a:r>
              <a:rPr lang="en-US" sz="2400" dirty="0"/>
              <a:t>WG balloting of the P802.15.4-REVd-D01 with the following membership: Gary Stuebing(As Chair), Don Sturek, Kunal Shah, Ruben Salazar, Tero Kivinen, Phil Beecher and </a:t>
            </a:r>
            <a:r>
              <a:rPr lang="en-US" sz="2400" dirty="0" err="1"/>
              <a:t>Shoichi</a:t>
            </a:r>
            <a:r>
              <a:rPr lang="en-US" sz="2400" dirty="0"/>
              <a:t> Kitazawa. The 802.15.4md CRG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sz="2400" dirty="0"/>
              <a:t>Moved By: </a:t>
            </a:r>
          </a:p>
          <a:p>
            <a:r>
              <a:rPr lang="en-US" sz="2400" dirty="0"/>
              <a:t>Seconded By</a:t>
            </a:r>
            <a:r>
              <a:rPr lang="en-US" sz="2000" dirty="0"/>
              <a:t>:</a:t>
            </a:r>
            <a:endParaRPr lang="en-US" sz="2400" dirty="0"/>
          </a:p>
        </p:txBody>
      </p:sp>
      <p:sp>
        <p:nvSpPr>
          <p:cNvPr id="5" name="Date Placeholder 3">
            <a:extLst>
              <a:ext uri="{FF2B5EF4-FFF2-40B4-BE49-F238E27FC236}">
                <a16:creationId xmlns:a16="http://schemas.microsoft.com/office/drawing/2014/main" id="{A18A0D13-D6CE-FD4D-BF09-E3E17ECDF95D}"/>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Tree>
    <p:extLst>
      <p:ext uri="{BB962C8B-B14F-4D97-AF65-F5344CB8AC3E}">
        <p14:creationId xmlns:p14="http://schemas.microsoft.com/office/powerpoint/2010/main" val="3471410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11</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915988" y="70000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466764"/>
            <a:ext cx="7772400" cy="4608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Font typeface="Arial" panose="020B0604020202020204" pitchFamily="34" charset="0"/>
              <a:buChar char="•"/>
            </a:pPr>
            <a:r>
              <a:rPr lang="en-US" sz="2000" b="1" dirty="0"/>
              <a:t>Mar 2019 (Vancouver)</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endParaRPr lang="en-US" sz="1600" dirty="0"/>
          </a:p>
          <a:p>
            <a:pPr marL="285750" indent="-285750" algn="l">
              <a:buFont typeface="Arial" panose="020B0604020202020204" pitchFamily="34" charset="0"/>
              <a:buChar char="•"/>
            </a:pPr>
            <a:r>
              <a:rPr lang="en-US" sz="2000" b="1" dirty="0"/>
              <a:t>May 2019 (Atlanta)</a:t>
            </a:r>
          </a:p>
          <a:p>
            <a:pPr marL="742950" lvl="1" indent="-285750" algn="l">
              <a:buFont typeface="Arial" panose="020B0604020202020204" pitchFamily="34" charset="0"/>
              <a:buChar char="•"/>
            </a:pPr>
            <a:r>
              <a:rPr lang="en-US" sz="1600" dirty="0"/>
              <a:t>Informal Comment Resolution</a:t>
            </a:r>
          </a:p>
          <a:p>
            <a:pPr marL="742950" lvl="1" indent="-285750" algn="l">
              <a:buFont typeface="Arial" panose="020B0604020202020204" pitchFamily="34" charset="0"/>
              <a:buChar char="•"/>
            </a:pPr>
            <a:r>
              <a:rPr lang="en-US" sz="1600" dirty="0"/>
              <a:t>Recirc</a:t>
            </a:r>
          </a:p>
          <a:p>
            <a:pPr marL="285750" indent="-285750" algn="l">
              <a:buFont typeface="Arial" panose="020B0604020202020204" pitchFamily="34" charset="0"/>
              <a:buChar char="•"/>
            </a:pPr>
            <a:r>
              <a:rPr lang="en-US" sz="2000" b="1" dirty="0"/>
              <a:t>July 2019 (Vienna)</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Sponsor Ballot</a:t>
            </a:r>
          </a:p>
          <a:p>
            <a:pPr marL="285750" indent="-285750" algn="l">
              <a:buFont typeface="Arial" panose="020B0604020202020204" pitchFamily="34" charset="0"/>
              <a:buChar char="•"/>
            </a:pPr>
            <a:r>
              <a:rPr lang="en-US" sz="2000" b="1" dirty="0"/>
              <a:t>Sep 2019 (Hanoi)</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Recirc</a:t>
            </a:r>
          </a:p>
          <a:p>
            <a:pPr marL="285750" indent="-285750" algn="l">
              <a:buFont typeface="Arial" panose="020B0604020202020204" pitchFamily="34" charset="0"/>
              <a:buChar char="•"/>
            </a:pPr>
            <a:r>
              <a:rPr lang="en-US" sz="2000" b="1" dirty="0"/>
              <a:t>Nov 2019 (Kona)</a:t>
            </a:r>
          </a:p>
          <a:p>
            <a:pPr marL="742950" lvl="1" indent="-285750" algn="l">
              <a:buFont typeface="Arial" panose="020B0604020202020204" pitchFamily="34" charset="0"/>
              <a:buChar char="•"/>
            </a:pPr>
            <a:r>
              <a:rPr lang="en-US" sz="1600" dirty="0"/>
              <a:t>Submit to </a:t>
            </a:r>
            <a:r>
              <a:rPr lang="en-US" sz="1600" dirty="0" err="1"/>
              <a:t>Revcom</a:t>
            </a:r>
            <a:r>
              <a:rPr lang="en-US" sz="1600" dirty="0"/>
              <a:t> </a:t>
            </a:r>
            <a:endParaRPr lang="en-US" sz="1600" b="1" dirty="0"/>
          </a:p>
        </p:txBody>
      </p:sp>
      <p:sp>
        <p:nvSpPr>
          <p:cNvPr id="7" name="Date Placeholder 3">
            <a:extLst>
              <a:ext uri="{FF2B5EF4-FFF2-40B4-BE49-F238E27FC236}">
                <a16:creationId xmlns:a16="http://schemas.microsoft.com/office/drawing/2014/main" id="{6CABC0DD-11A6-9844-AF7C-3E9429892C24}"/>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Tree>
    <p:extLst>
      <p:ext uri="{BB962C8B-B14F-4D97-AF65-F5344CB8AC3E}">
        <p14:creationId xmlns:p14="http://schemas.microsoft.com/office/powerpoint/2010/main" val="1094556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a:r>
            <a:r>
              <a:rPr lang="en-US" altLang="en-US" sz="2000" b="1">
                <a:latin typeface="Calibri" panose="020F0502020204030204" pitchFamily="34" charset="0"/>
                <a:cs typeface="Calibri" panose="020F0502020204030204" pitchFamily="34" charset="0"/>
              </a:rPr>
              <a:t>at this link:</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C90F4FF2-A2B4-AD4E-85AC-88C496C61EB1}"/>
              </a:ext>
            </a:extLst>
          </p:cNvPr>
          <p:cNvSpPr>
            <a:spLocks noGrp="1"/>
          </p:cNvSpPr>
          <p:nvPr>
            <p:ph type="dt" sz="half" idx="10"/>
          </p:nvPr>
        </p:nvSpPr>
        <p:spPr>
          <a:xfrm>
            <a:off x="533400" y="295544"/>
            <a:ext cx="1600200" cy="215444"/>
          </a:xfrm>
        </p:spPr>
        <p:txBody>
          <a:bodyPr/>
          <a:lstStyle/>
          <a:p>
            <a:r>
              <a:rPr lang="en-US" altLang="en-US"/>
              <a:t>March, 2019</a:t>
            </a:r>
            <a:endParaRPr lang="en-US" altLang="en-US" dirty="0"/>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Opening and Closing Report Opening and Closing 2019 March Plenary</a:t>
            </a: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3442621453"/>
              </p:ext>
            </p:extLst>
          </p:nvPr>
        </p:nvGraphicFramePr>
        <p:xfrm>
          <a:off x="534194" y="1404015"/>
          <a:ext cx="8075612" cy="4250025"/>
        </p:xfrm>
        <a:graphic>
          <a:graphicData uri="http://schemas.openxmlformats.org/drawingml/2006/table">
            <a:tbl>
              <a:tblPr firstRow="1" firstCol="1" bandRow="1">
                <a:tableStyleId>{00A15C55-8517-42AA-B614-E9B94910E393}</a:tableStyleId>
              </a:tblPr>
              <a:tblGrid>
                <a:gridCol w="784256">
                  <a:extLst>
                    <a:ext uri="{9D8B030D-6E8A-4147-A177-3AD203B41FA5}">
                      <a16:colId xmlns:a16="http://schemas.microsoft.com/office/drawing/2014/main" val="20000"/>
                    </a:ext>
                  </a:extLst>
                </a:gridCol>
                <a:gridCol w="1960640">
                  <a:extLst>
                    <a:ext uri="{9D8B030D-6E8A-4147-A177-3AD203B41FA5}">
                      <a16:colId xmlns:a16="http://schemas.microsoft.com/office/drawing/2014/main" val="20001"/>
                    </a:ext>
                  </a:extLst>
                </a:gridCol>
                <a:gridCol w="1803789">
                  <a:extLst>
                    <a:ext uri="{9D8B030D-6E8A-4147-A177-3AD203B41FA5}">
                      <a16:colId xmlns:a16="http://schemas.microsoft.com/office/drawing/2014/main" val="20002"/>
                    </a:ext>
                  </a:extLst>
                </a:gridCol>
                <a:gridCol w="1775121">
                  <a:extLst>
                    <a:ext uri="{9D8B030D-6E8A-4147-A177-3AD203B41FA5}">
                      <a16:colId xmlns:a16="http://schemas.microsoft.com/office/drawing/2014/main" val="20003"/>
                    </a:ext>
                  </a:extLst>
                </a:gridCol>
                <a:gridCol w="1751806">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algn="ctr"/>
                      <a:r>
                        <a:rPr lang="en-US" dirty="0"/>
                        <a:t>Not Used</a:t>
                      </a:r>
                    </a:p>
                  </a:txBody>
                  <a:tcPr/>
                </a:tc>
                <a:tc>
                  <a:txBody>
                    <a:bodyPr/>
                    <a:lstStyle/>
                    <a:p>
                      <a:pPr algn="ctr"/>
                      <a:r>
                        <a:rPr lang="en-US" dirty="0"/>
                        <a:t>Not Used</a:t>
                      </a:r>
                    </a:p>
                  </a:txBody>
                  <a:tcPr/>
                </a:tc>
                <a:tc>
                  <a:txBody>
                    <a:bodyPr/>
                    <a:lstStyle/>
                    <a:p>
                      <a:pPr algn="ctr"/>
                      <a:r>
                        <a:rPr lang="en-US" dirty="0"/>
                        <a:t>8:30</a:t>
                      </a:r>
                    </a:p>
                    <a:p>
                      <a:pPr algn="ctr"/>
                      <a:r>
                        <a:rPr lang="en-US" dirty="0"/>
                        <a:t>Room 2</a:t>
                      </a:r>
                    </a:p>
                    <a:p>
                      <a:pPr algn="ctr"/>
                      <a:endParaRPr lang="en-US" dirty="0"/>
                    </a:p>
                  </a:txBody>
                  <a:tcPr/>
                </a:tc>
                <a:tc>
                  <a:txBody>
                    <a:bodyPr/>
                    <a:lstStyle/>
                    <a:p>
                      <a:pPr algn="ctr"/>
                      <a:r>
                        <a:rPr lang="en-US" dirty="0"/>
                        <a:t>Not Used</a:t>
                      </a:r>
                    </a:p>
                    <a:p>
                      <a:pPr algn="ctr"/>
                      <a:endParaRPr lang="en-US" dirty="0"/>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algn="ctr"/>
                      <a:r>
                        <a:rPr lang="en-US" dirty="0"/>
                        <a:t>10:00am Opening Plenary</a:t>
                      </a:r>
                    </a:p>
                  </a:txBody>
                  <a:tcPr/>
                </a:tc>
                <a:tc>
                  <a:txBody>
                    <a:bodyPr/>
                    <a:lstStyle/>
                    <a:p>
                      <a:pPr algn="ctr"/>
                      <a:r>
                        <a:rPr lang="en-US" dirty="0"/>
                        <a:t>Room 1</a:t>
                      </a:r>
                    </a:p>
                  </a:txBody>
                  <a:tcPr/>
                </a:tc>
                <a:tc>
                  <a:txBody>
                    <a:bodyPr/>
                    <a:lstStyle/>
                    <a:p>
                      <a:pPr algn="ctr"/>
                      <a:r>
                        <a:rPr lang="en-US" dirty="0"/>
                        <a:t>Midweek Plenary</a:t>
                      </a:r>
                    </a:p>
                  </a:txBody>
                  <a:tcPr/>
                </a:tc>
                <a:tc>
                  <a:txBody>
                    <a:bodyPr/>
                    <a:lstStyle/>
                    <a:p>
                      <a:pPr algn="ctr"/>
                      <a:r>
                        <a:rPr lang="en-US" strike="noStrike" dirty="0"/>
                        <a:t>Room 1</a:t>
                      </a: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algn="ctr"/>
                      <a:endParaRPr lang="en-US" b="0" i="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algn="ct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Room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Room 1</a:t>
                      </a:r>
                    </a:p>
                  </a:txBody>
                  <a:tcPr/>
                </a:tc>
                <a:tc>
                  <a:txBody>
                    <a:bodyPr/>
                    <a:lstStyle/>
                    <a:p>
                      <a:pPr algn="ctr"/>
                      <a:r>
                        <a:rPr lang="en-US" dirty="0"/>
                        <a:t>Room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t>6:30pm Closing Plenary</a:t>
                      </a:r>
                      <a:endParaRPr lang="en-US" dirty="0"/>
                    </a:p>
                  </a:txBody>
                  <a:tcPr/>
                </a:tc>
                <a:extLst>
                  <a:ext uri="{0D108BD9-81ED-4DB2-BD59-A6C34878D82A}">
                    <a16:rowId xmlns:a16="http://schemas.microsoft.com/office/drawing/2014/main" val="659643591"/>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
        <p:nvSpPr>
          <p:cNvPr id="7" name="Date Placeholder 3">
            <a:extLst>
              <a:ext uri="{FF2B5EF4-FFF2-40B4-BE49-F238E27FC236}">
                <a16:creationId xmlns:a16="http://schemas.microsoft.com/office/drawing/2014/main" id="{9C34C6DE-9B42-E743-AED8-525A67D1316F}"/>
              </a:ext>
            </a:extLst>
          </p:cNvPr>
          <p:cNvSpPr>
            <a:spLocks noGrp="1"/>
          </p:cNvSpPr>
          <p:nvPr>
            <p:ph type="dt" sz="half" idx="10"/>
          </p:nvPr>
        </p:nvSpPr>
        <p:spPr>
          <a:xfrm>
            <a:off x="762000" y="295304"/>
            <a:ext cx="1600200" cy="215444"/>
          </a:xfrm>
        </p:spPr>
        <p:txBody>
          <a:bodyPr/>
          <a:lstStyle/>
          <a:p>
            <a:r>
              <a:rPr lang="en-US" altLang="en-US"/>
              <a:t>March, 2019</a:t>
            </a:r>
            <a:endParaRPr lang="en-US" alt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Monday AM 2</a:t>
            </a:r>
          </a:p>
          <a:p>
            <a:pPr lvl="1"/>
            <a:r>
              <a:rPr lang="en-US" sz="2400" dirty="0"/>
              <a:t>Call for Patents</a:t>
            </a:r>
          </a:p>
          <a:p>
            <a:pPr lvl="1"/>
            <a:r>
              <a:rPr lang="en-US" sz="2400" dirty="0"/>
              <a:t>Review minutes and approve minutes from last Face to Face. (DCN 36)</a:t>
            </a:r>
          </a:p>
          <a:p>
            <a:pPr lvl="1"/>
            <a:r>
              <a:rPr lang="en-US" sz="2400" dirty="0"/>
              <a:t>Approve BRC Minutes (DCN 77, 79,88)</a:t>
            </a:r>
          </a:p>
          <a:p>
            <a:pPr lvl="1"/>
            <a:r>
              <a:rPr lang="en-US" sz="2400" dirty="0"/>
              <a:t>Review Current Status of Comment Resolution on Draft DCN 18-433</a:t>
            </a:r>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lvl="1"/>
            <a:r>
              <a:rPr lang="en-US" sz="2400" dirty="0"/>
              <a:t>Any Action Items?</a:t>
            </a:r>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E572724E-1A47-EE40-A6D3-F5E4F19B391A}"/>
              </a:ext>
            </a:extLst>
          </p:cNvPr>
          <p:cNvGraphicFramePr>
            <a:graphicFrameLocks noGrp="1"/>
          </p:cNvGraphicFramePr>
          <p:nvPr>
            <p:extLst>
              <p:ext uri="{D42A27DB-BD31-4B8C-83A1-F6EECF244321}">
                <p14:modId xmlns:p14="http://schemas.microsoft.com/office/powerpoint/2010/main" val="1676845530"/>
              </p:ext>
            </p:extLst>
          </p:nvPr>
        </p:nvGraphicFramePr>
        <p:xfrm>
          <a:off x="1409700" y="4191000"/>
          <a:ext cx="6400800" cy="182880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581997784"/>
                    </a:ext>
                  </a:extLst>
                </a:gridCol>
                <a:gridCol w="1600200">
                  <a:extLst>
                    <a:ext uri="{9D8B030D-6E8A-4147-A177-3AD203B41FA5}">
                      <a16:colId xmlns:a16="http://schemas.microsoft.com/office/drawing/2014/main" val="2530387311"/>
                    </a:ext>
                  </a:extLst>
                </a:gridCol>
                <a:gridCol w="1600200">
                  <a:extLst>
                    <a:ext uri="{9D8B030D-6E8A-4147-A177-3AD203B41FA5}">
                      <a16:colId xmlns:a16="http://schemas.microsoft.com/office/drawing/2014/main" val="1381782751"/>
                    </a:ext>
                  </a:extLst>
                </a:gridCol>
                <a:gridCol w="1600200">
                  <a:extLst>
                    <a:ext uri="{9D8B030D-6E8A-4147-A177-3AD203B41FA5}">
                      <a16:colId xmlns:a16="http://schemas.microsoft.com/office/drawing/2014/main" val="1282572024"/>
                    </a:ext>
                  </a:extLst>
                </a:gridCol>
              </a:tblGrid>
              <a:tr h="141642">
                <a:tc>
                  <a:txBody>
                    <a:bodyPr/>
                    <a:lstStyle/>
                    <a:p>
                      <a:endParaRPr lang="en-US" dirty="0"/>
                    </a:p>
                  </a:txBody>
                  <a:tcPr/>
                </a:tc>
                <a:tc>
                  <a:txBody>
                    <a:bodyPr/>
                    <a:lstStyle/>
                    <a:p>
                      <a:r>
                        <a:rPr lang="en-US" dirty="0">
                          <a:solidFill>
                            <a:schemeClr val="tx1"/>
                          </a:solidFill>
                        </a:rPr>
                        <a:t>EDITORIAL</a:t>
                      </a:r>
                    </a:p>
                  </a:txBody>
                  <a:tcPr/>
                </a:tc>
                <a:tc>
                  <a:txBody>
                    <a:bodyPr/>
                    <a:lstStyle/>
                    <a:p>
                      <a:r>
                        <a:rPr lang="en-US" dirty="0">
                          <a:solidFill>
                            <a:schemeClr val="tx1"/>
                          </a:solidFill>
                        </a:rPr>
                        <a:t>TECHNICAL</a:t>
                      </a:r>
                    </a:p>
                  </a:txBody>
                  <a:tcPr/>
                </a:tc>
                <a:tc>
                  <a:txBody>
                    <a:bodyPr/>
                    <a:lstStyle/>
                    <a:p>
                      <a:r>
                        <a:rPr lang="en-US" dirty="0">
                          <a:solidFill>
                            <a:schemeClr val="tx1"/>
                          </a:solidFill>
                        </a:rPr>
                        <a:t>OPEN</a:t>
                      </a:r>
                    </a:p>
                  </a:txBody>
                  <a:tcPr/>
                </a:tc>
                <a:extLst>
                  <a:ext uri="{0D108BD9-81ED-4DB2-BD59-A6C34878D82A}">
                    <a16:rowId xmlns:a16="http://schemas.microsoft.com/office/drawing/2014/main" val="3515012554"/>
                  </a:ext>
                </a:extLst>
              </a:tr>
              <a:tr h="329243">
                <a:tc>
                  <a:txBody>
                    <a:bodyPr/>
                    <a:lstStyle/>
                    <a:p>
                      <a:pPr algn="ctr"/>
                      <a:r>
                        <a:rPr lang="en-US" dirty="0"/>
                        <a:t>LB150</a:t>
                      </a:r>
                    </a:p>
                  </a:txBody>
                  <a:tcPr/>
                </a:tc>
                <a:tc>
                  <a:txBody>
                    <a:bodyPr/>
                    <a:lstStyle/>
                    <a:p>
                      <a:pPr algn="ctr"/>
                      <a:r>
                        <a:rPr lang="en-US" dirty="0"/>
                        <a:t>108</a:t>
                      </a:r>
                    </a:p>
                  </a:txBody>
                  <a:tcPr/>
                </a:tc>
                <a:tc>
                  <a:txBody>
                    <a:bodyPr/>
                    <a:lstStyle/>
                    <a:p>
                      <a:pPr algn="ctr"/>
                      <a:r>
                        <a:rPr lang="en-US" dirty="0"/>
                        <a:t>127</a:t>
                      </a:r>
                    </a:p>
                  </a:txBody>
                  <a:tcPr/>
                </a:tc>
                <a:tc>
                  <a:txBody>
                    <a:bodyPr/>
                    <a:lstStyle/>
                    <a:p>
                      <a:pPr algn="ctr"/>
                      <a:r>
                        <a:rPr lang="en-US" dirty="0"/>
                        <a:t>21</a:t>
                      </a:r>
                    </a:p>
                  </a:txBody>
                  <a:tcPr/>
                </a:tc>
                <a:extLst>
                  <a:ext uri="{0D108BD9-81ED-4DB2-BD59-A6C34878D82A}">
                    <a16:rowId xmlns:a16="http://schemas.microsoft.com/office/drawing/2014/main" val="2399263014"/>
                  </a:ext>
                </a:extLst>
              </a:tr>
              <a:tr h="329243">
                <a:tc>
                  <a:txBody>
                    <a:bodyPr/>
                    <a:lstStyle/>
                    <a:p>
                      <a:pPr algn="ctr"/>
                      <a:r>
                        <a:rPr lang="en-US" dirty="0"/>
                        <a:t>Rogue</a:t>
                      </a:r>
                    </a:p>
                  </a:txBody>
                  <a:tcPr/>
                </a:tc>
                <a:tc>
                  <a:txBody>
                    <a:bodyPr/>
                    <a:lstStyle/>
                    <a:p>
                      <a:pPr algn="ctr"/>
                      <a:r>
                        <a:rPr lang="en-US" dirty="0"/>
                        <a:t>37</a:t>
                      </a:r>
                    </a:p>
                  </a:txBody>
                  <a:tcPr/>
                </a:tc>
                <a:tc>
                  <a:txBody>
                    <a:bodyPr/>
                    <a:lstStyle/>
                    <a:p>
                      <a:pPr algn="ctr"/>
                      <a:r>
                        <a:rPr lang="en-US" dirty="0"/>
                        <a:t>46</a:t>
                      </a:r>
                    </a:p>
                  </a:txBody>
                  <a:tcPr/>
                </a:tc>
                <a:tc>
                  <a:txBody>
                    <a:bodyPr/>
                    <a:lstStyle/>
                    <a:p>
                      <a:pPr algn="ctr"/>
                      <a:r>
                        <a:rPr lang="en-US" dirty="0"/>
                        <a:t>18</a:t>
                      </a:r>
                    </a:p>
                  </a:txBody>
                  <a:tcPr/>
                </a:tc>
                <a:extLst>
                  <a:ext uri="{0D108BD9-81ED-4DB2-BD59-A6C34878D82A}">
                    <a16:rowId xmlns:a16="http://schemas.microsoft.com/office/drawing/2014/main" val="2559106981"/>
                  </a:ext>
                </a:extLst>
              </a:tr>
              <a:tr h="329243">
                <a:tc>
                  <a:txBody>
                    <a:bodyPr/>
                    <a:lstStyle/>
                    <a:p>
                      <a:pPr algn="ctr"/>
                      <a:r>
                        <a:rPr lang="en-US" dirty="0"/>
                        <a:t>Total</a:t>
                      </a:r>
                    </a:p>
                  </a:txBody>
                  <a:tcPr/>
                </a:tc>
                <a:tc>
                  <a:txBody>
                    <a:bodyPr/>
                    <a:lstStyle/>
                    <a:p>
                      <a:pPr algn="ctr"/>
                      <a:r>
                        <a:rPr lang="en-US" dirty="0"/>
                        <a:t>145</a:t>
                      </a:r>
                    </a:p>
                  </a:txBody>
                  <a:tcPr/>
                </a:tc>
                <a:tc>
                  <a:txBody>
                    <a:bodyPr/>
                    <a:lstStyle/>
                    <a:p>
                      <a:pPr algn="ctr"/>
                      <a:r>
                        <a:rPr lang="en-US" dirty="0"/>
                        <a:t>173</a:t>
                      </a:r>
                    </a:p>
                  </a:txBody>
                  <a:tcPr/>
                </a:tc>
                <a:tc>
                  <a:txBody>
                    <a:bodyPr/>
                    <a:lstStyle/>
                    <a:p>
                      <a:pPr algn="ctr"/>
                      <a:r>
                        <a:rPr lang="en-US" dirty="0"/>
                        <a:t>39</a:t>
                      </a:r>
                    </a:p>
                  </a:txBody>
                  <a:tcPr/>
                </a:tc>
                <a:extLst>
                  <a:ext uri="{0D108BD9-81ED-4DB2-BD59-A6C34878D82A}">
                    <a16:rowId xmlns:a16="http://schemas.microsoft.com/office/drawing/2014/main" val="2008874281"/>
                  </a:ext>
                </a:extLst>
              </a:tr>
              <a:tr h="329243">
                <a:tc>
                  <a:txBody>
                    <a:bodyPr/>
                    <a:lstStyle/>
                    <a:p>
                      <a:pPr algn="ctr"/>
                      <a:r>
                        <a:rPr lang="en-US" dirty="0"/>
                        <a:t>Grand Total</a:t>
                      </a:r>
                    </a:p>
                  </a:txBody>
                  <a:tcPr/>
                </a:tc>
                <a:tc gridSpan="2">
                  <a:txBody>
                    <a:bodyPr/>
                    <a:lstStyle/>
                    <a:p>
                      <a:pPr algn="ctr"/>
                      <a:r>
                        <a:rPr lang="en-US" dirty="0"/>
                        <a:t>318</a:t>
                      </a:r>
                    </a:p>
                  </a:txBody>
                  <a:tcPr/>
                </a:tc>
                <a:tc hMerge="1">
                  <a:txBody>
                    <a:bodyPr/>
                    <a:lstStyle/>
                    <a:p>
                      <a:pPr algn="ctr"/>
                      <a:endParaRPr lang="en-US" dirty="0"/>
                    </a:p>
                  </a:txBody>
                  <a:tcPr/>
                </a:tc>
                <a:tc>
                  <a:txBody>
                    <a:bodyPr/>
                    <a:lstStyle/>
                    <a:p>
                      <a:pPr algn="ctr"/>
                      <a:r>
                        <a:rPr lang="en-US" dirty="0">
                          <a:solidFill>
                            <a:srgbClr val="C00000"/>
                          </a:solidFill>
                        </a:rPr>
                        <a:t>39</a:t>
                      </a:r>
                    </a:p>
                  </a:txBody>
                  <a:tcPr/>
                </a:tc>
                <a:extLst>
                  <a:ext uri="{0D108BD9-81ED-4DB2-BD59-A6C34878D82A}">
                    <a16:rowId xmlns:a16="http://schemas.microsoft.com/office/drawing/2014/main" val="2206872424"/>
                  </a:ext>
                </a:extLst>
              </a:tr>
            </a:tbl>
          </a:graphicData>
        </a:graphic>
      </p:graphicFrame>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Tuesday AM 1 and AM 2</a:t>
            </a:r>
          </a:p>
          <a:p>
            <a:pPr lvl="1"/>
            <a:r>
              <a:rPr lang="en-US" sz="2400" dirty="0"/>
              <a:t>Comment Resolution</a:t>
            </a:r>
          </a:p>
          <a:p>
            <a:r>
              <a:rPr lang="en-US" sz="2800" dirty="0"/>
              <a:t>Wednesday AM 1 and PM 2</a:t>
            </a:r>
          </a:p>
          <a:p>
            <a:pPr lvl="1"/>
            <a:r>
              <a:rPr lang="en-US" sz="2400" dirty="0"/>
              <a:t>Comment Resolution</a:t>
            </a:r>
          </a:p>
          <a:p>
            <a:r>
              <a:rPr lang="en-US" sz="2800" dirty="0"/>
              <a:t>Thursday AM 2 </a:t>
            </a:r>
          </a:p>
          <a:p>
            <a:pPr lvl="1"/>
            <a:r>
              <a:rPr lang="en-US" sz="2400" dirty="0"/>
              <a:t>Comment Resolution</a:t>
            </a:r>
          </a:p>
          <a:p>
            <a:pPr lvl="1"/>
            <a:r>
              <a:rPr lang="en-US" sz="2400" dirty="0"/>
              <a:t>Closing Motions</a:t>
            </a:r>
          </a:p>
          <a:p>
            <a:pPr lvl="1"/>
            <a:r>
              <a:rPr lang="en-US" sz="2400" dirty="0" err="1"/>
              <a:t>Adjorn</a:t>
            </a: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046087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E382-D7BC-A34A-922D-BEF1CDB92C90}"/>
              </a:ext>
            </a:extLst>
          </p:cNvPr>
          <p:cNvSpPr>
            <a:spLocks noGrp="1"/>
          </p:cNvSpPr>
          <p:nvPr>
            <p:ph type="title" idx="4294967295"/>
          </p:nvPr>
        </p:nvSpPr>
        <p:spPr>
          <a:xfrm>
            <a:off x="723900" y="802177"/>
            <a:ext cx="7772400" cy="417023"/>
          </a:xfrm>
        </p:spPr>
        <p:txBody>
          <a:bodyPr/>
          <a:lstStyle/>
          <a:p>
            <a:r>
              <a:rPr lang="en-US" dirty="0"/>
              <a:t>Closing Report </a:t>
            </a:r>
          </a:p>
        </p:txBody>
      </p:sp>
      <p:sp>
        <p:nvSpPr>
          <p:cNvPr id="3" name="Content Placeholder 2">
            <a:extLst>
              <a:ext uri="{FF2B5EF4-FFF2-40B4-BE49-F238E27FC236}">
                <a16:creationId xmlns:a16="http://schemas.microsoft.com/office/drawing/2014/main" id="{4D38425D-7E18-854F-9F20-D1B1A5219ADF}"/>
              </a:ext>
            </a:extLst>
          </p:cNvPr>
          <p:cNvSpPr>
            <a:spLocks noGrp="1"/>
          </p:cNvSpPr>
          <p:nvPr>
            <p:ph idx="1"/>
          </p:nvPr>
        </p:nvSpPr>
        <p:spPr>
          <a:xfrm>
            <a:off x="699655" y="1219200"/>
            <a:ext cx="7772400" cy="4561985"/>
          </a:xfrm>
        </p:spPr>
        <p:txBody>
          <a:bodyPr/>
          <a:lstStyle/>
          <a:p>
            <a:r>
              <a:rPr lang="en-US" dirty="0"/>
              <a:t>Meeting minutes are: </a:t>
            </a:r>
          </a:p>
          <a:p>
            <a:endParaRPr lang="en-US" dirty="0"/>
          </a:p>
          <a:p>
            <a:r>
              <a:rPr lang="en-US" dirty="0"/>
              <a:t>Six Sessions</a:t>
            </a:r>
          </a:p>
          <a:p>
            <a:r>
              <a:rPr lang="en-US" dirty="0"/>
              <a:t>Current Status of Comment Resolution</a:t>
            </a:r>
          </a:p>
          <a:p>
            <a:r>
              <a:rPr lang="en-US" dirty="0"/>
              <a:t>Start:</a:t>
            </a:r>
          </a:p>
          <a:p>
            <a:pPr marL="0" indent="0">
              <a:buNone/>
            </a:pPr>
            <a:endParaRPr lang="en-US" dirty="0"/>
          </a:p>
          <a:p>
            <a:r>
              <a:rPr lang="en-US" dirty="0"/>
              <a:t>End:</a:t>
            </a:r>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39185B2D-C900-6E40-8848-07701D9B978E}"/>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6" name="Date Placeholder 3">
            <a:extLst>
              <a:ext uri="{FF2B5EF4-FFF2-40B4-BE49-F238E27FC236}">
                <a16:creationId xmlns:a16="http://schemas.microsoft.com/office/drawing/2014/main" id="{DF23A854-1415-DD48-80DC-7A4DAF57907C}"/>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Tree>
    <p:extLst>
      <p:ext uri="{BB962C8B-B14F-4D97-AF65-F5344CB8AC3E}">
        <p14:creationId xmlns:p14="http://schemas.microsoft.com/office/powerpoint/2010/main" val="3981799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E382-D7BC-A34A-922D-BEF1CDB92C90}"/>
              </a:ext>
            </a:extLst>
          </p:cNvPr>
          <p:cNvSpPr>
            <a:spLocks noGrp="1"/>
          </p:cNvSpPr>
          <p:nvPr>
            <p:ph type="title" idx="4294967295"/>
          </p:nvPr>
        </p:nvSpPr>
        <p:spPr>
          <a:xfrm>
            <a:off x="723900" y="802177"/>
            <a:ext cx="7772400" cy="417023"/>
          </a:xfrm>
        </p:spPr>
        <p:txBody>
          <a:bodyPr/>
          <a:lstStyle/>
          <a:p>
            <a:r>
              <a:rPr lang="en-US" dirty="0"/>
              <a:t>Closing Report </a:t>
            </a:r>
          </a:p>
        </p:txBody>
      </p:sp>
      <p:sp>
        <p:nvSpPr>
          <p:cNvPr id="3" name="Content Placeholder 2">
            <a:extLst>
              <a:ext uri="{FF2B5EF4-FFF2-40B4-BE49-F238E27FC236}">
                <a16:creationId xmlns:a16="http://schemas.microsoft.com/office/drawing/2014/main" id="{4D38425D-7E18-854F-9F20-D1B1A5219ADF}"/>
              </a:ext>
            </a:extLst>
          </p:cNvPr>
          <p:cNvSpPr>
            <a:spLocks noGrp="1"/>
          </p:cNvSpPr>
          <p:nvPr>
            <p:ph idx="1"/>
          </p:nvPr>
        </p:nvSpPr>
        <p:spPr>
          <a:xfrm>
            <a:off x="699655" y="1219200"/>
            <a:ext cx="7772400" cy="4561985"/>
          </a:xfrm>
        </p:spPr>
        <p:txBody>
          <a:bodyPr/>
          <a:lstStyle/>
          <a:p>
            <a:pPr lvl="1"/>
            <a:endParaRPr lang="en-US" dirty="0"/>
          </a:p>
        </p:txBody>
      </p:sp>
      <p:sp>
        <p:nvSpPr>
          <p:cNvPr id="5" name="Slide Number Placeholder 4">
            <a:extLst>
              <a:ext uri="{FF2B5EF4-FFF2-40B4-BE49-F238E27FC236}">
                <a16:creationId xmlns:a16="http://schemas.microsoft.com/office/drawing/2014/main" id="{39185B2D-C900-6E40-8848-07701D9B978E}"/>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8</a:t>
            </a:fld>
            <a:endParaRPr lang="en-US" altLang="en-US"/>
          </a:p>
        </p:txBody>
      </p:sp>
      <p:sp>
        <p:nvSpPr>
          <p:cNvPr id="6" name="Date Placeholder 3">
            <a:extLst>
              <a:ext uri="{FF2B5EF4-FFF2-40B4-BE49-F238E27FC236}">
                <a16:creationId xmlns:a16="http://schemas.microsoft.com/office/drawing/2014/main" id="{6A47D172-057B-7445-90C9-7818A0CC8778}"/>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Tree>
    <p:extLst>
      <p:ext uri="{BB962C8B-B14F-4D97-AF65-F5344CB8AC3E}">
        <p14:creationId xmlns:p14="http://schemas.microsoft.com/office/powerpoint/2010/main" val="2377072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36833AB-BBD9-FA4C-8D9F-BE5225670544}"/>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9</a:t>
            </a:fld>
            <a:endParaRPr lang="en-US" altLang="en-US"/>
          </a:p>
        </p:txBody>
      </p:sp>
      <p:sp>
        <p:nvSpPr>
          <p:cNvPr id="4" name="Rectangle 3">
            <a:extLst>
              <a:ext uri="{FF2B5EF4-FFF2-40B4-BE49-F238E27FC236}">
                <a16:creationId xmlns:a16="http://schemas.microsoft.com/office/drawing/2014/main" id="{71BC88B5-98DC-2640-8153-71710827610D}"/>
              </a:ext>
            </a:extLst>
          </p:cNvPr>
          <p:cNvSpPr/>
          <p:nvPr/>
        </p:nvSpPr>
        <p:spPr>
          <a:xfrm>
            <a:off x="685800" y="762001"/>
            <a:ext cx="7848600" cy="5519460"/>
          </a:xfrm>
          <a:prstGeom prst="rect">
            <a:avLst/>
          </a:prstGeom>
        </p:spPr>
        <p:txBody>
          <a:bodyPr wrap="square">
            <a:spAutoFit/>
          </a:bodyPr>
          <a:lstStyle/>
          <a:p>
            <a:r>
              <a:rPr lang="en-US" sz="1800" dirty="0"/>
              <a:t>TG CRG Motion </a:t>
            </a:r>
          </a:p>
          <a:p>
            <a:endParaRPr lang="en-US" altLang="en-US" sz="2000" dirty="0">
              <a:solidFill>
                <a:srgbClr val="000000"/>
              </a:solidFill>
            </a:endParaRPr>
          </a:p>
          <a:p>
            <a:r>
              <a:rPr lang="en-US" altLang="en-US" sz="2400" dirty="0">
                <a:solidFill>
                  <a:srgbClr val="000000"/>
                </a:solidFill>
              </a:rPr>
              <a:t>Move that </a:t>
            </a:r>
            <a:r>
              <a:rPr lang="en-US" sz="2400" dirty="0"/>
              <a:t>TG4md requests 802.15 WG </a:t>
            </a:r>
            <a:r>
              <a:rPr lang="en-US" altLang="en-US" sz="2400" dirty="0">
                <a:solidFill>
                  <a:srgbClr val="000000"/>
                </a:solidFill>
              </a:rPr>
              <a:t>approve the formation of a Comment Resolution Group(CRG) </a:t>
            </a:r>
            <a:r>
              <a:rPr lang="en-US" sz="2800" dirty="0"/>
              <a:t>for</a:t>
            </a:r>
            <a:r>
              <a:rPr lang="en-US" sz="2400" dirty="0"/>
              <a:t> the WG balloting of the P802.15.4-REVd-D0 </a:t>
            </a:r>
            <a:r>
              <a:rPr lang="en-US" altLang="en-US" sz="2400" dirty="0">
                <a:solidFill>
                  <a:srgbClr val="000000"/>
                </a:solidFill>
              </a:rPr>
              <a:t>with the following membership: </a:t>
            </a:r>
            <a:r>
              <a:rPr lang="en-US" sz="2400" dirty="0"/>
              <a:t>Gary Stuebing(As Chair), Don Sturek, Kunal Shah, Ruben Salazar, Tero Kivinen, Phil Beecher and </a:t>
            </a:r>
            <a:r>
              <a:rPr lang="en-US" sz="2400" dirty="0" err="1"/>
              <a:t>Shoichi</a:t>
            </a:r>
            <a:r>
              <a:rPr lang="en-US" sz="2400" dirty="0"/>
              <a:t> Kitazawa.</a:t>
            </a:r>
            <a:r>
              <a:rPr lang="en-US" altLang="en-US" sz="2400" dirty="0">
                <a:solidFill>
                  <a:srgbClr val="000000"/>
                </a:solidFill>
              </a:rPr>
              <a:t> The 802.15.4md CRG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a:t>
            </a:r>
          </a:p>
          <a:p>
            <a:pPr lvl="2" eaLnBrk="1" hangingPunct="1">
              <a:spcBef>
                <a:spcPts val="375"/>
              </a:spcBef>
              <a:buSzPct val="100000"/>
            </a:pPr>
            <a:r>
              <a:rPr lang="en-US" altLang="en-US" sz="2000" dirty="0">
                <a:solidFill>
                  <a:srgbClr val="000000"/>
                </a:solidFill>
              </a:rPr>
              <a:t>Seconded By:</a:t>
            </a:r>
            <a:endParaRPr lang="en-US" sz="1800" dirty="0"/>
          </a:p>
        </p:txBody>
      </p:sp>
      <p:sp>
        <p:nvSpPr>
          <p:cNvPr id="6" name="Date Placeholder 3">
            <a:extLst>
              <a:ext uri="{FF2B5EF4-FFF2-40B4-BE49-F238E27FC236}">
                <a16:creationId xmlns:a16="http://schemas.microsoft.com/office/drawing/2014/main" id="{AEF40F35-45C3-9B4A-8E17-CFEBDDA9EB46}"/>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Tree>
    <p:extLst>
      <p:ext uri="{BB962C8B-B14F-4D97-AF65-F5344CB8AC3E}">
        <p14:creationId xmlns:p14="http://schemas.microsoft.com/office/powerpoint/2010/main" val="217850005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5731</TotalTime>
  <Words>655</Words>
  <Application>Microsoft Macintosh PowerPoint</Application>
  <PresentationFormat>On-screen Show (4:3)</PresentationFormat>
  <Paragraphs>149</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PowerPoint Presentation</vt:lpstr>
      <vt:lpstr>PowerPoint Presentation</vt:lpstr>
      <vt:lpstr>802.15.4MD Opening and Closing Report Opening and Closing 2019 March Plenary</vt:lpstr>
      <vt:lpstr>15.4md Sessions this Week</vt:lpstr>
      <vt:lpstr>Agenda </vt:lpstr>
      <vt:lpstr>Agenda </vt:lpstr>
      <vt:lpstr>Closing Report </vt:lpstr>
      <vt:lpstr>Closing Report </vt:lpstr>
      <vt:lpstr>PowerPoint Presentation</vt:lpstr>
      <vt:lpstr>PowerPoint Presentation</vt:lpstr>
      <vt:lpstr>Proposed Timeline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71</cp:revision>
  <cp:lastPrinted>1998-02-10T13:28:06Z</cp:lastPrinted>
  <dcterms:created xsi:type="dcterms:W3CDTF">2018-03-03T14:04:29Z</dcterms:created>
  <dcterms:modified xsi:type="dcterms:W3CDTF">2019-03-11T04:08:51Z</dcterms:modified>
</cp:coreProperties>
</file>