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424" r:id="rId3"/>
    <p:sldId id="717" r:id="rId4"/>
    <p:sldId id="423" r:id="rId5"/>
    <p:sldId id="608" r:id="rId6"/>
    <p:sldId id="708" r:id="rId7"/>
    <p:sldId id="386" r:id="rId8"/>
    <p:sldId id="754" r:id="rId9"/>
    <p:sldId id="560" r:id="rId10"/>
    <p:sldId id="800" r:id="rId11"/>
    <p:sldId id="801" r:id="rId12"/>
    <p:sldId id="718" r:id="rId13"/>
    <p:sldId id="817" r:id="rId14"/>
    <p:sldId id="790" r:id="rId15"/>
    <p:sldId id="802" r:id="rId16"/>
    <p:sldId id="812" r:id="rId17"/>
    <p:sldId id="815" r:id="rId18"/>
    <p:sldId id="774" r:id="rId19"/>
    <p:sldId id="796" r:id="rId20"/>
    <p:sldId id="818" r:id="rId21"/>
    <p:sldId id="810" r:id="rId22"/>
    <p:sldId id="793" r:id="rId23"/>
    <p:sldId id="807" r:id="rId24"/>
    <p:sldId id="808"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62" d="100"/>
          <a:sy n="62" d="100"/>
        </p:scale>
        <p:origin x="1022"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16241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125685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18</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19</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352816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22</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275491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17559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6447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-0100-01-0013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March 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2019-03-02</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082"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15-19/0100r1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Sang-Kyu Lim	</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Vinayagam</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November in doc. 15-19/0099r0.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Sang-</a:t>
            </a:r>
            <a:r>
              <a:rPr lang="en-GB" altLang="en-US" dirty="0">
                <a:sym typeface="Wingdings" panose="05000000000000000000" pitchFamily="2" charset="2"/>
              </a:rPr>
              <a:t>K</a:t>
            </a:r>
            <a:r>
              <a:rPr lang="en-GB" altLang="en-US" dirty="0" smtClean="0">
                <a:sym typeface="Wingdings" panose="05000000000000000000" pitchFamily="2" charset="2"/>
              </a:rPr>
              <a:t>yu Lim</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Vinayagam</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Monday PM2, March 11,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85260396"/>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 against D4 in doc. </a:t>
                      </a:r>
                      <a:r>
                        <a:rPr lang="en-US" altLang="en-US" sz="1800" baseline="0" dirty="0" smtClean="0"/>
                        <a:t>15-19/0117r1</a:t>
                      </a:r>
                      <a:endParaRPr lang="en-US" altLang="en-US" sz="1800" baseline="0" dirty="0" smtClean="0"/>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2839319588"/>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update </a:t>
                      </a:r>
                      <a:r>
                        <a:rPr lang="de-DE" altLang="en-US" sz="1800" dirty="0" err="1" smtClean="0"/>
                        <a:t>the</a:t>
                      </a:r>
                      <a:r>
                        <a:rPr lang="de-DE" altLang="en-US" sz="1800" dirty="0" smtClean="0"/>
                        <a:t> </a:t>
                      </a:r>
                      <a:r>
                        <a:rPr lang="de-DE" altLang="en-US" sz="1800" dirty="0" err="1" smtClean="0"/>
                        <a:t>draft</a:t>
                      </a:r>
                      <a:r>
                        <a:rPr lang="de-DE" altLang="en-US" sz="1800" dirty="0" smtClean="0"/>
                        <a:t> </a:t>
                      </a:r>
                      <a:r>
                        <a:rPr lang="de-DE" altLang="en-US" sz="1800" dirty="0" err="1" smtClean="0"/>
                        <a:t>according</a:t>
                      </a:r>
                      <a:r>
                        <a:rPr lang="de-DE" altLang="en-US" sz="1800" dirty="0" smtClean="0"/>
                        <a:t> </a:t>
                      </a:r>
                      <a:r>
                        <a:rPr lang="de-DE" altLang="en-US" sz="1800" dirty="0" err="1" smtClean="0"/>
                        <a:t>to</a:t>
                      </a:r>
                      <a:r>
                        <a:rPr lang="de-DE" altLang="en-US" sz="1800" dirty="0" smtClean="0"/>
                        <a:t> </a:t>
                      </a:r>
                      <a:r>
                        <a:rPr lang="de-DE" altLang="en-US" sz="1800" dirty="0" err="1" smtClean="0"/>
                        <a:t>the</a:t>
                      </a:r>
                      <a:r>
                        <a:rPr lang="de-DE" altLang="en-US" sz="1800" dirty="0" smtClean="0"/>
                        <a:t> </a:t>
                      </a:r>
                      <a:r>
                        <a:rPr lang="de-DE" altLang="en-US" sz="1800" dirty="0" err="1" smtClean="0"/>
                        <a:t>comment</a:t>
                      </a:r>
                      <a:r>
                        <a:rPr lang="de-DE" altLang="en-US" sz="1800" dirty="0" smtClean="0"/>
                        <a:t> </a:t>
                      </a:r>
                      <a:r>
                        <a:rPr lang="de-DE" altLang="en-US" sz="1800" dirty="0" err="1" smtClean="0"/>
                        <a:t>resolution</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371140830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draft D4 as contained </a:t>
            </a:r>
            <a:r>
              <a:rPr lang="en-US" altLang="en-US" dirty="0" smtClean="0"/>
              <a:t>in </a:t>
            </a:r>
            <a:r>
              <a:rPr lang="en-US" altLang="en-US" dirty="0"/>
              <a:t>doc. </a:t>
            </a:r>
            <a:r>
              <a:rPr lang="en-US" altLang="en-US" dirty="0" smtClean="0"/>
              <a:t>15-19/0117r1 </a:t>
            </a:r>
            <a:r>
              <a:rPr lang="en-US" altLang="en-US" dirty="0" smtClean="0"/>
              <a:t>into the new TG13 draft </a:t>
            </a:r>
            <a:r>
              <a:rPr lang="en-US" altLang="en-US" dirty="0" smtClean="0"/>
              <a:t>D4.1. </a:t>
            </a:r>
            <a:r>
              <a:rPr lang="en-US" altLang="en-US" dirty="0" smtClean="0"/>
              <a:t>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Sang-Kyu</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Vinayagam</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3 / 0 / 0      Motion passed.</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P</a:t>
            </a:r>
            <a:r>
              <a:rPr lang="en-US" altLang="en-US" sz="3600" dirty="0" smtClean="0"/>
              <a:t>M1, March 12,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146099103"/>
              </p:ext>
            </p:extLst>
          </p:nvPr>
        </p:nvGraphicFramePr>
        <p:xfrm>
          <a:off x="533400" y="2362200"/>
          <a:ext cx="8229600" cy="219420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a:t>
                      </a:r>
                      <a:r>
                        <a:rPr lang="en-US" altLang="en-US" sz="1800" dirty="0" smtClean="0"/>
                        <a:t>in doc. 15-19/</a:t>
                      </a:r>
                      <a:r>
                        <a:rPr lang="en-GB" altLang="en-US" sz="1800" dirty="0" smtClean="0"/>
                        <a:t>0XXX</a:t>
                      </a:r>
                      <a:r>
                        <a:rPr lang="en-GB" altLang="en-US" sz="1800" baseline="0" dirty="0" smtClean="0"/>
                        <a:t>r0</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565793883"/>
                  </a:ext>
                </a:extLst>
              </a:tr>
              <a:tr h="365702">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Text contribution on MAC in doc. 15-19/0080r0</a:t>
                      </a:r>
                    </a:p>
                  </a:txBody>
                  <a:tcPr marT="45764" marB="45764"/>
                </a:tc>
                <a:tc>
                  <a:txBody>
                    <a:bodyPr/>
                    <a:lstStyle/>
                    <a:p>
                      <a:r>
                        <a:rPr lang="en-US" sz="1800" dirty="0" smtClean="0"/>
                        <a:t>110</a:t>
                      </a:r>
                      <a:endParaRPr lang="en-US" sz="1800" dirty="0"/>
                    </a:p>
                  </a:txBody>
                  <a:tcPr marT="45764" marB="45764"/>
                </a:tc>
                <a:extLst>
                  <a:ext uri="{0D108BD9-81ED-4DB2-BD59-A6C34878D82A}">
                    <a16:rowId xmlns:a16="http://schemas.microsoft.com/office/drawing/2014/main" val="164796410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between January and March meeting in doc. 15-19/0101r0.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6170932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a:t>Tuesday </a:t>
            </a:r>
            <a:r>
              <a:rPr lang="en-US" altLang="en-US" sz="3600" dirty="0" smtClean="0"/>
              <a:t>PM2, </a:t>
            </a:r>
            <a:r>
              <a:rPr lang="en-US" altLang="en-US" sz="3600" dirty="0"/>
              <a:t>J</a:t>
            </a:r>
            <a:r>
              <a:rPr lang="en-US" altLang="en-US" sz="3600" dirty="0" smtClean="0"/>
              <a:t>an. 15,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966670195"/>
              </p:ext>
            </p:extLst>
          </p:nvPr>
        </p:nvGraphicFramePr>
        <p:xfrm>
          <a:off x="533400" y="2362200"/>
          <a:ext cx="8229600" cy="256005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Number of slots for May meeting = ?</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75494402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residual</a:t>
                      </a:r>
                      <a:r>
                        <a:rPr lang="de-DE" altLang="en-US" sz="1800" baseline="0" dirty="0" smtClean="0"/>
                        <a:t> </a:t>
                      </a:r>
                      <a:r>
                        <a:rPr lang="de-DE" altLang="en-US" sz="1800" dirty="0" smtClean="0"/>
                        <a:t>open </a:t>
                      </a:r>
                      <a:r>
                        <a:rPr lang="de-DE" altLang="en-US" sz="1800" dirty="0" err="1" smtClean="0"/>
                        <a:t>items</a:t>
                      </a:r>
                      <a:r>
                        <a:rPr lang="de-DE" altLang="en-US" sz="1800" dirty="0" smtClean="0"/>
                        <a:t> </a:t>
                      </a:r>
                      <a:r>
                        <a:rPr lang="de-DE" altLang="en-US" sz="1800" dirty="0" err="1" smtClean="0"/>
                        <a:t>and</a:t>
                      </a:r>
                      <a:r>
                        <a:rPr lang="de-DE" altLang="en-US" sz="1800" dirty="0" smtClean="0"/>
                        <a:t> </a:t>
                      </a:r>
                      <a:r>
                        <a:rPr lang="de-DE" altLang="en-US" sz="1800" dirty="0" err="1" smtClean="0"/>
                        <a:t>create+resolve</a:t>
                      </a:r>
                      <a:r>
                        <a:rPr lang="de-DE" altLang="en-US" sz="1800" dirty="0" smtClean="0"/>
                        <a:t> </a:t>
                      </a:r>
                      <a:r>
                        <a:rPr lang="de-DE" altLang="en-US" sz="1800" dirty="0" err="1" smtClean="0"/>
                        <a:t>new</a:t>
                      </a:r>
                      <a:r>
                        <a:rPr lang="de-DE" altLang="en-US" sz="1800" dirty="0" smtClean="0"/>
                        <a:t> </a:t>
                      </a:r>
                      <a:r>
                        <a:rPr lang="de-DE" altLang="en-US" sz="1800" dirty="0" err="1" smtClean="0"/>
                        <a:t>comments</a:t>
                      </a:r>
                      <a:endParaRPr lang="en-US" altLang="en-US" sz="1800" dirty="0" smtClean="0"/>
                    </a:p>
                  </a:txBody>
                  <a:tcPr marT="45764" marB="45764"/>
                </a:tc>
                <a:tc>
                  <a:txBody>
                    <a:bodyPr/>
                    <a:lstStyle/>
                    <a:p>
                      <a:r>
                        <a:rPr lang="de-DE" sz="1800" dirty="0" smtClean="0"/>
                        <a:t>60</a:t>
                      </a:r>
                      <a:endParaRPr lang="en-US" sz="1800" dirty="0"/>
                    </a:p>
                  </a:txBody>
                  <a:tcPr marT="45764" marB="45764"/>
                </a:tc>
                <a:extLst>
                  <a:ext uri="{0D108BD9-81ED-4DB2-BD59-A6C34878D82A}">
                    <a16:rowId xmlns:a16="http://schemas.microsoft.com/office/drawing/2014/main" val="3827398348"/>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Go through TBDs and discuss how to resolve them</a:t>
                      </a:r>
                      <a:endParaRPr lang="en-US" altLang="en-US" sz="3200" baseline="0" dirty="0" smtClean="0"/>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244983105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include the text </a:t>
            </a:r>
            <a:r>
              <a:rPr lang="en-US" altLang="en-US" dirty="0" smtClean="0"/>
              <a:t>in </a:t>
            </a:r>
            <a:r>
              <a:rPr lang="en-US" altLang="en-US" dirty="0"/>
              <a:t>doc. </a:t>
            </a:r>
            <a:r>
              <a:rPr lang="en-US" altLang="en-US" dirty="0" smtClean="0"/>
              <a:t>15-19/0080r2 </a:t>
            </a:r>
            <a:r>
              <a:rPr lang="en-US" altLang="en-US" dirty="0" smtClean="0"/>
              <a:t>into the next draft as new TG13 MAC layer specification.</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37065918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18</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nn-NO" altLang="en-US" sz="3600" dirty="0" smtClean="0"/>
              <a:t>Wednesday PM1</a:t>
            </a:r>
            <a:r>
              <a:rPr lang="nn-NO" altLang="en-US" sz="3600" dirty="0" smtClean="0"/>
              <a:t>, March </a:t>
            </a:r>
            <a:r>
              <a:rPr lang="nn-NO" altLang="en-US" sz="3600" dirty="0" smtClean="0"/>
              <a:t>13, </a:t>
            </a:r>
            <a:r>
              <a:rPr lang="nn-NO" altLang="en-US" sz="3600" dirty="0" smtClean="0"/>
              <a:t>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888382173"/>
              </p:ext>
            </p:extLst>
          </p:nvPr>
        </p:nvGraphicFramePr>
        <p:xfrm>
          <a:off x="838200" y="2362200"/>
          <a:ext cx="8077200" cy="1828812"/>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Joint </a:t>
                      </a:r>
                      <a:r>
                        <a:rPr lang="de-DE" altLang="en-US" sz="1800" dirty="0" err="1" smtClean="0"/>
                        <a:t>meeting</a:t>
                      </a:r>
                      <a:r>
                        <a:rPr lang="de-DE" altLang="en-US" sz="1800" dirty="0" smtClean="0"/>
                        <a:t> </a:t>
                      </a:r>
                      <a:r>
                        <a:rPr lang="de-DE" altLang="en-US" sz="1800" dirty="0" err="1" smtClean="0"/>
                        <a:t>with</a:t>
                      </a:r>
                      <a:r>
                        <a:rPr lang="de-DE" altLang="en-US" sz="1800" dirty="0" smtClean="0"/>
                        <a:t> TG4y on </a:t>
                      </a:r>
                      <a:r>
                        <a:rPr lang="de-DE" altLang="en-US" sz="1800" dirty="0" err="1" smtClean="0"/>
                        <a:t>security</a:t>
                      </a:r>
                      <a:endParaRPr lang="en-US" altLang="en-US" sz="1800" dirty="0" smtClean="0"/>
                    </a:p>
                  </a:txBody>
                  <a:tcPr marT="45764" marB="45764"/>
                </a:tc>
                <a:tc>
                  <a:txBody>
                    <a:bodyPr/>
                    <a:lstStyle/>
                    <a:p>
                      <a:r>
                        <a:rPr lang="de-DE" sz="1800" dirty="0" smtClean="0"/>
                        <a:t>110</a:t>
                      </a:r>
                      <a:endParaRPr lang="en-US" sz="1800" dirty="0"/>
                    </a:p>
                  </a:txBody>
                  <a:tcPr marT="45764" marB="45764"/>
                </a:tc>
                <a:extLst>
                  <a:ext uri="{0D108BD9-81ED-4DB2-BD59-A6C34878D82A}">
                    <a16:rowId xmlns:a16="http://schemas.microsoft.com/office/drawing/2014/main" val="2098874508"/>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19</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PM1, March 14, 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103926672"/>
              </p:ext>
            </p:extLst>
          </p:nvPr>
        </p:nvGraphicFramePr>
        <p:xfrm>
          <a:off x="685800" y="2249148"/>
          <a:ext cx="7924800" cy="415165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a:t>
                      </a:r>
                      <a:r>
                        <a:rPr lang="de-DE" altLang="en-US" sz="1800" dirty="0" err="1" smtClean="0"/>
                        <a:t>include</a:t>
                      </a:r>
                      <a:r>
                        <a:rPr lang="de-DE" altLang="en-US" sz="1800" dirty="0" smtClean="0"/>
                        <a:t> final </a:t>
                      </a:r>
                      <a:r>
                        <a:rPr lang="de-DE" altLang="en-US" sz="1800" dirty="0" err="1" smtClean="0"/>
                        <a:t>changes</a:t>
                      </a:r>
                      <a:r>
                        <a:rPr lang="de-DE" altLang="en-US" sz="1800" dirty="0" smtClean="0"/>
                        <a:t> in </a:t>
                      </a:r>
                      <a:r>
                        <a:rPr lang="de-DE" altLang="en-US" sz="1800" dirty="0" err="1" smtClean="0"/>
                        <a:t>the</a:t>
                      </a:r>
                      <a:r>
                        <a:rPr lang="de-DE" altLang="en-US" sz="1800" dirty="0" smtClean="0"/>
                        <a:t> </a:t>
                      </a:r>
                      <a:r>
                        <a:rPr lang="de-DE" altLang="en-US" sz="1800" dirty="0" err="1" smtClean="0"/>
                        <a:t>draft</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849752279"/>
                  </a:ext>
                </a:extLst>
              </a:tr>
              <a:tr h="445388">
                <a:tc>
                  <a:txBody>
                    <a:bodyPr/>
                    <a:lstStyle/>
                    <a:p>
                      <a:pPr marL="358775" lvl="1" indent="-342900" algn="just">
                        <a:spcBef>
                          <a:spcPts val="0"/>
                        </a:spcBef>
                        <a:spcAft>
                          <a:spcPts val="300"/>
                        </a:spcAft>
                        <a:defRPr/>
                      </a:pPr>
                      <a:r>
                        <a:rPr lang="de-DE" altLang="en-US" sz="1800" dirty="0" smtClean="0"/>
                        <a:t>Motion </a:t>
                      </a:r>
                      <a:r>
                        <a:rPr lang="de-DE" altLang="en-US" sz="1800" dirty="0" err="1" smtClean="0"/>
                        <a:t>to</a:t>
                      </a:r>
                      <a:r>
                        <a:rPr lang="de-DE" altLang="en-US" sz="1800" dirty="0" smtClean="0"/>
                        <a:t> </a:t>
                      </a:r>
                      <a:r>
                        <a:rPr lang="de-DE" altLang="en-US" sz="1800" dirty="0" err="1" smtClean="0"/>
                        <a:t>sent</a:t>
                      </a:r>
                      <a:r>
                        <a:rPr lang="de-DE" altLang="en-US" sz="1800" dirty="0" smtClean="0"/>
                        <a:t> D5 </a:t>
                      </a:r>
                      <a:r>
                        <a:rPr lang="de-DE" altLang="en-US" sz="1800" dirty="0" err="1" smtClean="0"/>
                        <a:t>to</a:t>
                      </a:r>
                      <a:r>
                        <a:rPr lang="de-DE" altLang="en-US" sz="1800" dirty="0" smtClean="0"/>
                        <a:t> WGLB</a:t>
                      </a:r>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422479262"/>
                  </a:ext>
                </a:extLst>
              </a:tr>
              <a:tr h="445388">
                <a:tc>
                  <a:txBody>
                    <a:bodyPr/>
                    <a:lstStyle/>
                    <a:p>
                      <a:pPr marL="0" lvl="0" indent="0" algn="just">
                        <a:buFontTx/>
                        <a:buNone/>
                      </a:pPr>
                      <a:r>
                        <a:rPr lang="en-GB" altLang="en-US" sz="1800" dirty="0" smtClean="0"/>
                        <a:t>Tentative Agenda for </a:t>
                      </a:r>
                      <a:r>
                        <a:rPr lang="en-GB" altLang="en-US" sz="1800" dirty="0" smtClean="0"/>
                        <a:t>May</a:t>
                      </a:r>
                      <a:endParaRPr lang="en-GB" altLang="en-US" sz="1800" dirty="0" smtClean="0"/>
                    </a:p>
                  </a:txBody>
                  <a:tcPr marT="45684" marB="45684"/>
                </a:tc>
                <a:tc>
                  <a:txBody>
                    <a:bodyPr/>
                    <a:lstStyle/>
                    <a:p>
                      <a:r>
                        <a:rPr lang="de-DE" sz="1800" dirty="0" smtClean="0"/>
                        <a:t>20</a:t>
                      </a:r>
                      <a:endParaRPr lang="en-US" sz="1800" dirty="0"/>
                    </a:p>
                  </a:txBody>
                  <a:tcPr marT="45684" marB="45684"/>
                </a:tc>
                <a:extLst>
                  <a:ext uri="{0D108BD9-81ED-4DB2-BD59-A6C34878D82A}">
                    <a16:rowId xmlns:a16="http://schemas.microsoft.com/office/drawing/2014/main" val="2066514011"/>
                  </a:ext>
                </a:extLst>
              </a:tr>
              <a:tr h="445388">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2357636305"/>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Update TG13 timeline</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510718787"/>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2220725885"/>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March 2019 </a:t>
            </a:r>
            <a:r>
              <a:rPr lang="en-US" altLang="en-US" dirty="0"/>
              <a:t>session in </a:t>
            </a:r>
            <a:r>
              <a:rPr lang="en-US" altLang="en-US" dirty="0" smtClean="0"/>
              <a:t>Vancouver.</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2</a:t>
            </a:r>
            <a:r>
              <a:rPr lang="en-GB" altLang="en-US" baseline="30000" dirty="0" smtClean="0">
                <a:sym typeface="Wingdings" panose="05000000000000000000" pitchFamily="2" charset="2"/>
              </a:rPr>
              <a:t>nd</a:t>
            </a:r>
            <a:r>
              <a:rPr lang="en-GB" altLang="en-US" dirty="0" smtClean="0">
                <a:sym typeface="Wingdings" panose="05000000000000000000" pitchFamily="2" charset="2"/>
              </a:rPr>
              <a:t> batch of comments against TG13 draft D4 as contained </a:t>
            </a:r>
            <a:r>
              <a:rPr lang="en-US" altLang="en-US" dirty="0" smtClean="0"/>
              <a:t>in </a:t>
            </a:r>
            <a:r>
              <a:rPr lang="en-US" altLang="en-US" dirty="0"/>
              <a:t>doc. </a:t>
            </a:r>
            <a:r>
              <a:rPr lang="en-US" altLang="en-US" dirty="0" smtClean="0"/>
              <a:t>15-19/XXXXr0 into the new TG13 draft D5.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Volker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2255811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4114800"/>
          </a:xfrm>
        </p:spPr>
        <p:txBody>
          <a:bodyPr/>
          <a:lstStyle/>
          <a:p>
            <a:r>
              <a:rPr lang="de-DE" sz="2200" b="0" dirty="0" smtClean="0"/>
              <a:t>March </a:t>
            </a:r>
            <a:r>
              <a:rPr lang="de-DE" sz="2200" b="0" dirty="0" err="1" smtClean="0"/>
              <a:t>Plenary</a:t>
            </a:r>
            <a:r>
              <a:rPr lang="de-DE" sz="2200" b="0" dirty="0" smtClean="0"/>
              <a:t>	Create D5.0 </a:t>
            </a:r>
            <a:r>
              <a:rPr lang="de-DE" sz="2200" b="0" dirty="0" err="1" smtClean="0"/>
              <a:t>and</a:t>
            </a:r>
            <a:r>
              <a:rPr lang="de-DE" sz="2200" b="0" dirty="0" smtClean="0"/>
              <a:t> </a:t>
            </a:r>
            <a:r>
              <a:rPr lang="de-DE" sz="2200" b="0" dirty="0" err="1" smtClean="0"/>
              <a:t>submit</a:t>
            </a:r>
            <a:r>
              <a:rPr lang="de-DE" sz="2200" b="0" dirty="0" smtClean="0"/>
              <a:t> </a:t>
            </a:r>
            <a:r>
              <a:rPr lang="de-DE" sz="2200" b="0" dirty="0" err="1" smtClean="0"/>
              <a:t>to</a:t>
            </a:r>
            <a:r>
              <a:rPr lang="de-DE" sz="2200" b="0" dirty="0" smtClean="0"/>
              <a:t> 1</a:t>
            </a:r>
            <a:r>
              <a:rPr lang="de-DE" sz="2200" b="0" baseline="30000" dirty="0" smtClean="0"/>
              <a:t>st</a:t>
            </a:r>
            <a:r>
              <a:rPr lang="de-DE" sz="2200" b="0" dirty="0" smtClean="0"/>
              <a:t> WGLB</a:t>
            </a:r>
          </a:p>
          <a:p>
            <a:r>
              <a:rPr lang="de-DE" sz="2200" b="0" dirty="0" smtClean="0"/>
              <a:t>April		</a:t>
            </a:r>
            <a:r>
              <a:rPr lang="de-DE" sz="2200" b="0" dirty="0" err="1" smtClean="0"/>
              <a:t>Provide</a:t>
            </a:r>
            <a:r>
              <a:rPr lang="de-DE" sz="2200" b="0" dirty="0" smtClean="0"/>
              <a:t> </a:t>
            </a:r>
            <a:r>
              <a:rPr lang="de-DE" sz="2200" b="0" dirty="0" err="1" smtClean="0"/>
              <a:t>comments</a:t>
            </a:r>
            <a:r>
              <a:rPr lang="de-DE" sz="2200" b="0" dirty="0" smtClean="0"/>
              <a:t> </a:t>
            </a:r>
            <a:r>
              <a:rPr lang="de-DE" sz="2200" b="0" dirty="0" err="1" smtClean="0"/>
              <a:t>against</a:t>
            </a:r>
            <a:r>
              <a:rPr lang="de-DE" sz="2200" b="0" dirty="0" smtClean="0"/>
              <a:t> 1</a:t>
            </a:r>
            <a:r>
              <a:rPr lang="de-DE" sz="2200" b="0" baseline="30000" dirty="0" smtClean="0"/>
              <a:t>st</a:t>
            </a:r>
            <a:r>
              <a:rPr lang="de-DE" sz="2200" b="0" dirty="0" smtClean="0"/>
              <a:t> WGLB</a:t>
            </a:r>
          </a:p>
          <a:p>
            <a:r>
              <a:rPr lang="de-DE" sz="2200" b="0" dirty="0" smtClean="0"/>
              <a:t>Mai Interim: 	</a:t>
            </a:r>
            <a:r>
              <a:rPr lang="de-DE" sz="2200" b="0" dirty="0" err="1" smtClean="0"/>
              <a:t>Resolve</a:t>
            </a:r>
            <a:r>
              <a:rPr lang="de-DE" sz="2200" b="0" dirty="0" smtClean="0"/>
              <a:t> </a:t>
            </a:r>
            <a:r>
              <a:rPr lang="de-DE" sz="2200" b="0" dirty="0" err="1" smtClean="0"/>
              <a:t>comments</a:t>
            </a:r>
            <a:r>
              <a:rPr lang="de-DE" sz="2200" b="0" dirty="0" smtClean="0"/>
              <a:t> </a:t>
            </a:r>
            <a:r>
              <a:rPr lang="de-DE" sz="2200" b="0" dirty="0" err="1" smtClean="0"/>
              <a:t>from</a:t>
            </a:r>
            <a:r>
              <a:rPr lang="de-DE" sz="2200" b="0" dirty="0" smtClean="0"/>
              <a:t> WGLB, </a:t>
            </a:r>
            <a:r>
              <a:rPr lang="de-DE" sz="2200" b="0" dirty="0" err="1" smtClean="0"/>
              <a:t>create</a:t>
            </a:r>
            <a:r>
              <a:rPr lang="de-DE" sz="2200" b="0" dirty="0" smtClean="0"/>
              <a:t> D6.0 </a:t>
            </a:r>
            <a:r>
              <a:rPr lang="de-DE" sz="2200" b="0" dirty="0" err="1" smtClean="0"/>
              <a:t>and</a:t>
            </a:r>
            <a:r>
              <a:rPr lang="de-DE" sz="2200" b="0" dirty="0" smtClean="0"/>
              <a:t> 			</a:t>
            </a:r>
            <a:r>
              <a:rPr lang="de-DE" sz="2200" b="0" dirty="0" err="1" smtClean="0"/>
              <a:t>submit</a:t>
            </a:r>
            <a:r>
              <a:rPr lang="de-DE" sz="2200" b="0" dirty="0" smtClean="0"/>
              <a:t> </a:t>
            </a:r>
            <a:r>
              <a:rPr lang="de-DE" sz="2200" b="0" dirty="0" err="1" smtClean="0"/>
              <a:t>for</a:t>
            </a:r>
            <a:r>
              <a:rPr lang="de-DE" sz="2200" b="0" dirty="0" smtClean="0"/>
              <a:t> 2nd WGLB </a:t>
            </a:r>
            <a:r>
              <a:rPr lang="de-DE" sz="2200" b="0" dirty="0" err="1" smtClean="0"/>
              <a:t>request</a:t>
            </a:r>
            <a:r>
              <a:rPr lang="de-DE" sz="2200" b="0" dirty="0" smtClean="0"/>
              <a:t> (</a:t>
            </a:r>
            <a:r>
              <a:rPr lang="de-DE" sz="2200" b="0" dirty="0" err="1" smtClean="0"/>
              <a:t>no</a:t>
            </a:r>
            <a:r>
              <a:rPr lang="de-DE" sz="2200" b="0" dirty="0" smtClean="0"/>
              <a:t> </a:t>
            </a:r>
            <a:r>
              <a:rPr lang="de-DE" sz="2200" b="0" dirty="0" err="1" smtClean="0"/>
              <a:t>comment</a:t>
            </a:r>
            <a:r>
              <a:rPr lang="de-DE" sz="2200" b="0" dirty="0" smtClean="0"/>
              <a:t>)</a:t>
            </a:r>
          </a:p>
          <a:p>
            <a:r>
              <a:rPr lang="de-DE" sz="2200" b="0" dirty="0" smtClean="0"/>
              <a:t>May 		</a:t>
            </a:r>
            <a:r>
              <a:rPr lang="de-DE" sz="2200" b="0" dirty="0" err="1" smtClean="0"/>
              <a:t>Prepare</a:t>
            </a:r>
            <a:r>
              <a:rPr lang="de-DE" sz="2200" b="0" dirty="0" smtClean="0"/>
              <a:t> </a:t>
            </a:r>
            <a:r>
              <a:rPr lang="de-DE" sz="2200" b="0" dirty="0" err="1" smtClean="0"/>
              <a:t>everything</a:t>
            </a:r>
            <a:r>
              <a:rPr lang="de-DE" sz="2200" b="0" dirty="0" smtClean="0"/>
              <a:t> </a:t>
            </a:r>
            <a:r>
              <a:rPr lang="de-DE" sz="2200" b="0" dirty="0" err="1" smtClean="0"/>
              <a:t>for</a:t>
            </a:r>
            <a:r>
              <a:rPr lang="de-DE" sz="2200" b="0" dirty="0" smtClean="0"/>
              <a:t> </a:t>
            </a:r>
            <a:r>
              <a:rPr lang="de-DE" sz="2200" b="0" dirty="0" err="1" smtClean="0"/>
              <a:t>sponsor</a:t>
            </a:r>
            <a:r>
              <a:rPr lang="de-DE" sz="2200" b="0" dirty="0" smtClean="0"/>
              <a:t> </a:t>
            </a:r>
            <a:r>
              <a:rPr lang="de-DE" sz="2200" b="0" dirty="0" err="1" smtClean="0"/>
              <a:t>ballot</a:t>
            </a:r>
            <a:endParaRPr lang="de-DE" sz="22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9595210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22</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May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smtClean="0"/>
              <a:t>Provide comments against D5</a:t>
            </a:r>
          </a:p>
          <a:p>
            <a:pPr marL="342900" indent="-342900" algn="just">
              <a:buFont typeface="Arial" panose="020B0604020202020204" pitchFamily="34" charset="0"/>
              <a:buChar char="•"/>
              <a:defRPr/>
            </a:pPr>
            <a:r>
              <a:rPr lang="en-GB" altLang="en-US" dirty="0" smtClean="0"/>
              <a:t>Review and start to resolve WGLB comments</a:t>
            </a:r>
          </a:p>
          <a:p>
            <a:pPr algn="just">
              <a:buNone/>
              <a:defRPr/>
            </a:pPr>
            <a:endParaRPr lang="en-GB" altLang="en-US" dirty="0" smtClean="0"/>
          </a:p>
          <a:p>
            <a:pPr marL="342900" indent="-342900" algn="just">
              <a:buFont typeface="Arial" panose="020B0604020202020204" pitchFamily="34" charset="0"/>
              <a:buChar char="•"/>
              <a:defRPr/>
            </a:pPr>
            <a:r>
              <a:rPr lang="en-GB" altLang="en-US" dirty="0" smtClean="0"/>
              <a:t>TG13 </a:t>
            </a:r>
            <a:r>
              <a:rPr lang="en-GB" altLang="en-US" dirty="0" err="1" smtClean="0"/>
              <a:t>Telcos</a:t>
            </a:r>
            <a:r>
              <a:rPr lang="en-GB" altLang="en-US" dirty="0" smtClean="0"/>
              <a:t> are scheduled on  </a:t>
            </a:r>
          </a:p>
          <a:p>
            <a:pPr algn="just">
              <a:buNone/>
              <a:defRPr/>
            </a:pPr>
            <a:endParaRPr lang="en-GB" altLang="en-US" dirty="0" smtClean="0"/>
          </a:p>
          <a:p>
            <a:pPr marL="342900" indent="-342900" algn="just">
              <a:buFont typeface="Arial" panose="020B0604020202020204" pitchFamily="34" charset="0"/>
              <a:buChar char="•"/>
              <a:defRPr/>
            </a:pPr>
            <a:r>
              <a:rPr lang="en-GB" altLang="en-US" dirty="0" smtClean="0"/>
              <a:t>… 	 8:00-9:00 EST  Review new text</a:t>
            </a:r>
          </a:p>
          <a:p>
            <a:pPr marL="342900" indent="-342900" algn="just">
              <a:buFont typeface="Arial" panose="020B0604020202020204" pitchFamily="34" charset="0"/>
              <a:buChar char="•"/>
              <a:defRPr/>
            </a:pPr>
            <a:r>
              <a:rPr lang="en-GB" altLang="en-US" dirty="0" smtClean="0"/>
              <a:t>…	</a:t>
            </a:r>
            <a:r>
              <a:rPr lang="en-GB" altLang="en-US" dirty="0"/>
              <a:t> 8:00-9:00 EST  Review </a:t>
            </a:r>
            <a:r>
              <a:rPr lang="en-GB" altLang="en-US" dirty="0" smtClean="0"/>
              <a:t>WGLB comments</a:t>
            </a:r>
          </a:p>
          <a:p>
            <a:pPr marL="342900" indent="-342900" algn="just">
              <a:buFont typeface="Arial" panose="020B0604020202020204" pitchFamily="34" charset="0"/>
              <a:buChar char="•"/>
              <a:defRPr/>
            </a:pPr>
            <a:r>
              <a:rPr lang="en-GB" altLang="en-US" dirty="0" smtClean="0"/>
              <a:t>…</a:t>
            </a:r>
            <a:r>
              <a:rPr lang="en-GB" altLang="en-US" dirty="0"/>
              <a:t>	 8:00-9:00 EST  </a:t>
            </a:r>
            <a:r>
              <a:rPr lang="en-GB" altLang="en-US" dirty="0" smtClean="0"/>
              <a:t>Review WGLB comments</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March</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057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X </a:t>
            </a:r>
            <a:r>
              <a:rPr lang="de-DE" dirty="0"/>
              <a:t>additional </a:t>
            </a:r>
            <a:r>
              <a:rPr lang="de-DE" dirty="0" err="1"/>
              <a:t>session</a:t>
            </a:r>
            <a:r>
              <a:rPr lang="de-DE" dirty="0"/>
              <a:t> </a:t>
            </a:r>
            <a:r>
              <a:rPr lang="de-DE" dirty="0" err="1"/>
              <a:t>requested</a:t>
            </a:r>
            <a:endParaRPr lang="de-DE" dirty="0"/>
          </a:p>
          <a:p>
            <a:pPr marL="342900" indent="-342900" algn="just">
              <a:buFont typeface="Arial" panose="020B0604020202020204" pitchFamily="34" charset="0"/>
              <a:buChar char="•"/>
              <a:defRPr/>
            </a:pPr>
            <a:r>
              <a:rPr lang="de-DE" dirty="0" err="1"/>
              <a:t>Resolve</a:t>
            </a:r>
            <a:r>
              <a:rPr lang="de-DE" dirty="0"/>
              <a:t> </a:t>
            </a:r>
            <a:r>
              <a:rPr lang="de-DE" dirty="0" err="1"/>
              <a:t>comments</a:t>
            </a:r>
            <a:r>
              <a:rPr lang="de-DE" dirty="0"/>
              <a:t> </a:t>
            </a:r>
            <a:r>
              <a:rPr lang="de-DE" dirty="0" err="1"/>
              <a:t>from</a:t>
            </a:r>
            <a:r>
              <a:rPr lang="de-DE" dirty="0"/>
              <a:t> </a:t>
            </a:r>
            <a:r>
              <a:rPr lang="de-DE" dirty="0" smtClean="0"/>
              <a:t>WGLB</a:t>
            </a:r>
            <a:endParaRPr lang="de-DE" dirty="0"/>
          </a:p>
          <a:p>
            <a:pPr marL="342900" indent="-342900" algn="just">
              <a:buFont typeface="Arial" panose="020B0604020202020204" pitchFamily="34" charset="0"/>
              <a:buChar char="•"/>
              <a:defRPr/>
            </a:pPr>
            <a:r>
              <a:rPr lang="de-DE" dirty="0" err="1"/>
              <a:t>Revise</a:t>
            </a:r>
            <a:r>
              <a:rPr lang="de-DE" dirty="0"/>
              <a:t> </a:t>
            </a:r>
            <a:r>
              <a:rPr lang="de-DE" dirty="0" err="1"/>
              <a:t>draft</a:t>
            </a:r>
            <a:r>
              <a:rPr lang="de-DE" dirty="0"/>
              <a:t> </a:t>
            </a:r>
            <a:r>
              <a:rPr lang="de-DE" dirty="0" err="1" smtClean="0"/>
              <a:t>accordingly</a:t>
            </a:r>
            <a:endParaRPr lang="de-DE" dirty="0" smtClean="0"/>
          </a:p>
          <a:p>
            <a:pPr marL="342900" indent="-342900" algn="just">
              <a:buFont typeface="Arial" panose="020B0604020202020204" pitchFamily="34" charset="0"/>
              <a:buChar char="•"/>
              <a:defRPr/>
            </a:pPr>
            <a:r>
              <a:rPr lang="de-DE" dirty="0" smtClean="0"/>
              <a:t>Start </a:t>
            </a:r>
            <a:r>
              <a:rPr lang="de-DE" dirty="0" err="1" smtClean="0"/>
              <a:t>recirculation</a:t>
            </a:r>
            <a:r>
              <a:rPr lang="de-DE" dirty="0" smtClean="0"/>
              <a:t> </a:t>
            </a:r>
            <a:r>
              <a:rPr lang="de-DE" dirty="0" err="1" smtClean="0"/>
              <a:t>ballot</a:t>
            </a:r>
            <a:endParaRPr lang="de-DE" dirty="0"/>
          </a:p>
          <a:p>
            <a:pPr algn="just">
              <a:buFontTx/>
              <a:buNone/>
              <a:defRPr/>
            </a:pPr>
            <a:endParaRPr lang="en-GB" altLang="en-US"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04084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Approve the new timeline in doc. 15-17-288rX.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a:t>
            </a:r>
          </a:p>
          <a:p>
            <a:pPr algn="just">
              <a:buFontTx/>
              <a:buNone/>
            </a:pPr>
            <a:r>
              <a:rPr lang="en-GB" altLang="en-US" dirty="0" smtClean="0">
                <a:sym typeface="Wingdings" panose="05000000000000000000" pitchFamily="2" charset="2"/>
              </a:rPr>
              <a:t>Seconded by …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Approved with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65470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a:t>
            </a:r>
            <a:r>
              <a:rPr lang="en-US" altLang="en-US" dirty="0" smtClean="0">
                <a:hlinkClick r:id="rId4"/>
              </a:rPr>
              <a:t>://mentor.ieee.org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26919790"/>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Kai </a:t>
                      </a:r>
                      <a:r>
                        <a:rPr lang="de-DE" sz="1500" dirty="0" smtClean="0"/>
                        <a:t>Lennert Bober,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Vancouver</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849831745"/>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WNG</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TGbb#5</a:t>
                      </a:r>
                      <a:endParaRPr lang="de-DE" sz="1600" i="1" dirty="0" smtClean="0">
                        <a:solidFill>
                          <a:schemeClr val="bg1">
                            <a:lumMod val="50000"/>
                          </a:schemeClr>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p>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+TG4y</a:t>
                      </a:r>
                      <a:endParaRPr lang="en-US" sz="1600" b="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TG13#6</a:t>
                      </a:r>
                      <a:endParaRPr lang="en-US" sz="1600" b="1"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TGbb#4</a:t>
                      </a: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TGbb#6</a:t>
                      </a:r>
                      <a:endParaRPr lang="de-DE" sz="1600" i="1" dirty="0" smtClean="0">
                        <a:solidFill>
                          <a:schemeClr val="bg1">
                            <a:lumMod val="50000"/>
                          </a:schemeClr>
                        </a:solidFill>
                      </a:endParaRP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a:t>6 </a:t>
            </a:r>
            <a:r>
              <a:rPr lang="de-DE" dirty="0" err="1" smtClean="0"/>
              <a:t>sessions</a:t>
            </a:r>
            <a:endParaRPr lang="de-DE" dirty="0"/>
          </a:p>
          <a:p>
            <a:pPr marL="342900" indent="-342900" algn="just">
              <a:buFont typeface="Arial" panose="020B0604020202020204" pitchFamily="34" charset="0"/>
              <a:buChar char="•"/>
              <a:defRPr/>
            </a:pPr>
            <a:r>
              <a:rPr lang="de-DE" dirty="0" err="1"/>
              <a:t>Resolve</a:t>
            </a:r>
            <a:r>
              <a:rPr lang="de-DE" dirty="0"/>
              <a:t> </a:t>
            </a:r>
            <a:r>
              <a:rPr lang="de-DE" dirty="0" smtClean="0"/>
              <a:t>110/40 </a:t>
            </a:r>
            <a:r>
              <a:rPr lang="de-DE" dirty="0" err="1" smtClean="0"/>
              <a:t>technical</a:t>
            </a:r>
            <a:r>
              <a:rPr lang="de-DE" dirty="0" smtClean="0"/>
              <a:t>/</a:t>
            </a:r>
            <a:r>
              <a:rPr lang="de-DE" dirty="0" err="1" smtClean="0"/>
              <a:t>editorial</a:t>
            </a:r>
            <a:r>
              <a:rPr lang="de-DE" dirty="0" smtClean="0"/>
              <a:t> </a:t>
            </a:r>
            <a:r>
              <a:rPr lang="de-DE" dirty="0" err="1" smtClean="0"/>
              <a:t>comments</a:t>
            </a:r>
            <a:r>
              <a:rPr lang="de-DE" dirty="0" smtClean="0"/>
              <a:t> on D4.0</a:t>
            </a:r>
          </a:p>
          <a:p>
            <a:pPr marL="342900" indent="-342900" algn="just">
              <a:buFont typeface="Arial" panose="020B0604020202020204" pitchFamily="34" charset="0"/>
              <a:buChar char="•"/>
              <a:defRPr/>
            </a:pPr>
            <a:r>
              <a:rPr lang="en-GB" altLang="en-US" dirty="0" smtClean="0"/>
              <a:t>Hear </a:t>
            </a:r>
            <a:r>
              <a:rPr lang="en-GB" altLang="en-US" dirty="0" smtClean="0"/>
              <a:t>new text </a:t>
            </a:r>
            <a:r>
              <a:rPr lang="en-GB" altLang="en-US" dirty="0" smtClean="0"/>
              <a:t>contribution</a:t>
            </a:r>
            <a:endParaRPr lang="en-GB" altLang="en-US" dirty="0" smtClean="0"/>
          </a:p>
          <a:p>
            <a:pPr algn="just">
              <a:buNone/>
              <a:defRPr/>
            </a:pPr>
            <a:r>
              <a:rPr lang="de-DE" altLang="en-US" dirty="0" smtClean="0"/>
              <a:t>	- New </a:t>
            </a:r>
            <a:r>
              <a:rPr lang="de-DE" altLang="en-US" dirty="0" err="1" smtClean="0"/>
              <a:t>text</a:t>
            </a:r>
            <a:r>
              <a:rPr lang="de-DE" altLang="en-US" dirty="0" smtClean="0"/>
              <a:t> </a:t>
            </a:r>
            <a:r>
              <a:rPr lang="de-DE" altLang="en-US" dirty="0" err="1" smtClean="0"/>
              <a:t>for</a:t>
            </a:r>
            <a:r>
              <a:rPr lang="de-DE" altLang="en-US" dirty="0" smtClean="0"/>
              <a:t> MAC: </a:t>
            </a:r>
            <a:r>
              <a:rPr lang="de-DE" altLang="en-US" dirty="0" err="1" smtClean="0"/>
              <a:t>doc</a:t>
            </a:r>
            <a:r>
              <a:rPr lang="de-DE" altLang="en-US" dirty="0" smtClean="0"/>
              <a:t>. </a:t>
            </a:r>
            <a:r>
              <a:rPr lang="de-DE" altLang="en-US" dirty="0" smtClean="0"/>
              <a:t>15-19/0080r1</a:t>
            </a:r>
            <a:endParaRPr lang="de-DE" altLang="en-US" dirty="0"/>
          </a:p>
          <a:p>
            <a:pPr marL="342900" indent="-342900" algn="just">
              <a:buFont typeface="Arial" panose="020B0604020202020204" pitchFamily="34" charset="0"/>
              <a:buChar char="•"/>
              <a:defRPr/>
            </a:pPr>
            <a:r>
              <a:rPr lang="en-GB" altLang="en-US" dirty="0" smtClean="0"/>
              <a:t>Include </a:t>
            </a:r>
            <a:r>
              <a:rPr lang="en-GB" altLang="en-US" dirty="0" smtClean="0"/>
              <a:t>new text into </a:t>
            </a:r>
            <a:r>
              <a:rPr lang="en-GB" altLang="en-US" dirty="0"/>
              <a:t>the draft </a:t>
            </a:r>
            <a:endParaRPr lang="en-GB" altLang="en-US" dirty="0" smtClean="0"/>
          </a:p>
          <a:p>
            <a:pPr marL="342900" indent="-342900" algn="just">
              <a:buFont typeface="Arial" panose="020B0604020202020204" pitchFamily="34" charset="0"/>
              <a:buChar char="•"/>
              <a:defRPr/>
            </a:pPr>
            <a:r>
              <a:rPr lang="en-GB" altLang="en-US" dirty="0" smtClean="0"/>
              <a:t>Have a joint discussion </a:t>
            </a:r>
            <a:r>
              <a:rPr lang="en-GB" altLang="en-US" dirty="0" smtClean="0"/>
              <a:t>with TG4y about </a:t>
            </a:r>
            <a:r>
              <a:rPr lang="en-GB" altLang="en-US" dirty="0" smtClean="0"/>
              <a:t>security</a:t>
            </a:r>
          </a:p>
          <a:p>
            <a:pPr marL="342900" indent="-342900" algn="just">
              <a:buFont typeface="Arial" panose="020B0604020202020204" pitchFamily="34" charset="0"/>
              <a:buChar char="•"/>
              <a:defRPr/>
            </a:pPr>
            <a:r>
              <a:rPr lang="en-GB" altLang="en-US" dirty="0" smtClean="0"/>
              <a:t>Prepare </a:t>
            </a:r>
            <a:r>
              <a:rPr lang="en-GB" altLang="en-US" dirty="0" smtClean="0"/>
              <a:t>D5</a:t>
            </a:r>
          </a:p>
          <a:p>
            <a:pPr marL="342900" indent="-342900" algn="just">
              <a:buFont typeface="Arial" panose="020B0604020202020204" pitchFamily="34" charset="0"/>
              <a:buChar char="•"/>
              <a:defRPr/>
            </a:pPr>
            <a:r>
              <a:rPr lang="en-GB" altLang="en-US" dirty="0"/>
              <a:t>Review </a:t>
            </a:r>
            <a:r>
              <a:rPr lang="en-GB" altLang="en-US" dirty="0" smtClean="0"/>
              <a:t>D5 </a:t>
            </a:r>
            <a:r>
              <a:rPr lang="en-GB" altLang="en-US" dirty="0"/>
              <a:t>and identify TBDs</a:t>
            </a:r>
          </a:p>
          <a:p>
            <a:pPr marL="342900" indent="-342900" algn="just">
              <a:buFont typeface="Arial" panose="020B0604020202020204" pitchFamily="34" charset="0"/>
              <a:buChar char="•"/>
              <a:defRPr/>
            </a:pPr>
            <a:r>
              <a:rPr lang="en-GB" altLang="en-US" dirty="0" smtClean="0"/>
              <a:t>S</a:t>
            </a:r>
            <a:r>
              <a:rPr lang="de-DE" dirty="0" err="1" smtClean="0"/>
              <a:t>tart</a:t>
            </a:r>
            <a:r>
              <a:rPr lang="de-DE" dirty="0" smtClean="0"/>
              <a:t> </a:t>
            </a:r>
            <a:r>
              <a:rPr lang="de-DE" dirty="0"/>
              <a:t>WGLB</a:t>
            </a:r>
            <a:endParaRPr lang="en-GB" altLang="en-US"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March 11, 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475673029"/>
              </p:ext>
            </p:extLst>
          </p:nvPr>
        </p:nvGraphicFramePr>
        <p:xfrm>
          <a:off x="838200" y="2286000"/>
          <a:ext cx="8077200" cy="2974631"/>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a:t>
                      </a:r>
                      <a:r>
                        <a:rPr lang="en-US" altLang="en-US" sz="1800" dirty="0" smtClean="0"/>
                        <a:t>15-19/0100r1</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0099r0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Start </a:t>
                      </a:r>
                      <a:r>
                        <a:rPr lang="de-DE" altLang="en-US" sz="1800" dirty="0" err="1" smtClean="0"/>
                        <a:t>comment</a:t>
                      </a:r>
                      <a:r>
                        <a:rPr lang="de-DE" altLang="en-US" sz="1800" dirty="0" smtClean="0"/>
                        <a:t> </a:t>
                      </a:r>
                      <a:r>
                        <a:rPr lang="de-DE" altLang="en-US" sz="1800" dirty="0" err="1" smtClean="0"/>
                        <a:t>resolution</a:t>
                      </a:r>
                      <a:r>
                        <a:rPr lang="de-DE" altLang="en-US" sz="1800" dirty="0" smtClean="0"/>
                        <a:t> in </a:t>
                      </a:r>
                      <a:r>
                        <a:rPr lang="de-DE" altLang="en-US" sz="1800" dirty="0" err="1" smtClean="0"/>
                        <a:t>doc</a:t>
                      </a:r>
                      <a:r>
                        <a:rPr lang="de-DE" altLang="en-US" sz="1800" dirty="0" smtClean="0"/>
                        <a:t>. </a:t>
                      </a:r>
                      <a:r>
                        <a:rPr lang="de-DE" altLang="en-US" sz="1800" dirty="0" smtClean="0"/>
                        <a:t>15-19/0117r0</a:t>
                      </a:r>
                      <a:endParaRPr lang="de-DE" altLang="en-US" sz="1800" dirty="0" smtClean="0"/>
                    </a:p>
                  </a:txBody>
                  <a:tcPr marT="45764" marB="45764"/>
                </a:tc>
                <a:tc>
                  <a:txBody>
                    <a:bodyPr/>
                    <a:lstStyle/>
                    <a:p>
                      <a:r>
                        <a:rPr lang="en-US" sz="1800" dirty="0" smtClean="0"/>
                        <a:t>70</a:t>
                      </a:r>
                      <a:endParaRPr lang="en-US" sz="1800" dirty="0"/>
                    </a:p>
                  </a:txBody>
                  <a:tcPr marT="45764" marB="45764"/>
                </a:tc>
                <a:extLst>
                  <a:ext uri="{0D108BD9-81ED-4DB2-BD59-A6C34878D82A}">
                    <a16:rowId xmlns:a16="http://schemas.microsoft.com/office/drawing/2014/main" val="1211941442"/>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1569</Words>
  <Application>Microsoft Office PowerPoint</Application>
  <PresentationFormat>Bildschirmpräsentation (4:3)</PresentationFormat>
  <Paragraphs>417</Paragraphs>
  <Slides>24</Slides>
  <Notes>23</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24</vt:i4>
      </vt:variant>
    </vt:vector>
  </HeadingPairs>
  <TitlesOfParts>
    <vt:vector size="32" baseType="lpstr">
      <vt:lpstr>MS Mincho</vt:lpstr>
      <vt:lpstr>MS PGothic</vt:lpstr>
      <vt:lpstr>MS PGothic</vt:lpstr>
      <vt:lpstr>Arial</vt:lpstr>
      <vt:lpstr>Times New Roman</vt:lpstr>
      <vt:lpstr>Wingdings</vt:lpstr>
      <vt:lpstr>802-11-Submission</vt:lpstr>
      <vt:lpstr>Document</vt:lpstr>
      <vt:lpstr>IEEE 802.15 TG13  Multi-Gbit/s Optical Wireless Communication  March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4930</cp:revision>
  <cp:lastPrinted>2014-11-04T15:04:57Z</cp:lastPrinted>
  <dcterms:created xsi:type="dcterms:W3CDTF">2007-04-17T18:10:23Z</dcterms:created>
  <dcterms:modified xsi:type="dcterms:W3CDTF">2019-03-12T02:14:01Z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