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0" r:id="rId3"/>
    <p:sldId id="316" r:id="rId4"/>
    <p:sldId id="317" r:id="rId5"/>
    <p:sldId id="318" r:id="rId6"/>
    <p:sldId id="319" r:id="rId7"/>
    <p:sldId id="320" r:id="rId8"/>
    <p:sldId id="261" r:id="rId9"/>
    <p:sldId id="262" r:id="rId10"/>
    <p:sldId id="263"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912" autoAdjust="0"/>
    <p:restoredTop sz="94521" autoAdjust="0"/>
  </p:normalViewPr>
  <p:slideViewPr>
    <p:cSldViewPr>
      <p:cViewPr varScale="1">
        <p:scale>
          <a:sx n="82" d="100"/>
          <a:sy n="82" d="100"/>
        </p:scale>
        <p:origin x="1312" y="1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98445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87577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486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a:t>Nov. 2017</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a:t>Don Sturek, </a:t>
            </a:r>
            <a:r>
              <a:rPr lang="en-US" altLang="en-US" dirty="0" err="1"/>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a:t>Textmasterformat bearbeiten</a:t>
            </a:r>
          </a:p>
          <a:p>
            <a:pPr lvl="1"/>
            <a:r>
              <a:rPr lang="de-DE" altLang="en-US"/>
              <a:t>Zweite Ebene</a:t>
            </a:r>
          </a:p>
          <a:p>
            <a:pPr lvl="2"/>
            <a:r>
              <a:rPr lang="de-DE" altLang="en-US"/>
              <a:t>Dritte Ebene</a:t>
            </a:r>
          </a:p>
          <a:p>
            <a:pPr lvl="3"/>
            <a:r>
              <a:rPr lang="de-DE" altLang="en-US"/>
              <a:t>Vierte Ebene</a:t>
            </a:r>
          </a:p>
          <a:p>
            <a:pPr lvl="4"/>
            <a:r>
              <a:rPr lang="de-DE" altLang="en-US"/>
              <a:t>Fünfte Ebene</a:t>
            </a:r>
            <a:endParaRPr lang="en-US" alt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a:t>March 2019</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Don Sturek, </a:t>
            </a:r>
            <a:r>
              <a:rPr lang="en-US" altLang="en-US" dirty="0" err="1"/>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802.15-19-0098</a:t>
            </a:r>
            <a:r>
              <a:rPr lang="mr-IN" altLang="en-US" sz="1400" b="1" dirty="0"/>
              <a:t>-00</a:t>
            </a:r>
            <a:r>
              <a:rPr lang="en-US" altLang="en-US" sz="1400" b="1" dirty="0"/>
              <a:t>-</a:t>
            </a:r>
            <a:r>
              <a:rPr lang="en-US" altLang="en-US" sz="1400" b="1" dirty="0" err="1"/>
              <a:t>secn</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March 2019</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Don Sturek, </a:t>
            </a:r>
            <a:r>
              <a:rPr lang="en-US" altLang="en-US" dirty="0" err="1"/>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[4y SECN Agenda March 2019 Interim]</a:t>
            </a:r>
          </a:p>
          <a:p>
            <a:pPr>
              <a:defRPr/>
            </a:pPr>
            <a:r>
              <a:rPr lang="en-US" altLang="en-US" sz="1600" b="1" dirty="0">
                <a:solidFill>
                  <a:schemeClr val="tx2"/>
                </a:solidFill>
              </a:rPr>
              <a:t>Date Submitted: </a:t>
            </a:r>
            <a:r>
              <a:rPr lang="en-US" altLang="en-US" sz="1600" dirty="0">
                <a:solidFill>
                  <a:schemeClr val="tx2"/>
                </a:solidFill>
              </a:rPr>
              <a:t>[12 March 2019]	</a:t>
            </a:r>
          </a:p>
          <a:p>
            <a:pPr>
              <a:defRPr/>
            </a:pPr>
            <a:r>
              <a:rPr lang="en-US" altLang="en-US" sz="1600" b="1" dirty="0">
                <a:solidFill>
                  <a:schemeClr val="tx2"/>
                </a:solidFill>
              </a:rPr>
              <a:t>Source:</a:t>
            </a:r>
            <a:r>
              <a:rPr lang="en-US" altLang="en-US" sz="1600" dirty="0">
                <a:solidFill>
                  <a:schemeClr val="tx2"/>
                </a:solidFill>
              </a:rPr>
              <a:t> [Don Sturek] Company [</a:t>
            </a:r>
            <a:r>
              <a:rPr lang="en-US" altLang="en-US" sz="1600" dirty="0" err="1">
                <a:solidFill>
                  <a:schemeClr val="tx2"/>
                </a:solidFill>
              </a:rPr>
              <a:t>Itron</a:t>
            </a:r>
            <a:r>
              <a:rPr lang="en-US" altLang="en-US" sz="1600" dirty="0">
                <a:solidFill>
                  <a:schemeClr val="tx2"/>
                </a:solidFill>
              </a:rPr>
              <a:t>]</a:t>
            </a:r>
          </a:p>
          <a:p>
            <a:pPr>
              <a:defRPr/>
            </a:pPr>
            <a:r>
              <a:rPr lang="en-US" altLang="en-US" sz="1600" dirty="0">
                <a:solidFill>
                  <a:schemeClr val="tx2"/>
                </a:solidFill>
              </a:rPr>
              <a:t>Address [230 W. Tasman Drive, San Jose, CA  95134]</a:t>
            </a:r>
          </a:p>
          <a:p>
            <a:pPr>
              <a:defRPr/>
            </a:pPr>
            <a:r>
              <a:rPr lang="en-US" altLang="en-US" sz="1600" dirty="0">
                <a:solidFill>
                  <a:schemeClr val="tx2"/>
                </a:solidFill>
              </a:rPr>
              <a:t>Voice:[+1 669 770 4790], FAX: [+1 866 776 0015], E-Mail:[</a:t>
            </a:r>
            <a:r>
              <a:rPr lang="en-US" altLang="en-US" sz="1600" dirty="0" err="1">
                <a:solidFill>
                  <a:schemeClr val="tx2"/>
                </a:solidFill>
              </a:rPr>
              <a:t>don.sturek@itron.com</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[IEEE 802.15.4y SECN]</a:t>
            </a: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[Contains the agenda of the IEEE 802.15.4y SECN]</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[Agenda for March 2019 IEEE 802.15.4y SECN]</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Draft Agenda</a:t>
            </a:r>
          </a:p>
        </p:txBody>
      </p:sp>
      <p:sp>
        <p:nvSpPr>
          <p:cNvPr id="8" name="Inhaltsplatzhalter 7"/>
          <p:cNvSpPr>
            <a:spLocks noGrp="1"/>
          </p:cNvSpPr>
          <p:nvPr>
            <p:ph sz="half" idx="1"/>
          </p:nvPr>
        </p:nvSpPr>
        <p:spPr>
          <a:xfrm>
            <a:off x="323528" y="1628800"/>
            <a:ext cx="4172272" cy="4467200"/>
          </a:xfrm>
        </p:spPr>
        <p:txBody>
          <a:bodyPr/>
          <a:lstStyle/>
          <a:p>
            <a:r>
              <a:rPr lang="en-US" sz="1800" dirty="0"/>
              <a:t>Tuesday AM1</a:t>
            </a:r>
          </a:p>
          <a:p>
            <a:pPr lvl="1"/>
            <a:r>
              <a:rPr lang="en-US" sz="1400" dirty="0"/>
              <a:t>Open</a:t>
            </a:r>
          </a:p>
          <a:p>
            <a:pPr lvl="1"/>
            <a:r>
              <a:rPr lang="en-US" sz="1400" dirty="0"/>
              <a:t>IEEE-SA Stds. Board Bylaws on Patents in Std's. &amp; Guidelines</a:t>
            </a:r>
          </a:p>
          <a:p>
            <a:pPr lvl="1"/>
            <a:r>
              <a:rPr lang="en-US" sz="1400" dirty="0"/>
              <a:t>Approval of the Agenda</a:t>
            </a:r>
          </a:p>
          <a:p>
            <a:pPr lvl="1"/>
            <a:r>
              <a:rPr lang="en-US" sz="1400" dirty="0"/>
              <a:t>Approve Meeting Minutes from St. Louis meeting:   15-19-0032-00</a:t>
            </a:r>
          </a:p>
          <a:p>
            <a:pPr lvl="1"/>
            <a:r>
              <a:rPr lang="en-US" sz="1400" dirty="0"/>
              <a:t>Review start of 4y draft:  15-19-0081</a:t>
            </a:r>
          </a:p>
          <a:p>
            <a:pPr lvl="1"/>
            <a:r>
              <a:rPr lang="en-US" sz="1400" dirty="0"/>
              <a:t>Recess</a:t>
            </a:r>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a:t>Thursday AM1</a:t>
            </a:r>
          </a:p>
          <a:p>
            <a:pPr lvl="1"/>
            <a:r>
              <a:rPr lang="en-US" sz="1400" dirty="0"/>
              <a:t>Review other contributions for 4y</a:t>
            </a:r>
          </a:p>
          <a:p>
            <a:pPr lvl="1"/>
            <a:r>
              <a:rPr lang="en-US" sz="1400" dirty="0"/>
              <a:t>Review PAR/CSD for 15.9a</a:t>
            </a:r>
          </a:p>
          <a:p>
            <a:pPr lvl="1"/>
            <a:r>
              <a:rPr lang="en-US" sz="1400" dirty="0"/>
              <a:t>Review/update timeline</a:t>
            </a:r>
          </a:p>
          <a:p>
            <a:pPr lvl="1"/>
            <a:r>
              <a:rPr lang="en-US" sz="1400" dirty="0"/>
              <a:t>Create Closing Report</a:t>
            </a:r>
          </a:p>
          <a:p>
            <a:pPr lvl="1"/>
            <a:r>
              <a:rPr lang="en-US" sz="1400" dirty="0"/>
              <a:t>Adjourn 4y SECN</a:t>
            </a:r>
          </a:p>
          <a:p>
            <a:endParaRPr lang="en-US" sz="1800" dirty="0"/>
          </a:p>
          <a:p>
            <a:endParaRPr lang="en-US" dirty="0"/>
          </a:p>
        </p:txBody>
      </p:sp>
      <p:sp>
        <p:nvSpPr>
          <p:cNvPr id="4" name="Datumsplatzhalter 3"/>
          <p:cNvSpPr>
            <a:spLocks noGrp="1"/>
          </p:cNvSpPr>
          <p:nvPr>
            <p:ph type="dt" sz="half" idx="10"/>
          </p:nvPr>
        </p:nvSpPr>
        <p:spPr/>
        <p:txBody>
          <a:bodyPr/>
          <a:lstStyle/>
          <a:p>
            <a:pPr>
              <a:defRPr/>
            </a:pPr>
            <a:r>
              <a:rPr lang="en-US" altLang="en-US" dirty="0"/>
              <a:t>March 2019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802.15.4y SECN</a:t>
            </a:r>
            <a:br>
              <a:rPr lang="en-US" dirty="0"/>
            </a:br>
            <a:r>
              <a:rPr lang="en-US" dirty="0"/>
              <a:t>Agenda March 2019 Plenary</a:t>
            </a:r>
          </a:p>
        </p:txBody>
      </p:sp>
      <p:sp>
        <p:nvSpPr>
          <p:cNvPr id="6" name="Untertitel 5"/>
          <p:cNvSpPr>
            <a:spLocks noGrp="1"/>
          </p:cNvSpPr>
          <p:nvPr>
            <p:ph type="subTitle" idx="1"/>
          </p:nvPr>
        </p:nvSpPr>
        <p:spPr/>
        <p:txBody>
          <a:bodyPr/>
          <a:lstStyle/>
          <a:p>
            <a:r>
              <a:rPr lang="en-US" dirty="0"/>
              <a:t>Don Sturek</a:t>
            </a:r>
            <a:br>
              <a:rPr lang="en-US" dirty="0"/>
            </a:br>
            <a:r>
              <a:rPr lang="en-US" dirty="0" err="1"/>
              <a:t>Itron</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a:t>March 2019</a:t>
            </a:r>
          </a:p>
        </p:txBody>
      </p:sp>
      <p:sp>
        <p:nvSpPr>
          <p:cNvPr id="3" name="Fußzeilenplatzhalter 2"/>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4032" y="980728"/>
            <a:ext cx="8686800" cy="4186337"/>
          </a:xfrm>
        </p:spPr>
        <p:txBody>
          <a:bodyPr lIns="90487" tIns="44450" rIns="90487" bIns="44450"/>
          <a:lstStyle/>
          <a:p>
            <a:pPr>
              <a:lnSpc>
                <a:spcPct val="80000"/>
              </a:lnSpc>
              <a:spcAft>
                <a:spcPct val="30000"/>
              </a:spcAft>
              <a:buFont typeface="Monotype Sorts"/>
              <a:buNone/>
            </a:pPr>
            <a:r>
              <a:rPr lang="en-US" altLang="en-US" sz="1800" b="1" dirty="0"/>
              <a:t>	The IEEE-SA strongly recommends that at each WG meeting the chair or a designee:</a:t>
            </a:r>
            <a:endParaRPr lang="en-US" altLang="en-US" sz="1800" dirty="0"/>
          </a:p>
          <a:p>
            <a:pPr lvl="1">
              <a:lnSpc>
                <a:spcPct val="80000"/>
              </a:lnSpc>
              <a:buFont typeface="Arial" pitchFamily="34" charset="0"/>
              <a:buChar char="•"/>
            </a:pPr>
            <a:r>
              <a:rPr lang="en-US" altLang="en-US" sz="1400" b="1" dirty="0"/>
              <a:t>Show slides #1 through #4 of this presentation</a:t>
            </a:r>
          </a:p>
          <a:p>
            <a:pPr lvl="1">
              <a:lnSpc>
                <a:spcPct val="80000"/>
              </a:lnSpc>
              <a:buFont typeface="Arial" pitchFamily="34" charset="0"/>
              <a:buChar char="•"/>
            </a:pPr>
            <a:r>
              <a:rPr lang="en-US" altLang="en-US" sz="1400" b="1" dirty="0"/>
              <a:t>Advise the WG attendees that:</a:t>
            </a:r>
            <a:r>
              <a:rPr lang="en-US" altLang="en-US" sz="1400" dirty="0"/>
              <a:t> </a:t>
            </a:r>
          </a:p>
          <a:p>
            <a:pPr lvl="2">
              <a:lnSpc>
                <a:spcPct val="80000"/>
              </a:lnSpc>
              <a:buFont typeface="Arial"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itchFamily="34" charset="0"/>
              <a:buChar char="•"/>
            </a:pPr>
            <a:r>
              <a:rPr lang="en-US" altLang="en-US" sz="1400" dirty="0"/>
              <a:t>That the foregoing information was provided and that slides 1 through 4 (and this slide 0, if applicable) were shown; </a:t>
            </a:r>
          </a:p>
          <a:p>
            <a:pPr lvl="2">
              <a:lnSpc>
                <a:spcPct val="80000"/>
              </a:lnSpc>
              <a:buFont typeface="Arial"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dirty="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dirty="0"/>
          </a:p>
          <a:p>
            <a:pPr lvl="1">
              <a:lnSpc>
                <a:spcPct val="80000"/>
              </a:lnSpc>
              <a:spcBef>
                <a:spcPct val="5000"/>
              </a:spcBef>
              <a:buFont typeface="Arial" pitchFamily="34" charset="0"/>
              <a:buChar char="•"/>
            </a:pPr>
            <a:r>
              <a:rPr lang="en-US" altLang="en-US" sz="1400" dirty="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a:t>It is recommended that the WG chair review the guidance in </a:t>
            </a:r>
            <a:r>
              <a:rPr lang="en-US" altLang="en-US" sz="1400" i="1" dirty="0"/>
              <a:t>IEEE-SA Standards Board Operations Manual</a:t>
            </a:r>
            <a:r>
              <a:rPr lang="en-US" altLang="en-US" sz="1400" dirty="0"/>
              <a:t> 6.3.5 and in FAQs 14 and 15 on inclusion of potential Essential Patent Claims by incorporation or by reference.</a:t>
            </a:r>
            <a:r>
              <a:rPr lang="en-US" altLang="en-US" sz="1400" dirty="0">
                <a:solidFill>
                  <a:srgbClr val="FF3300"/>
                </a:solidFill>
              </a:rPr>
              <a:t> </a:t>
            </a:r>
          </a:p>
          <a:p>
            <a:pPr lvl="1">
              <a:lnSpc>
                <a:spcPct val="80000"/>
              </a:lnSpc>
              <a:spcBef>
                <a:spcPct val="5000"/>
              </a:spcBef>
              <a:buFont typeface="Monotype Sorts"/>
              <a:buNone/>
            </a:pPr>
            <a:endParaRPr lang="en-US" altLang="en-US" sz="1200" dirty="0"/>
          </a:p>
          <a:p>
            <a:pPr lvl="1">
              <a:lnSpc>
                <a:spcPct val="80000"/>
              </a:lnSpc>
              <a:spcBef>
                <a:spcPct val="5000"/>
              </a:spcBef>
              <a:buFont typeface="Monotype Sorts"/>
              <a:buNone/>
            </a:pPr>
            <a:r>
              <a:rPr lang="en-US" altLang="en-US" sz="1200" dirty="0"/>
              <a:t>	Note: </a:t>
            </a:r>
            <a:r>
              <a:rPr lang="en-US" altLang="en-US" sz="1200" b="1" dirty="0"/>
              <a:t>WG</a:t>
            </a:r>
            <a:r>
              <a:rPr lang="en-US" altLang="en-US" sz="1200" dirty="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596404" y="460375"/>
            <a:ext cx="7772400" cy="609600"/>
          </a:xfrm>
        </p:spPr>
        <p:txBody>
          <a:bodyPr lIns="90487" tIns="44450" rIns="90487" bIns="44450"/>
          <a:lstStyle/>
          <a:p>
            <a:r>
              <a:rPr lang="en-US" altLang="en-US" sz="2800" u="sng" dirty="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159224003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922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1340768"/>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extLst>
      <p:ext uri="{BB962C8B-B14F-4D97-AF65-F5344CB8AC3E}">
        <p14:creationId xmlns:p14="http://schemas.microsoft.com/office/powerpoint/2010/main" val="1587438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2656"/>
            <a:ext cx="7772400" cy="1143000"/>
          </a:xfrm>
        </p:spPr>
        <p:txBody>
          <a:bodyPr/>
          <a:lstStyle/>
          <a:p>
            <a:r>
              <a:rPr lang="en-GB" altLang="en-US" u="sng"/>
              <a:t>Patent Related Links</a:t>
            </a:r>
            <a:endParaRPr lang="en-US" alt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a:t>
            </a:r>
            <a:r>
              <a:rPr lang="en-US" altLang="en-US" sz="2100" i="1" dirty="0" err="1"/>
              <a:t>standards.ieee.org</a:t>
            </a:r>
            <a:r>
              <a:rPr lang="en-US" altLang="en-US" sz="2100" i="1" dirty="0"/>
              <a:t>/develop/policies/bylaws/sect6-7.html#6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/develop/policies/</a:t>
            </a:r>
            <a:r>
              <a:rPr lang="en-US" altLang="en-US" sz="2100" i="1" dirty="0" err="1"/>
              <a:t>opman</a:t>
            </a:r>
            <a:r>
              <a:rPr lang="en-US" altLang="en-US" sz="2100" i="1" dirty="0"/>
              <a:t>/sect6.html#6.3</a:t>
            </a:r>
            <a:endParaRPr lang="en-US" altLang="en-US" sz="2400" dirty="0"/>
          </a:p>
          <a:p>
            <a:pPr lvl="1">
              <a:lnSpc>
                <a:spcPct val="90000"/>
              </a:lnSpc>
              <a:buFont typeface="Monotype Sorts"/>
              <a:buNone/>
            </a:pPr>
            <a:r>
              <a:rPr lang="en-US" altLang="en-US" sz="2400" dirty="0">
                <a:cs typeface="Times New Roman"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/about/</a:t>
            </a:r>
            <a:r>
              <a:rPr lang="en-US" altLang="en-US" sz="2100" i="1" dirty="0" err="1"/>
              <a:t>sasb</a:t>
            </a:r>
            <a:r>
              <a:rPr lang="en-US" altLang="en-US" sz="2100" i="1" dirty="0"/>
              <a:t>/</a:t>
            </a:r>
            <a:r>
              <a:rPr lang="en-US" altLang="en-US" sz="2100" i="1" dirty="0" err="1"/>
              <a:t>patcom</a:t>
            </a:r>
            <a:r>
              <a:rPr lang="en-US" altLang="en-US" sz="2100" i="1" dirty="0"/>
              <a:t>/</a:t>
            </a:r>
            <a:r>
              <a:rPr lang="en-US" altLang="en-US" sz="2100" i="1" dirty="0" err="1"/>
              <a:t>materials.html</a:t>
            </a:r>
            <a:endParaRPr lang="en-US" altLang="en-US" sz="2100" i="1" dirty="0"/>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889741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a:t>Either speak up now or</a:t>
            </a:r>
          </a:p>
          <a:p>
            <a:pPr lvl="1">
              <a:buFont typeface="Arial" pitchFamily="34" charset="0"/>
              <a:buChar char="•"/>
            </a:pPr>
            <a:r>
              <a:rPr lang="en-US" altLang="en-US" sz="2000"/>
              <a:t>Provide the chair of this group with the identity of the holder(s) of any and all such claims as soon as possible or</a:t>
            </a:r>
          </a:p>
          <a:p>
            <a:pPr lvl="1">
              <a:buFont typeface="Arial" pitchFamily="34" charset="0"/>
              <a:buChar char="•"/>
            </a:pPr>
            <a:r>
              <a:rPr lang="en-US" altLang="en-US" sz="2000"/>
              <a:t>Cause an LOA to be submitted</a:t>
            </a:r>
          </a:p>
        </p:txBody>
      </p:sp>
    </p:spTree>
    <p:extLst>
      <p:ext uri="{BB962C8B-B14F-4D97-AF65-F5344CB8AC3E}">
        <p14:creationId xmlns:p14="http://schemas.microsoft.com/office/powerpoint/2010/main" val="1746541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870992"/>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556792"/>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dirty="0">
              <a:solidFill>
                <a:srgbClr val="FF0000"/>
              </a:solidFill>
              <a:cs typeface="Arial" pitchFamily="34" charset="0"/>
            </a:endParaRPr>
          </a:p>
          <a:p>
            <a:pPr>
              <a:lnSpc>
                <a:spcPct val="80000"/>
              </a:lnSpc>
              <a:spcAft>
                <a:spcPct val="40000"/>
              </a:spcAft>
              <a:buFont typeface="Arial" pitchFamily="34" charset="0"/>
              <a:buChar char="•"/>
            </a:pPr>
            <a:r>
              <a:rPr lang="en-US" altLang="en-US" sz="1800" b="1" dirty="0">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dirty="0">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dirty="0">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dirty="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dirty="0">
                <a:cs typeface="Arial" pitchFamily="34" charset="0"/>
              </a:rPr>
              <a:t>Technical considerations remain primary focus</a:t>
            </a:r>
            <a:endParaRPr lang="en-US" altLang="en-US" sz="1400" dirty="0">
              <a:cs typeface="Arial" pitchFamily="34" charset="0"/>
            </a:endParaRPr>
          </a:p>
          <a:p>
            <a:pPr lvl="1">
              <a:lnSpc>
                <a:spcPct val="80000"/>
              </a:lnSpc>
              <a:spcAft>
                <a:spcPct val="40000"/>
              </a:spcAft>
              <a:buFont typeface="Arial" pitchFamily="34" charset="0"/>
              <a:buChar char="•"/>
            </a:pPr>
            <a:r>
              <a:rPr lang="en-US" altLang="en-US" sz="1600" b="1" dirty="0">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dirty="0">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dirty="0">
                <a:cs typeface="Arial" pitchFamily="34" charset="0"/>
              </a:rPr>
              <a:t>Don’t be silent if inappropriate topics are discussed … do formally object.</a:t>
            </a:r>
          </a:p>
          <a:p>
            <a:pPr algn="ctr">
              <a:lnSpc>
                <a:spcPct val="80000"/>
              </a:lnSpc>
              <a:buFont typeface="Monotype Sorts"/>
              <a:buNone/>
            </a:pPr>
            <a:r>
              <a:rPr lang="en-US" altLang="en-US" sz="1000" b="1" dirty="0">
                <a:cs typeface="Arial" pitchFamily="34" charset="0"/>
              </a:rPr>
              <a:t>---------------------------------------------------------------   </a:t>
            </a:r>
            <a:endParaRPr lang="en-US" altLang="en-US" sz="1200" b="1" dirty="0">
              <a:cs typeface="Arial" pitchFamily="34" charset="0"/>
            </a:endParaRPr>
          </a:p>
          <a:p>
            <a:pPr algn="ctr">
              <a:lnSpc>
                <a:spcPct val="80000"/>
              </a:lnSpc>
              <a:buFont typeface="Monotype Sorts"/>
              <a:buNone/>
            </a:pPr>
            <a:r>
              <a:rPr lang="en-US" altLang="en-US" sz="1200" b="1" dirty="0">
                <a:cs typeface="Arial" pitchFamily="34" charset="0"/>
              </a:rPr>
              <a:t>See </a:t>
            </a:r>
            <a:r>
              <a:rPr lang="en-US" altLang="en-US" sz="1200" b="1" i="1" dirty="0">
                <a:cs typeface="Arial" pitchFamily="34" charset="0"/>
              </a:rPr>
              <a:t>IEEE-SA Standards Board Operations Manual</a:t>
            </a:r>
            <a:r>
              <a:rPr lang="en-US" altLang="en-US" sz="1200" b="1" dirty="0">
                <a:cs typeface="Arial" pitchFamily="34" charset="0"/>
              </a:rPr>
              <a:t>, clause 5.3.10 and </a:t>
            </a:r>
            <a:r>
              <a:rPr lang="en-GB" altLang="en-US" sz="1200" b="1" dirty="0">
                <a:cs typeface="Arial" pitchFamily="34" charset="0"/>
              </a:rPr>
              <a:t>“Promoting Competition and Innovation: What You Need to Know about the IEEE Standards Association's Antitrust and Competition Policy”</a:t>
            </a:r>
            <a:r>
              <a:rPr lang="en-US" altLang="en-US" sz="1200" b="1" dirty="0">
                <a:cs typeface="Arial" pitchFamily="34" charset="0"/>
              </a:rPr>
              <a:t> for more details.</a:t>
            </a:r>
          </a:p>
        </p:txBody>
      </p:sp>
    </p:spTree>
    <p:extLst>
      <p:ext uri="{BB962C8B-B14F-4D97-AF65-F5344CB8AC3E}">
        <p14:creationId xmlns:p14="http://schemas.microsoft.com/office/powerpoint/2010/main" val="17216256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4y SECN Schedule for the Week</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4080918093"/>
              </p:ext>
            </p:extLst>
          </p:nvPr>
        </p:nvGraphicFramePr>
        <p:xfrm>
          <a:off x="685800" y="1981200"/>
          <a:ext cx="7772400" cy="266192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4y SECN</a:t>
                      </a:r>
                      <a:endParaRPr lang="en-US" dirty="0"/>
                    </a:p>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4y SECN</a:t>
                      </a:r>
                    </a:p>
                    <a:p>
                      <a:endParaRPr lang="en-US" dirty="0"/>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endParaRPr lang="en-US" dirty="0"/>
                    </a:p>
                    <a:p>
                      <a:endParaRPr lang="en-US" dirty="0"/>
                    </a:p>
                  </a:txBody>
                  <a:tcPr/>
                </a:tc>
                <a:tc>
                  <a:txBody>
                    <a:bodyPr/>
                    <a:lstStyle/>
                    <a:p>
                      <a:endParaRPr lang="en-US"/>
                    </a:p>
                  </a:txBody>
                  <a:tcPr/>
                </a:tc>
                <a:tc>
                  <a:txBody>
                    <a:bodyPr/>
                    <a:lstStyle/>
                    <a:p>
                      <a:endParaRPr lang="en-US"/>
                    </a:p>
                  </a:txBody>
                  <a:tcPr/>
                </a:tc>
                <a:tc>
                  <a:txBody>
                    <a:bodyPr/>
                    <a:lstStyle/>
                    <a:p>
                      <a:pPr algn="ctr"/>
                      <a:endParaRPr lang="en-US" dirty="0"/>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endParaRPr lang="en-US" sz="1800" kern="1200" dirty="0">
                        <a:solidFill>
                          <a:schemeClr val="dk1"/>
                        </a:solidFill>
                        <a:latin typeface="+mn-lt"/>
                        <a:ea typeface="+mn-ea"/>
                        <a:cs typeface="+mn-cs"/>
                      </a:endParaRPr>
                    </a:p>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nchor="ct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March 2019</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lang="en-US" sz="2400" kern="0" dirty="0"/>
          </a:p>
        </p:txBody>
      </p:sp>
    </p:spTree>
    <p:extLst>
      <p:ext uri="{BB962C8B-B14F-4D97-AF65-F5344CB8AC3E}">
        <p14:creationId xmlns:p14="http://schemas.microsoft.com/office/powerpoint/2010/main" val="1733436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Main Agenda Items for the Week</a:t>
            </a:r>
          </a:p>
        </p:txBody>
      </p:sp>
      <p:sp>
        <p:nvSpPr>
          <p:cNvPr id="3" name="Inhaltsplatzhalter 2"/>
          <p:cNvSpPr>
            <a:spLocks noGrp="1"/>
          </p:cNvSpPr>
          <p:nvPr>
            <p:ph idx="1"/>
          </p:nvPr>
        </p:nvSpPr>
        <p:spPr/>
        <p:txBody>
          <a:bodyPr/>
          <a:lstStyle/>
          <a:p>
            <a:r>
              <a:rPr lang="en-US" dirty="0"/>
              <a:t>Review contribution for Annex B coverage of AES-256-CCM</a:t>
            </a:r>
          </a:p>
          <a:p>
            <a:pPr lvl="1"/>
            <a:r>
              <a:rPr lang="en-US" dirty="0"/>
              <a:t>15-19-0081</a:t>
            </a:r>
          </a:p>
          <a:p>
            <a:r>
              <a:rPr lang="en-US" dirty="0"/>
              <a:t>Review other contributions</a:t>
            </a:r>
          </a:p>
          <a:p>
            <a:r>
              <a:rPr lang="en-US" dirty="0"/>
              <a:t>Review 802.15.9a PAR/CSD:  15-19-0082, 15-19-0086</a:t>
            </a:r>
          </a:p>
          <a:p>
            <a:r>
              <a:rPr lang="en-US" dirty="0"/>
              <a:t>Update timeline and create closing report</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March 2019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962</TotalTime>
  <Words>727</Words>
  <Application>Microsoft Macintosh PowerPoint</Application>
  <PresentationFormat>On-screen Show (4:3)</PresentationFormat>
  <Paragraphs>115</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Helvetica</vt:lpstr>
      <vt:lpstr>Monotype Sorts</vt:lpstr>
      <vt:lpstr>Times New Roman</vt:lpstr>
      <vt:lpstr>IEEE-P802_15_Rbt</vt:lpstr>
      <vt:lpstr>PowerPoint Presentation</vt:lpstr>
      <vt:lpstr>802.15.4y SECN Agenda March 2019 Plenary</vt:lpstr>
      <vt:lpstr>Instructions for the WG Chair</vt:lpstr>
      <vt:lpstr>Participants, Patents, and Duty to Inform</vt:lpstr>
      <vt:lpstr>Patent Related Links</vt:lpstr>
      <vt:lpstr>Call for Potentially Essential Patents</vt:lpstr>
      <vt:lpstr>Other Guidelines for IEEE WG Meetings</vt:lpstr>
      <vt:lpstr>4y SECN Schedule for the Week</vt:lpstr>
      <vt:lpstr>Main Agenda Items for the Week</vt:lpstr>
      <vt:lpstr>Draft Agenda</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386</cp:revision>
  <cp:lastPrinted>1998-02-10T13:28:06Z</cp:lastPrinted>
  <dcterms:created xsi:type="dcterms:W3CDTF">2017-03-12T21:31:02Z</dcterms:created>
  <dcterms:modified xsi:type="dcterms:W3CDTF">2019-03-01T22:06:25Z</dcterms:modified>
</cp:coreProperties>
</file>