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59" r:id="rId2"/>
    <p:sldId id="354" r:id="rId3"/>
    <p:sldId id="355" r:id="rId4"/>
    <p:sldId id="356" r:id="rId5"/>
    <p:sldId id="357" r:id="rId6"/>
    <p:sldId id="358" r:id="rId7"/>
    <p:sldId id="271" r:id="rId8"/>
    <p:sldId id="272" r:id="rId9"/>
    <p:sldId id="264" r:id="rId10"/>
    <p:sldId id="315" r:id="rId11"/>
    <p:sldId id="371" r:id="rId12"/>
    <p:sldId id="367" r:id="rId13"/>
    <p:sldId id="369" r:id="rId14"/>
    <p:sldId id="368" r:id="rId15"/>
    <p:sldId id="370" r:id="rId16"/>
    <p:sldId id="303" r:id="rId17"/>
    <p:sldId id="366" r:id="rId18"/>
    <p:sldId id="364" r:id="rId19"/>
    <p:sldId id="342" r:id="rId20"/>
    <p:sldId id="365"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Lst>
        </p14:section>
        <p14:section name="IETF Slides" id="{6F917E0C-88C3-844C-A2A8-1D0DD9F462AB}">
          <p14:sldIdLst>
            <p14:sldId id="371"/>
            <p14:sldId id="367"/>
            <p14:sldId id="369"/>
            <p14:sldId id="368"/>
            <p14:sldId id="370"/>
            <p14:sldId id="303"/>
            <p14:sldId id="366"/>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42"/>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29" autoAdjust="0"/>
  </p:normalViewPr>
  <p:slideViewPr>
    <p:cSldViewPr>
      <p:cViewPr>
        <p:scale>
          <a:sx n="73" d="100"/>
          <a:sy n="73" d="100"/>
        </p:scale>
        <p:origin x="3480" y="12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19</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Slide Number Placeholder 5"/>
          <p:cNvSpPr>
            <a:spLocks noGrp="1"/>
          </p:cNvSpPr>
          <p:nvPr>
            <p:ph type="sldNum" sz="quarter" idx="5"/>
          </p:nvPr>
        </p:nvSpPr>
        <p:spPr/>
        <p:txBody>
          <a:bodyPr/>
          <a:lstStyle/>
          <a:p>
            <a:pPr>
              <a:defRPr/>
            </a:pPr>
            <a:r>
              <a:rPr lang="en-US"/>
              <a:t>Page </a:t>
            </a:r>
            <a:fld id="{44150747-EEFC-F243-90C1-8A0124CC47EF}" type="slidenum">
              <a:rPr lang="en-US" smtClean="0"/>
              <a:pPr>
                <a:defRPr/>
              </a:pPr>
              <a:t>16</a:t>
            </a:fld>
            <a:endParaRPr lang="en-US"/>
          </a:p>
        </p:txBody>
      </p:sp>
    </p:spTree>
    <p:extLst>
      <p:ext uri="{BB962C8B-B14F-4D97-AF65-F5344CB8AC3E}">
        <p14:creationId xmlns:p14="http://schemas.microsoft.com/office/powerpoint/2010/main" val="3086653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103739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&lt;Mar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&lt;Mar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15-19-0089-00-0mag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draft-ietf-suit-architecture" TargetMode="External"/><Relationship Id="rId2" Type="http://schemas.openxmlformats.org/officeDocument/2006/relationships/hyperlink" Target="https://datatracker.ietf.org/liaison/1626/" TargetMode="External"/><Relationship Id="rId1" Type="http://schemas.openxmlformats.org/officeDocument/2006/relationships/slideLayout" Target="../slideLayouts/slideLayout2.xml"/><Relationship Id="rId4" Type="http://schemas.openxmlformats.org/officeDocument/2006/relationships/hyperlink" Target="draft-ietf-suit-information-mode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Vancouver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11 Mar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Mar 2019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Mar 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7172" y="1586706"/>
            <a:ext cx="92964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a:p>
            <a:pPr marL="457200" indent="-457200" eaLnBrk="0" fontAlgn="b" hangingPunct="0">
              <a:buClr>
                <a:srgbClr val="FF0000"/>
              </a:buClr>
              <a:buFont typeface="Wingdings" charset="0"/>
              <a:buChar char="q"/>
            </a:pPr>
            <a:endParaRPr lang="en-US" sz="2400" b="1" dirty="0"/>
          </a:p>
          <a:p>
            <a:pPr marL="457200" indent="-457200" eaLnBrk="0" fontAlgn="b" hangingPunct="0">
              <a:buClr>
                <a:srgbClr val="FF0000"/>
              </a:buClr>
              <a:buFont typeface="Wingdings" charset="0"/>
              <a:buChar char="q"/>
            </a:pPr>
            <a:r>
              <a:rPr lang="en-US" sz="2400" b="1" dirty="0"/>
              <a:t>Discussion on terminology changes to the Operations Manual?</a:t>
            </a:r>
            <a:br>
              <a:rPr lang="en-US" sz="2400" b="1" dirty="0"/>
            </a:br>
            <a:r>
              <a:rPr lang="en-US" sz="2400" b="1" dirty="0"/>
              <a:t>(15-10-0235-22</a:t>
            </a:r>
            <a:r>
              <a:rPr lang="en-US" sz="2400" dirty="0"/>
              <a:t>)</a:t>
            </a:r>
          </a:p>
          <a:p>
            <a:pPr marL="457200" indent="-457200" eaLnBrk="0" fontAlgn="b" hangingPunct="0">
              <a:buClr>
                <a:srgbClr val="FF0000"/>
              </a:buClr>
              <a:buFont typeface="Wingdings" charset="0"/>
              <a:buChar char="q"/>
            </a:pPr>
            <a:endParaRPr lang="en-US" sz="2400" b="1" dirty="0"/>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a:buClr>
                <a:srgbClr val="FF0000"/>
              </a:buClr>
              <a:buFont typeface="Wingdings" charset="2"/>
              <a:buChar char="q"/>
            </a:pPr>
            <a:r>
              <a:rPr lang="en-US" sz="2800" dirty="0"/>
              <a:t>Agenda items for IETF 104 will be discussed</a:t>
            </a:r>
          </a:p>
          <a:p>
            <a:pPr marL="857250" indent="-457200">
              <a:buClr>
                <a:srgbClr val="FF0000"/>
              </a:buClr>
              <a:buFont typeface="Wingdings" pitchFamily="2" charset="2"/>
              <a:buChar char="ü"/>
            </a:pPr>
            <a:r>
              <a:rPr lang="en-US" sz="2800" dirty="0"/>
              <a:t>6tisch: Monday at 11:20 – 12:20</a:t>
            </a:r>
          </a:p>
          <a:p>
            <a:pPr marL="857250" indent="-457200">
              <a:buClr>
                <a:srgbClr val="FF0000"/>
              </a:buClr>
              <a:buFont typeface="Courier New" panose="02070309020205020404" pitchFamily="49" charset="0"/>
              <a:buChar char="o"/>
            </a:pPr>
            <a:r>
              <a:rPr lang="en-US" sz="2800" dirty="0"/>
              <a:t>Core: Tuesday 13:50-15:50, Friday 09:00-10:30</a:t>
            </a:r>
          </a:p>
          <a:p>
            <a:pPr marL="857250" indent="-457200">
              <a:buClr>
                <a:srgbClr val="FF0000"/>
              </a:buClr>
              <a:buFont typeface="Wingdings" pitchFamily="2" charset="2"/>
              <a:buChar char="ü"/>
            </a:pPr>
            <a:r>
              <a:rPr lang="en-US" sz="2800" dirty="0"/>
              <a:t>6lo: Monday 13:50 – 15:50</a:t>
            </a:r>
          </a:p>
          <a:p>
            <a:pPr marL="857250" indent="-457200">
              <a:buClr>
                <a:srgbClr val="FF0000"/>
              </a:buClr>
              <a:buFont typeface="Wingdings" pitchFamily="2" charset="2"/>
              <a:buChar char="ü"/>
            </a:pPr>
            <a:r>
              <a:rPr lang="en-US" sz="2800" dirty="0"/>
              <a:t>Roll: Monday 16:10 – 18:10</a:t>
            </a:r>
          </a:p>
          <a:p>
            <a:pPr marL="857250" indent="-457200">
              <a:buClr>
                <a:srgbClr val="FF0000"/>
              </a:buClr>
              <a:buFont typeface="Wingdings" pitchFamily="2" charset="2"/>
              <a:buChar char="ü"/>
            </a:pPr>
            <a:r>
              <a:rPr lang="en-US" sz="2800" dirty="0"/>
              <a:t>Suit: Wednesday 09:00 – 11:00</a:t>
            </a:r>
          </a:p>
          <a:p>
            <a:pPr marL="857250" indent="-457200">
              <a:buClr>
                <a:srgbClr val="FF0000"/>
              </a:buClr>
              <a:buFont typeface="Wingdings" pitchFamily="2" charset="2"/>
              <a:buChar char="ü"/>
            </a:pPr>
            <a:r>
              <a:rPr lang="en-US" sz="2800" dirty="0" err="1"/>
              <a:t>lp</a:t>
            </a:r>
            <a:r>
              <a:rPr lang="en-US" sz="2800" dirty="0"/>
              <a:t>-wan:  Tuesday at 16:10 – 18:10</a:t>
            </a:r>
          </a:p>
        </p:txBody>
      </p:sp>
      <p:sp>
        <p:nvSpPr>
          <p:cNvPr id="4" name="Date Placeholder 3"/>
          <p:cNvSpPr>
            <a:spLocks noGrp="1"/>
          </p:cNvSpPr>
          <p:nvPr>
            <p:ph type="dt" sz="half" idx="10"/>
          </p:nvPr>
        </p:nvSpPr>
        <p:spPr/>
        <p:txBody>
          <a:bodyPr/>
          <a:lstStyle/>
          <a:p>
            <a:pPr>
              <a:defRPr/>
            </a:pPr>
            <a:r>
              <a:rPr lang="en-US"/>
              <a:t>&lt;Mar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2695333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7886700" cy="5908799"/>
          </a:xfrm>
        </p:spPr>
        <p:txBody>
          <a:bodyPr/>
          <a:lstStyle/>
          <a:p>
            <a:pPr>
              <a:buClr>
                <a:srgbClr val="FF0000"/>
              </a:buClr>
              <a:buFont typeface="Wingdings" charset="2"/>
              <a:buChar char="q"/>
            </a:pPr>
            <a:r>
              <a:rPr lang="en-US" sz="2800" dirty="0"/>
              <a:t>6tisch: Monday 11:20 – 12:20</a:t>
            </a:r>
          </a:p>
          <a:p>
            <a:pPr lvl="2">
              <a:buClr>
                <a:srgbClr val="FF0000"/>
              </a:buClr>
              <a:buFont typeface="Arial" panose="020B0604020202020204" pitchFamily="34" charset="0"/>
              <a:buChar char="•"/>
            </a:pPr>
            <a:r>
              <a:rPr lang="en-US" sz="2000" dirty="0"/>
              <a:t>Security</a:t>
            </a:r>
          </a:p>
          <a:p>
            <a:pPr lvl="3">
              <a:buClr>
                <a:srgbClr val="FF0000"/>
              </a:buClr>
              <a:buFont typeface="Arial" panose="020B0604020202020204" pitchFamily="34" charset="0"/>
              <a:buChar char="•"/>
            </a:pPr>
            <a:r>
              <a:rPr lang="en-US" sz="1600" dirty="0"/>
              <a:t>draft-ietf-6tisch-minimal-security (M </a:t>
            </a:r>
            <a:r>
              <a:rPr lang="en-US" sz="1600" dirty="0" err="1"/>
              <a:t>Vucinic</a:t>
            </a:r>
            <a:r>
              <a:rPr lang="en-US" sz="1600" dirty="0"/>
              <a:t>)</a:t>
            </a:r>
          </a:p>
          <a:p>
            <a:pPr lvl="2">
              <a:buClr>
                <a:srgbClr val="FF0000"/>
              </a:buClr>
              <a:buFont typeface="Arial" panose="020B0604020202020204" pitchFamily="34" charset="0"/>
              <a:buChar char="•"/>
            </a:pPr>
            <a:r>
              <a:rPr lang="en-US" sz="2000" dirty="0"/>
              <a:t>Dynamic Scheduling</a:t>
            </a:r>
          </a:p>
          <a:p>
            <a:pPr lvl="3">
              <a:buClr>
                <a:srgbClr val="FF0000"/>
              </a:buClr>
              <a:buFont typeface="Arial" panose="020B0604020202020204" pitchFamily="34" charset="0"/>
              <a:buChar char="•"/>
            </a:pPr>
            <a:r>
              <a:rPr lang="en-US" sz="1600" dirty="0"/>
              <a:t>draft-ietf-6tisch-msf  (T Chang) </a:t>
            </a:r>
          </a:p>
          <a:p>
            <a:pPr lvl="3">
              <a:buClr>
                <a:srgbClr val="FF0000"/>
              </a:buClr>
              <a:buFont typeface="Arial" panose="020B0604020202020204" pitchFamily="34" charset="0"/>
              <a:buChar char="•"/>
            </a:pPr>
            <a:r>
              <a:rPr lang="en-US" sz="1600" dirty="0"/>
              <a:t>draft-tiloca-6tisch-robust-scheduling (M </a:t>
            </a:r>
            <a:r>
              <a:rPr lang="en-US" sz="1600" dirty="0" err="1"/>
              <a:t>Tiloca</a:t>
            </a:r>
            <a:r>
              <a:rPr lang="en-US" sz="1600" dirty="0"/>
              <a:t>) </a:t>
            </a:r>
          </a:p>
          <a:p>
            <a:pPr lvl="2">
              <a:buClr>
                <a:srgbClr val="FF0000"/>
              </a:buClr>
              <a:buFont typeface="Arial" panose="020B0604020202020204" pitchFamily="34" charset="0"/>
              <a:buChar char="•"/>
            </a:pPr>
            <a:r>
              <a:rPr lang="en-US" sz="2000" dirty="0"/>
              <a:t>Other</a:t>
            </a:r>
          </a:p>
          <a:p>
            <a:pPr lvl="3">
              <a:buClr>
                <a:srgbClr val="FF0000"/>
              </a:buClr>
              <a:buFont typeface="Arial" panose="020B0604020202020204" pitchFamily="34" charset="0"/>
              <a:buChar char="•"/>
            </a:pPr>
            <a:r>
              <a:rPr lang="en-US" sz="1600" dirty="0"/>
              <a:t>draft-ietf-6tisch-enrollment-enhanced-beacon (M Richardson) </a:t>
            </a:r>
            <a:br>
              <a:rPr lang="en-US" sz="1600" dirty="0"/>
            </a:br>
            <a:endParaRPr lang="en-US" sz="1600" dirty="0"/>
          </a:p>
        </p:txBody>
      </p:sp>
      <p:sp>
        <p:nvSpPr>
          <p:cNvPr id="4" name="Date Placeholder 3"/>
          <p:cNvSpPr>
            <a:spLocks noGrp="1"/>
          </p:cNvSpPr>
          <p:nvPr>
            <p:ph type="dt" sz="half" idx="10"/>
          </p:nvPr>
        </p:nvSpPr>
        <p:spPr/>
        <p:txBody>
          <a:bodyPr/>
          <a:lstStyle/>
          <a:p>
            <a:pPr>
              <a:defRPr/>
            </a:pPr>
            <a:r>
              <a:rPr lang="en-US"/>
              <a:t>&lt;Mar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396177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marL="350838" indent="-339725">
              <a:buClr>
                <a:srgbClr val="FF0000"/>
              </a:buClr>
            </a:pPr>
            <a:r>
              <a:rPr lang="en-US" sz="2800" dirty="0"/>
              <a:t>Core</a:t>
            </a:r>
          </a:p>
          <a:p>
            <a:pPr marL="742950">
              <a:buClr>
                <a:srgbClr val="FF0000"/>
              </a:buClr>
            </a:pPr>
            <a:r>
              <a:rPr lang="en-US" sz="2800" dirty="0"/>
              <a:t>Tuesday at 13:50</a:t>
            </a:r>
          </a:p>
          <a:p>
            <a:pPr marL="742950">
              <a:buClr>
                <a:srgbClr val="FF0000"/>
              </a:buClr>
            </a:pPr>
            <a:r>
              <a:rPr lang="en-US" sz="2800" dirty="0"/>
              <a:t>Friday at 09:00</a:t>
            </a:r>
            <a:endParaRPr lang="en-US" sz="2400" dirty="0"/>
          </a:p>
          <a:p>
            <a:pPr marL="350838" indent="-339725">
              <a:buClr>
                <a:srgbClr val="FF0000"/>
              </a:buClr>
            </a:pPr>
            <a:r>
              <a:rPr lang="en-US" sz="2800" dirty="0"/>
              <a:t>Suit : Wednesday 09:00 – 11:00</a:t>
            </a:r>
          </a:p>
          <a:p>
            <a:pPr marL="750888" lvl="1" indent="-339725">
              <a:buClr>
                <a:srgbClr val="FF0000"/>
              </a:buClr>
            </a:pPr>
            <a:r>
              <a:rPr lang="en-US" sz="2400" dirty="0"/>
              <a:t>Liaison Statement from ITU-T SG17 </a:t>
            </a:r>
            <a:r>
              <a:rPr lang="en-US" sz="2400" dirty="0">
                <a:hlinkClick r:id="rId2"/>
              </a:rPr>
              <a:t>https://datatracker.ietf.org/liaison/1626/ </a:t>
            </a:r>
            <a:endParaRPr lang="en-US" sz="2400" dirty="0"/>
          </a:p>
          <a:p>
            <a:pPr marL="750888" lvl="1" indent="-339725">
              <a:buClr>
                <a:srgbClr val="FF0000"/>
              </a:buClr>
            </a:pPr>
            <a:r>
              <a:rPr lang="en-US" sz="2400" dirty="0"/>
              <a:t>3) Hackathon Report -- Hannes </a:t>
            </a:r>
          </a:p>
          <a:p>
            <a:pPr marL="750888" lvl="1" indent="-339725">
              <a:buClr>
                <a:srgbClr val="FF0000"/>
              </a:buClr>
            </a:pPr>
            <a:r>
              <a:rPr lang="en-US" sz="2400" dirty="0"/>
              <a:t>4) Suit Architecture -- Authors</a:t>
            </a:r>
            <a:br>
              <a:rPr lang="en-US" sz="2400" dirty="0"/>
            </a:br>
            <a:r>
              <a:rPr lang="en-US" sz="2400" dirty="0">
                <a:hlinkClick r:id="rId3"/>
              </a:rPr>
              <a:t>draft-</a:t>
            </a:r>
            <a:r>
              <a:rPr lang="en-US" sz="2400" dirty="0" err="1">
                <a:hlinkClick r:id="rId3"/>
              </a:rPr>
              <a:t>ietf</a:t>
            </a:r>
            <a:r>
              <a:rPr lang="en-US" sz="2400" dirty="0">
                <a:hlinkClick r:id="rId3"/>
              </a:rPr>
              <a:t>-suit-architecture</a:t>
            </a:r>
            <a:r>
              <a:rPr lang="en-US" sz="2400" dirty="0"/>
              <a:t> </a:t>
            </a:r>
          </a:p>
          <a:p>
            <a:pPr marL="750888" lvl="1" indent="-339725">
              <a:buClr>
                <a:srgbClr val="FF0000"/>
              </a:buClr>
            </a:pPr>
            <a:r>
              <a:rPr lang="en-US" sz="2400" dirty="0"/>
              <a:t>5) Suit Information Model -- Authors </a:t>
            </a:r>
            <a:br>
              <a:rPr lang="en-US" sz="2400" dirty="0"/>
            </a:br>
            <a:r>
              <a:rPr lang="en-US" sz="2400" dirty="0">
                <a:hlinkClick r:id="rId4"/>
              </a:rPr>
              <a:t>draft-</a:t>
            </a:r>
            <a:r>
              <a:rPr lang="en-US" sz="2400" dirty="0" err="1">
                <a:hlinkClick r:id="rId4"/>
              </a:rPr>
              <a:t>ietf</a:t>
            </a:r>
            <a:r>
              <a:rPr lang="en-US" sz="2400" dirty="0">
                <a:hlinkClick r:id="rId4"/>
              </a:rPr>
              <a:t>-suit-information-model</a:t>
            </a:r>
            <a:r>
              <a:rPr lang="en-US" sz="2400" dirty="0"/>
              <a:t> </a:t>
            </a:r>
          </a:p>
          <a:p>
            <a:pPr marL="750888" lvl="1" indent="-339725">
              <a:buClr>
                <a:srgbClr val="FF0000"/>
              </a:buClr>
            </a:pPr>
            <a:r>
              <a:rPr lang="en-US" sz="2400" dirty="0"/>
              <a:t>6) Suit Manifest Format -- Authors</a:t>
            </a:r>
            <a:endParaRPr lang="en-US" sz="2800" dirty="0"/>
          </a:p>
          <a:p>
            <a:pPr marL="857250" lvl="2" indent="0">
              <a:buClr>
                <a:srgbClr val="FF0000"/>
              </a:buClr>
              <a:buNone/>
            </a:pPr>
            <a:endParaRPr lang="en-US" sz="2000" dirty="0"/>
          </a:p>
        </p:txBody>
      </p:sp>
      <p:sp>
        <p:nvSpPr>
          <p:cNvPr id="4" name="Date Placeholder 3"/>
          <p:cNvSpPr>
            <a:spLocks noGrp="1"/>
          </p:cNvSpPr>
          <p:nvPr>
            <p:ph type="dt" sz="half" idx="10"/>
          </p:nvPr>
        </p:nvSpPr>
        <p:spPr/>
        <p:txBody>
          <a:bodyPr/>
          <a:lstStyle/>
          <a:p>
            <a:pPr>
              <a:defRPr/>
            </a:pPr>
            <a:r>
              <a:rPr lang="en-US"/>
              <a:t>&lt;Mar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1775535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marL="463550" indent="-463550">
              <a:buClr>
                <a:srgbClr val="FF0000"/>
              </a:buClr>
              <a:buFont typeface="Arial" panose="020B0604020202020204" pitchFamily="34" charset="0"/>
              <a:buChar char="•"/>
            </a:pPr>
            <a:r>
              <a:rPr lang="en-US" sz="2800" dirty="0"/>
              <a:t>6lo Monday 13:50 – 15:50</a:t>
            </a:r>
          </a:p>
          <a:p>
            <a:pPr marL="804863" lvl="1" indent="-454025">
              <a:buClr>
                <a:srgbClr val="FF0000"/>
              </a:buClr>
              <a:buFont typeface="Arial" panose="020B0604020202020204" pitchFamily="34" charset="0"/>
              <a:buChar char="•"/>
            </a:pPr>
            <a:r>
              <a:rPr lang="en-US" sz="1800" dirty="0"/>
              <a:t>Status and Publication Request of Backbone Router by P </a:t>
            </a:r>
            <a:r>
              <a:rPr lang="en-US" sz="1800" dirty="0" err="1"/>
              <a:t>Thubert</a:t>
            </a:r>
            <a:r>
              <a:rPr lang="en-US" sz="1800" dirty="0"/>
              <a:t> https://</a:t>
            </a:r>
            <a:r>
              <a:rPr lang="en-US" sz="1800" dirty="0" err="1"/>
              <a:t>tools.ietf.org</a:t>
            </a:r>
            <a:r>
              <a:rPr lang="en-US" sz="1800" dirty="0"/>
              <a:t>/html/draft-ietf-6lo-backbone-router-11 </a:t>
            </a:r>
          </a:p>
          <a:p>
            <a:pPr marL="804863" lvl="1" indent="-454025">
              <a:buClr>
                <a:srgbClr val="FF0000"/>
              </a:buClr>
              <a:buFont typeface="Arial" panose="020B0604020202020204" pitchFamily="34" charset="0"/>
              <a:buChar char="•"/>
            </a:pPr>
            <a:r>
              <a:rPr lang="en-US" sz="1800" dirty="0"/>
              <a:t>Status of WGLC - Address Address Protected ND https://</a:t>
            </a:r>
            <a:r>
              <a:rPr lang="en-US" sz="1800" dirty="0" err="1"/>
              <a:t>tools.ietf.org</a:t>
            </a:r>
            <a:r>
              <a:rPr lang="en-US" sz="1800" dirty="0"/>
              <a:t>/html/draft-ietf-6lo-ap-nd-11</a:t>
            </a:r>
          </a:p>
          <a:p>
            <a:pPr marL="804863" lvl="1" indent="-454025">
              <a:buClr>
                <a:srgbClr val="FF0000"/>
              </a:buClr>
              <a:buFont typeface="Arial" panose="020B0604020202020204" pitchFamily="34" charset="0"/>
              <a:buChar char="•"/>
            </a:pPr>
            <a:r>
              <a:rPr lang="en-US" sz="1800" dirty="0"/>
              <a:t>6LoWPAN packet delivery deadline time: Last changes C Perkins https://</a:t>
            </a:r>
            <a:r>
              <a:rPr lang="en-US" sz="1800" dirty="0" err="1"/>
              <a:t>tools.ietf.org</a:t>
            </a:r>
            <a:r>
              <a:rPr lang="en-US" sz="1800" dirty="0"/>
              <a:t>/html/draft-ietf-6lo-deadline-time-04 </a:t>
            </a:r>
          </a:p>
          <a:p>
            <a:pPr marL="804863" lvl="1" indent="-454025">
              <a:buClr>
                <a:srgbClr val="FF0000"/>
              </a:buClr>
              <a:buFont typeface="Arial" panose="020B0604020202020204" pitchFamily="34" charset="0"/>
              <a:buChar char="•"/>
            </a:pPr>
            <a:r>
              <a:rPr lang="en-US" sz="1800" dirty="0"/>
              <a:t>Update after WGLC and discussion on next steps Y Hong https://</a:t>
            </a:r>
            <a:r>
              <a:rPr lang="en-US" sz="1800" dirty="0" err="1"/>
              <a:t>tools.ietf.org</a:t>
            </a:r>
            <a:r>
              <a:rPr lang="en-US" sz="1800" dirty="0"/>
              <a:t>/html/draft-ietf-6lo-use-cases-06 </a:t>
            </a:r>
          </a:p>
          <a:p>
            <a:pPr marL="804863" lvl="1" indent="-454025">
              <a:buClr>
                <a:srgbClr val="FF0000"/>
              </a:buClr>
              <a:buFont typeface="Arial" panose="020B0604020202020204" pitchFamily="34" charset="0"/>
              <a:buChar char="•"/>
            </a:pPr>
            <a:r>
              <a:rPr lang="en-US" sz="1800" dirty="0"/>
              <a:t>Update after WGLC of IPv6 Mesh over BLE networks </a:t>
            </a:r>
            <a:r>
              <a:rPr lang="en-US" sz="1800" dirty="0" err="1"/>
              <a:t>Carles</a:t>
            </a:r>
            <a:r>
              <a:rPr lang="en-US" sz="1800" dirty="0"/>
              <a:t> Gomez https://</a:t>
            </a:r>
            <a:r>
              <a:rPr lang="en-US" sz="1800" dirty="0" err="1"/>
              <a:t>tools.ietf.org</a:t>
            </a:r>
            <a:r>
              <a:rPr lang="en-US" sz="1800" dirty="0"/>
              <a:t>/html/draft-ietf-6lo-blemesh-05 </a:t>
            </a:r>
          </a:p>
          <a:p>
            <a:pPr marL="804863" lvl="1" indent="-454025">
              <a:buClr>
                <a:srgbClr val="FF0000"/>
              </a:buClr>
              <a:buFont typeface="Arial" panose="020B0604020202020204" pitchFamily="34" charset="0"/>
              <a:buChar char="•"/>
            </a:pPr>
            <a:r>
              <a:rPr lang="en-US" sz="1800" dirty="0"/>
              <a:t>Preparation for WGLC for LLN Minimal Fragment Forwarding T </a:t>
            </a:r>
            <a:r>
              <a:rPr lang="en-US" sz="1800" dirty="0" err="1"/>
              <a:t>Watteyne</a:t>
            </a:r>
            <a:r>
              <a:rPr lang="en-US" sz="1800" dirty="0"/>
              <a:t> https://</a:t>
            </a:r>
            <a:r>
              <a:rPr lang="en-US" sz="1800" dirty="0" err="1"/>
              <a:t>tools.ietf.org</a:t>
            </a:r>
            <a:r>
              <a:rPr lang="en-US" sz="1800" dirty="0"/>
              <a:t>/html/draft-ietf-6lo-minimal-fragment-01 </a:t>
            </a:r>
          </a:p>
          <a:p>
            <a:pPr marL="804863" lvl="1" indent="-454025">
              <a:buClr>
                <a:srgbClr val="FF0000"/>
              </a:buClr>
              <a:buFont typeface="Arial" panose="020B0604020202020204" pitchFamily="34" charset="0"/>
              <a:buChar char="•"/>
            </a:pPr>
            <a:r>
              <a:rPr lang="en-US" sz="1800" dirty="0"/>
              <a:t>Status of Fragment Recovery P </a:t>
            </a:r>
            <a:r>
              <a:rPr lang="en-US" sz="1800" dirty="0" err="1"/>
              <a:t>Thubert</a:t>
            </a:r>
            <a:r>
              <a:rPr lang="en-US" sz="1800" dirty="0"/>
              <a:t> </a:t>
            </a:r>
            <a:br>
              <a:rPr lang="en-US" sz="1800" dirty="0"/>
            </a:br>
            <a:r>
              <a:rPr lang="en-US" sz="1800" dirty="0"/>
              <a:t>https://</a:t>
            </a:r>
            <a:r>
              <a:rPr lang="en-US" sz="1800" dirty="0" err="1"/>
              <a:t>tools.ietf.org</a:t>
            </a:r>
            <a:r>
              <a:rPr lang="en-US" sz="1800" dirty="0"/>
              <a:t>/html/draft-ietf-6lo-fragment-recovery-02</a:t>
            </a:r>
          </a:p>
          <a:p>
            <a:pPr marL="804863" lvl="1" indent="-454025">
              <a:buClr>
                <a:srgbClr val="FF0000"/>
              </a:buClr>
              <a:buFont typeface="Arial" panose="020B0604020202020204" pitchFamily="34" charset="0"/>
              <a:buChar char="•"/>
            </a:pPr>
            <a:r>
              <a:rPr lang="en-US" sz="1800" dirty="0"/>
              <a:t>Status of Transmission of IPv6 Packets over PLC Networks https://</a:t>
            </a:r>
            <a:r>
              <a:rPr lang="en-US" sz="1800" dirty="0" err="1"/>
              <a:t>tools.ietf.org</a:t>
            </a:r>
            <a:r>
              <a:rPr lang="en-US" sz="1800" dirty="0"/>
              <a:t>/html/draft-ietf-6lo-plc-00 R </a:t>
            </a:r>
            <a:r>
              <a:rPr lang="en-US" sz="1800" dirty="0" err="1"/>
              <a:t>Liubing</a:t>
            </a:r>
            <a:endParaRPr lang="en-US" sz="1800" dirty="0"/>
          </a:p>
          <a:p>
            <a:pPr marL="804863" lvl="1" indent="-454025">
              <a:buClr>
                <a:srgbClr val="FF0000"/>
              </a:buClr>
              <a:buFont typeface="Arial" panose="020B0604020202020204" pitchFamily="34" charset="0"/>
              <a:buChar char="•"/>
            </a:pPr>
            <a:r>
              <a:rPr lang="en-US" sz="1800" dirty="0"/>
              <a:t>ND Unicast Lookup - WG adoption P </a:t>
            </a:r>
            <a:r>
              <a:rPr lang="en-US" sz="1800" dirty="0" err="1"/>
              <a:t>Thubert</a:t>
            </a:r>
            <a:r>
              <a:rPr lang="en-US" sz="1800" dirty="0"/>
              <a:t> </a:t>
            </a:r>
            <a:br>
              <a:rPr lang="en-US" sz="1800" dirty="0"/>
            </a:br>
            <a:r>
              <a:rPr lang="en-US" sz="1800" dirty="0"/>
              <a:t>https://</a:t>
            </a:r>
            <a:r>
              <a:rPr lang="en-US" sz="1800" dirty="0" err="1"/>
              <a:t>tools.ietf.org</a:t>
            </a:r>
            <a:r>
              <a:rPr lang="en-US" sz="1800" dirty="0"/>
              <a:t>/html/draft-thubert-6lo-unicast-lookup-00</a:t>
            </a:r>
          </a:p>
          <a:p>
            <a:pPr marL="857250" lvl="2" indent="0">
              <a:buClr>
                <a:srgbClr val="FF0000"/>
              </a:buClr>
              <a:buNone/>
            </a:pPr>
            <a:endParaRPr lang="en-US" sz="2000" dirty="0"/>
          </a:p>
        </p:txBody>
      </p:sp>
      <p:sp>
        <p:nvSpPr>
          <p:cNvPr id="4" name="Date Placeholder 3"/>
          <p:cNvSpPr>
            <a:spLocks noGrp="1"/>
          </p:cNvSpPr>
          <p:nvPr>
            <p:ph type="dt" sz="half" idx="10"/>
          </p:nvPr>
        </p:nvSpPr>
        <p:spPr/>
        <p:txBody>
          <a:bodyPr/>
          <a:lstStyle/>
          <a:p>
            <a:pPr>
              <a:defRPr/>
            </a:pPr>
            <a:r>
              <a:rPr lang="en-US"/>
              <a:t>&lt;Mar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3097891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533400"/>
            <a:ext cx="9029700" cy="8194800"/>
          </a:xfrm>
        </p:spPr>
        <p:txBody>
          <a:bodyPr/>
          <a:lstStyle/>
          <a:p>
            <a:pPr marL="350838" indent="-339725">
              <a:buClr>
                <a:srgbClr val="FF0000"/>
              </a:buClr>
            </a:pPr>
            <a:r>
              <a:rPr lang="en-US" sz="2800" dirty="0"/>
              <a:t>Roll: Monday 16:10 – 18:10</a:t>
            </a:r>
          </a:p>
          <a:p>
            <a:pPr marL="750888" lvl="1" indent="-339725">
              <a:buClr>
                <a:srgbClr val="FF0000"/>
              </a:buClr>
            </a:pPr>
            <a:r>
              <a:rPr lang="en-US" sz="2000" dirty="0"/>
              <a:t>Introduction | Ines/Peter </a:t>
            </a:r>
          </a:p>
          <a:p>
            <a:pPr marL="750888" lvl="1" indent="-339725">
              <a:buClr>
                <a:srgbClr val="FF0000"/>
              </a:buClr>
            </a:pPr>
            <a:r>
              <a:rPr lang="en-US" sz="2000" dirty="0"/>
              <a:t>Asymmetric AODV-P2P-RPL in Low-Power and Lossy Networks (LLNs) by Charlie   draft-ietf-roll-aodv-rpl-06</a:t>
            </a:r>
          </a:p>
          <a:p>
            <a:pPr marL="750888" lvl="1" indent="-339725">
              <a:buClr>
                <a:srgbClr val="FF0000"/>
              </a:buClr>
            </a:pPr>
            <a:r>
              <a:rPr lang="en-US" sz="2000" dirty="0"/>
              <a:t>RPL Mode of Operation extension by Rahul   draft-rahul-roll-mop-ext-00</a:t>
            </a:r>
          </a:p>
          <a:p>
            <a:pPr marL="750888" lvl="1" indent="-339725">
              <a:buClr>
                <a:srgbClr val="FF0000"/>
              </a:buClr>
            </a:pPr>
            <a:r>
              <a:rPr lang="en-US" sz="2000" dirty="0"/>
              <a:t>Root initiated routing state in RPL by Pascal  draft-ietf-roll-dao-projection-05</a:t>
            </a:r>
          </a:p>
          <a:p>
            <a:pPr marL="750888" lvl="1" indent="-339725">
              <a:buClr>
                <a:srgbClr val="FF0000"/>
              </a:buClr>
            </a:pPr>
            <a:r>
              <a:rPr lang="en-US" sz="2000" dirty="0"/>
              <a:t>Routing for RPL Leaves  by Pascal  draft-thubert-roll-unaware-leaves-06</a:t>
            </a:r>
          </a:p>
          <a:p>
            <a:pPr marL="750888" lvl="1" indent="-339725">
              <a:buClr>
                <a:srgbClr val="FF0000"/>
              </a:buClr>
            </a:pPr>
            <a:r>
              <a:rPr lang="en-US" sz="2000" dirty="0"/>
              <a:t>RPL DAG Metric Container Node State and Attribute object type extension by Aris  draft-ietf-roll-nsa-extension-01</a:t>
            </a:r>
          </a:p>
          <a:p>
            <a:pPr marL="750888" lvl="1" indent="-339725">
              <a:buClr>
                <a:srgbClr val="FF0000"/>
              </a:buClr>
            </a:pPr>
            <a:r>
              <a:rPr lang="en-US" sz="2000" dirty="0"/>
              <a:t>Traffic-aware Objective Function  by Aris   draft-koutsiamanis-roll-traffic-aware-of-00</a:t>
            </a:r>
          </a:p>
          <a:p>
            <a:pPr marL="750888" lvl="1" indent="-339725">
              <a:buClr>
                <a:srgbClr val="FF0000"/>
              </a:buClr>
            </a:pPr>
            <a:r>
              <a:rPr lang="en-US" sz="2000" dirty="0"/>
              <a:t>Experimental observation of RPL: routing protocol overhead and asymmetric links  by Martin draft-audeoudh-rpl-asymmetric-links-00</a:t>
            </a:r>
          </a:p>
          <a:p>
            <a:pPr marL="750888" lvl="1" indent="-339725">
              <a:buClr>
                <a:srgbClr val="FF0000"/>
              </a:buClr>
            </a:pPr>
            <a:r>
              <a:rPr lang="en-US" sz="2000" dirty="0"/>
              <a:t>RPL-BIER Status - How we proceed? | </a:t>
            </a:r>
            <a:r>
              <a:rPr lang="en-US" sz="2000" dirty="0" err="1"/>
              <a:t>Toerless</a:t>
            </a:r>
            <a:r>
              <a:rPr lang="en-US" sz="2000" dirty="0"/>
              <a:t>/Ines/Peter </a:t>
            </a:r>
          </a:p>
          <a:p>
            <a:pPr marL="857250" lvl="2" indent="0">
              <a:buClr>
                <a:srgbClr val="FF0000"/>
              </a:buClr>
              <a:buNone/>
            </a:pPr>
            <a:endParaRPr lang="en-US" sz="2000" dirty="0"/>
          </a:p>
        </p:txBody>
      </p:sp>
      <p:sp>
        <p:nvSpPr>
          <p:cNvPr id="4" name="Date Placeholder 3"/>
          <p:cNvSpPr>
            <a:spLocks noGrp="1"/>
          </p:cNvSpPr>
          <p:nvPr>
            <p:ph type="dt" sz="half" idx="10"/>
          </p:nvPr>
        </p:nvSpPr>
        <p:spPr/>
        <p:txBody>
          <a:bodyPr/>
          <a:lstStyle/>
          <a:p>
            <a:pPr>
              <a:defRPr/>
            </a:pPr>
            <a:r>
              <a:rPr lang="en-US"/>
              <a:t>&lt;Mar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503871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marL="466725" indent="-457200">
              <a:buClr>
                <a:srgbClr val="FF0000"/>
              </a:buClr>
              <a:buFont typeface="Arial" panose="020B0604020202020204" pitchFamily="34" charset="0"/>
              <a:buChar char="•"/>
            </a:pPr>
            <a:r>
              <a:rPr lang="en-US" sz="2800" dirty="0" err="1"/>
              <a:t>lp</a:t>
            </a:r>
            <a:r>
              <a:rPr lang="en-US" sz="2800" dirty="0"/>
              <a:t>-wan Tuesday at 16:10 – 18:10</a:t>
            </a:r>
          </a:p>
          <a:p>
            <a:pPr marL="866775" lvl="1" indent="-457200">
              <a:buClr>
                <a:srgbClr val="FF0000"/>
              </a:buClr>
              <a:buFont typeface="Arial" panose="020B0604020202020204" pitchFamily="34" charset="0"/>
              <a:buChar char="•"/>
            </a:pPr>
            <a:r>
              <a:rPr lang="en-US" sz="2400" dirty="0"/>
              <a:t>draft-ietf-lpwan-ipv6-static-context-hc (Dominique)</a:t>
            </a:r>
          </a:p>
          <a:p>
            <a:pPr marL="866775" lvl="1" indent="-457200">
              <a:buClr>
                <a:srgbClr val="FF0000"/>
              </a:buClr>
              <a:buFont typeface="Arial" panose="020B0604020202020204" pitchFamily="34" charset="0"/>
              <a:buChar char="•"/>
            </a:pPr>
            <a:r>
              <a:rPr lang="en-US" sz="2800" dirty="0"/>
              <a:t>draft-</a:t>
            </a:r>
            <a:r>
              <a:rPr lang="en-US" sz="2800" dirty="0" err="1"/>
              <a:t>zuniga</a:t>
            </a:r>
            <a:r>
              <a:rPr lang="en-US" sz="2800" dirty="0"/>
              <a:t>-</a:t>
            </a:r>
            <a:r>
              <a:rPr lang="en-US" sz="2800" dirty="0" err="1"/>
              <a:t>lpwan</a:t>
            </a:r>
            <a:r>
              <a:rPr lang="en-US" sz="2800" dirty="0"/>
              <a:t>-</a:t>
            </a:r>
            <a:r>
              <a:rPr lang="en-US" sz="2800" dirty="0" err="1"/>
              <a:t>schc</a:t>
            </a:r>
            <a:r>
              <a:rPr lang="en-US" sz="2800" dirty="0"/>
              <a:t>-over-</a:t>
            </a:r>
            <a:r>
              <a:rPr lang="en-US" sz="2800" dirty="0" err="1"/>
              <a:t>sigfox</a:t>
            </a:r>
            <a:r>
              <a:rPr lang="en-US" sz="2800" dirty="0"/>
              <a:t> (Juan-Carlos)</a:t>
            </a:r>
          </a:p>
          <a:p>
            <a:pPr marL="866775" lvl="1" indent="-457200">
              <a:buClr>
                <a:srgbClr val="FF0000"/>
              </a:buClr>
              <a:buFont typeface="Arial" panose="020B0604020202020204" pitchFamily="34" charset="0"/>
              <a:buChar char="•"/>
            </a:pPr>
            <a:r>
              <a:rPr lang="en-US" sz="2800" dirty="0"/>
              <a:t>draft-petrov-lpwan-ipv6-schc-over-lorawan (</a:t>
            </a:r>
            <a:r>
              <a:rPr lang="en-US" sz="2800" dirty="0" err="1"/>
              <a:t>Ivaylo</a:t>
            </a:r>
            <a:r>
              <a:rPr lang="en-US" sz="2800" dirty="0"/>
              <a:t>)</a:t>
            </a:r>
          </a:p>
          <a:p>
            <a:pPr marL="866775" lvl="1" indent="-457200">
              <a:buClr>
                <a:srgbClr val="FF0000"/>
              </a:buClr>
              <a:buFont typeface="Arial" panose="020B0604020202020204" pitchFamily="34" charset="0"/>
              <a:buChar char="•"/>
            </a:pPr>
            <a:r>
              <a:rPr lang="en-US" sz="2800" dirty="0"/>
              <a:t>draft-</a:t>
            </a:r>
            <a:r>
              <a:rPr lang="en-US" sz="2800" dirty="0" err="1"/>
              <a:t>minaburo</a:t>
            </a:r>
            <a:r>
              <a:rPr lang="en-US" sz="2800" dirty="0"/>
              <a:t>-</a:t>
            </a:r>
            <a:r>
              <a:rPr lang="en-US" sz="2800" dirty="0" err="1"/>
              <a:t>lpwan-schc-nbiot-hc</a:t>
            </a:r>
            <a:r>
              <a:rPr lang="en-US" sz="2800" dirty="0"/>
              <a:t> (Ana) </a:t>
            </a:r>
          </a:p>
          <a:p>
            <a:pPr marL="866775" lvl="1" indent="-457200">
              <a:buClr>
                <a:srgbClr val="FF0000"/>
              </a:buClr>
              <a:buFont typeface="Arial" panose="020B0604020202020204" pitchFamily="34" charset="0"/>
              <a:buChar char="•"/>
            </a:pPr>
            <a:r>
              <a:rPr lang="en-US" sz="2800" dirty="0"/>
              <a:t>draft-</a:t>
            </a:r>
            <a:r>
              <a:rPr lang="en-US" sz="2800" dirty="0" err="1"/>
              <a:t>toutain</a:t>
            </a:r>
            <a:r>
              <a:rPr lang="en-US" sz="2800" dirty="0"/>
              <a:t>-</a:t>
            </a:r>
            <a:r>
              <a:rPr lang="en-US" sz="2800" dirty="0" err="1"/>
              <a:t>lpwan</a:t>
            </a:r>
            <a:r>
              <a:rPr lang="en-US" sz="2800" dirty="0"/>
              <a:t>-</a:t>
            </a:r>
            <a:r>
              <a:rPr lang="en-US" sz="2800" dirty="0" err="1"/>
              <a:t>schc</a:t>
            </a:r>
            <a:r>
              <a:rPr lang="en-US" sz="2800" dirty="0"/>
              <a:t>-yang-data-model (Laurent)</a:t>
            </a:r>
          </a:p>
          <a:p>
            <a:pPr marL="866775" lvl="1" indent="-457200">
              <a:buClr>
                <a:srgbClr val="FF0000"/>
              </a:buClr>
              <a:buFont typeface="Arial" panose="020B0604020202020204" pitchFamily="34" charset="0"/>
              <a:buChar char="•"/>
            </a:pPr>
            <a:r>
              <a:rPr lang="en-US" sz="2800" dirty="0"/>
              <a:t>draft-</a:t>
            </a:r>
            <a:r>
              <a:rPr lang="en-US" sz="2800" dirty="0" err="1"/>
              <a:t>gomez</a:t>
            </a:r>
            <a:r>
              <a:rPr lang="en-US" sz="2800" dirty="0"/>
              <a:t>-</a:t>
            </a:r>
            <a:r>
              <a:rPr lang="en-US" sz="2800" dirty="0" err="1"/>
              <a:t>rto</a:t>
            </a:r>
            <a:r>
              <a:rPr lang="en-US" sz="2800" dirty="0"/>
              <a:t>-considerations-</a:t>
            </a:r>
            <a:r>
              <a:rPr lang="en-US" sz="2800" dirty="0" err="1"/>
              <a:t>lpwan</a:t>
            </a:r>
            <a:r>
              <a:rPr lang="en-US" sz="2800" dirty="0"/>
              <a:t> (</a:t>
            </a:r>
            <a:r>
              <a:rPr lang="en-US" sz="2800" dirty="0" err="1"/>
              <a:t>Carles</a:t>
            </a:r>
            <a:r>
              <a:rPr lang="en-US" sz="2800" dirty="0"/>
              <a:t>)</a:t>
            </a:r>
          </a:p>
          <a:p>
            <a:pPr marL="866775" lvl="1" indent="-457200">
              <a:buClr>
                <a:srgbClr val="FF0000"/>
              </a:buClr>
              <a:buFont typeface="Arial" panose="020B0604020202020204" pitchFamily="34" charset="0"/>
              <a:buChar char="•"/>
            </a:pPr>
            <a:r>
              <a:rPr lang="en-US" sz="2800" dirty="0"/>
              <a:t>draft-</a:t>
            </a:r>
            <a:r>
              <a:rPr lang="en-US" sz="2800" dirty="0" err="1"/>
              <a:t>ietf</a:t>
            </a:r>
            <a:r>
              <a:rPr lang="en-US" sz="2800" dirty="0"/>
              <a:t>-</a:t>
            </a:r>
            <a:r>
              <a:rPr lang="en-US" sz="2800" dirty="0" err="1"/>
              <a:t>lpwan</a:t>
            </a:r>
            <a:r>
              <a:rPr lang="en-US" sz="2800" dirty="0"/>
              <a:t>-</a:t>
            </a:r>
            <a:r>
              <a:rPr lang="en-US" sz="2800" dirty="0" err="1"/>
              <a:t>coap</a:t>
            </a:r>
            <a:r>
              <a:rPr lang="en-US" sz="2800" dirty="0"/>
              <a:t>-static-context-</a:t>
            </a:r>
            <a:r>
              <a:rPr lang="en-US" sz="2800" dirty="0" err="1"/>
              <a:t>hc</a:t>
            </a:r>
            <a:r>
              <a:rPr lang="en-US" sz="2800" dirty="0"/>
              <a:t> (Laurent)</a:t>
            </a:r>
          </a:p>
          <a:p>
            <a:pPr marL="866775" lvl="1" indent="-457200">
              <a:buClr>
                <a:srgbClr val="FF0000"/>
              </a:buClr>
              <a:buFont typeface="Arial" panose="020B0604020202020204" pitchFamily="34" charset="0"/>
              <a:buChar char="•"/>
            </a:pPr>
            <a:r>
              <a:rPr lang="en-US" sz="2800" dirty="0"/>
              <a:t>draft-</a:t>
            </a:r>
            <a:r>
              <a:rPr lang="en-US" sz="2800" dirty="0" err="1"/>
              <a:t>barthel</a:t>
            </a:r>
            <a:r>
              <a:rPr lang="en-US" sz="2800" dirty="0"/>
              <a:t>-</a:t>
            </a:r>
            <a:r>
              <a:rPr lang="en-US" sz="2800" dirty="0" err="1"/>
              <a:t>lpwan-oam-schc</a:t>
            </a:r>
            <a:r>
              <a:rPr lang="en-US" sz="2800" dirty="0"/>
              <a:t> (Dominique)</a:t>
            </a:r>
          </a:p>
          <a:p>
            <a:pPr marL="866775" lvl="1" indent="-457200">
              <a:buClr>
                <a:srgbClr val="FF0000"/>
              </a:buClr>
              <a:buFont typeface="Arial" panose="020B0604020202020204" pitchFamily="34" charset="0"/>
              <a:buChar char="•"/>
            </a:pPr>
            <a:r>
              <a:rPr lang="en-US" sz="2800" dirty="0" err="1"/>
              <a:t>rechartering</a:t>
            </a:r>
            <a:r>
              <a:rPr lang="en-US" sz="2800" dirty="0"/>
              <a:t> status and discussion (the Chairs + AD</a:t>
            </a:r>
            <a:r>
              <a:rPr lang="en-US" dirty="0"/>
              <a:t>)</a:t>
            </a:r>
            <a:endParaRPr lang="en-US" sz="2800" dirty="0"/>
          </a:p>
          <a:p>
            <a:pPr marL="857250" lvl="2" indent="0">
              <a:buClr>
                <a:srgbClr val="FF0000"/>
              </a:buClr>
              <a:buNone/>
            </a:pPr>
            <a:endParaRPr lang="en-US" sz="2000" dirty="0"/>
          </a:p>
        </p:txBody>
      </p:sp>
      <p:sp>
        <p:nvSpPr>
          <p:cNvPr id="4" name="Date Placeholder 3"/>
          <p:cNvSpPr>
            <a:spLocks noGrp="1"/>
          </p:cNvSpPr>
          <p:nvPr>
            <p:ph type="dt" sz="half" idx="10"/>
          </p:nvPr>
        </p:nvSpPr>
        <p:spPr/>
        <p:txBody>
          <a:bodyPr/>
          <a:lstStyle/>
          <a:p>
            <a:pPr>
              <a:defRPr/>
            </a:pPr>
            <a:r>
              <a:rPr lang="en-US"/>
              <a:t>&lt;Mar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1160942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4904"/>
            <a:ext cx="7772400" cy="1066800"/>
          </a:xfrm>
        </p:spPr>
        <p:txBody>
          <a:bodyPr/>
          <a:lstStyle/>
          <a:p>
            <a:r>
              <a:rPr lang="en-US" b="1" dirty="0"/>
              <a:t>SC IETF</a:t>
            </a:r>
          </a:p>
        </p:txBody>
      </p:sp>
      <p:sp>
        <p:nvSpPr>
          <p:cNvPr id="3" name="Content Placeholder 2"/>
          <p:cNvSpPr>
            <a:spLocks noGrp="1"/>
          </p:cNvSpPr>
          <p:nvPr>
            <p:ph idx="1"/>
          </p:nvPr>
        </p:nvSpPr>
        <p:spPr>
          <a:xfrm>
            <a:off x="114300" y="492000"/>
            <a:ext cx="9029700" cy="5908799"/>
          </a:xfrm>
        </p:spPr>
        <p:txBody>
          <a:bodyPr/>
          <a:lstStyle/>
          <a:p>
            <a:pPr>
              <a:buClr>
                <a:srgbClr val="FF0000"/>
              </a:buClr>
              <a:buFont typeface="Wingdings" pitchFamily="2" charset="2"/>
              <a:buChar char="q"/>
            </a:pPr>
            <a:r>
              <a:rPr lang="en-US" sz="2800" dirty="0"/>
              <a:t>The second meeting will be focused upon SCHC</a:t>
            </a:r>
          </a:p>
          <a:p>
            <a:pPr marL="857250" lvl="2" indent="0">
              <a:buClr>
                <a:srgbClr val="FF0000"/>
              </a:buClr>
              <a:buNone/>
            </a:pPr>
            <a:endParaRPr lang="en-US" sz="2000" dirty="0"/>
          </a:p>
        </p:txBody>
      </p:sp>
      <p:sp>
        <p:nvSpPr>
          <p:cNvPr id="4" name="Date Placeholder 3"/>
          <p:cNvSpPr>
            <a:spLocks noGrp="1"/>
          </p:cNvSpPr>
          <p:nvPr>
            <p:ph type="dt" sz="half" idx="10"/>
          </p:nvPr>
        </p:nvSpPr>
        <p:spPr/>
        <p:txBody>
          <a:bodyPr/>
          <a:lstStyle/>
          <a:p>
            <a:pPr>
              <a:defRPr/>
            </a:pPr>
            <a:r>
              <a:rPr lang="en-US"/>
              <a:t>&lt;Mar 2019&gt;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300878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&lt;Mar 2019&gt;</a:t>
            </a:r>
            <a:endParaRPr lang="en-US" dirty="0"/>
          </a:p>
        </p:txBody>
      </p:sp>
      <p:sp>
        <p:nvSpPr>
          <p:cNvPr id="3" name="Footer Placeholder 2"/>
          <p:cNvSpPr>
            <a:spLocks noGrp="1"/>
          </p:cNvSpPr>
          <p:nvPr>
            <p:ph type="ftr" sz="quarter" idx="11"/>
          </p:nvPr>
        </p:nvSpPr>
        <p:spPr/>
        <p:txBody>
          <a:bodyPr/>
          <a:lstStyle/>
          <a:p>
            <a:pPr>
              <a:defRPr/>
            </a:pPr>
            <a:r>
              <a:rPr lang="en-US"/>
              <a:t>&lt;Pat Kinney&gt;, &lt;Kinney Consulting LLC&gt;</a:t>
            </a:r>
          </a:p>
        </p:txBody>
      </p:sp>
      <p:sp>
        <p:nvSpPr>
          <p:cNvPr id="4" name="Slide Number Placeholder 3"/>
          <p:cNvSpPr>
            <a:spLocks noGrp="1"/>
          </p:cNvSpPr>
          <p:nvPr>
            <p:ph type="sldNum" sz="quarter" idx="12"/>
          </p:nvPr>
        </p:nvSpPr>
        <p:spPr/>
        <p:txBody>
          <a:bodyPr/>
          <a:lstStyle/>
          <a:p>
            <a:pPr>
              <a:defRPr/>
            </a:pPr>
            <a:r>
              <a:rPr lang="en-US"/>
              <a:t>Slide </a:t>
            </a:r>
            <a:fld id="{03628903-88D7-C74D-8D58-8597ECE2BB7F}" type="slidenum">
              <a:rPr lang="en-US" smtClean="0"/>
              <a:pPr>
                <a:defRPr/>
              </a:pPr>
              <a:t>18</a:t>
            </a:fld>
            <a:endParaRPr lang="en-US"/>
          </a:p>
        </p:txBody>
      </p:sp>
      <p:sp>
        <p:nvSpPr>
          <p:cNvPr id="5" name="Rectangle 4"/>
          <p:cNvSpPr/>
          <p:nvPr/>
        </p:nvSpPr>
        <p:spPr>
          <a:xfrm>
            <a:off x="304800" y="2133600"/>
            <a:ext cx="8534400" cy="2185214"/>
          </a:xfrm>
          <a:prstGeom prst="rect">
            <a:avLst/>
          </a:prstGeom>
        </p:spPr>
        <p:txBody>
          <a:bodyPr wrap="square">
            <a:spAutoFit/>
          </a:bodyPr>
          <a:lstStyle/>
          <a:p>
            <a:pPr eaLnBrk="0" fontAlgn="b" hangingPunct="0">
              <a:buClr>
                <a:srgbClr val="FF0000"/>
              </a:buClr>
            </a:pPr>
            <a:r>
              <a:rPr lang="en-US" sz="2800" b="1" dirty="0"/>
              <a:t>Presentation requests:</a:t>
            </a:r>
          </a:p>
          <a:p>
            <a:pPr marL="514350" indent="-508000">
              <a:buClr>
                <a:srgbClr val="FF0000"/>
              </a:buClr>
              <a:buFont typeface="Wingdings" charset="2"/>
              <a:buChar char="q"/>
              <a:tabLst>
                <a:tab pos="5091113" algn="l"/>
              </a:tabLst>
            </a:pPr>
            <a:r>
              <a:rPr lang="en-US" sz="2400" b="1" dirty="0"/>
              <a:t>Brief Summary of History of TG 802.15.10a by C Perkins</a:t>
            </a:r>
            <a:endParaRPr lang="en-US" sz="2800" b="1" dirty="0"/>
          </a:p>
          <a:p>
            <a:pPr marL="457200" indent="-457200" eaLnBrk="0" fontAlgn="b" hangingPunct="0">
              <a:buClr>
                <a:srgbClr val="FF0000"/>
              </a:buClr>
              <a:buFont typeface="Wingdings" pitchFamily="2" charset="2"/>
              <a:buChar char="q"/>
            </a:pPr>
            <a:endParaRPr lang="en-US" sz="2800" b="1" dirty="0"/>
          </a:p>
          <a:p>
            <a:pPr marL="457200" indent="-457200" eaLnBrk="0" fontAlgn="b" hangingPunct="0">
              <a:buClr>
                <a:srgbClr val="FF0000"/>
              </a:buClr>
              <a:buFont typeface="Wingdings" charset="0"/>
              <a:buChar char="q"/>
            </a:pPr>
            <a:endParaRPr lang="en-US" sz="2800" b="1" dirty="0"/>
          </a:p>
          <a:p>
            <a:pPr marL="914400" lvl="1" indent="-457200" eaLnBrk="0" fontAlgn="b" hangingPunct="0">
              <a:buClr>
                <a:srgbClr val="FF0000"/>
              </a:buClr>
              <a:buFont typeface="Wingdings" charset="0"/>
              <a:buChar char="q"/>
            </a:pP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3970316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7304" y="990600"/>
            <a:ext cx="8320087" cy="533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b="1" dirty="0"/>
              <a:t>No requests</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b="1" dirty="0"/>
              <a:t>Terminology changes mandated by IEEE-SA changes were inserted into 15-10-0235-22</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One presentation was made:</a:t>
            </a:r>
          </a:p>
          <a:p>
            <a:pPr marL="1257300" lvl="2" indent="-342900">
              <a:buClr>
                <a:srgbClr val="FF0000"/>
              </a:buClr>
              <a:buFont typeface="Wingdings" charset="2"/>
              <a:buChar char="q"/>
            </a:pPr>
            <a:r>
              <a:rPr lang="en-US" sz="1800" b="1" dirty="0"/>
              <a:t>Network Enablers for Seamless HMD-based VR (Virtual Reality), SG plan and activities</a:t>
            </a:r>
          </a:p>
          <a:p>
            <a:pPr marL="1257300" lvl="2" indent="-342900">
              <a:buClr>
                <a:srgbClr val="FF0000"/>
              </a:buClr>
              <a:buFont typeface="Wingdings" charset="2"/>
              <a:buChar char="q"/>
            </a:pPr>
            <a:r>
              <a:rPr lang="en-US" sz="1800" b="1" dirty="0"/>
              <a:t>Intent of presentation was to advise 802.15 of need for high data rate short range wireless link for a study group in 802.21</a:t>
            </a:r>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1800" b="1" dirty="0"/>
              <a:t>Discussed including 802.15.4w into IETF LPWA</a:t>
            </a:r>
          </a:p>
          <a:p>
            <a:pPr marL="800100" lvl="1" indent="-342900">
              <a:buClr>
                <a:srgbClr val="FF0000"/>
              </a:buClr>
              <a:buFont typeface="Wingdings" charset="2"/>
              <a:buChar char="q"/>
            </a:pPr>
            <a:r>
              <a:rPr lang="en-US" sz="1800" b="1" dirty="0"/>
              <a:t>Reviewed IETF document “SCHC for 802.15.4 </a:t>
            </a:r>
            <a:r>
              <a:rPr lang="en-US" sz="1800" b="1" dirty="0" err="1"/>
              <a:t>lpwan</a:t>
            </a:r>
            <a:r>
              <a:rPr lang="en-US" sz="1800" b="1" dirty="0"/>
              <a:t> applications draft-authors-lpwan-schc-802154-00”</a:t>
            </a:r>
          </a:p>
          <a:p>
            <a:pPr marL="800100" lvl="1" indent="-342900">
              <a:buClr>
                <a:srgbClr val="FF0000"/>
              </a:buClr>
              <a:buFont typeface="Wingdings" charset="2"/>
              <a:buChar char="q"/>
            </a:pPr>
            <a:r>
              <a:rPr lang="en-US" sz="1800" b="1" dirty="0"/>
              <a:t>Discussed revision to above document</a:t>
            </a:r>
          </a:p>
          <a:p>
            <a:pPr marL="800100" lvl="1" indent="-342900">
              <a:buClr>
                <a:srgbClr val="FF0000"/>
              </a:buClr>
              <a:buFont typeface="Wingdings" charset="2"/>
              <a:buChar char="q"/>
            </a:pPr>
            <a:endParaRPr lang="en-US" sz="1800" b="1" dirty="0"/>
          </a:p>
          <a:p>
            <a:pPr marL="342900" indent="-342900">
              <a:buClr>
                <a:srgbClr val="FF0000"/>
              </a:buClr>
              <a:buFont typeface="Wingdings" charset="2"/>
              <a:buChar char="q"/>
            </a:pPr>
            <a:r>
              <a:rPr lang="en-US" sz="1800" b="1" dirty="0"/>
              <a:t>Minutes will be posted in document 15-19-0055-00</a:t>
            </a:r>
          </a:p>
        </p:txBody>
      </p:sp>
    </p:spTree>
    <p:extLst>
      <p:ext uri="{BB962C8B-B14F-4D97-AF65-F5344CB8AC3E}">
        <p14:creationId xmlns:p14="http://schemas.microsoft.com/office/powerpoint/2010/main" val="168877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073727"/>
            <a:ext cx="8701087" cy="52291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spcAft>
                <a:spcPts val="600"/>
              </a:spcAft>
            </a:pPr>
            <a:r>
              <a:rPr lang="en-US" sz="2800" b="1" dirty="0"/>
              <a:t>These are the planned activities for the March plenary session</a:t>
            </a:r>
          </a:p>
          <a:p>
            <a:pPr marL="342900" indent="-342900">
              <a:buClr>
                <a:srgbClr val="FF0000"/>
              </a:buClr>
              <a:buFont typeface="Wingdings" charset="2"/>
              <a:buChar char="q"/>
            </a:pPr>
            <a:r>
              <a:rPr lang="en-US" sz="2400" b="1" dirty="0"/>
              <a:t>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any change requests with Operations Manual</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400" b="1" dirty="0"/>
              <a:t>Entertain requests made for presentation time</a:t>
            </a:r>
          </a:p>
          <a:p>
            <a:pPr marL="342900" indent="-342900">
              <a:buClr>
                <a:srgbClr val="FF0000"/>
              </a:buClr>
              <a:buFont typeface="Wingdings" charset="2"/>
              <a:buChar char="q"/>
            </a:pPr>
            <a:r>
              <a:rPr lang="en-US" sz="2400" b="1" dirty="0"/>
              <a:t>IETF</a:t>
            </a:r>
          </a:p>
          <a:p>
            <a:pPr marL="800100" lvl="1" indent="-342900">
              <a:buClr>
                <a:srgbClr val="FF0000"/>
              </a:buClr>
              <a:buFont typeface="Wingdings" charset="2"/>
              <a:buChar char="q"/>
            </a:pPr>
            <a:r>
              <a:rPr lang="en-US" sz="2400" b="1" dirty="0"/>
              <a:t>Discuss IETF WG agendas for IETF 104 in Prague</a:t>
            </a:r>
          </a:p>
          <a:p>
            <a:pPr marL="800100" lvl="1" indent="-342900">
              <a:buClr>
                <a:srgbClr val="FF0000"/>
              </a:buClr>
              <a:buFont typeface="Wingdings" charset="2"/>
              <a:buChar char="q"/>
            </a:pPr>
            <a:r>
              <a:rPr lang="en-US" sz="2400" b="1" dirty="0"/>
              <a:t>Develop SCHC strategy for 802.15.4, with a focus on 802.15.4w</a:t>
            </a:r>
          </a:p>
          <a:p>
            <a:pPr marL="800100" lvl="1" indent="-342900">
              <a:buClr>
                <a:srgbClr val="FF0000"/>
              </a:buClr>
              <a:buFont typeface="Wingdings" charset="2"/>
              <a:buChar char="q"/>
            </a:pPr>
            <a:r>
              <a:rPr lang="en-US" sz="2400" b="1" dirty="0"/>
              <a:t>Discussion of including 802.15.4w into revised LPWA charter</a:t>
            </a:r>
          </a:p>
        </p:txBody>
      </p:sp>
    </p:spTree>
    <p:extLst>
      <p:ext uri="{BB962C8B-B14F-4D97-AF65-F5344CB8AC3E}">
        <p14:creationId xmlns:p14="http://schemas.microsoft.com/office/powerpoint/2010/main" val="2987819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&lt;Mar 2019&gt;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&lt;Mar 2019&gt;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686800" cy="4737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Wednesday 11 Mar, PM1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0" lvl="1">
              <a:buClr>
                <a:srgbClr val="FF0000"/>
              </a:buClr>
              <a:buFont typeface="Wingdings" charset="2"/>
              <a:buChar char="q"/>
              <a:tabLst>
                <a:tab pos="5091113" algn="l"/>
              </a:tabLst>
            </a:pPr>
            <a:r>
              <a:rPr lang="en-US" sz="3200" b="1" dirty="0"/>
              <a:t>SC WNG  	</a:t>
            </a:r>
            <a:r>
              <a:rPr lang="en-US" sz="2400" b="1" dirty="0"/>
              <a:t>Wednesday 13 Mar, AM2</a:t>
            </a:r>
          </a:p>
          <a:p>
            <a:pPr marL="463550" lvl="1" indent="452438">
              <a:buClr>
                <a:srgbClr val="FF0000"/>
              </a:buClr>
              <a:buFont typeface="Wingdings" charset="2"/>
              <a:buChar char="q"/>
              <a:tabLst>
                <a:tab pos="904875" algn="l"/>
                <a:tab pos="5091113" algn="l"/>
              </a:tabLst>
            </a:pPr>
            <a:r>
              <a:rPr lang="en-US" sz="2400" b="1" dirty="0"/>
              <a:t>Summary of IEEE 802.15.10a by C Perkins</a:t>
            </a:r>
          </a:p>
          <a:p>
            <a:pPr marL="457200" indent="-457200" eaLnBrk="0" fontAlgn="b" hangingPunct="0">
              <a:buClr>
                <a:srgbClr val="FF0000"/>
              </a:buClr>
              <a:buFont typeface="Wingdings" charset="0"/>
              <a:buChar char="q"/>
              <a:tabLst>
                <a:tab pos="5197475" algn="l"/>
              </a:tabLst>
            </a:pPr>
            <a:r>
              <a:rPr lang="en-US" sz="3200" b="1" dirty="0"/>
              <a:t>SC IETF 	</a:t>
            </a:r>
            <a:endParaRPr lang="en-US" sz="2400" b="1" dirty="0"/>
          </a:p>
          <a:p>
            <a:pPr marL="800100" lvl="1" indent="-342900">
              <a:buClr>
                <a:srgbClr val="FF0000"/>
              </a:buClr>
              <a:buFont typeface="Wingdings" charset="2"/>
              <a:buChar char="q"/>
            </a:pPr>
            <a:r>
              <a:rPr lang="en-US" sz="2400" b="1" dirty="0"/>
              <a:t>Wednesday 13 Mar, PM2:  discussion of inclusion of 802.15w into IETF LPWA</a:t>
            </a:r>
          </a:p>
          <a:p>
            <a:pPr marL="800100" lvl="1" indent="-342900">
              <a:buClr>
                <a:srgbClr val="FF0000"/>
              </a:buClr>
              <a:buFont typeface="Wingdings" charset="2"/>
              <a:buChar char="q"/>
            </a:pPr>
            <a:r>
              <a:rPr lang="en-US" sz="2400" b="1" dirty="0"/>
              <a:t>Thursday 14 Mar, PM2: SCHC for 802.15.4</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48635</TotalTime>
  <Words>1578</Words>
  <Application>Microsoft Macintosh PowerPoint</Application>
  <PresentationFormat>On-screen Show (4:3)</PresentationFormat>
  <Paragraphs>283</Paragraphs>
  <Slides>20</Slides>
  <Notes>9</Notes>
  <HiddenSlides>2</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ＭＳ Ｐゴシック</vt:lpstr>
      <vt:lpstr>Arial</vt:lpstr>
      <vt:lpstr>Calibri</vt:lpstr>
      <vt:lpstr>Courier New</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IETF</vt:lpstr>
      <vt:lpstr>SC IETF</vt:lpstr>
      <vt:lpstr>SC IETF</vt:lpstr>
      <vt:lpstr>SC IETF</vt:lpstr>
      <vt:lpstr>SC IETF</vt:lpstr>
      <vt:lpstr>SC IETF</vt:lpstr>
      <vt:lpstr>SC IETF</vt:lpstr>
      <vt:lpstr>PowerPoint Presentation</vt:lpstr>
      <vt:lpstr>SC Accomplishments</vt:lpstr>
      <vt:lpstr>Future Efforts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&lt;15-19-0089-00-0mag&gt;</dc:description>
  <cp:lastModifiedBy>pat@kinneys.us</cp:lastModifiedBy>
  <cp:revision>1038</cp:revision>
  <cp:lastPrinted>2016-07-25T16:00:41Z</cp:lastPrinted>
  <dcterms:created xsi:type="dcterms:W3CDTF">2009-07-12T16:25:16Z</dcterms:created>
  <dcterms:modified xsi:type="dcterms:W3CDTF">2019-03-13T21:07:36Z</dcterms:modified>
  <cp:category/>
</cp:coreProperties>
</file>