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9" r:id="rId2"/>
    <p:sldId id="281" r:id="rId3"/>
    <p:sldId id="282" r:id="rId4"/>
    <p:sldId id="291" r:id="rId5"/>
    <p:sldId id="292" r:id="rId6"/>
    <p:sldId id="302" r:id="rId7"/>
    <p:sldId id="303" r:id="rId8"/>
    <p:sldId id="294" r:id="rId9"/>
    <p:sldId id="304" r:id="rId10"/>
    <p:sldId id="295" r:id="rId11"/>
    <p:sldId id="300" r:id="rId12"/>
    <p:sldId id="298" r:id="rId13"/>
    <p:sldId id="299" r:id="rId14"/>
    <p:sldId id="301" r:id="rId15"/>
    <p:sldId id="305" r:id="rId16"/>
    <p:sldId id="296" r:id="rId17"/>
    <p:sldId id="297" r:id="rId18"/>
    <p:sldId id="306" r:id="rId19"/>
    <p:sldId id="307" r:id="rId20"/>
  </p:sldIdLst>
  <p:sldSz cx="9144000" cy="6858000" type="screen4x3"/>
  <p:notesSz cx="6799263" cy="9929813"/>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96" autoAdjust="0"/>
    <p:restoredTop sz="94660"/>
  </p:normalViewPr>
  <p:slideViewPr>
    <p:cSldViewPr>
      <p:cViewPr varScale="1">
        <p:scale>
          <a:sx n="68" d="100"/>
          <a:sy n="68" d="100"/>
        </p:scale>
        <p:origin x="140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906" y="-13039"/>
            <a:ext cx="264156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802.15-15-0177-00-004s</a:t>
            </a:r>
          </a:p>
        </p:txBody>
      </p:sp>
      <p:sp>
        <p:nvSpPr>
          <p:cNvPr id="3075" name="Rectangle 3"/>
          <p:cNvSpPr>
            <a:spLocks noGrp="1" noChangeArrowheads="1"/>
          </p:cNvSpPr>
          <p:nvPr>
            <p:ph type="dt" sz="quarter" idx="1"/>
          </p:nvPr>
        </p:nvSpPr>
        <p:spPr bwMode="auto">
          <a:xfrm>
            <a:off x="681795" y="202404"/>
            <a:ext cx="22648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9869" y="9610483"/>
            <a:ext cx="21154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4678" y="9610483"/>
            <a:ext cx="1358918"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80238" y="414450"/>
            <a:ext cx="54387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238" y="9610483"/>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80238" y="9598593"/>
            <a:ext cx="55897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9632" y="117475"/>
            <a:ext cx="275986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802.15-15-0177-00-004s</a:t>
            </a:r>
          </a:p>
        </p:txBody>
      </p:sp>
      <p:sp>
        <p:nvSpPr>
          <p:cNvPr id="2051" name="Rectangle 3"/>
          <p:cNvSpPr>
            <a:spLocks noGrp="1" noChangeArrowheads="1"/>
          </p:cNvSpPr>
          <p:nvPr>
            <p:ph type="dt" idx="1"/>
          </p:nvPr>
        </p:nvSpPr>
        <p:spPr bwMode="auto">
          <a:xfrm>
            <a:off x="641322" y="117475"/>
            <a:ext cx="268359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8237" cy="37115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946" y="4716916"/>
            <a:ext cx="4987371" cy="446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698500" y="9613880"/>
            <a:ext cx="24609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6611" y="9613880"/>
            <a:ext cx="7860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09813" y="9613880"/>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813" y="9612182"/>
            <a:ext cx="53796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5096" y="317632"/>
            <a:ext cx="552907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7388" y="803275"/>
            <a:ext cx="5291137" cy="3970338"/>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a:t>doc.: IEEE 802.15-15-0850-00-004s</a:t>
            </a:r>
          </a:p>
        </p:txBody>
      </p:sp>
      <p:sp>
        <p:nvSpPr>
          <p:cNvPr id="5" name="Date Placeholder 4"/>
          <p:cNvSpPr>
            <a:spLocks noGrp="1"/>
          </p:cNvSpPr>
          <p:nvPr>
            <p:ph type="dt" idx="11"/>
          </p:nvPr>
        </p:nvSpPr>
        <p:spPr/>
        <p:txBody>
          <a:bodyPr/>
          <a:lstStyle/>
          <a:p>
            <a:r>
              <a:rPr lang="en-US" altLang="ja-JP"/>
              <a:t>&lt;month year&gt;</a:t>
            </a:r>
          </a:p>
        </p:txBody>
      </p:sp>
      <p:sp>
        <p:nvSpPr>
          <p:cNvPr id="6" name="Footer Placeholder 5"/>
          <p:cNvSpPr>
            <a:spLocks noGrp="1"/>
          </p:cNvSpPr>
          <p:nvPr>
            <p:ph type="ftr" sz="quarter" idx="12"/>
          </p:nvPr>
        </p:nvSpPr>
        <p:spPr/>
        <p:txBody>
          <a:bodyPr/>
          <a:lstStyle/>
          <a:p>
            <a:pPr lvl="4"/>
            <a:r>
              <a:rPr lang="en-US" altLang="ja-JP"/>
              <a:t>&lt;H.Yokota&gt;, &lt;Landis&amp;Gyr&gt;</a:t>
            </a:r>
          </a:p>
        </p:txBody>
      </p:sp>
      <p:sp>
        <p:nvSpPr>
          <p:cNvPr id="7" name="Slide Number Placeholder 6"/>
          <p:cNvSpPr>
            <a:spLocks noGrp="1"/>
          </p:cNvSpPr>
          <p:nvPr>
            <p:ph type="sldNum" sz="quarter" idx="13"/>
          </p:nvPr>
        </p:nvSpPr>
        <p:spPr/>
        <p:txBody>
          <a:bodyPr/>
          <a:lstStyle/>
          <a:p>
            <a:r>
              <a:rPr lang="en-US" altLang="ja-JP"/>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2</a:t>
            </a:fld>
            <a:endParaRPr kumimoji="1" lang="en-US"/>
          </a:p>
        </p:txBody>
      </p:sp>
    </p:spTree>
    <p:extLst>
      <p:ext uri="{BB962C8B-B14F-4D97-AF65-F5344CB8AC3E}">
        <p14:creationId xmlns:p14="http://schemas.microsoft.com/office/powerpoint/2010/main" val="222372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4</a:t>
            </a:fld>
            <a:endParaRPr kumimoji="1" lang="en-US"/>
          </a:p>
        </p:txBody>
      </p:sp>
    </p:spTree>
    <p:extLst>
      <p:ext uri="{BB962C8B-B14F-4D97-AF65-F5344CB8AC3E}">
        <p14:creationId xmlns:p14="http://schemas.microsoft.com/office/powerpoint/2010/main" val="2113354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Yokota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ja-JP"/>
              <a:t>March 2019</a:t>
            </a:r>
            <a:endParaRPr lang="en-US" altLang="ja-JP" dirty="0"/>
          </a:p>
        </p:txBody>
      </p:sp>
      <p:sp>
        <p:nvSpPr>
          <p:cNvPr id="8" name="Footer Placeholder 7"/>
          <p:cNvSpPr>
            <a:spLocks noGrp="1"/>
          </p:cNvSpPr>
          <p:nvPr>
            <p:ph type="ftr" sz="quarter" idx="11"/>
          </p:nvPr>
        </p:nvSpPr>
        <p:spPr/>
        <p:txBody>
          <a:bodyPr/>
          <a:lstStyle>
            <a:lvl1pPr>
              <a:defRPr/>
            </a:lvl1pPr>
          </a:lstStyle>
          <a:p>
            <a:r>
              <a:rPr lang="en-US" altLang="ja-JP"/>
              <a:t>Hidetoshi Yokota and Shoichi Kitazawa</a:t>
            </a:r>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ja-JP"/>
              <a:t>March 2019</a:t>
            </a:r>
            <a:endParaRPr lang="en-US" altLang="ja-JP" dirty="0"/>
          </a:p>
        </p:txBody>
      </p:sp>
      <p:sp>
        <p:nvSpPr>
          <p:cNvPr id="4" name="Footer Placeholder 3"/>
          <p:cNvSpPr>
            <a:spLocks noGrp="1"/>
          </p:cNvSpPr>
          <p:nvPr>
            <p:ph type="ftr" sz="quarter" idx="11"/>
          </p:nvPr>
        </p:nvSpPr>
        <p:spPr/>
        <p:txBody>
          <a:bodyPr/>
          <a:lstStyle>
            <a:lvl1pPr>
              <a:defRPr/>
            </a:lvl1pPr>
          </a:lstStyle>
          <a:p>
            <a:r>
              <a:rPr lang="en-US" altLang="ja-JP"/>
              <a:t>Hidetoshi Yokota and Shoichi Kitazawa</a:t>
            </a:r>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a:t>March 2019</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ja-JP" dirty="0"/>
              <a:t>Hidetoshi Yokota and Shoichi Kitazawa</a:t>
            </a:r>
          </a:p>
        </p:txBody>
      </p:sp>
      <p:sp>
        <p:nvSpPr>
          <p:cNvPr id="4" name="Slide Number Placeholder 3"/>
          <p:cNvSpPr>
            <a:spLocks noGrp="1"/>
          </p:cNvSpPr>
          <p:nvPr>
            <p:ph type="sldNum" sz="quarter" idx="12"/>
          </p:nvPr>
        </p:nvSpPr>
        <p:spPr/>
        <p:txBody>
          <a:bodyPr/>
          <a:lstStyle>
            <a:lvl1pPr>
              <a:defRPr/>
            </a:lvl1pPr>
          </a:lstStyle>
          <a:p>
            <a:r>
              <a:rPr lang="en-US" altLang="ja-JP"/>
              <a:t>Slide </a:t>
            </a:r>
            <a:fld id="{E911133F-B508-4E30-9F6C-14EB93D2B7C3}" type="slidenum">
              <a:rPr lang="en-US" altLang="ja-JP"/>
              <a:pPr/>
              <a:t>‹#›</a:t>
            </a:fld>
            <a:endParaRPr lang="en-US" altLang="ja-JP"/>
          </a:p>
        </p:txBody>
      </p:sp>
    </p:spTree>
    <p:extLst>
      <p:ext uri="{BB962C8B-B14F-4D97-AF65-F5344CB8AC3E}">
        <p14:creationId xmlns:p14="http://schemas.microsoft.com/office/powerpoint/2010/main" val="299903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Yokota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Yokota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a:t>March 2019</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a:t>Hidetoshi Yokota and Shoichi Kitazawa</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altLang="ja-JP" sz="1400" b="1" dirty="0">
                <a:ea typeface="ＭＳ Ｐゴシック" panose="020B0600070205080204" pitchFamily="34" charset="-128"/>
              </a:rPr>
              <a:t>doc.: IEEE 802.</a:t>
            </a:r>
            <a:r>
              <a:rPr lang="en-US" altLang="ja-JP" sz="1400" b="1" dirty="0">
                <a:effectLst/>
              </a:rPr>
              <a:t>15-19-0087-03-04md </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a:t>March 2019</a:t>
            </a:r>
            <a:endParaRPr lang="en-US" altLang="ja-JP" dirty="0"/>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[Revised </a:t>
            </a:r>
            <a:r>
              <a:rPr kumimoji="1" lang="en-US" altLang="ja-JP" sz="1600" dirty="0">
                <a:solidFill>
                  <a:schemeClr val="tx2"/>
                </a:solidFill>
                <a:ea typeface="ＭＳ Ｐゴシック" panose="020B0600070205080204" pitchFamily="34" charset="-128"/>
              </a:rPr>
              <a:t>p</a:t>
            </a:r>
            <a:r>
              <a:rPr kumimoji="1" lang="en-US" altLang="ja-JP" sz="1600" dirty="0"/>
              <a:t>roposal of  SRM Request/Response flows and related primitives</a:t>
            </a:r>
            <a:r>
              <a:rPr lang="en-US" altLang="ja-JP" sz="1600" dirty="0">
                <a:solidFill>
                  <a:schemeClr val="tx2"/>
                </a:solidFill>
                <a:ea typeface="ＭＳ Ｐゴシック" panose="020B0600070205080204" pitchFamily="34" charset="-128"/>
              </a:rPr>
              <a:t>]	</a:t>
            </a:r>
          </a:p>
          <a:p>
            <a:r>
              <a:rPr lang="en-US" altLang="ja-JP" sz="1600" b="1" dirty="0">
                <a:ea typeface="ＭＳ Ｐゴシック" panose="020B0600070205080204" pitchFamily="34" charset="-128"/>
              </a:rPr>
              <a:t>Date Submitted: </a:t>
            </a:r>
            <a:r>
              <a:rPr lang="en-US" altLang="ja-JP" sz="1600" dirty="0">
                <a:ea typeface="ＭＳ Ｐゴシック" panose="020B0600070205080204" pitchFamily="34" charset="-128"/>
              </a:rPr>
              <a:t>[11 March, 2019]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a:solidFill>
                  <a:schemeClr val="tx2"/>
                </a:solidFill>
                <a:ea typeface="ＭＳ Ｐゴシック" charset="-128"/>
              </a:rPr>
              <a:t>Hidetoshi Yokota, Shoichi Kitazawa</a:t>
            </a:r>
            <a:r>
              <a:rPr lang="en-US" altLang="ja-JP" sz="1600" dirty="0">
                <a:ea typeface="ＭＳ Ｐゴシック" panose="020B0600070205080204" pitchFamily="34" charset="-128"/>
              </a:rPr>
              <a:t>] Company [</a:t>
            </a:r>
            <a:r>
              <a:rPr lang="en-US" altLang="ja-JP" sz="1600" dirty="0" err="1">
                <a:ea typeface="ＭＳ Ｐゴシック" panose="020B0600070205080204" pitchFamily="34" charset="-128"/>
              </a:rPr>
              <a:t>Landis&amp;Gyr</a:t>
            </a:r>
            <a:r>
              <a:rPr lang="en-US" altLang="ja-JP" sz="1600" dirty="0">
                <a:ea typeface="ＭＳ Ｐゴシック" panose="020B0600070205080204" pitchFamily="34" charset="-128"/>
              </a:rPr>
              <a:t>, </a:t>
            </a:r>
            <a:r>
              <a:rPr lang="en-US" altLang="ja-JP" sz="1600" dirty="0" err="1">
                <a:ea typeface="ＭＳ Ｐゴシック" panose="020B0600070205080204" pitchFamily="34" charset="-128"/>
              </a:rPr>
              <a:t>Muroran</a:t>
            </a:r>
            <a:r>
              <a:rPr lang="en-US" altLang="ja-JP" sz="1600" dirty="0">
                <a:ea typeface="ＭＳ Ｐゴシック" panose="020B0600070205080204" pitchFamily="34" charset="-128"/>
              </a:rPr>
              <a:t> IT]</a:t>
            </a:r>
          </a:p>
          <a:p>
            <a:r>
              <a:rPr lang="en-US" altLang="ja-JP" sz="1600" dirty="0">
                <a:ea typeface="ＭＳ Ｐゴシック" panose="020B0600070205080204" pitchFamily="34" charset="-128"/>
              </a:rPr>
              <a:t>Address: [</a:t>
            </a:r>
            <a:r>
              <a:rPr lang="en-US" altLang="ja-JP" sz="1600" dirty="0">
                <a:solidFill>
                  <a:schemeClr val="tx2"/>
                </a:solidFill>
                <a:ea typeface="ＭＳ Ｐゴシック" charset="-128"/>
              </a:rPr>
              <a:t>Tokyo Japan, Hokkaido Japan</a:t>
            </a:r>
            <a:r>
              <a:rPr lang="en-US" altLang="ja-JP" sz="1600" dirty="0">
                <a:ea typeface="ＭＳ Ｐゴシック" panose="020B0600070205080204" pitchFamily="34" charset="-128"/>
              </a:rPr>
              <a:t>]</a:t>
            </a:r>
          </a:p>
          <a:p>
            <a:r>
              <a:rPr lang="en-US" altLang="ja-JP" sz="1600" dirty="0">
                <a:ea typeface="ＭＳ Ｐゴシック" panose="020B0600070205080204" pitchFamily="34" charset="-128"/>
              </a:rPr>
              <a:t>Voice: [], </a:t>
            </a:r>
            <a:br>
              <a:rPr lang="en-US" altLang="ja-JP" sz="1600" dirty="0">
                <a:ea typeface="ＭＳ Ｐゴシック" panose="020B0600070205080204" pitchFamily="34" charset="-128"/>
              </a:rPr>
            </a:br>
            <a:r>
              <a:rPr lang="en-US" altLang="ja-JP" sz="1600" dirty="0">
                <a:ea typeface="ＭＳ Ｐゴシック" panose="020B0600070205080204" pitchFamily="34" charset="-128"/>
              </a:rPr>
              <a:t>E-Mail: [hidetoshi.yokota@landisgyr.com, kitazawa@ieee.org]</a:t>
            </a: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a:t>
            </a:r>
            <a:r>
              <a:rPr kumimoji="1" lang="en-US" altLang="ja-JP" sz="1600" dirty="0">
                <a:solidFill>
                  <a:schemeClr val="tx2"/>
                </a:solidFill>
                <a:ea typeface="ＭＳ Ｐゴシック" panose="020B0600070205080204" pitchFamily="34" charset="-128"/>
              </a:rPr>
              <a:t>P</a:t>
            </a:r>
            <a:r>
              <a:rPr kumimoji="1" lang="en-US" altLang="ja-JP" sz="1600" dirty="0"/>
              <a:t>roposal of  SRM Request/Response flows and primitives</a:t>
            </a:r>
            <a:r>
              <a:rPr lang="en-US" altLang="ja-JP" sz="1600" dirty="0">
                <a:ea typeface="ＭＳ Ｐゴシック" panose="020B0600070205080204" pitchFamily="34" charset="-128"/>
              </a:rPr>
              <a:t>]</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[This contribution proposes new SRM Request/Response flows </a:t>
            </a:r>
            <a:r>
              <a:rPr lang="en-US" altLang="ja-JP" sz="1600">
                <a:ea typeface="ＭＳ Ｐゴシック" panose="020B0600070205080204" pitchFamily="34" charset="-128"/>
              </a:rPr>
              <a:t>and related </a:t>
            </a:r>
            <a:r>
              <a:rPr lang="en-US" altLang="ja-JP" sz="1600" dirty="0">
                <a:ea typeface="ＭＳ Ｐゴシック" panose="020B0600070205080204" pitchFamily="34" charset="-128"/>
              </a:rPr>
              <a:t>primitives based on the discussion in TG4md CRG.]</a:t>
            </a: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[Discussion and Approval]</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Slide Number Placeholder 1"/>
          <p:cNvSpPr>
            <a:spLocks noGrp="1"/>
          </p:cNvSpPr>
          <p:nvPr>
            <p:ph type="sldNum" sz="quarter" idx="12"/>
          </p:nvPr>
        </p:nvSpPr>
        <p:spPr/>
        <p:txBody>
          <a:bodyPr/>
          <a:lstStyle/>
          <a:p>
            <a:r>
              <a:rPr lang="en-US" altLang="ja-JP"/>
              <a:t>Slide </a:t>
            </a:r>
            <a:fld id="{E911133F-B508-4E30-9F6C-14EB93D2B7C3}" type="slidenum">
              <a:rPr lang="en-US" altLang="ja-JP" smtClean="0"/>
              <a:pPr/>
              <a:t>1</a:t>
            </a:fld>
            <a:endParaRPr lang="en-US" altLang="ja-JP" dirty="0"/>
          </a:p>
        </p:txBody>
      </p:sp>
      <p:sp>
        <p:nvSpPr>
          <p:cNvPr id="3" name="Footer Placeholder 2">
            <a:extLst>
              <a:ext uri="{FF2B5EF4-FFF2-40B4-BE49-F238E27FC236}">
                <a16:creationId xmlns:a16="http://schemas.microsoft.com/office/drawing/2014/main" id="{122175B7-09D6-42F5-B7E1-CB2F081DD62A}"/>
              </a:ext>
            </a:extLst>
          </p:cNvPr>
          <p:cNvSpPr>
            <a:spLocks noGrp="1"/>
          </p:cNvSpPr>
          <p:nvPr>
            <p:ph type="ftr" sz="quarter" idx="11"/>
          </p:nvPr>
        </p:nvSpPr>
        <p:spPr/>
        <p:txBody>
          <a:bodyPr/>
          <a:lstStyle/>
          <a:p>
            <a:r>
              <a:rPr lang="en-US" altLang="ja-JP"/>
              <a:t>Hidetoshi Yokota and Shoichi Kitazawa</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a:t>
            </a:r>
            <a:r>
              <a:rPr lang="en-US" dirty="0" err="1"/>
              <a:t>RES.request</a:t>
            </a:r>
            <a:r>
              <a:rPr lang="en-US" dirty="0"/>
              <a:t> parameters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10</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2530436198"/>
              </p:ext>
            </p:extLst>
          </p:nvPr>
        </p:nvGraphicFramePr>
        <p:xfrm>
          <a:off x="535982" y="2094706"/>
          <a:ext cx="8074618" cy="2516252"/>
        </p:xfrm>
        <a:graphic>
          <a:graphicData uri="http://schemas.openxmlformats.org/drawingml/2006/table">
            <a:tbl>
              <a:tblPr>
                <a:tableStyleId>{616DA210-FB5B-4158-B5E0-FEB733F419BA}</a:tableStyleId>
              </a:tblPr>
              <a:tblGrid>
                <a:gridCol w="1863373">
                  <a:extLst>
                    <a:ext uri="{9D8B030D-6E8A-4147-A177-3AD203B41FA5}">
                      <a16:colId xmlns:a16="http://schemas.microsoft.com/office/drawing/2014/main" val="1294158072"/>
                    </a:ext>
                  </a:extLst>
                </a:gridCol>
                <a:gridCol w="1863373">
                  <a:extLst>
                    <a:ext uri="{9D8B030D-6E8A-4147-A177-3AD203B41FA5}">
                      <a16:colId xmlns:a16="http://schemas.microsoft.com/office/drawing/2014/main" val="2513426883"/>
                    </a:ext>
                  </a:extLst>
                </a:gridCol>
                <a:gridCol w="1397530">
                  <a:extLst>
                    <a:ext uri="{9D8B030D-6E8A-4147-A177-3AD203B41FA5}">
                      <a16:colId xmlns:a16="http://schemas.microsoft.com/office/drawing/2014/main" val="832493110"/>
                    </a:ext>
                  </a:extLst>
                </a:gridCol>
                <a:gridCol w="2950342">
                  <a:extLst>
                    <a:ext uri="{9D8B030D-6E8A-4147-A177-3AD203B41FA5}">
                      <a16:colId xmlns:a16="http://schemas.microsoft.com/office/drawing/2014/main" val="1566549248"/>
                    </a:ext>
                  </a:extLst>
                </a:gridCol>
              </a:tblGrid>
              <a:tr h="1715294">
                <a:tc>
                  <a:txBody>
                    <a:bodyPr/>
                    <a:lstStyle/>
                    <a:p>
                      <a:r>
                        <a:rPr lang="en-US" sz="1600" dirty="0" err="1">
                          <a:solidFill>
                            <a:schemeClr val="tx1"/>
                          </a:solidFill>
                        </a:rPr>
                        <a:t>PayloadIeList</a:t>
                      </a:r>
                      <a:endParaRPr lang="en-US" sz="1600" dirty="0">
                        <a:solidFill>
                          <a:schemeClr val="tx1"/>
                        </a:solidFill>
                      </a:endParaRPr>
                    </a:p>
                  </a:txBody>
                  <a:tcPr/>
                </a:tc>
                <a:tc>
                  <a:txBody>
                    <a:bodyPr/>
                    <a:lstStyle/>
                    <a:p>
                      <a:r>
                        <a:rPr lang="en-US" sz="1600" dirty="0">
                          <a:solidFill>
                            <a:schemeClr val="tx1"/>
                          </a:solidFill>
                        </a:rPr>
                        <a:t>Set of payload</a:t>
                      </a:r>
                    </a:p>
                    <a:p>
                      <a:r>
                        <a:rPr lang="en-US" sz="1600" dirty="0">
                          <a:solidFill>
                            <a:schemeClr val="tx1"/>
                          </a:solidFill>
                        </a:rPr>
                        <a:t>IEs as described in 7.4.3</a:t>
                      </a:r>
                    </a:p>
                  </a:txBody>
                  <a:tcPr/>
                </a:tc>
                <a:tc>
                  <a:txBody>
                    <a:bodyPr/>
                    <a:lstStyle/>
                    <a:p>
                      <a:r>
                        <a:rPr lang="en-US" sz="1600" dirty="0">
                          <a:solidFill>
                            <a:schemeClr val="tx1"/>
                          </a:solidFill>
                        </a:rPr>
                        <a:t>---</a:t>
                      </a:r>
                    </a:p>
                  </a:txBody>
                  <a:tcPr anchor="ctr"/>
                </a:tc>
                <a:tc>
                  <a:txBody>
                    <a:bodyPr/>
                    <a:lstStyle/>
                    <a:p>
                      <a:r>
                        <a:rPr lang="en-US" sz="1600" dirty="0">
                          <a:solidFill>
                            <a:schemeClr val="tx1"/>
                          </a:solidFill>
                        </a:rPr>
                        <a:t>The payload IEs, excluding Termination IEs, that are provided by the device next higher layer. If empty, then no payload IEs are included.</a:t>
                      </a:r>
                    </a:p>
                  </a:txBody>
                  <a:tcPr/>
                </a:tc>
                <a:extLst>
                  <a:ext uri="{0D108BD9-81ED-4DB2-BD59-A6C34878D82A}">
                    <a16:rowId xmlns:a16="http://schemas.microsoft.com/office/drawing/2014/main" val="2679995867"/>
                  </a:ext>
                </a:extLst>
              </a:tr>
              <a:tr h="800958">
                <a:tc>
                  <a:txBody>
                    <a:bodyPr/>
                    <a:lstStyle/>
                    <a:p>
                      <a:endParaRPr lang="en-US" sz="1600" dirty="0">
                        <a:solidFill>
                          <a:schemeClr val="tx1"/>
                        </a:solidFill>
                      </a:endParaRPr>
                    </a:p>
                  </a:txBody>
                  <a:tcPr/>
                </a:tc>
                <a:tc>
                  <a:txBody>
                    <a:bodyPr/>
                    <a:lstStyle/>
                    <a:p>
                      <a:endParaRPr lang="en-US" sz="1600" dirty="0">
                        <a:solidFill>
                          <a:schemeClr val="tx1"/>
                        </a:solidFill>
                      </a:endParaRPr>
                    </a:p>
                  </a:txBody>
                  <a:tcPr/>
                </a:tc>
                <a:tc>
                  <a:txBody>
                    <a:bodyPr/>
                    <a:lstStyle/>
                    <a:p>
                      <a:endParaRPr lang="en-US" sz="1600" dirty="0">
                        <a:solidFill>
                          <a:schemeClr val="tx1"/>
                        </a:solidFill>
                      </a:endParaRPr>
                    </a:p>
                  </a:txBody>
                  <a:tcPr anchor="ctr"/>
                </a:tc>
                <a:tc>
                  <a:txBody>
                    <a:bodyPr/>
                    <a:lstStyle/>
                    <a:p>
                      <a:endParaRPr lang="en-US" sz="1600" dirty="0">
                        <a:solidFill>
                          <a:schemeClr val="tx1"/>
                        </a:solidFill>
                      </a:endParaRPr>
                    </a:p>
                  </a:txBody>
                  <a:tcPr/>
                </a:tc>
                <a:extLst>
                  <a:ext uri="{0D108BD9-81ED-4DB2-BD59-A6C34878D82A}">
                    <a16:rowId xmlns:a16="http://schemas.microsoft.com/office/drawing/2014/main" val="2375028932"/>
                  </a:ext>
                </a:extLst>
              </a:tr>
            </a:tbl>
          </a:graphicData>
        </a:graphic>
      </p:graphicFrame>
      <p:sp>
        <p:nvSpPr>
          <p:cNvPr id="13" name="TextBox 12">
            <a:extLst>
              <a:ext uri="{FF2B5EF4-FFF2-40B4-BE49-F238E27FC236}">
                <a16:creationId xmlns:a16="http://schemas.microsoft.com/office/drawing/2014/main" id="{F2C2242A-8E0F-42EB-AFA1-3EB3B1914931}"/>
              </a:ext>
            </a:extLst>
          </p:cNvPr>
          <p:cNvSpPr txBox="1"/>
          <p:nvPr/>
        </p:nvSpPr>
        <p:spPr>
          <a:xfrm>
            <a:off x="1940651" y="4038600"/>
            <a:ext cx="5338897" cy="369332"/>
          </a:xfrm>
          <a:prstGeom prst="rect">
            <a:avLst/>
          </a:prstGeom>
          <a:solidFill>
            <a:schemeClr val="bg1"/>
          </a:solidFill>
        </p:spPr>
        <p:txBody>
          <a:bodyPr wrap="none" rtlCol="0">
            <a:spAutoFit/>
          </a:bodyPr>
          <a:lstStyle/>
          <a:p>
            <a:r>
              <a:rPr lang="en-US" sz="1800" dirty="0"/>
              <a:t>The rest of the parameters are the same as in Table 8-77</a:t>
            </a:r>
          </a:p>
        </p:txBody>
      </p:sp>
    </p:spTree>
    <p:extLst>
      <p:ext uri="{BB962C8B-B14F-4D97-AF65-F5344CB8AC3E}">
        <p14:creationId xmlns:p14="http://schemas.microsoft.com/office/powerpoint/2010/main" val="456589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MLME-SRM-RES. indication parameters</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11</a:t>
            </a:fld>
            <a:endParaRPr lang="en-US" altLang="ja-JP"/>
          </a:p>
        </p:txBody>
      </p:sp>
      <p:sp>
        <p:nvSpPr>
          <p:cNvPr id="9" name="Rectangle 8">
            <a:extLst>
              <a:ext uri="{FF2B5EF4-FFF2-40B4-BE49-F238E27FC236}">
                <a16:creationId xmlns:a16="http://schemas.microsoft.com/office/drawing/2014/main" id="{D0D11944-BCF6-47DF-8D4E-6A7ED03DD022}"/>
              </a:ext>
            </a:extLst>
          </p:cNvPr>
          <p:cNvSpPr/>
          <p:nvPr/>
        </p:nvSpPr>
        <p:spPr>
          <a:xfrm>
            <a:off x="270983" y="1995213"/>
            <a:ext cx="8602034" cy="369332"/>
          </a:xfrm>
          <a:prstGeom prst="rect">
            <a:avLst/>
          </a:prstGeom>
        </p:spPr>
        <p:txBody>
          <a:bodyPr wrap="square">
            <a:spAutoFit/>
          </a:bodyPr>
          <a:lstStyle/>
          <a:p>
            <a:r>
              <a:rPr kumimoji="1" lang="en-US" altLang="ja-JP" sz="1800" u="sng" dirty="0"/>
              <a:t>Add Sub-clause 8.2.26.3a as follows:</a:t>
            </a:r>
          </a:p>
        </p:txBody>
      </p:sp>
      <p:sp>
        <p:nvSpPr>
          <p:cNvPr id="10" name="Rectangle 9">
            <a:extLst>
              <a:ext uri="{FF2B5EF4-FFF2-40B4-BE49-F238E27FC236}">
                <a16:creationId xmlns:a16="http://schemas.microsoft.com/office/drawing/2014/main" id="{03EBF72B-8F31-4719-8F5F-025B1BFA7D53}"/>
              </a:ext>
            </a:extLst>
          </p:cNvPr>
          <p:cNvSpPr/>
          <p:nvPr/>
        </p:nvSpPr>
        <p:spPr>
          <a:xfrm>
            <a:off x="270983" y="2555081"/>
            <a:ext cx="8440476" cy="1754326"/>
          </a:xfrm>
          <a:prstGeom prst="rect">
            <a:avLst/>
          </a:prstGeom>
        </p:spPr>
        <p:txBody>
          <a:bodyPr wrap="square">
            <a:spAutoFit/>
          </a:bodyPr>
          <a:lstStyle/>
          <a:p>
            <a:r>
              <a:rPr lang="en-US" sz="1800" b="1" dirty="0">
                <a:latin typeface="+mn-lt"/>
              </a:rPr>
              <a:t>8.2.26.3a MLME-SRM-</a:t>
            </a:r>
            <a:r>
              <a:rPr lang="en-US" sz="1800" b="1" dirty="0" err="1">
                <a:latin typeface="+mn-lt"/>
              </a:rPr>
              <a:t>RES.indication</a:t>
            </a:r>
            <a:endParaRPr lang="en-US" sz="1800" b="1" dirty="0">
              <a:latin typeface="+mn-lt"/>
            </a:endParaRPr>
          </a:p>
          <a:p>
            <a:endParaRPr lang="en-US" sz="1800" b="1" dirty="0">
              <a:latin typeface="+mn-lt"/>
            </a:endParaRPr>
          </a:p>
          <a:p>
            <a:r>
              <a:rPr lang="en-US" sz="1800" dirty="0"/>
              <a:t>The MLME-SRM-</a:t>
            </a:r>
            <a:r>
              <a:rPr lang="en-US" sz="1800" dirty="0" err="1"/>
              <a:t>RES.indication</a:t>
            </a:r>
            <a:r>
              <a:rPr lang="en-US" sz="1800" dirty="0"/>
              <a:t> primitive is used to report the reception of an MLME-SRM Response command.</a:t>
            </a:r>
          </a:p>
          <a:p>
            <a:endParaRPr lang="en-US" sz="1800" dirty="0"/>
          </a:p>
          <a:p>
            <a:r>
              <a:rPr lang="en-US" sz="1800" dirty="0"/>
              <a:t>The semantics of this primitive are as follows:</a:t>
            </a:r>
          </a:p>
        </p:txBody>
      </p:sp>
    </p:spTree>
    <p:extLst>
      <p:ext uri="{BB962C8B-B14F-4D97-AF65-F5344CB8AC3E}">
        <p14:creationId xmlns:p14="http://schemas.microsoft.com/office/powerpoint/2010/main" val="4093564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MLME-SRM-RES. indication parameters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12</a:t>
            </a:fld>
            <a:endParaRPr lang="en-US" altLang="ja-JP"/>
          </a:p>
        </p:txBody>
      </p:sp>
      <p:sp>
        <p:nvSpPr>
          <p:cNvPr id="10" name="Rectangle 9">
            <a:extLst>
              <a:ext uri="{FF2B5EF4-FFF2-40B4-BE49-F238E27FC236}">
                <a16:creationId xmlns:a16="http://schemas.microsoft.com/office/drawing/2014/main" id="{03EBF72B-8F31-4719-8F5F-025B1BFA7D53}"/>
              </a:ext>
            </a:extLst>
          </p:cNvPr>
          <p:cNvSpPr/>
          <p:nvPr/>
        </p:nvSpPr>
        <p:spPr>
          <a:xfrm>
            <a:off x="351762" y="1944181"/>
            <a:ext cx="8440476" cy="3847207"/>
          </a:xfrm>
          <a:prstGeom prst="rect">
            <a:avLst/>
          </a:prstGeom>
        </p:spPr>
        <p:txBody>
          <a:bodyPr wrap="square">
            <a:spAutoFit/>
          </a:bodyPr>
          <a:lstStyle/>
          <a:p>
            <a:r>
              <a:rPr lang="en-US" sz="1600" dirty="0">
                <a:latin typeface="+mn-lt"/>
              </a:rPr>
              <a:t>MLME-SRM-</a:t>
            </a:r>
            <a:r>
              <a:rPr lang="en-US" sz="1600" dirty="0" err="1">
                <a:latin typeface="+mn-lt"/>
              </a:rPr>
              <a:t>RES.indication</a:t>
            </a:r>
            <a:r>
              <a:rPr lang="en-US" sz="1600" dirty="0">
                <a:latin typeface="+mn-lt"/>
              </a:rPr>
              <a:t>		(</a:t>
            </a:r>
          </a:p>
          <a:p>
            <a:pPr lvl="8"/>
            <a:r>
              <a:rPr lang="en-US" sz="1600" dirty="0" err="1">
                <a:latin typeface="+mn-lt"/>
              </a:rPr>
              <a:t>SrmHandle</a:t>
            </a:r>
            <a:endParaRPr lang="en-US" sz="1600" dirty="0">
              <a:latin typeface="+mn-lt"/>
            </a:endParaRPr>
          </a:p>
          <a:p>
            <a:pPr lvl="8"/>
            <a:r>
              <a:rPr lang="en-US" sz="1600" dirty="0" err="1">
                <a:latin typeface="+mn-lt"/>
              </a:rPr>
              <a:t>DeviceAddrMode</a:t>
            </a:r>
            <a:r>
              <a:rPr lang="en-US" sz="1600" dirty="0">
                <a:latin typeface="+mn-lt"/>
              </a:rPr>
              <a:t>,</a:t>
            </a:r>
          </a:p>
          <a:p>
            <a:pPr lvl="8"/>
            <a:r>
              <a:rPr lang="en-US" sz="1600" dirty="0" err="1">
                <a:latin typeface="+mn-lt"/>
              </a:rPr>
              <a:t>DeviceAddress</a:t>
            </a:r>
            <a:r>
              <a:rPr lang="en-US" sz="1600" dirty="0">
                <a:latin typeface="+mn-lt"/>
              </a:rPr>
              <a:t>,</a:t>
            </a:r>
          </a:p>
          <a:p>
            <a:pPr lvl="8"/>
            <a:r>
              <a:rPr lang="en-US" sz="1600" dirty="0" err="1">
                <a:latin typeface="+mn-lt"/>
              </a:rPr>
              <a:t>PayloadIeList</a:t>
            </a:r>
            <a:r>
              <a:rPr lang="en-US" sz="1600" dirty="0">
                <a:latin typeface="+mn-lt"/>
              </a:rPr>
              <a:t>,</a:t>
            </a:r>
          </a:p>
          <a:p>
            <a:pPr lvl="8"/>
            <a:r>
              <a:rPr lang="en-US" sz="1600" dirty="0" err="1">
                <a:latin typeface="+mn-lt"/>
              </a:rPr>
              <a:t>MeasureddDeviceAddr</a:t>
            </a:r>
            <a:r>
              <a:rPr lang="en-US" sz="1600" dirty="0">
                <a:latin typeface="+mn-lt"/>
              </a:rPr>
              <a:t>,</a:t>
            </a:r>
          </a:p>
          <a:p>
            <a:pPr lvl="8"/>
            <a:r>
              <a:rPr lang="en-US" sz="1600" dirty="0" err="1">
                <a:latin typeface="+mn-lt"/>
              </a:rPr>
              <a:t>MeasuredDeviceAddress</a:t>
            </a:r>
            <a:r>
              <a:rPr lang="en-US" sz="1600" dirty="0">
                <a:latin typeface="+mn-lt"/>
              </a:rPr>
              <a:t>,</a:t>
            </a:r>
          </a:p>
          <a:p>
            <a:pPr lvl="8"/>
            <a:r>
              <a:rPr lang="en-US" sz="1600" dirty="0" err="1">
                <a:solidFill>
                  <a:srgbClr val="FF0000"/>
                </a:solidFill>
                <a:latin typeface="+mn-lt"/>
              </a:rPr>
              <a:t>Srm</a:t>
            </a:r>
            <a:r>
              <a:rPr lang="en-US" sz="1600" dirty="0" err="1">
                <a:latin typeface="+mn-lt"/>
              </a:rPr>
              <a:t>Status</a:t>
            </a:r>
            <a:r>
              <a:rPr lang="en-US" sz="1600" dirty="0">
                <a:latin typeface="+mn-lt"/>
              </a:rPr>
              <a:t>,</a:t>
            </a:r>
          </a:p>
          <a:p>
            <a:pPr lvl="8"/>
            <a:r>
              <a:rPr lang="en-US" sz="1600" dirty="0" err="1">
                <a:latin typeface="+mn-lt"/>
              </a:rPr>
              <a:t>SecurityLevel</a:t>
            </a:r>
            <a:r>
              <a:rPr lang="en-US" sz="1600" dirty="0">
                <a:latin typeface="+mn-lt"/>
              </a:rPr>
              <a:t>,</a:t>
            </a:r>
          </a:p>
          <a:p>
            <a:pPr lvl="8"/>
            <a:r>
              <a:rPr lang="en-US" sz="1600" dirty="0" err="1">
                <a:latin typeface="+mn-lt"/>
              </a:rPr>
              <a:t>KeyIdMode</a:t>
            </a:r>
            <a:r>
              <a:rPr lang="en-US" sz="1600" dirty="0">
                <a:latin typeface="+mn-lt"/>
              </a:rPr>
              <a:t>,</a:t>
            </a:r>
          </a:p>
          <a:p>
            <a:pPr lvl="8"/>
            <a:r>
              <a:rPr lang="en-US" sz="1600" dirty="0" err="1">
                <a:latin typeface="+mn-lt"/>
              </a:rPr>
              <a:t>KeySource</a:t>
            </a:r>
            <a:r>
              <a:rPr lang="en-US" sz="1600" dirty="0">
                <a:latin typeface="+mn-lt"/>
              </a:rPr>
              <a:t>,</a:t>
            </a:r>
          </a:p>
          <a:p>
            <a:pPr lvl="8"/>
            <a:r>
              <a:rPr lang="en-US" sz="1600" dirty="0" err="1">
                <a:latin typeface="+mn-lt"/>
              </a:rPr>
              <a:t>KeyIndex</a:t>
            </a:r>
            <a:endParaRPr lang="en-US" sz="1600" dirty="0">
              <a:latin typeface="+mn-lt"/>
            </a:endParaRPr>
          </a:p>
          <a:p>
            <a:r>
              <a:rPr lang="en-US" sz="1600" dirty="0">
                <a:latin typeface="+mn-lt"/>
              </a:rPr>
              <a:t>				)</a:t>
            </a:r>
            <a:endParaRPr lang="en-US" sz="1800" dirty="0">
              <a:latin typeface="+mn-lt"/>
            </a:endParaRPr>
          </a:p>
          <a:p>
            <a:endParaRPr lang="en-US" sz="1800" dirty="0"/>
          </a:p>
          <a:p>
            <a:r>
              <a:rPr lang="en-US" sz="1800" dirty="0"/>
              <a:t>The primitive parameters are defined in Table 8-77a.</a:t>
            </a:r>
          </a:p>
        </p:txBody>
      </p:sp>
    </p:spTree>
    <p:extLst>
      <p:ext uri="{BB962C8B-B14F-4D97-AF65-F5344CB8AC3E}">
        <p14:creationId xmlns:p14="http://schemas.microsoft.com/office/powerpoint/2010/main" val="3497108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MLME-SRM-RES. indication parameters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13</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4151008845"/>
              </p:ext>
            </p:extLst>
          </p:nvPr>
        </p:nvGraphicFramePr>
        <p:xfrm>
          <a:off x="380999" y="2545080"/>
          <a:ext cx="8382001" cy="3794760"/>
        </p:xfrm>
        <a:graphic>
          <a:graphicData uri="http://schemas.openxmlformats.org/drawingml/2006/table">
            <a:tbl>
              <a:tblPr>
                <a:tableStyleId>{616DA210-FB5B-4158-B5E0-FEB733F419BA}</a:tableStyleId>
              </a:tblPr>
              <a:tblGrid>
                <a:gridCol w="1828801">
                  <a:extLst>
                    <a:ext uri="{9D8B030D-6E8A-4147-A177-3AD203B41FA5}">
                      <a16:colId xmlns:a16="http://schemas.microsoft.com/office/drawing/2014/main" val="1294158072"/>
                    </a:ext>
                  </a:extLst>
                </a:gridCol>
                <a:gridCol w="1447800">
                  <a:extLst>
                    <a:ext uri="{9D8B030D-6E8A-4147-A177-3AD203B41FA5}">
                      <a16:colId xmlns:a16="http://schemas.microsoft.com/office/drawing/2014/main" val="2513426883"/>
                    </a:ext>
                  </a:extLst>
                </a:gridCol>
                <a:gridCol w="1981200">
                  <a:extLst>
                    <a:ext uri="{9D8B030D-6E8A-4147-A177-3AD203B41FA5}">
                      <a16:colId xmlns:a16="http://schemas.microsoft.com/office/drawing/2014/main" val="832493110"/>
                    </a:ext>
                  </a:extLst>
                </a:gridCol>
                <a:gridCol w="3124200">
                  <a:extLst>
                    <a:ext uri="{9D8B030D-6E8A-4147-A177-3AD203B41FA5}">
                      <a16:colId xmlns:a16="http://schemas.microsoft.com/office/drawing/2014/main" val="1566549248"/>
                    </a:ext>
                  </a:extLst>
                </a:gridCol>
              </a:tblGrid>
              <a:tr h="350520">
                <a:tc>
                  <a:txBody>
                    <a:bodyPr/>
                    <a:lstStyle/>
                    <a:p>
                      <a:pPr algn="ctr"/>
                      <a:r>
                        <a:rPr lang="en-US" sz="1600" dirty="0"/>
                        <a:t>Name</a:t>
                      </a:r>
                    </a:p>
                  </a:txBody>
                  <a:tcPr/>
                </a:tc>
                <a:tc>
                  <a:txBody>
                    <a:bodyPr/>
                    <a:lstStyle/>
                    <a:p>
                      <a:pPr algn="ctr"/>
                      <a:r>
                        <a:rPr lang="en-US" sz="1600" dirty="0"/>
                        <a:t>Type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Valid range</a:t>
                      </a:r>
                    </a:p>
                  </a:txBody>
                  <a:tcPr/>
                </a:tc>
                <a:tc>
                  <a:txBody>
                    <a:bodyPr/>
                    <a:lstStyle/>
                    <a:p>
                      <a:pPr algn="ctr"/>
                      <a:r>
                        <a:rPr lang="en-US" sz="1600" dirty="0"/>
                        <a:t>Description</a:t>
                      </a:r>
                    </a:p>
                  </a:txBody>
                  <a:tcPr/>
                </a:tc>
                <a:extLst>
                  <a:ext uri="{0D108BD9-81ED-4DB2-BD59-A6C34878D82A}">
                    <a16:rowId xmlns:a16="http://schemas.microsoft.com/office/drawing/2014/main" val="958327450"/>
                  </a:ext>
                </a:extLst>
              </a:tr>
              <a:tr h="574040">
                <a:tc>
                  <a:txBody>
                    <a:bodyPr/>
                    <a:lstStyle/>
                    <a:p>
                      <a:r>
                        <a:rPr lang="en-US" sz="1600" dirty="0" err="1">
                          <a:solidFill>
                            <a:schemeClr val="tx1"/>
                          </a:solidFill>
                        </a:rPr>
                        <a:t>SrmHandle</a:t>
                      </a:r>
                      <a:endParaRPr lang="en-US" sz="1600" dirty="0">
                        <a:solidFill>
                          <a:schemeClr val="tx1"/>
                        </a:solidFill>
                      </a:endParaRPr>
                    </a:p>
                  </a:txBody>
                  <a:tcPr anchor="ctr"/>
                </a:tc>
                <a:tc>
                  <a:txBody>
                    <a:bodyPr/>
                    <a:lstStyle/>
                    <a:p>
                      <a:r>
                        <a:rPr kumimoji="1" lang="en-US" sz="1600" b="0" i="0" u="none" strike="noStrike" kern="1200" baseline="0" dirty="0">
                          <a:solidFill>
                            <a:schemeClr val="tx1"/>
                          </a:solidFill>
                          <a:latin typeface="+mn-lt"/>
                          <a:ea typeface="+mn-ea"/>
                          <a:cs typeface="+mn-cs"/>
                        </a:rPr>
                        <a:t>Integer</a:t>
                      </a:r>
                      <a:endParaRPr lang="en-US" sz="1600" dirty="0">
                        <a:solidFill>
                          <a:schemeClr val="tx1"/>
                        </a:solidFill>
                      </a:endParaRPr>
                    </a:p>
                  </a:txBody>
                  <a:tcPr/>
                </a:tc>
                <a:tc>
                  <a:txBody>
                    <a:bodyPr/>
                    <a:lstStyle/>
                    <a:p>
                      <a:r>
                        <a:rPr kumimoji="1" lang="en-US" sz="1600" b="0" i="0" u="none" strike="noStrike" kern="1200" baseline="0" dirty="0">
                          <a:solidFill>
                            <a:schemeClr val="tx1"/>
                          </a:solidFill>
                          <a:latin typeface="+mn-lt"/>
                          <a:ea typeface="+mn-ea"/>
                          <a:cs typeface="+mn-cs"/>
                        </a:rPr>
                        <a:t>0x00-0xff</a:t>
                      </a:r>
                      <a:endParaRPr lang="en-US" sz="1600" dirty="0">
                        <a:solidFill>
                          <a:schemeClr val="tx1"/>
                        </a:solidFill>
                      </a:endParaRPr>
                    </a:p>
                  </a:txBody>
                  <a:tcPr/>
                </a:tc>
                <a:tc>
                  <a:txBody>
                    <a:bodyPr/>
                    <a:lstStyle/>
                    <a:p>
                      <a:r>
                        <a:rPr kumimoji="1" lang="en-US" sz="1600" b="0" i="0" u="none" strike="noStrike" kern="1200" baseline="0" dirty="0">
                          <a:solidFill>
                            <a:srgbClr val="FF0000"/>
                          </a:solidFill>
                          <a:latin typeface="+mn-lt"/>
                          <a:ea typeface="+mn-ea"/>
                          <a:cs typeface="+mn-cs"/>
                        </a:rPr>
                        <a:t>An identifier which can be used to refer to the particular primitive transaction; used to match</a:t>
                      </a:r>
                    </a:p>
                    <a:p>
                      <a:r>
                        <a:rPr kumimoji="1" lang="en-US" sz="1600" b="0" i="0" u="none" strike="noStrike" kern="1200" baseline="0" dirty="0">
                          <a:solidFill>
                            <a:srgbClr val="FF0000"/>
                          </a:solidFill>
                          <a:latin typeface="+mn-lt"/>
                          <a:ea typeface="+mn-ea"/>
                          <a:cs typeface="+mn-cs"/>
                        </a:rPr>
                        <a:t>an indication primitive with the corresponding MLME-SRM-</a:t>
                      </a:r>
                      <a:r>
                        <a:rPr kumimoji="1" lang="en-US" sz="1600" b="0" i="0" u="none" strike="noStrike" kern="1200" baseline="0" dirty="0" err="1">
                          <a:solidFill>
                            <a:srgbClr val="FF0000"/>
                          </a:solidFill>
                          <a:latin typeface="+mn-lt"/>
                          <a:ea typeface="+mn-ea"/>
                          <a:cs typeface="+mn-cs"/>
                        </a:rPr>
                        <a:t>REQ.request</a:t>
                      </a:r>
                      <a:r>
                        <a:rPr kumimoji="1" lang="en-US" sz="1600" b="0" i="0" u="none" strike="noStrike" kern="1200" baseline="0" dirty="0">
                          <a:solidFill>
                            <a:srgbClr val="FF0000"/>
                          </a:solidFill>
                          <a:latin typeface="+mn-lt"/>
                          <a:ea typeface="+mn-ea"/>
                          <a:cs typeface="+mn-cs"/>
                        </a:rPr>
                        <a:t>.</a:t>
                      </a:r>
                      <a:endParaRPr lang="en-US" sz="1600" dirty="0">
                        <a:solidFill>
                          <a:srgbClr val="FF0000"/>
                        </a:solidFill>
                      </a:endParaRPr>
                    </a:p>
                  </a:txBody>
                  <a:tcPr/>
                </a:tc>
                <a:extLst>
                  <a:ext uri="{0D108BD9-81ED-4DB2-BD59-A6C34878D82A}">
                    <a16:rowId xmlns:a16="http://schemas.microsoft.com/office/drawing/2014/main" val="2903356067"/>
                  </a:ext>
                </a:extLst>
              </a:tr>
              <a:tr h="574040">
                <a:tc>
                  <a:txBody>
                    <a:bodyPr/>
                    <a:lstStyle/>
                    <a:p>
                      <a:r>
                        <a:rPr lang="en-US" sz="1600" dirty="0" err="1">
                          <a:solidFill>
                            <a:schemeClr val="tx1"/>
                          </a:solidFill>
                        </a:rPr>
                        <a:t>DeviceAddrMode</a:t>
                      </a:r>
                      <a:endParaRPr lang="en-US" sz="1600" dirty="0">
                        <a:solidFill>
                          <a:schemeClr val="tx1"/>
                        </a:solidFill>
                      </a:endParaRPr>
                    </a:p>
                  </a:txBody>
                  <a:tcPr/>
                </a:tc>
                <a:tc>
                  <a:txBody>
                    <a:bodyPr/>
                    <a:lstStyle/>
                    <a:p>
                      <a:r>
                        <a:rPr lang="en-US" sz="1600" dirty="0">
                          <a:solidFill>
                            <a:schemeClr val="tx1"/>
                          </a:solidFill>
                        </a:rPr>
                        <a:t>Enumeration</a:t>
                      </a:r>
                    </a:p>
                  </a:txBody>
                  <a:tcPr/>
                </a:tc>
                <a:tc>
                  <a:txBody>
                    <a:bodyPr/>
                    <a:lstStyle/>
                    <a:p>
                      <a:r>
                        <a:rPr lang="en-US" sz="1600" dirty="0">
                          <a:solidFill>
                            <a:schemeClr val="tx1"/>
                          </a:solidFill>
                        </a:rPr>
                        <a:t>SHORT, EXTENDED</a:t>
                      </a:r>
                    </a:p>
                  </a:txBody>
                  <a:tcPr/>
                </a:tc>
                <a:tc>
                  <a:txBody>
                    <a:bodyPr/>
                    <a:lstStyle/>
                    <a:p>
                      <a:r>
                        <a:rPr lang="en-US" sz="1600" dirty="0">
                          <a:solidFill>
                            <a:schemeClr val="tx1"/>
                          </a:solidFill>
                        </a:rPr>
                        <a:t>The addressing mode of the device requesting to execute SRM operation.</a:t>
                      </a:r>
                    </a:p>
                  </a:txBody>
                  <a:tcPr/>
                </a:tc>
                <a:extLst>
                  <a:ext uri="{0D108BD9-81ED-4DB2-BD59-A6C34878D82A}">
                    <a16:rowId xmlns:a16="http://schemas.microsoft.com/office/drawing/2014/main" val="850702259"/>
                  </a:ext>
                </a:extLst>
              </a:tr>
              <a:tr h="574040">
                <a:tc>
                  <a:txBody>
                    <a:bodyPr/>
                    <a:lstStyle/>
                    <a:p>
                      <a:r>
                        <a:rPr lang="en-US" sz="1600" dirty="0" err="1">
                          <a:solidFill>
                            <a:schemeClr val="tx1"/>
                          </a:solidFill>
                        </a:rPr>
                        <a:t>DeviceAddress</a:t>
                      </a:r>
                      <a:endParaRPr lang="en-US" sz="1600" dirty="0">
                        <a:solidFill>
                          <a:schemeClr val="tx1"/>
                        </a:solidFill>
                      </a:endParaRPr>
                    </a:p>
                  </a:txBody>
                  <a:tcPr anchor="ctr"/>
                </a:tc>
                <a:tc>
                  <a:txBody>
                    <a:bodyPr/>
                    <a:lstStyle/>
                    <a:p>
                      <a:r>
                        <a:rPr lang="en-US" sz="1600" dirty="0">
                          <a:solidFill>
                            <a:schemeClr val="tx1"/>
                          </a:solidFill>
                        </a:rPr>
                        <a:t>Short address or extended Address</a:t>
                      </a:r>
                    </a:p>
                  </a:txBody>
                  <a:tcPr/>
                </a:tc>
                <a:tc>
                  <a:txBody>
                    <a:bodyPr/>
                    <a:lstStyle/>
                    <a:p>
                      <a:r>
                        <a:rPr lang="en-US" sz="1600" dirty="0">
                          <a:solidFill>
                            <a:schemeClr val="tx1"/>
                          </a:solidFill>
                        </a:rPr>
                        <a:t>As specified by the </a:t>
                      </a:r>
                      <a:r>
                        <a:rPr lang="en-US" sz="1600" dirty="0" err="1">
                          <a:solidFill>
                            <a:schemeClr val="tx1"/>
                          </a:solidFill>
                        </a:rPr>
                        <a:t>DeviceAddrMode</a:t>
                      </a:r>
                      <a:r>
                        <a:rPr lang="en-US" sz="1600" dirty="0">
                          <a:solidFill>
                            <a:schemeClr val="tx1"/>
                          </a:solidFill>
                        </a:rPr>
                        <a:t> Parameter</a:t>
                      </a:r>
                    </a:p>
                  </a:txBody>
                  <a:tcPr/>
                </a:tc>
                <a:tc>
                  <a:txBody>
                    <a:bodyPr/>
                    <a:lstStyle/>
                    <a:p>
                      <a:r>
                        <a:rPr lang="en-US" sz="1600" dirty="0">
                          <a:solidFill>
                            <a:schemeClr val="tx1"/>
                          </a:solidFill>
                        </a:rPr>
                        <a:t>The address of the device requesting to execute</a:t>
                      </a:r>
                    </a:p>
                    <a:p>
                      <a:r>
                        <a:rPr lang="en-US" sz="1600" dirty="0">
                          <a:solidFill>
                            <a:schemeClr val="tx1"/>
                          </a:solidFill>
                        </a:rPr>
                        <a:t>SRM operation.</a:t>
                      </a:r>
                    </a:p>
                  </a:txBody>
                  <a:tcPr/>
                </a:tc>
                <a:extLst>
                  <a:ext uri="{0D108BD9-81ED-4DB2-BD59-A6C34878D82A}">
                    <a16:rowId xmlns:a16="http://schemas.microsoft.com/office/drawing/2014/main" val="3567122783"/>
                  </a:ext>
                </a:extLst>
              </a:tr>
            </a:tbl>
          </a:graphicData>
        </a:graphic>
      </p:graphicFrame>
      <p:sp>
        <p:nvSpPr>
          <p:cNvPr id="7" name="TextBox 6">
            <a:extLst>
              <a:ext uri="{FF2B5EF4-FFF2-40B4-BE49-F238E27FC236}">
                <a16:creationId xmlns:a16="http://schemas.microsoft.com/office/drawing/2014/main" id="{A36C025C-0533-432D-9415-65C327E43D82}"/>
              </a:ext>
            </a:extLst>
          </p:cNvPr>
          <p:cNvSpPr txBox="1"/>
          <p:nvPr/>
        </p:nvSpPr>
        <p:spPr>
          <a:xfrm>
            <a:off x="1295400" y="2133600"/>
            <a:ext cx="5827301" cy="369332"/>
          </a:xfrm>
          <a:prstGeom prst="rect">
            <a:avLst/>
          </a:prstGeom>
          <a:noFill/>
        </p:spPr>
        <p:txBody>
          <a:bodyPr wrap="none" rtlCol="0">
            <a:spAutoFit/>
          </a:bodyPr>
          <a:lstStyle/>
          <a:p>
            <a:r>
              <a:rPr lang="en-US" sz="1800" dirty="0">
                <a:latin typeface="+mn-lt"/>
              </a:rPr>
              <a:t>Table 8-77a --- MLME-SRM-</a:t>
            </a:r>
            <a:r>
              <a:rPr lang="en-US" sz="1800" dirty="0" err="1">
                <a:latin typeface="+mn-lt"/>
              </a:rPr>
              <a:t>RES.indication</a:t>
            </a:r>
            <a:r>
              <a:rPr lang="en-US" sz="1800" dirty="0">
                <a:latin typeface="+mn-lt"/>
              </a:rPr>
              <a:t> parameters</a:t>
            </a:r>
          </a:p>
        </p:txBody>
      </p:sp>
      <p:sp>
        <p:nvSpPr>
          <p:cNvPr id="8" name="Rectangle 7">
            <a:extLst>
              <a:ext uri="{FF2B5EF4-FFF2-40B4-BE49-F238E27FC236}">
                <a16:creationId xmlns:a16="http://schemas.microsoft.com/office/drawing/2014/main" id="{818EBF7E-6F9D-4CCE-B50F-6EC2E7B17888}"/>
              </a:ext>
            </a:extLst>
          </p:cNvPr>
          <p:cNvSpPr/>
          <p:nvPr/>
        </p:nvSpPr>
        <p:spPr>
          <a:xfrm>
            <a:off x="270983" y="1794748"/>
            <a:ext cx="8602034" cy="369332"/>
          </a:xfrm>
          <a:prstGeom prst="rect">
            <a:avLst/>
          </a:prstGeom>
        </p:spPr>
        <p:txBody>
          <a:bodyPr wrap="square">
            <a:spAutoFit/>
          </a:bodyPr>
          <a:lstStyle/>
          <a:p>
            <a:r>
              <a:rPr kumimoji="1" lang="en-US" altLang="ja-JP" sz="1800" dirty="0"/>
              <a:t>Add the following table:</a:t>
            </a:r>
          </a:p>
        </p:txBody>
      </p:sp>
    </p:spTree>
    <p:extLst>
      <p:ext uri="{BB962C8B-B14F-4D97-AF65-F5344CB8AC3E}">
        <p14:creationId xmlns:p14="http://schemas.microsoft.com/office/powerpoint/2010/main" val="2778547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MLME-SRM-RES. indication parameters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14</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2466372863"/>
              </p:ext>
            </p:extLst>
          </p:nvPr>
        </p:nvGraphicFramePr>
        <p:xfrm>
          <a:off x="533400" y="1883093"/>
          <a:ext cx="8229600" cy="3779520"/>
        </p:xfrm>
        <a:graphic>
          <a:graphicData uri="http://schemas.openxmlformats.org/drawingml/2006/table">
            <a:tbl>
              <a:tblPr>
                <a:tableStyleId>{616DA210-FB5B-4158-B5E0-FEB733F419BA}</a:tableStyleId>
              </a:tblPr>
              <a:tblGrid>
                <a:gridCol w="1752600">
                  <a:extLst>
                    <a:ext uri="{9D8B030D-6E8A-4147-A177-3AD203B41FA5}">
                      <a16:colId xmlns:a16="http://schemas.microsoft.com/office/drawing/2014/main" val="1294158072"/>
                    </a:ext>
                  </a:extLst>
                </a:gridCol>
                <a:gridCol w="1600200">
                  <a:extLst>
                    <a:ext uri="{9D8B030D-6E8A-4147-A177-3AD203B41FA5}">
                      <a16:colId xmlns:a16="http://schemas.microsoft.com/office/drawing/2014/main" val="2513426883"/>
                    </a:ext>
                  </a:extLst>
                </a:gridCol>
                <a:gridCol w="2057400">
                  <a:extLst>
                    <a:ext uri="{9D8B030D-6E8A-4147-A177-3AD203B41FA5}">
                      <a16:colId xmlns:a16="http://schemas.microsoft.com/office/drawing/2014/main" val="832493110"/>
                    </a:ext>
                  </a:extLst>
                </a:gridCol>
                <a:gridCol w="2819400">
                  <a:extLst>
                    <a:ext uri="{9D8B030D-6E8A-4147-A177-3AD203B41FA5}">
                      <a16:colId xmlns:a16="http://schemas.microsoft.com/office/drawing/2014/main" val="1566549248"/>
                    </a:ext>
                  </a:extLst>
                </a:gridCol>
              </a:tblGrid>
              <a:tr h="574040">
                <a:tc>
                  <a:txBody>
                    <a:bodyPr/>
                    <a:lstStyle/>
                    <a:p>
                      <a:r>
                        <a:rPr lang="en-US" sz="1600" dirty="0" err="1">
                          <a:solidFill>
                            <a:schemeClr val="tx1"/>
                          </a:solidFill>
                        </a:rPr>
                        <a:t>PayloadIeList</a:t>
                      </a:r>
                      <a:endParaRPr lang="en-US" sz="1600" dirty="0">
                        <a:solidFill>
                          <a:schemeClr val="tx1"/>
                        </a:solidFill>
                      </a:endParaRPr>
                    </a:p>
                  </a:txBody>
                  <a:tcPr anchor="ctr"/>
                </a:tc>
                <a:tc>
                  <a:txBody>
                    <a:bodyPr/>
                    <a:lstStyle/>
                    <a:p>
                      <a:r>
                        <a:rPr lang="en-US" sz="1600" dirty="0"/>
                        <a:t>Set of payload</a:t>
                      </a:r>
                    </a:p>
                    <a:p>
                      <a:r>
                        <a:rPr lang="en-US" sz="1600" dirty="0"/>
                        <a:t>IEs as described in 7.4.3</a:t>
                      </a:r>
                    </a:p>
                  </a:txBody>
                  <a:tcPr/>
                </a:tc>
                <a:tc>
                  <a:txBody>
                    <a:bodyPr/>
                    <a:lstStyle/>
                    <a:p>
                      <a:r>
                        <a:rPr lang="en-US" sz="1600" dirty="0"/>
                        <a:t>---</a:t>
                      </a:r>
                    </a:p>
                  </a:txBody>
                  <a:tcPr/>
                </a:tc>
                <a:tc>
                  <a:txBody>
                    <a:bodyPr/>
                    <a:lstStyle/>
                    <a:p>
                      <a:r>
                        <a:rPr lang="en-US" sz="1600" dirty="0"/>
                        <a:t>The SRM-related payload IEs, excluding Termination IEs, that were included in the frame. If empty, then no payload IEs are included.</a:t>
                      </a:r>
                    </a:p>
                  </a:txBody>
                  <a:tcPr/>
                </a:tc>
                <a:extLst>
                  <a:ext uri="{0D108BD9-81ED-4DB2-BD59-A6C34878D82A}">
                    <a16:rowId xmlns:a16="http://schemas.microsoft.com/office/drawing/2014/main" val="2679995867"/>
                  </a:ext>
                </a:extLst>
              </a:tr>
              <a:tr h="574040">
                <a:tc>
                  <a:txBody>
                    <a:bodyPr/>
                    <a:lstStyle/>
                    <a:p>
                      <a:r>
                        <a:rPr lang="en-US" sz="1600" dirty="0" err="1">
                          <a:solidFill>
                            <a:schemeClr val="tx1"/>
                          </a:solidFill>
                        </a:rPr>
                        <a:t>MeasuredDeviceAddrMode</a:t>
                      </a:r>
                      <a:endParaRPr lang="en-US" sz="1600" dirty="0">
                        <a:solidFill>
                          <a:schemeClr val="tx1"/>
                        </a:solidFill>
                      </a:endParaRPr>
                    </a:p>
                  </a:txBody>
                  <a:tcPr anchor="ctr"/>
                </a:tc>
                <a:tc>
                  <a:txBody>
                    <a:bodyPr/>
                    <a:lstStyle/>
                    <a:p>
                      <a:r>
                        <a:rPr lang="en-US" sz="1600" dirty="0"/>
                        <a:t>Enumeration</a:t>
                      </a:r>
                    </a:p>
                  </a:txBody>
                  <a:tcPr/>
                </a:tc>
                <a:tc>
                  <a:txBody>
                    <a:bodyPr/>
                    <a:lstStyle/>
                    <a:p>
                      <a:r>
                        <a:rPr kumimoji="1" lang="en-US" sz="1600" b="0" i="0" u="none" strike="noStrike" kern="1200" baseline="0" dirty="0">
                          <a:solidFill>
                            <a:schemeClr val="tx1"/>
                          </a:solidFill>
                          <a:latin typeface="+mn-lt"/>
                          <a:ea typeface="+mn-ea"/>
                          <a:cs typeface="+mn-cs"/>
                        </a:rPr>
                        <a:t>SHORT, EXTENDED</a:t>
                      </a:r>
                      <a:endParaRPr lang="en-US" sz="1600" dirty="0"/>
                    </a:p>
                  </a:txBody>
                  <a:tcPr/>
                </a:tc>
                <a:tc>
                  <a:txBody>
                    <a:bodyPr/>
                    <a:lstStyle/>
                    <a:p>
                      <a:r>
                        <a:rPr lang="en-US" sz="1600" dirty="0"/>
                        <a:t>The addressing mode of the device, for which the measurement was executed</a:t>
                      </a:r>
                    </a:p>
                  </a:txBody>
                  <a:tcPr/>
                </a:tc>
                <a:extLst>
                  <a:ext uri="{0D108BD9-81ED-4DB2-BD59-A6C34878D82A}">
                    <a16:rowId xmlns:a16="http://schemas.microsoft.com/office/drawing/2014/main" val="3449232983"/>
                  </a:ext>
                </a:extLst>
              </a:tr>
              <a:tr h="574040">
                <a:tc>
                  <a:txBody>
                    <a:bodyPr/>
                    <a:lstStyle/>
                    <a:p>
                      <a:r>
                        <a:rPr lang="en-US" sz="1600" dirty="0" err="1">
                          <a:solidFill>
                            <a:schemeClr val="tx1"/>
                          </a:solidFill>
                        </a:rPr>
                        <a:t>MeasuredDeviceAddress</a:t>
                      </a:r>
                      <a:endParaRPr lang="en-US" sz="1600" dirty="0">
                        <a:solidFill>
                          <a:schemeClr val="tx1"/>
                        </a:solidFill>
                      </a:endParaRPr>
                    </a:p>
                  </a:txBody>
                  <a:tcPr anchor="ctr"/>
                </a:tc>
                <a:tc>
                  <a:txBody>
                    <a:bodyPr/>
                    <a:lstStyle/>
                    <a:p>
                      <a:r>
                        <a:rPr lang="en-US" sz="1600" dirty="0"/>
                        <a:t>Short address or extended address</a:t>
                      </a:r>
                    </a:p>
                  </a:txBody>
                  <a:tcPr/>
                </a:tc>
                <a:tc>
                  <a:txBody>
                    <a:bodyPr/>
                    <a:lstStyle/>
                    <a:p>
                      <a:r>
                        <a:rPr kumimoji="1" lang="en-US" sz="1600" b="0" i="0" u="none" strike="noStrike" kern="1200" baseline="0" dirty="0">
                          <a:solidFill>
                            <a:schemeClr val="tx1"/>
                          </a:solidFill>
                          <a:latin typeface="+mn-lt"/>
                          <a:ea typeface="+mn-ea"/>
                          <a:cs typeface="+mn-cs"/>
                        </a:rPr>
                        <a:t>As specified by the </a:t>
                      </a:r>
                      <a:r>
                        <a:rPr kumimoji="1" lang="en-US" sz="1600" b="0" i="0" u="none" strike="noStrike" kern="1200" baseline="0" dirty="0" err="1">
                          <a:solidFill>
                            <a:schemeClr val="tx1"/>
                          </a:solidFill>
                          <a:latin typeface="+mn-lt"/>
                          <a:ea typeface="+mn-ea"/>
                          <a:cs typeface="+mn-cs"/>
                        </a:rPr>
                        <a:t>DeviceAddrMode</a:t>
                      </a:r>
                      <a:r>
                        <a:rPr kumimoji="1" lang="en-US" sz="1600" b="0" i="0" u="none" strike="noStrike" kern="1200" baseline="0" dirty="0">
                          <a:solidFill>
                            <a:schemeClr val="tx1"/>
                          </a:solidFill>
                          <a:latin typeface="+mn-lt"/>
                          <a:ea typeface="+mn-ea"/>
                          <a:cs typeface="+mn-cs"/>
                        </a:rPr>
                        <a:t> Parameter</a:t>
                      </a:r>
                      <a:endParaRPr lang="en-US" sz="1600" dirty="0"/>
                    </a:p>
                  </a:txBody>
                  <a:tcPr/>
                </a:tc>
                <a:tc>
                  <a:txBody>
                    <a:bodyPr/>
                    <a:lstStyle/>
                    <a:p>
                      <a:r>
                        <a:rPr lang="en-US" sz="1600" dirty="0"/>
                        <a:t>The address of the device, for which the measurement was executed.</a:t>
                      </a:r>
                    </a:p>
                  </a:txBody>
                  <a:tcPr/>
                </a:tc>
                <a:extLst>
                  <a:ext uri="{0D108BD9-81ED-4DB2-BD59-A6C34878D82A}">
                    <a16:rowId xmlns:a16="http://schemas.microsoft.com/office/drawing/2014/main" val="1712940605"/>
                  </a:ext>
                </a:extLst>
              </a:tr>
              <a:tr h="574040">
                <a:tc>
                  <a:txBody>
                    <a:bodyPr/>
                    <a:lstStyle/>
                    <a:p>
                      <a:r>
                        <a:rPr lang="en-US" sz="1600" dirty="0" err="1">
                          <a:solidFill>
                            <a:srgbClr val="FF0000"/>
                          </a:solidFill>
                        </a:rPr>
                        <a:t>Srm</a:t>
                      </a:r>
                      <a:r>
                        <a:rPr lang="en-US" sz="1600" dirty="0" err="1">
                          <a:solidFill>
                            <a:schemeClr val="tx1"/>
                          </a:solidFill>
                        </a:rPr>
                        <a:t>Status</a:t>
                      </a:r>
                      <a:endParaRPr lang="en-US" sz="1600" dirty="0">
                        <a:solidFill>
                          <a:schemeClr val="tx1"/>
                        </a:solidFill>
                      </a:endParaRPr>
                    </a:p>
                  </a:txBody>
                  <a:tcPr anchor="ctr"/>
                </a:tc>
                <a:tc>
                  <a:txBody>
                    <a:bodyPr/>
                    <a:lstStyle/>
                    <a:p>
                      <a:r>
                        <a:rPr lang="en-US" sz="1600" dirty="0"/>
                        <a:t>Enumeration</a:t>
                      </a:r>
                    </a:p>
                  </a:txBody>
                  <a:tcPr/>
                </a:tc>
                <a:tc>
                  <a:txBody>
                    <a:bodyPr/>
                    <a:lstStyle/>
                    <a:p>
                      <a:r>
                        <a:rPr lang="en-US" sz="1600" dirty="0"/>
                        <a:t>SUCCESS,</a:t>
                      </a:r>
                    </a:p>
                    <a:p>
                      <a:r>
                        <a:rPr lang="en-US" sz="1600" dirty="0"/>
                        <a:t>NON_SUPPORTED, REJECTED</a:t>
                      </a:r>
                    </a:p>
                  </a:txBody>
                  <a:tcPr/>
                </a:tc>
                <a:tc>
                  <a:txBody>
                    <a:bodyPr/>
                    <a:lstStyle/>
                    <a:p>
                      <a:r>
                        <a:rPr lang="en-US" sz="1600" dirty="0"/>
                        <a:t>The status of the SRM attempt.</a:t>
                      </a:r>
                    </a:p>
                  </a:txBody>
                  <a:tcPr/>
                </a:tc>
                <a:extLst>
                  <a:ext uri="{0D108BD9-81ED-4DB2-BD59-A6C34878D82A}">
                    <a16:rowId xmlns:a16="http://schemas.microsoft.com/office/drawing/2014/main" val="2799364471"/>
                  </a:ext>
                </a:extLst>
              </a:tr>
            </a:tbl>
          </a:graphicData>
        </a:graphic>
      </p:graphicFrame>
    </p:spTree>
    <p:extLst>
      <p:ext uri="{BB962C8B-B14F-4D97-AF65-F5344CB8AC3E}">
        <p14:creationId xmlns:p14="http://schemas.microsoft.com/office/powerpoint/2010/main" val="2542317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MLME-SRM-RES. indication parameters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15</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95225953"/>
              </p:ext>
            </p:extLst>
          </p:nvPr>
        </p:nvGraphicFramePr>
        <p:xfrm>
          <a:off x="685800" y="2209800"/>
          <a:ext cx="7924801" cy="2316480"/>
        </p:xfrm>
        <a:graphic>
          <a:graphicData uri="http://schemas.openxmlformats.org/drawingml/2006/table">
            <a:tbl>
              <a:tblPr>
                <a:tableStyleId>{616DA210-FB5B-4158-B5E0-FEB733F419BA}</a:tableStyleId>
              </a:tblPr>
              <a:tblGrid>
                <a:gridCol w="1752600">
                  <a:extLst>
                    <a:ext uri="{9D8B030D-6E8A-4147-A177-3AD203B41FA5}">
                      <a16:colId xmlns:a16="http://schemas.microsoft.com/office/drawing/2014/main" val="1294158072"/>
                    </a:ext>
                  </a:extLst>
                </a:gridCol>
                <a:gridCol w="1524000">
                  <a:extLst>
                    <a:ext uri="{9D8B030D-6E8A-4147-A177-3AD203B41FA5}">
                      <a16:colId xmlns:a16="http://schemas.microsoft.com/office/drawing/2014/main" val="2513426883"/>
                    </a:ext>
                  </a:extLst>
                </a:gridCol>
                <a:gridCol w="1524000">
                  <a:extLst>
                    <a:ext uri="{9D8B030D-6E8A-4147-A177-3AD203B41FA5}">
                      <a16:colId xmlns:a16="http://schemas.microsoft.com/office/drawing/2014/main" val="832493110"/>
                    </a:ext>
                  </a:extLst>
                </a:gridCol>
                <a:gridCol w="3124201">
                  <a:extLst>
                    <a:ext uri="{9D8B030D-6E8A-4147-A177-3AD203B41FA5}">
                      <a16:colId xmlns:a16="http://schemas.microsoft.com/office/drawing/2014/main" val="1566549248"/>
                    </a:ext>
                  </a:extLst>
                </a:gridCol>
              </a:tblGrid>
              <a:tr h="5740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solidFill>
                            <a:schemeClr val="tx1"/>
                          </a:solidFill>
                        </a:rPr>
                        <a:t>SecurityLevel</a:t>
                      </a:r>
                      <a:endParaRPr lang="en-US" sz="1600" dirty="0">
                        <a:solidFill>
                          <a:schemeClr val="tx1"/>
                        </a:solidFill>
                      </a:endParaRPr>
                    </a:p>
                  </a:txBody>
                  <a:tcPr anchor="ctr"/>
                </a:tc>
                <a:tc>
                  <a:txBody>
                    <a:bodyPr/>
                    <a:lstStyle/>
                    <a:p>
                      <a:r>
                        <a:rPr lang="en-US" sz="1600" dirty="0"/>
                        <a:t>Integer</a:t>
                      </a:r>
                    </a:p>
                  </a:txBody>
                  <a:tcPr/>
                </a:tc>
                <a:tc>
                  <a:txBody>
                    <a:bodyPr/>
                    <a:lstStyle/>
                    <a:p>
                      <a:r>
                        <a:rPr lang="en-US" sz="1600" dirty="0"/>
                        <a:t>As defined in Table 8-77</a:t>
                      </a:r>
                    </a:p>
                  </a:txBody>
                  <a:tcPr/>
                </a:tc>
                <a:tc>
                  <a:txBody>
                    <a:bodyPr/>
                    <a:lstStyle/>
                    <a:p>
                      <a:r>
                        <a:rPr lang="en-US" sz="1600" dirty="0"/>
                        <a:t>As defined in Table 8-77.</a:t>
                      </a:r>
                    </a:p>
                  </a:txBody>
                  <a:tcPr/>
                </a:tc>
                <a:extLst>
                  <a:ext uri="{0D108BD9-81ED-4DB2-BD59-A6C34878D82A}">
                    <a16:rowId xmlns:a16="http://schemas.microsoft.com/office/drawing/2014/main" val="1781450516"/>
                  </a:ext>
                </a:extLst>
              </a:tr>
              <a:tr h="574040">
                <a:tc>
                  <a:txBody>
                    <a:bodyPr/>
                    <a:lstStyle/>
                    <a:p>
                      <a:r>
                        <a:rPr lang="en-US" sz="1600" dirty="0" err="1">
                          <a:solidFill>
                            <a:schemeClr val="tx1"/>
                          </a:solidFill>
                        </a:rPr>
                        <a:t>KeyIdMode</a:t>
                      </a:r>
                      <a:endParaRPr lang="en-US" sz="1600" dirty="0">
                        <a:solidFill>
                          <a:schemeClr val="tx1"/>
                        </a:solidFill>
                      </a:endParaRPr>
                    </a:p>
                  </a:txBody>
                  <a:tcPr anchor="ctr"/>
                </a:tc>
                <a:tc>
                  <a:txBody>
                    <a:bodyPr/>
                    <a:lstStyle/>
                    <a:p>
                      <a:r>
                        <a:rPr lang="en-US" sz="1600" dirty="0"/>
                        <a:t>Integer</a:t>
                      </a:r>
                    </a:p>
                  </a:txBody>
                  <a:tcPr/>
                </a:tc>
                <a:tc>
                  <a:txBody>
                    <a:bodyPr/>
                    <a:lstStyle/>
                    <a:p>
                      <a:r>
                        <a:rPr lang="en-US" sz="1600" dirty="0"/>
                        <a:t>As defined in Table 8-77</a:t>
                      </a:r>
                    </a:p>
                  </a:txBody>
                  <a:tcPr/>
                </a:tc>
                <a:tc>
                  <a:txBody>
                    <a:bodyPr/>
                    <a:lstStyle/>
                    <a:p>
                      <a:r>
                        <a:rPr lang="en-US" sz="1600" dirty="0"/>
                        <a:t>As defined in Table 8-77.</a:t>
                      </a:r>
                    </a:p>
                  </a:txBody>
                  <a:tcPr/>
                </a:tc>
                <a:extLst>
                  <a:ext uri="{0D108BD9-81ED-4DB2-BD59-A6C34878D82A}">
                    <a16:rowId xmlns:a16="http://schemas.microsoft.com/office/drawing/2014/main" val="2679995867"/>
                  </a:ext>
                </a:extLst>
              </a:tr>
              <a:tr h="574040">
                <a:tc>
                  <a:txBody>
                    <a:bodyPr/>
                    <a:lstStyle/>
                    <a:p>
                      <a:r>
                        <a:rPr lang="en-US" sz="1600" dirty="0" err="1">
                          <a:solidFill>
                            <a:schemeClr val="tx1"/>
                          </a:solidFill>
                        </a:rPr>
                        <a:t>KeySource</a:t>
                      </a:r>
                      <a:endParaRPr lang="en-US" sz="1600" dirty="0">
                        <a:solidFill>
                          <a:schemeClr val="tx1"/>
                        </a:solidFill>
                      </a:endParaRPr>
                    </a:p>
                  </a:txBody>
                  <a:tcPr anchor="ctr"/>
                </a:tc>
                <a:tc>
                  <a:txBody>
                    <a:bodyPr/>
                    <a:lstStyle/>
                    <a:p>
                      <a:r>
                        <a:rPr lang="en-US" sz="1600" dirty="0"/>
                        <a:t>Set of octets</a:t>
                      </a:r>
                    </a:p>
                  </a:txBody>
                  <a:tcPr/>
                </a:tc>
                <a:tc>
                  <a:txBody>
                    <a:bodyPr/>
                    <a:lstStyle/>
                    <a:p>
                      <a:r>
                        <a:rPr lang="en-US" sz="1600" dirty="0"/>
                        <a:t>As defined in Table 8-77</a:t>
                      </a:r>
                    </a:p>
                  </a:txBody>
                  <a:tcPr/>
                </a:tc>
                <a:tc>
                  <a:txBody>
                    <a:bodyPr/>
                    <a:lstStyle/>
                    <a:p>
                      <a:r>
                        <a:rPr lang="en-US" sz="1600" dirty="0"/>
                        <a:t>As defined in Table 8-77.</a:t>
                      </a:r>
                    </a:p>
                  </a:txBody>
                  <a:tcPr/>
                </a:tc>
                <a:extLst>
                  <a:ext uri="{0D108BD9-81ED-4DB2-BD59-A6C34878D82A}">
                    <a16:rowId xmlns:a16="http://schemas.microsoft.com/office/drawing/2014/main" val="3449232983"/>
                  </a:ext>
                </a:extLst>
              </a:tr>
              <a:tr h="574040">
                <a:tc>
                  <a:txBody>
                    <a:bodyPr/>
                    <a:lstStyle/>
                    <a:p>
                      <a:r>
                        <a:rPr lang="en-US" sz="1600" dirty="0" err="1">
                          <a:solidFill>
                            <a:schemeClr val="tx1"/>
                          </a:solidFill>
                        </a:rPr>
                        <a:t>KeyIndex</a:t>
                      </a:r>
                      <a:endParaRPr lang="en-US" sz="1600" dirty="0">
                        <a:solidFill>
                          <a:schemeClr val="tx1"/>
                        </a:solidFill>
                      </a:endParaRPr>
                    </a:p>
                  </a:txBody>
                  <a:tcPr anchor="ctr"/>
                </a:tc>
                <a:tc>
                  <a:txBody>
                    <a:bodyPr/>
                    <a:lstStyle/>
                    <a:p>
                      <a:r>
                        <a:rPr lang="en-US" sz="1600" dirty="0"/>
                        <a:t>Integer</a:t>
                      </a:r>
                    </a:p>
                  </a:txBody>
                  <a:tcPr/>
                </a:tc>
                <a:tc>
                  <a:txBody>
                    <a:bodyPr/>
                    <a:lstStyle/>
                    <a:p>
                      <a:r>
                        <a:rPr lang="en-US" sz="1600" dirty="0"/>
                        <a:t>As defined in Table 8-77</a:t>
                      </a:r>
                    </a:p>
                  </a:txBody>
                  <a:tcPr/>
                </a:tc>
                <a:tc>
                  <a:txBody>
                    <a:bodyPr/>
                    <a:lstStyle/>
                    <a:p>
                      <a:r>
                        <a:rPr lang="en-US" sz="1600" dirty="0"/>
                        <a:t>As defined in Table 8-77.</a:t>
                      </a:r>
                    </a:p>
                  </a:txBody>
                  <a:tcPr/>
                </a:tc>
                <a:extLst>
                  <a:ext uri="{0D108BD9-81ED-4DB2-BD59-A6C34878D82A}">
                    <a16:rowId xmlns:a16="http://schemas.microsoft.com/office/drawing/2014/main" val="1712940605"/>
                  </a:ext>
                </a:extLst>
              </a:tr>
            </a:tbl>
          </a:graphicData>
        </a:graphic>
      </p:graphicFrame>
    </p:spTree>
    <p:extLst>
      <p:ext uri="{BB962C8B-B14F-4D97-AF65-F5344CB8AC3E}">
        <p14:creationId xmlns:p14="http://schemas.microsoft.com/office/powerpoint/2010/main" val="4195673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a:t>
            </a:r>
            <a:r>
              <a:rPr lang="en-US" dirty="0" err="1"/>
              <a:t>RES.confirm</a:t>
            </a:r>
            <a:r>
              <a:rPr lang="en-US" dirty="0"/>
              <a:t> parameters</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16</a:t>
            </a:fld>
            <a:endParaRPr lang="en-US" altLang="ja-JP"/>
          </a:p>
        </p:txBody>
      </p:sp>
      <p:sp>
        <p:nvSpPr>
          <p:cNvPr id="9" name="Rectangle 8">
            <a:extLst>
              <a:ext uri="{FF2B5EF4-FFF2-40B4-BE49-F238E27FC236}">
                <a16:creationId xmlns:a16="http://schemas.microsoft.com/office/drawing/2014/main" id="{D0D11944-BCF6-47DF-8D4E-6A7ED03DD022}"/>
              </a:ext>
            </a:extLst>
          </p:cNvPr>
          <p:cNvSpPr/>
          <p:nvPr/>
        </p:nvSpPr>
        <p:spPr>
          <a:xfrm>
            <a:off x="270983" y="1995213"/>
            <a:ext cx="8602034" cy="369332"/>
          </a:xfrm>
          <a:prstGeom prst="rect">
            <a:avLst/>
          </a:prstGeom>
        </p:spPr>
        <p:txBody>
          <a:bodyPr wrap="square">
            <a:spAutoFit/>
          </a:bodyPr>
          <a:lstStyle/>
          <a:p>
            <a:r>
              <a:rPr kumimoji="1" lang="en-US" altLang="ja-JP" sz="1800" dirty="0"/>
              <a:t>Add sub clause 8.2.26.3b and Table 8-77b as follows:</a:t>
            </a:r>
          </a:p>
        </p:txBody>
      </p:sp>
      <p:sp>
        <p:nvSpPr>
          <p:cNvPr id="10" name="Rectangle 9">
            <a:extLst>
              <a:ext uri="{FF2B5EF4-FFF2-40B4-BE49-F238E27FC236}">
                <a16:creationId xmlns:a16="http://schemas.microsoft.com/office/drawing/2014/main" id="{03EBF72B-8F31-4719-8F5F-025B1BFA7D53}"/>
              </a:ext>
            </a:extLst>
          </p:cNvPr>
          <p:cNvSpPr/>
          <p:nvPr/>
        </p:nvSpPr>
        <p:spPr>
          <a:xfrm>
            <a:off x="270983" y="2555081"/>
            <a:ext cx="8440476" cy="4247317"/>
          </a:xfrm>
          <a:prstGeom prst="rect">
            <a:avLst/>
          </a:prstGeom>
        </p:spPr>
        <p:txBody>
          <a:bodyPr wrap="square">
            <a:spAutoFit/>
          </a:bodyPr>
          <a:lstStyle/>
          <a:p>
            <a:r>
              <a:rPr lang="en-US" sz="1800" b="1" dirty="0">
                <a:latin typeface="+mn-lt"/>
              </a:rPr>
              <a:t>8.2.26.3b MLME-SRM-</a:t>
            </a:r>
            <a:r>
              <a:rPr lang="en-US" sz="1800" b="1" dirty="0" err="1">
                <a:latin typeface="+mn-lt"/>
              </a:rPr>
              <a:t>RES.confirm</a:t>
            </a:r>
            <a:endParaRPr lang="en-US" sz="1800" b="1" dirty="0">
              <a:latin typeface="+mn-lt"/>
            </a:endParaRPr>
          </a:p>
          <a:p>
            <a:endParaRPr lang="en-US" sz="1800" b="1" dirty="0">
              <a:latin typeface="+mn-lt"/>
            </a:endParaRPr>
          </a:p>
          <a:p>
            <a:r>
              <a:rPr lang="en-US" sz="1800" dirty="0"/>
              <a:t>The MLME-SRM-</a:t>
            </a:r>
            <a:r>
              <a:rPr lang="en-US" sz="1800" dirty="0" err="1"/>
              <a:t>RES.confirm</a:t>
            </a:r>
            <a:r>
              <a:rPr lang="en-US" sz="1800" dirty="0"/>
              <a:t> primitive reports the results of the MLME-SRM-</a:t>
            </a:r>
            <a:r>
              <a:rPr lang="en-US" sz="1800" dirty="0" err="1"/>
              <a:t>RES.request</a:t>
            </a:r>
            <a:r>
              <a:rPr lang="en-US" sz="1800" dirty="0"/>
              <a:t>.</a:t>
            </a:r>
          </a:p>
          <a:p>
            <a:endParaRPr lang="en-US" sz="1800" dirty="0"/>
          </a:p>
          <a:p>
            <a:r>
              <a:rPr lang="en-US" sz="1800" dirty="0"/>
              <a:t>The semantics of this primitive are as follows:</a:t>
            </a:r>
          </a:p>
          <a:p>
            <a:endParaRPr lang="en-US" sz="1800" dirty="0">
              <a:latin typeface="+mn-lt"/>
            </a:endParaRPr>
          </a:p>
          <a:p>
            <a:r>
              <a:rPr lang="en-US" sz="1800" dirty="0">
                <a:latin typeface="+mn-lt"/>
              </a:rPr>
              <a:t>MLME-SRM-</a:t>
            </a:r>
            <a:r>
              <a:rPr lang="en-US" sz="1800" dirty="0" err="1">
                <a:latin typeface="+mn-lt"/>
              </a:rPr>
              <a:t>RES.confirm</a:t>
            </a:r>
            <a:r>
              <a:rPr lang="en-US" sz="1800" dirty="0">
                <a:latin typeface="+mn-lt"/>
              </a:rPr>
              <a:t>		(</a:t>
            </a:r>
          </a:p>
          <a:p>
            <a:r>
              <a:rPr lang="en-US" sz="1800" dirty="0">
                <a:latin typeface="+mn-lt"/>
              </a:rPr>
              <a:t>				</a:t>
            </a:r>
            <a:r>
              <a:rPr lang="en-US" sz="1800" dirty="0" err="1">
                <a:latin typeface="+mn-lt"/>
              </a:rPr>
              <a:t>SrmHandle</a:t>
            </a:r>
            <a:r>
              <a:rPr lang="en-US" sz="1800" dirty="0">
                <a:latin typeface="+mn-lt"/>
              </a:rPr>
              <a:t>,</a:t>
            </a:r>
          </a:p>
          <a:p>
            <a:r>
              <a:rPr lang="en-US" sz="1800" dirty="0">
                <a:latin typeface="+mn-lt"/>
              </a:rPr>
              <a:t>				</a:t>
            </a:r>
            <a:r>
              <a:rPr lang="en-US" sz="1800" dirty="0" err="1">
                <a:latin typeface="+mn-lt"/>
              </a:rPr>
              <a:t>DeviceAddrMode</a:t>
            </a:r>
            <a:r>
              <a:rPr lang="en-US" sz="1800" dirty="0">
                <a:latin typeface="+mn-lt"/>
              </a:rPr>
              <a:t>,</a:t>
            </a:r>
          </a:p>
          <a:p>
            <a:r>
              <a:rPr lang="en-US" sz="1800" dirty="0">
                <a:latin typeface="+mn-lt"/>
              </a:rPr>
              <a:t>				</a:t>
            </a:r>
            <a:r>
              <a:rPr lang="en-US" sz="1800" dirty="0" err="1">
                <a:latin typeface="+mn-lt"/>
              </a:rPr>
              <a:t>DeviceAddress</a:t>
            </a:r>
            <a:r>
              <a:rPr lang="en-US" sz="1800" dirty="0">
                <a:latin typeface="+mn-lt"/>
              </a:rPr>
              <a:t>,</a:t>
            </a:r>
          </a:p>
          <a:p>
            <a:r>
              <a:rPr lang="en-US" sz="1800" dirty="0">
                <a:latin typeface="+mn-lt"/>
              </a:rPr>
              <a:t>				Status</a:t>
            </a:r>
          </a:p>
          <a:p>
            <a:r>
              <a:rPr lang="en-US" sz="1800" dirty="0">
                <a:latin typeface="+mn-lt"/>
              </a:rPr>
              <a:t>				)</a:t>
            </a:r>
          </a:p>
          <a:p>
            <a:r>
              <a:rPr lang="en-US" sz="1800" dirty="0">
                <a:latin typeface="+mn-lt"/>
              </a:rPr>
              <a:t>	</a:t>
            </a:r>
          </a:p>
          <a:p>
            <a:r>
              <a:rPr lang="en-US" sz="1800" dirty="0"/>
              <a:t>The primitive parameters are defined in Table 8-77a.</a:t>
            </a:r>
          </a:p>
        </p:txBody>
      </p:sp>
    </p:spTree>
    <p:extLst>
      <p:ext uri="{BB962C8B-B14F-4D97-AF65-F5344CB8AC3E}">
        <p14:creationId xmlns:p14="http://schemas.microsoft.com/office/powerpoint/2010/main" val="3200123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a:t>
            </a:r>
            <a:r>
              <a:rPr lang="en-US" dirty="0" err="1"/>
              <a:t>RES.confirm</a:t>
            </a:r>
            <a:r>
              <a:rPr lang="en-US" dirty="0"/>
              <a:t> parameters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a:xfrm>
            <a:off x="5486400" y="6475413"/>
            <a:ext cx="3124200" cy="182562"/>
          </a:xfrm>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a:xfrm>
            <a:off x="4344988" y="6475413"/>
            <a:ext cx="530225" cy="182562"/>
          </a:xfrm>
        </p:spPr>
        <p:txBody>
          <a:bodyPr/>
          <a:lstStyle/>
          <a:p>
            <a:r>
              <a:rPr lang="en-US" altLang="ja-JP"/>
              <a:t>Slide </a:t>
            </a:r>
            <a:fld id="{7E4A064A-F100-45E5-BB56-E199832A2C3D}" type="slidenum">
              <a:rPr lang="en-US" altLang="ja-JP" smtClean="0"/>
              <a:pPr/>
              <a:t>17</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3081262593"/>
              </p:ext>
            </p:extLst>
          </p:nvPr>
        </p:nvGraphicFramePr>
        <p:xfrm>
          <a:off x="647699" y="2057400"/>
          <a:ext cx="7924801" cy="4373880"/>
        </p:xfrm>
        <a:graphic>
          <a:graphicData uri="http://schemas.openxmlformats.org/drawingml/2006/table">
            <a:tbl>
              <a:tblPr>
                <a:tableStyleId>{616DA210-FB5B-4158-B5E0-FEB733F419BA}</a:tableStyleId>
              </a:tblPr>
              <a:tblGrid>
                <a:gridCol w="1752600">
                  <a:extLst>
                    <a:ext uri="{9D8B030D-6E8A-4147-A177-3AD203B41FA5}">
                      <a16:colId xmlns:a16="http://schemas.microsoft.com/office/drawing/2014/main" val="1294158072"/>
                    </a:ext>
                  </a:extLst>
                </a:gridCol>
                <a:gridCol w="1676400">
                  <a:extLst>
                    <a:ext uri="{9D8B030D-6E8A-4147-A177-3AD203B41FA5}">
                      <a16:colId xmlns:a16="http://schemas.microsoft.com/office/drawing/2014/main" val="2513426883"/>
                    </a:ext>
                  </a:extLst>
                </a:gridCol>
                <a:gridCol w="2209800">
                  <a:extLst>
                    <a:ext uri="{9D8B030D-6E8A-4147-A177-3AD203B41FA5}">
                      <a16:colId xmlns:a16="http://schemas.microsoft.com/office/drawing/2014/main" val="832493110"/>
                    </a:ext>
                  </a:extLst>
                </a:gridCol>
                <a:gridCol w="2286001">
                  <a:extLst>
                    <a:ext uri="{9D8B030D-6E8A-4147-A177-3AD203B41FA5}">
                      <a16:colId xmlns:a16="http://schemas.microsoft.com/office/drawing/2014/main" val="1566549248"/>
                    </a:ext>
                  </a:extLst>
                </a:gridCol>
              </a:tblGrid>
              <a:tr h="350520">
                <a:tc>
                  <a:txBody>
                    <a:bodyPr/>
                    <a:lstStyle/>
                    <a:p>
                      <a:pPr algn="ctr"/>
                      <a:r>
                        <a:rPr lang="en-US" sz="1600" dirty="0"/>
                        <a:t>Name</a:t>
                      </a:r>
                    </a:p>
                  </a:txBody>
                  <a:tcPr/>
                </a:tc>
                <a:tc>
                  <a:txBody>
                    <a:bodyPr/>
                    <a:lstStyle/>
                    <a:p>
                      <a:pPr algn="ctr"/>
                      <a:r>
                        <a:rPr lang="en-US" sz="1600" dirty="0"/>
                        <a:t>Type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Valid range</a:t>
                      </a:r>
                    </a:p>
                  </a:txBody>
                  <a:tcPr/>
                </a:tc>
                <a:tc>
                  <a:txBody>
                    <a:bodyPr/>
                    <a:lstStyle/>
                    <a:p>
                      <a:pPr algn="ctr"/>
                      <a:r>
                        <a:rPr lang="en-US" sz="1600" dirty="0"/>
                        <a:t>Description</a:t>
                      </a:r>
                    </a:p>
                  </a:txBody>
                  <a:tcPr/>
                </a:tc>
                <a:extLst>
                  <a:ext uri="{0D108BD9-81ED-4DB2-BD59-A6C34878D82A}">
                    <a16:rowId xmlns:a16="http://schemas.microsoft.com/office/drawing/2014/main" val="958327450"/>
                  </a:ext>
                </a:extLst>
              </a:tr>
              <a:tr h="574040">
                <a:tc>
                  <a:txBody>
                    <a:bodyPr/>
                    <a:lstStyle/>
                    <a:p>
                      <a:r>
                        <a:rPr lang="en-US" sz="1600" dirty="0" err="1">
                          <a:solidFill>
                            <a:schemeClr val="tx1"/>
                          </a:solidFill>
                        </a:rPr>
                        <a:t>SrmHandle</a:t>
                      </a:r>
                      <a:endParaRPr lang="en-US" sz="1600" dirty="0">
                        <a:solidFill>
                          <a:schemeClr val="tx1"/>
                        </a:solidFill>
                      </a:endParaRPr>
                    </a:p>
                  </a:txBody>
                  <a:tcPr/>
                </a:tc>
                <a:tc>
                  <a:txBody>
                    <a:bodyPr/>
                    <a:lstStyle/>
                    <a:p>
                      <a:r>
                        <a:rPr lang="en-US" sz="1600" dirty="0">
                          <a:solidFill>
                            <a:schemeClr val="tx1"/>
                          </a:solidFill>
                        </a:rPr>
                        <a:t>Integer</a:t>
                      </a:r>
                    </a:p>
                  </a:txBody>
                  <a:tcPr/>
                </a:tc>
                <a:tc>
                  <a:txBody>
                    <a:bodyPr/>
                    <a:lstStyle/>
                    <a:p>
                      <a:r>
                        <a:rPr lang="en-US" sz="1600" dirty="0">
                          <a:solidFill>
                            <a:schemeClr val="tx1"/>
                          </a:solidFill>
                        </a:rPr>
                        <a:t>0x00–0xff</a:t>
                      </a:r>
                    </a:p>
                  </a:txBody>
                  <a:tcPr/>
                </a:tc>
                <a:tc>
                  <a:txBody>
                    <a:bodyPr/>
                    <a:lstStyle/>
                    <a:p>
                      <a:r>
                        <a:rPr lang="en-US" sz="1600" dirty="0">
                          <a:solidFill>
                            <a:schemeClr val="tx1"/>
                          </a:solidFill>
                        </a:rPr>
                        <a:t>The identifier of the corresponding MLME-SRM-</a:t>
                      </a:r>
                      <a:r>
                        <a:rPr lang="en-US" sz="1600" dirty="0" err="1">
                          <a:solidFill>
                            <a:schemeClr val="tx1"/>
                          </a:solidFill>
                        </a:rPr>
                        <a:t>RES.request</a:t>
                      </a:r>
                      <a:r>
                        <a:rPr lang="en-US" sz="1600" dirty="0">
                          <a:solidFill>
                            <a:schemeClr val="tx1"/>
                          </a:solidFill>
                        </a:rPr>
                        <a:t> primitive.</a:t>
                      </a:r>
                    </a:p>
                  </a:txBody>
                  <a:tcPr/>
                </a:tc>
                <a:extLst>
                  <a:ext uri="{0D108BD9-81ED-4DB2-BD59-A6C34878D82A}">
                    <a16:rowId xmlns:a16="http://schemas.microsoft.com/office/drawing/2014/main" val="4281308756"/>
                  </a:ext>
                </a:extLst>
              </a:tr>
              <a:tr h="574040">
                <a:tc>
                  <a:txBody>
                    <a:bodyPr/>
                    <a:lstStyle/>
                    <a:p>
                      <a:r>
                        <a:rPr lang="en-US" sz="1600" dirty="0" err="1">
                          <a:solidFill>
                            <a:schemeClr val="tx1"/>
                          </a:solidFill>
                        </a:rPr>
                        <a:t>DeviceAddrMode</a:t>
                      </a:r>
                      <a:endParaRPr lang="en-US" sz="1600" dirty="0">
                        <a:solidFill>
                          <a:schemeClr val="tx1"/>
                        </a:solidFill>
                      </a:endParaRPr>
                    </a:p>
                  </a:txBody>
                  <a:tcPr/>
                </a:tc>
                <a:tc>
                  <a:txBody>
                    <a:bodyPr/>
                    <a:lstStyle/>
                    <a:p>
                      <a:r>
                        <a:rPr lang="en-US" sz="1600" dirty="0">
                          <a:solidFill>
                            <a:schemeClr val="tx1"/>
                          </a:solidFill>
                        </a:rPr>
                        <a:t>Enumeration</a:t>
                      </a:r>
                    </a:p>
                  </a:txBody>
                  <a:tcPr/>
                </a:tc>
                <a:tc>
                  <a:txBody>
                    <a:bodyPr/>
                    <a:lstStyle/>
                    <a:p>
                      <a:r>
                        <a:rPr lang="en-US" sz="1600" dirty="0">
                          <a:solidFill>
                            <a:schemeClr val="tx1"/>
                          </a:solidFill>
                        </a:rPr>
                        <a:t>SHORT, EXTENDED</a:t>
                      </a:r>
                    </a:p>
                  </a:txBody>
                  <a:tcPr/>
                </a:tc>
                <a:tc>
                  <a:txBody>
                    <a:bodyPr/>
                    <a:lstStyle/>
                    <a:p>
                      <a:r>
                        <a:rPr lang="en-US" sz="1600" dirty="0">
                          <a:solidFill>
                            <a:schemeClr val="tx1"/>
                          </a:solidFill>
                        </a:rPr>
                        <a:t>The addressing mode of the device requesting to execute SRM operation.</a:t>
                      </a:r>
                    </a:p>
                  </a:txBody>
                  <a:tcPr/>
                </a:tc>
                <a:extLst>
                  <a:ext uri="{0D108BD9-81ED-4DB2-BD59-A6C34878D82A}">
                    <a16:rowId xmlns:a16="http://schemas.microsoft.com/office/drawing/2014/main" val="1659526007"/>
                  </a:ext>
                </a:extLst>
              </a:tr>
              <a:tr h="574040">
                <a:tc>
                  <a:txBody>
                    <a:bodyPr/>
                    <a:lstStyle/>
                    <a:p>
                      <a:r>
                        <a:rPr lang="en-US" sz="1600" dirty="0" err="1">
                          <a:solidFill>
                            <a:schemeClr val="tx1"/>
                          </a:solidFill>
                        </a:rPr>
                        <a:t>DeviceAddress</a:t>
                      </a:r>
                      <a:endParaRPr lang="en-US" sz="1600" dirty="0">
                        <a:solidFill>
                          <a:schemeClr val="tx1"/>
                        </a:solidFill>
                      </a:endParaRPr>
                    </a:p>
                  </a:txBody>
                  <a:tcPr/>
                </a:tc>
                <a:tc>
                  <a:txBody>
                    <a:bodyPr/>
                    <a:lstStyle/>
                    <a:p>
                      <a:r>
                        <a:rPr lang="en-US" sz="1600" dirty="0">
                          <a:solidFill>
                            <a:schemeClr val="tx1"/>
                          </a:solidFill>
                        </a:rPr>
                        <a:t>Short address</a:t>
                      </a:r>
                    </a:p>
                    <a:p>
                      <a:r>
                        <a:rPr lang="en-US" sz="1600" dirty="0">
                          <a:solidFill>
                            <a:schemeClr val="tx1"/>
                          </a:solidFill>
                        </a:rPr>
                        <a:t>or extended</a:t>
                      </a:r>
                    </a:p>
                    <a:p>
                      <a:r>
                        <a:rPr lang="en-US" sz="1600" dirty="0">
                          <a:solidFill>
                            <a:schemeClr val="tx1"/>
                          </a:solidFill>
                        </a:rPr>
                        <a:t>address</a:t>
                      </a:r>
                    </a:p>
                  </a:txBody>
                  <a:tcPr/>
                </a:tc>
                <a:tc>
                  <a:txBody>
                    <a:bodyPr/>
                    <a:lstStyle/>
                    <a:p>
                      <a:r>
                        <a:rPr lang="en-US" sz="1600" dirty="0">
                          <a:solidFill>
                            <a:schemeClr val="tx1"/>
                          </a:solidFill>
                        </a:rPr>
                        <a:t>As specified by the</a:t>
                      </a:r>
                    </a:p>
                    <a:p>
                      <a:r>
                        <a:rPr lang="en-US" sz="1600" dirty="0" err="1">
                          <a:solidFill>
                            <a:schemeClr val="tx1"/>
                          </a:solidFill>
                        </a:rPr>
                        <a:t>DeviceAddrMode</a:t>
                      </a:r>
                      <a:endParaRPr lang="en-US" sz="1600" dirty="0">
                        <a:solidFill>
                          <a:schemeClr val="tx1"/>
                        </a:solidFill>
                      </a:endParaRPr>
                    </a:p>
                    <a:p>
                      <a:r>
                        <a:rPr lang="en-US" sz="1600" dirty="0">
                          <a:solidFill>
                            <a:schemeClr val="tx1"/>
                          </a:solidFill>
                        </a:rPr>
                        <a:t>Parameter</a:t>
                      </a:r>
                    </a:p>
                  </a:txBody>
                  <a:tcPr/>
                </a:tc>
                <a:tc>
                  <a:txBody>
                    <a:bodyPr/>
                    <a:lstStyle/>
                    <a:p>
                      <a:r>
                        <a:rPr lang="en-US" sz="1600" dirty="0">
                          <a:solidFill>
                            <a:schemeClr val="tx1"/>
                          </a:solidFill>
                        </a:rPr>
                        <a:t>The address of the device requesting</a:t>
                      </a:r>
                    </a:p>
                    <a:p>
                      <a:r>
                        <a:rPr lang="en-US" sz="1600" dirty="0">
                          <a:solidFill>
                            <a:schemeClr val="tx1"/>
                          </a:solidFill>
                        </a:rPr>
                        <a:t>to execute SRM operation.</a:t>
                      </a:r>
                    </a:p>
                  </a:txBody>
                  <a:tcPr/>
                </a:tc>
                <a:extLst>
                  <a:ext uri="{0D108BD9-81ED-4DB2-BD59-A6C34878D82A}">
                    <a16:rowId xmlns:a16="http://schemas.microsoft.com/office/drawing/2014/main" val="1136289345"/>
                  </a:ext>
                </a:extLst>
              </a:tr>
              <a:tr h="574040">
                <a:tc>
                  <a:txBody>
                    <a:bodyPr/>
                    <a:lstStyle/>
                    <a:p>
                      <a:r>
                        <a:rPr lang="en-US" sz="1600" dirty="0">
                          <a:solidFill>
                            <a:schemeClr val="tx1"/>
                          </a:solidFill>
                        </a:rPr>
                        <a:t>Status</a:t>
                      </a:r>
                    </a:p>
                  </a:txBody>
                  <a:tcPr/>
                </a:tc>
                <a:tc>
                  <a:txBody>
                    <a:bodyPr/>
                    <a:lstStyle/>
                    <a:p>
                      <a:r>
                        <a:rPr lang="en-US" sz="1600" dirty="0">
                          <a:solidFill>
                            <a:schemeClr val="tx1"/>
                          </a:solidFill>
                        </a:rPr>
                        <a:t>Enumeration</a:t>
                      </a:r>
                    </a:p>
                  </a:txBody>
                  <a:tcPr/>
                </a:tc>
                <a:tc>
                  <a:txBody>
                    <a:bodyPr/>
                    <a:lstStyle/>
                    <a:p>
                      <a:r>
                        <a:rPr lang="en-US" sz="1600" dirty="0">
                          <a:solidFill>
                            <a:srgbClr val="FF0000"/>
                          </a:solidFill>
                        </a:rPr>
                        <a:t>CHANNEL_ACCESS_FAILURE, NO_ACK, SUCCESS</a:t>
                      </a:r>
                    </a:p>
                  </a:txBody>
                  <a:tcPr/>
                </a:tc>
                <a:tc>
                  <a:txBody>
                    <a:bodyPr/>
                    <a:lstStyle/>
                    <a:p>
                      <a:r>
                        <a:rPr lang="en-US" sz="1600" dirty="0">
                          <a:solidFill>
                            <a:schemeClr val="tx1"/>
                          </a:solidFill>
                        </a:rPr>
                        <a:t>The status of SRM Response attempt.</a:t>
                      </a:r>
                    </a:p>
                  </a:txBody>
                  <a:tcPr/>
                </a:tc>
                <a:extLst>
                  <a:ext uri="{0D108BD9-81ED-4DB2-BD59-A6C34878D82A}">
                    <a16:rowId xmlns:a16="http://schemas.microsoft.com/office/drawing/2014/main" val="2903356067"/>
                  </a:ext>
                </a:extLst>
              </a:tr>
            </a:tbl>
          </a:graphicData>
        </a:graphic>
      </p:graphicFrame>
      <p:sp>
        <p:nvSpPr>
          <p:cNvPr id="7" name="TextBox 6">
            <a:extLst>
              <a:ext uri="{FF2B5EF4-FFF2-40B4-BE49-F238E27FC236}">
                <a16:creationId xmlns:a16="http://schemas.microsoft.com/office/drawing/2014/main" id="{A36C025C-0533-432D-9415-65C327E43D82}"/>
              </a:ext>
            </a:extLst>
          </p:cNvPr>
          <p:cNvSpPr txBox="1"/>
          <p:nvPr/>
        </p:nvSpPr>
        <p:spPr>
          <a:xfrm>
            <a:off x="1485900" y="1676400"/>
            <a:ext cx="5609292" cy="369332"/>
          </a:xfrm>
          <a:prstGeom prst="rect">
            <a:avLst/>
          </a:prstGeom>
          <a:noFill/>
        </p:spPr>
        <p:txBody>
          <a:bodyPr wrap="none" rtlCol="0">
            <a:spAutoFit/>
          </a:bodyPr>
          <a:lstStyle/>
          <a:p>
            <a:r>
              <a:rPr lang="en-US" sz="1800" dirty="0">
                <a:latin typeface="+mn-lt"/>
              </a:rPr>
              <a:t>Table 8-77b --- MLME-SRM-</a:t>
            </a:r>
            <a:r>
              <a:rPr lang="en-US" sz="1800" dirty="0" err="1">
                <a:latin typeface="+mn-lt"/>
              </a:rPr>
              <a:t>RES.confirm</a:t>
            </a:r>
            <a:r>
              <a:rPr lang="en-US" sz="1800" dirty="0">
                <a:latin typeface="+mn-lt"/>
              </a:rPr>
              <a:t> parameters</a:t>
            </a:r>
          </a:p>
        </p:txBody>
      </p:sp>
    </p:spTree>
    <p:extLst>
      <p:ext uri="{BB962C8B-B14F-4D97-AF65-F5344CB8AC3E}">
        <p14:creationId xmlns:p14="http://schemas.microsoft.com/office/powerpoint/2010/main" val="42776050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a:t>
            </a:r>
            <a:r>
              <a:rPr lang="en-US" dirty="0" err="1"/>
              <a:t>REPORT.confirm</a:t>
            </a:r>
            <a:r>
              <a:rPr lang="en-US" dirty="0"/>
              <a:t> parameters</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a:xfrm>
            <a:off x="5486400" y="6475413"/>
            <a:ext cx="3124200" cy="182562"/>
          </a:xfrm>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a:xfrm>
            <a:off x="4344988" y="6475413"/>
            <a:ext cx="530225" cy="182562"/>
          </a:xfrm>
        </p:spPr>
        <p:txBody>
          <a:bodyPr/>
          <a:lstStyle/>
          <a:p>
            <a:r>
              <a:rPr lang="en-US" altLang="ja-JP"/>
              <a:t>Slide </a:t>
            </a:r>
            <a:fld id="{7E4A064A-F100-45E5-BB56-E199832A2C3D}" type="slidenum">
              <a:rPr lang="en-US" altLang="ja-JP" smtClean="0"/>
              <a:pPr/>
              <a:t>18</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3010630336"/>
              </p:ext>
            </p:extLst>
          </p:nvPr>
        </p:nvGraphicFramePr>
        <p:xfrm>
          <a:off x="647699" y="2057400"/>
          <a:ext cx="7924801" cy="2971800"/>
        </p:xfrm>
        <a:graphic>
          <a:graphicData uri="http://schemas.openxmlformats.org/drawingml/2006/table">
            <a:tbl>
              <a:tblPr>
                <a:tableStyleId>{616DA210-FB5B-4158-B5E0-FEB733F419BA}</a:tableStyleId>
              </a:tblPr>
              <a:tblGrid>
                <a:gridCol w="1752600">
                  <a:extLst>
                    <a:ext uri="{9D8B030D-6E8A-4147-A177-3AD203B41FA5}">
                      <a16:colId xmlns:a16="http://schemas.microsoft.com/office/drawing/2014/main" val="1294158072"/>
                    </a:ext>
                  </a:extLst>
                </a:gridCol>
                <a:gridCol w="1676400">
                  <a:extLst>
                    <a:ext uri="{9D8B030D-6E8A-4147-A177-3AD203B41FA5}">
                      <a16:colId xmlns:a16="http://schemas.microsoft.com/office/drawing/2014/main" val="2513426883"/>
                    </a:ext>
                  </a:extLst>
                </a:gridCol>
                <a:gridCol w="2209800">
                  <a:extLst>
                    <a:ext uri="{9D8B030D-6E8A-4147-A177-3AD203B41FA5}">
                      <a16:colId xmlns:a16="http://schemas.microsoft.com/office/drawing/2014/main" val="832493110"/>
                    </a:ext>
                  </a:extLst>
                </a:gridCol>
                <a:gridCol w="2286001">
                  <a:extLst>
                    <a:ext uri="{9D8B030D-6E8A-4147-A177-3AD203B41FA5}">
                      <a16:colId xmlns:a16="http://schemas.microsoft.com/office/drawing/2014/main" val="1566549248"/>
                    </a:ext>
                  </a:extLst>
                </a:gridCol>
              </a:tblGrid>
              <a:tr h="350520">
                <a:tc>
                  <a:txBody>
                    <a:bodyPr/>
                    <a:lstStyle/>
                    <a:p>
                      <a:pPr algn="ctr"/>
                      <a:r>
                        <a:rPr lang="en-US" sz="1600" dirty="0"/>
                        <a:t>Name</a:t>
                      </a:r>
                    </a:p>
                  </a:txBody>
                  <a:tcPr/>
                </a:tc>
                <a:tc>
                  <a:txBody>
                    <a:bodyPr/>
                    <a:lstStyle/>
                    <a:p>
                      <a:pPr algn="ctr"/>
                      <a:r>
                        <a:rPr lang="en-US" sz="1600" dirty="0"/>
                        <a:t>Type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Valid range</a:t>
                      </a:r>
                    </a:p>
                  </a:txBody>
                  <a:tcPr/>
                </a:tc>
                <a:tc>
                  <a:txBody>
                    <a:bodyPr/>
                    <a:lstStyle/>
                    <a:p>
                      <a:pPr algn="ctr"/>
                      <a:r>
                        <a:rPr lang="en-US" sz="1600" dirty="0"/>
                        <a:t>Description</a:t>
                      </a:r>
                    </a:p>
                  </a:txBody>
                  <a:tcPr/>
                </a:tc>
                <a:extLst>
                  <a:ext uri="{0D108BD9-81ED-4DB2-BD59-A6C34878D82A}">
                    <a16:rowId xmlns:a16="http://schemas.microsoft.com/office/drawing/2014/main" val="958327450"/>
                  </a:ext>
                </a:extLst>
              </a:tr>
              <a:tr h="574040">
                <a:tc>
                  <a:txBody>
                    <a:bodyPr/>
                    <a:lstStyle/>
                    <a:p>
                      <a:r>
                        <a:rPr lang="en-US" sz="1600" dirty="0" err="1">
                          <a:solidFill>
                            <a:schemeClr val="tx1"/>
                          </a:solidFill>
                        </a:rPr>
                        <a:t>SrmHandle</a:t>
                      </a:r>
                      <a:endParaRPr lang="en-US" sz="1600" dirty="0">
                        <a:solidFill>
                          <a:schemeClr val="tx1"/>
                        </a:solidFill>
                      </a:endParaRPr>
                    </a:p>
                  </a:txBody>
                  <a:tcPr/>
                </a:tc>
                <a:tc>
                  <a:txBody>
                    <a:bodyPr/>
                    <a:lstStyle/>
                    <a:p>
                      <a:r>
                        <a:rPr lang="en-US" sz="1600" dirty="0">
                          <a:solidFill>
                            <a:schemeClr val="tx1"/>
                          </a:solidFill>
                        </a:rPr>
                        <a:t>Integer</a:t>
                      </a:r>
                    </a:p>
                  </a:txBody>
                  <a:tcPr/>
                </a:tc>
                <a:tc>
                  <a:txBody>
                    <a:bodyPr/>
                    <a:lstStyle/>
                    <a:p>
                      <a:r>
                        <a:rPr lang="en-US" sz="1600" dirty="0">
                          <a:solidFill>
                            <a:schemeClr val="tx1"/>
                          </a:solidFill>
                        </a:rPr>
                        <a:t>0x00–0xff</a:t>
                      </a:r>
                    </a:p>
                  </a:txBody>
                  <a:tcPr/>
                </a:tc>
                <a:tc>
                  <a:txBody>
                    <a:bodyPr/>
                    <a:lstStyle/>
                    <a:p>
                      <a:r>
                        <a:rPr lang="en-US" sz="1600" dirty="0">
                          <a:solidFill>
                            <a:schemeClr val="tx1"/>
                          </a:solidFill>
                        </a:rPr>
                        <a:t>An identifier which can be used to refer to</a:t>
                      </a:r>
                    </a:p>
                    <a:p>
                      <a:r>
                        <a:rPr lang="en-US" sz="1600" dirty="0">
                          <a:solidFill>
                            <a:schemeClr val="tx1"/>
                          </a:solidFill>
                        </a:rPr>
                        <a:t>the particular primitive transaction; used to</a:t>
                      </a:r>
                    </a:p>
                    <a:p>
                      <a:r>
                        <a:rPr lang="en-US" sz="1600" dirty="0">
                          <a:solidFill>
                            <a:schemeClr val="tx1"/>
                          </a:solidFill>
                        </a:rPr>
                        <a:t>match a confirm primitive with the</a:t>
                      </a:r>
                    </a:p>
                    <a:p>
                      <a:r>
                        <a:rPr lang="en-US" sz="1600" dirty="0">
                          <a:solidFill>
                            <a:schemeClr val="tx1"/>
                          </a:solidFill>
                        </a:rPr>
                        <a:t>corresponding request.</a:t>
                      </a:r>
                    </a:p>
                  </a:txBody>
                  <a:tcPr/>
                </a:tc>
                <a:extLst>
                  <a:ext uri="{0D108BD9-81ED-4DB2-BD59-A6C34878D82A}">
                    <a16:rowId xmlns:a16="http://schemas.microsoft.com/office/drawing/2014/main" val="4281308756"/>
                  </a:ext>
                </a:extLst>
              </a:tr>
              <a:tr h="574040">
                <a:tc>
                  <a:txBody>
                    <a:bodyPr/>
                    <a:lstStyle/>
                    <a:p>
                      <a:r>
                        <a:rPr lang="en-US" sz="1600" dirty="0">
                          <a:solidFill>
                            <a:schemeClr val="tx1"/>
                          </a:solidFill>
                        </a:rPr>
                        <a:t>Status</a:t>
                      </a:r>
                    </a:p>
                  </a:txBody>
                  <a:tcPr/>
                </a:tc>
                <a:tc>
                  <a:txBody>
                    <a:bodyPr/>
                    <a:lstStyle/>
                    <a:p>
                      <a:r>
                        <a:rPr lang="en-US" sz="1600" dirty="0">
                          <a:solidFill>
                            <a:schemeClr val="tx1"/>
                          </a:solidFill>
                        </a:rPr>
                        <a:t>Enumeration</a:t>
                      </a:r>
                    </a:p>
                  </a:txBody>
                  <a:tcPr/>
                </a:tc>
                <a:tc>
                  <a:txBody>
                    <a:bodyPr/>
                    <a:lstStyle/>
                    <a:p>
                      <a:r>
                        <a:rPr lang="en-US" sz="1600" dirty="0">
                          <a:solidFill>
                            <a:srgbClr val="FF0000"/>
                          </a:solidFill>
                        </a:rPr>
                        <a:t>CHANNEL_ACCESS_FAILURE, NO_ACK, SUCCESS</a:t>
                      </a:r>
                    </a:p>
                  </a:txBody>
                  <a:tcPr/>
                </a:tc>
                <a:tc>
                  <a:txBody>
                    <a:bodyPr/>
                    <a:lstStyle/>
                    <a:p>
                      <a:r>
                        <a:rPr lang="en-US" sz="1600" dirty="0">
                          <a:solidFill>
                            <a:schemeClr val="tx1"/>
                          </a:solidFill>
                        </a:rPr>
                        <a:t>The result of the attempt to send </a:t>
                      </a:r>
                      <a:r>
                        <a:rPr lang="en-US" sz="1600" dirty="0">
                          <a:solidFill>
                            <a:srgbClr val="FF0000"/>
                          </a:solidFill>
                        </a:rPr>
                        <a:t>SRM Report.</a:t>
                      </a:r>
                    </a:p>
                  </a:txBody>
                  <a:tcPr/>
                </a:tc>
                <a:extLst>
                  <a:ext uri="{0D108BD9-81ED-4DB2-BD59-A6C34878D82A}">
                    <a16:rowId xmlns:a16="http://schemas.microsoft.com/office/drawing/2014/main" val="2903356067"/>
                  </a:ext>
                </a:extLst>
              </a:tr>
            </a:tbl>
          </a:graphicData>
        </a:graphic>
      </p:graphicFrame>
      <p:sp>
        <p:nvSpPr>
          <p:cNvPr id="7" name="TextBox 6">
            <a:extLst>
              <a:ext uri="{FF2B5EF4-FFF2-40B4-BE49-F238E27FC236}">
                <a16:creationId xmlns:a16="http://schemas.microsoft.com/office/drawing/2014/main" id="{A36C025C-0533-432D-9415-65C327E43D82}"/>
              </a:ext>
            </a:extLst>
          </p:cNvPr>
          <p:cNvSpPr txBox="1"/>
          <p:nvPr/>
        </p:nvSpPr>
        <p:spPr>
          <a:xfrm>
            <a:off x="1485900" y="1676400"/>
            <a:ext cx="5938613" cy="369332"/>
          </a:xfrm>
          <a:prstGeom prst="rect">
            <a:avLst/>
          </a:prstGeom>
          <a:noFill/>
        </p:spPr>
        <p:txBody>
          <a:bodyPr wrap="none" rtlCol="0">
            <a:spAutoFit/>
          </a:bodyPr>
          <a:lstStyle/>
          <a:p>
            <a:r>
              <a:rPr lang="en-US" sz="1800" dirty="0">
                <a:latin typeface="+mn-lt"/>
              </a:rPr>
              <a:t>Table 8-81 --- MLME-SRM-</a:t>
            </a:r>
            <a:r>
              <a:rPr lang="en-US" sz="1800" dirty="0" err="1">
                <a:latin typeface="+mn-lt"/>
              </a:rPr>
              <a:t>REPORT.confirm</a:t>
            </a:r>
            <a:r>
              <a:rPr lang="en-US" sz="1800" dirty="0">
                <a:latin typeface="+mn-lt"/>
              </a:rPr>
              <a:t> parameters</a:t>
            </a:r>
          </a:p>
        </p:txBody>
      </p:sp>
    </p:spTree>
    <p:extLst>
      <p:ext uri="{BB962C8B-B14F-4D97-AF65-F5344CB8AC3E}">
        <p14:creationId xmlns:p14="http://schemas.microsoft.com/office/powerpoint/2010/main" val="1205739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a:t>
            </a:r>
            <a:r>
              <a:rPr lang="en-US" dirty="0" err="1"/>
              <a:t>INFORMATION.confirm</a:t>
            </a:r>
            <a:r>
              <a:rPr lang="en-US" dirty="0"/>
              <a:t> parameters</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a:xfrm>
            <a:off x="5486400" y="6475413"/>
            <a:ext cx="3124200" cy="182562"/>
          </a:xfrm>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a:xfrm>
            <a:off x="4344988" y="6475413"/>
            <a:ext cx="530225" cy="182562"/>
          </a:xfrm>
        </p:spPr>
        <p:txBody>
          <a:bodyPr/>
          <a:lstStyle/>
          <a:p>
            <a:r>
              <a:rPr lang="en-US" altLang="ja-JP"/>
              <a:t>Slide </a:t>
            </a:r>
            <a:fld id="{7E4A064A-F100-45E5-BB56-E199832A2C3D}" type="slidenum">
              <a:rPr lang="en-US" altLang="ja-JP" smtClean="0"/>
              <a:pPr/>
              <a:t>19</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1567445323"/>
              </p:ext>
            </p:extLst>
          </p:nvPr>
        </p:nvGraphicFramePr>
        <p:xfrm>
          <a:off x="647699" y="2057400"/>
          <a:ext cx="7924801" cy="2971800"/>
        </p:xfrm>
        <a:graphic>
          <a:graphicData uri="http://schemas.openxmlformats.org/drawingml/2006/table">
            <a:tbl>
              <a:tblPr>
                <a:tableStyleId>{616DA210-FB5B-4158-B5E0-FEB733F419BA}</a:tableStyleId>
              </a:tblPr>
              <a:tblGrid>
                <a:gridCol w="1752600">
                  <a:extLst>
                    <a:ext uri="{9D8B030D-6E8A-4147-A177-3AD203B41FA5}">
                      <a16:colId xmlns:a16="http://schemas.microsoft.com/office/drawing/2014/main" val="1294158072"/>
                    </a:ext>
                  </a:extLst>
                </a:gridCol>
                <a:gridCol w="1676400">
                  <a:extLst>
                    <a:ext uri="{9D8B030D-6E8A-4147-A177-3AD203B41FA5}">
                      <a16:colId xmlns:a16="http://schemas.microsoft.com/office/drawing/2014/main" val="2513426883"/>
                    </a:ext>
                  </a:extLst>
                </a:gridCol>
                <a:gridCol w="2209800">
                  <a:extLst>
                    <a:ext uri="{9D8B030D-6E8A-4147-A177-3AD203B41FA5}">
                      <a16:colId xmlns:a16="http://schemas.microsoft.com/office/drawing/2014/main" val="832493110"/>
                    </a:ext>
                  </a:extLst>
                </a:gridCol>
                <a:gridCol w="2286001">
                  <a:extLst>
                    <a:ext uri="{9D8B030D-6E8A-4147-A177-3AD203B41FA5}">
                      <a16:colId xmlns:a16="http://schemas.microsoft.com/office/drawing/2014/main" val="1566549248"/>
                    </a:ext>
                  </a:extLst>
                </a:gridCol>
              </a:tblGrid>
              <a:tr h="350520">
                <a:tc>
                  <a:txBody>
                    <a:bodyPr/>
                    <a:lstStyle/>
                    <a:p>
                      <a:pPr algn="ctr"/>
                      <a:r>
                        <a:rPr lang="en-US" sz="1600" dirty="0"/>
                        <a:t>Name</a:t>
                      </a:r>
                    </a:p>
                  </a:txBody>
                  <a:tcPr/>
                </a:tc>
                <a:tc>
                  <a:txBody>
                    <a:bodyPr/>
                    <a:lstStyle/>
                    <a:p>
                      <a:pPr algn="ctr"/>
                      <a:r>
                        <a:rPr lang="en-US" sz="1600" dirty="0"/>
                        <a:t>Type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Valid range</a:t>
                      </a:r>
                    </a:p>
                  </a:txBody>
                  <a:tcPr/>
                </a:tc>
                <a:tc>
                  <a:txBody>
                    <a:bodyPr/>
                    <a:lstStyle/>
                    <a:p>
                      <a:pPr algn="ctr"/>
                      <a:r>
                        <a:rPr lang="en-US" sz="1600" dirty="0"/>
                        <a:t>Description</a:t>
                      </a:r>
                    </a:p>
                  </a:txBody>
                  <a:tcPr/>
                </a:tc>
                <a:extLst>
                  <a:ext uri="{0D108BD9-81ED-4DB2-BD59-A6C34878D82A}">
                    <a16:rowId xmlns:a16="http://schemas.microsoft.com/office/drawing/2014/main" val="958327450"/>
                  </a:ext>
                </a:extLst>
              </a:tr>
              <a:tr h="574040">
                <a:tc>
                  <a:txBody>
                    <a:bodyPr/>
                    <a:lstStyle/>
                    <a:p>
                      <a:r>
                        <a:rPr lang="en-US" sz="1600" dirty="0" err="1">
                          <a:solidFill>
                            <a:schemeClr val="tx1"/>
                          </a:solidFill>
                        </a:rPr>
                        <a:t>SrmHandle</a:t>
                      </a:r>
                      <a:endParaRPr lang="en-US" sz="1600" dirty="0">
                        <a:solidFill>
                          <a:schemeClr val="tx1"/>
                        </a:solidFill>
                      </a:endParaRPr>
                    </a:p>
                  </a:txBody>
                  <a:tcPr/>
                </a:tc>
                <a:tc>
                  <a:txBody>
                    <a:bodyPr/>
                    <a:lstStyle/>
                    <a:p>
                      <a:r>
                        <a:rPr lang="en-US" sz="1600" dirty="0">
                          <a:solidFill>
                            <a:schemeClr val="tx1"/>
                          </a:solidFill>
                        </a:rPr>
                        <a:t>Integer</a:t>
                      </a:r>
                    </a:p>
                  </a:txBody>
                  <a:tcPr/>
                </a:tc>
                <a:tc>
                  <a:txBody>
                    <a:bodyPr/>
                    <a:lstStyle/>
                    <a:p>
                      <a:r>
                        <a:rPr lang="en-US" sz="1600" dirty="0">
                          <a:solidFill>
                            <a:schemeClr val="tx1"/>
                          </a:solidFill>
                        </a:rPr>
                        <a:t>0x00–0xff</a:t>
                      </a:r>
                    </a:p>
                  </a:txBody>
                  <a:tcPr/>
                </a:tc>
                <a:tc>
                  <a:txBody>
                    <a:bodyPr/>
                    <a:lstStyle/>
                    <a:p>
                      <a:r>
                        <a:rPr lang="en-US" sz="1600" dirty="0">
                          <a:solidFill>
                            <a:schemeClr val="tx1"/>
                          </a:solidFill>
                        </a:rPr>
                        <a:t>An identifier which can be used to refer to</a:t>
                      </a:r>
                    </a:p>
                    <a:p>
                      <a:r>
                        <a:rPr lang="en-US" sz="1600" dirty="0">
                          <a:solidFill>
                            <a:schemeClr val="tx1"/>
                          </a:solidFill>
                        </a:rPr>
                        <a:t>the particular primitive transaction; used to</a:t>
                      </a:r>
                    </a:p>
                    <a:p>
                      <a:r>
                        <a:rPr lang="en-US" sz="1600" dirty="0">
                          <a:solidFill>
                            <a:schemeClr val="tx1"/>
                          </a:solidFill>
                        </a:rPr>
                        <a:t>match a confirm primitive with the</a:t>
                      </a:r>
                    </a:p>
                    <a:p>
                      <a:r>
                        <a:rPr lang="en-US" sz="1600" dirty="0">
                          <a:solidFill>
                            <a:schemeClr val="tx1"/>
                          </a:solidFill>
                        </a:rPr>
                        <a:t>corresponding request.</a:t>
                      </a:r>
                    </a:p>
                  </a:txBody>
                  <a:tcPr/>
                </a:tc>
                <a:extLst>
                  <a:ext uri="{0D108BD9-81ED-4DB2-BD59-A6C34878D82A}">
                    <a16:rowId xmlns:a16="http://schemas.microsoft.com/office/drawing/2014/main" val="4281308756"/>
                  </a:ext>
                </a:extLst>
              </a:tr>
              <a:tr h="574040">
                <a:tc>
                  <a:txBody>
                    <a:bodyPr/>
                    <a:lstStyle/>
                    <a:p>
                      <a:r>
                        <a:rPr lang="en-US" sz="1600" dirty="0">
                          <a:solidFill>
                            <a:schemeClr val="tx1"/>
                          </a:solidFill>
                        </a:rPr>
                        <a:t>Status</a:t>
                      </a:r>
                    </a:p>
                  </a:txBody>
                  <a:tcPr/>
                </a:tc>
                <a:tc>
                  <a:txBody>
                    <a:bodyPr/>
                    <a:lstStyle/>
                    <a:p>
                      <a:r>
                        <a:rPr lang="en-US" sz="1600" dirty="0">
                          <a:solidFill>
                            <a:schemeClr val="tx1"/>
                          </a:solidFill>
                        </a:rPr>
                        <a:t>Enumeration</a:t>
                      </a:r>
                    </a:p>
                  </a:txBody>
                  <a:tcPr/>
                </a:tc>
                <a:tc>
                  <a:txBody>
                    <a:bodyPr/>
                    <a:lstStyle/>
                    <a:p>
                      <a:r>
                        <a:rPr lang="en-US" sz="1600" dirty="0">
                          <a:solidFill>
                            <a:srgbClr val="FF0000"/>
                          </a:solidFill>
                        </a:rPr>
                        <a:t>CHANNEL_ACCESS_FAILURE, NO_ACK, SUCCESS</a:t>
                      </a:r>
                    </a:p>
                  </a:txBody>
                  <a:tcPr/>
                </a:tc>
                <a:tc>
                  <a:txBody>
                    <a:bodyPr/>
                    <a:lstStyle/>
                    <a:p>
                      <a:r>
                        <a:rPr lang="en-US" sz="1600" dirty="0">
                          <a:solidFill>
                            <a:schemeClr val="tx1"/>
                          </a:solidFill>
                        </a:rPr>
                        <a:t>The result of the attempt to send </a:t>
                      </a:r>
                      <a:r>
                        <a:rPr lang="en-US" sz="1600" dirty="0">
                          <a:solidFill>
                            <a:srgbClr val="FF0000"/>
                          </a:solidFill>
                        </a:rPr>
                        <a:t>SRM Information.</a:t>
                      </a:r>
                    </a:p>
                  </a:txBody>
                  <a:tcPr/>
                </a:tc>
                <a:extLst>
                  <a:ext uri="{0D108BD9-81ED-4DB2-BD59-A6C34878D82A}">
                    <a16:rowId xmlns:a16="http://schemas.microsoft.com/office/drawing/2014/main" val="2903356067"/>
                  </a:ext>
                </a:extLst>
              </a:tr>
            </a:tbl>
          </a:graphicData>
        </a:graphic>
      </p:graphicFrame>
      <p:sp>
        <p:nvSpPr>
          <p:cNvPr id="7" name="TextBox 6">
            <a:extLst>
              <a:ext uri="{FF2B5EF4-FFF2-40B4-BE49-F238E27FC236}">
                <a16:creationId xmlns:a16="http://schemas.microsoft.com/office/drawing/2014/main" id="{A36C025C-0533-432D-9415-65C327E43D82}"/>
              </a:ext>
            </a:extLst>
          </p:cNvPr>
          <p:cNvSpPr txBox="1"/>
          <p:nvPr/>
        </p:nvSpPr>
        <p:spPr>
          <a:xfrm>
            <a:off x="1485900" y="1676400"/>
            <a:ext cx="6605270" cy="369332"/>
          </a:xfrm>
          <a:prstGeom prst="rect">
            <a:avLst/>
          </a:prstGeom>
          <a:noFill/>
        </p:spPr>
        <p:txBody>
          <a:bodyPr wrap="none" rtlCol="0">
            <a:spAutoFit/>
          </a:bodyPr>
          <a:lstStyle/>
          <a:p>
            <a:r>
              <a:rPr lang="en-US" sz="1800" dirty="0">
                <a:latin typeface="+mn-lt"/>
              </a:rPr>
              <a:t>Table 8-84 --- MLME-SRM-</a:t>
            </a:r>
            <a:r>
              <a:rPr lang="en-US" sz="1800" dirty="0" err="1">
                <a:latin typeface="+mn-lt"/>
              </a:rPr>
              <a:t>INFORMATION.confirm</a:t>
            </a:r>
            <a:r>
              <a:rPr lang="en-US" sz="1800" dirty="0">
                <a:latin typeface="+mn-lt"/>
              </a:rPr>
              <a:t> parameters</a:t>
            </a:r>
          </a:p>
        </p:txBody>
      </p:sp>
    </p:spTree>
    <p:extLst>
      <p:ext uri="{BB962C8B-B14F-4D97-AF65-F5344CB8AC3E}">
        <p14:creationId xmlns:p14="http://schemas.microsoft.com/office/powerpoint/2010/main" val="3191562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Current flow of SRM Request/Response (1)</a:t>
            </a:r>
          </a:p>
        </p:txBody>
      </p:sp>
      <p:sp>
        <p:nvSpPr>
          <p:cNvPr id="5" name="Rectangle 4"/>
          <p:cNvSpPr/>
          <p:nvPr/>
        </p:nvSpPr>
        <p:spPr>
          <a:xfrm>
            <a:off x="292369"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8" name="Straight Connector 7"/>
          <p:cNvCxnSpPr>
            <a:stCxn id="5" idx="2"/>
          </p:cNvCxnSpPr>
          <p:nvPr/>
        </p:nvCxnSpPr>
        <p:spPr>
          <a:xfrm flipH="1">
            <a:off x="969575"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9" name="Rectangle 8"/>
          <p:cNvSpPr/>
          <p:nvPr/>
        </p:nvSpPr>
        <p:spPr>
          <a:xfrm>
            <a:off x="2527128"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1" name="Straight Connector 10"/>
          <p:cNvCxnSpPr>
            <a:stCxn id="9" idx="2"/>
          </p:cNvCxnSpPr>
          <p:nvPr/>
        </p:nvCxnSpPr>
        <p:spPr>
          <a:xfrm flipH="1">
            <a:off x="3204334"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12" name="Rectangle 11"/>
          <p:cNvSpPr/>
          <p:nvPr/>
        </p:nvSpPr>
        <p:spPr>
          <a:xfrm>
            <a:off x="5124502"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78545" y="2152657"/>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cxnSp>
        <p:nvCxnSpPr>
          <p:cNvPr id="14" name="Straight Connector 13"/>
          <p:cNvCxnSpPr>
            <a:stCxn id="12" idx="2"/>
          </p:cNvCxnSpPr>
          <p:nvPr/>
        </p:nvCxnSpPr>
        <p:spPr>
          <a:xfrm flipH="1">
            <a:off x="5801708"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15" name="Rectangle 14"/>
          <p:cNvSpPr/>
          <p:nvPr/>
        </p:nvSpPr>
        <p:spPr>
          <a:xfrm>
            <a:off x="7359262"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16568"/>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cxnSp>
        <p:nvCxnSpPr>
          <p:cNvPr id="17" name="Straight Connector 16"/>
          <p:cNvCxnSpPr>
            <a:stCxn id="15" idx="2"/>
          </p:cNvCxnSpPr>
          <p:nvPr/>
        </p:nvCxnSpPr>
        <p:spPr>
          <a:xfrm flipH="1">
            <a:off x="8036468" y="2887958"/>
            <a:ext cx="0" cy="2834640"/>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975487" y="3103020"/>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1338071" y="2858500"/>
            <a:ext cx="1505540" cy="276999"/>
          </a:xfrm>
          <a:prstGeom prst="rect">
            <a:avLst/>
          </a:prstGeom>
          <a:noFill/>
        </p:spPr>
        <p:txBody>
          <a:bodyPr wrap="none" rtlCol="0">
            <a:spAutoFit/>
          </a:bodyPr>
          <a:lstStyle/>
          <a:p>
            <a:r>
              <a:rPr kumimoji="1" lang="en-US" dirty="0"/>
              <a:t>MLME-</a:t>
            </a:r>
            <a:r>
              <a:rPr kumimoji="1" lang="en-US" dirty="0" err="1"/>
              <a:t>SRM.request</a:t>
            </a:r>
            <a:endParaRPr kumimoji="1" lang="en-US" dirty="0"/>
          </a:p>
        </p:txBody>
      </p:sp>
      <p:cxnSp>
        <p:nvCxnSpPr>
          <p:cNvPr id="25" name="Straight Arrow Connector 24"/>
          <p:cNvCxnSpPr/>
          <p:nvPr/>
        </p:nvCxnSpPr>
        <p:spPr>
          <a:xfrm>
            <a:off x="3204334" y="3232305"/>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7" name="Straight Arrow Connector 26"/>
          <p:cNvCxnSpPr/>
          <p:nvPr/>
        </p:nvCxnSpPr>
        <p:spPr>
          <a:xfrm>
            <a:off x="5813532" y="3378558"/>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986402" y="2940643"/>
            <a:ext cx="1011815" cy="276999"/>
          </a:xfrm>
          <a:prstGeom prst="rect">
            <a:avLst/>
          </a:prstGeom>
          <a:noFill/>
        </p:spPr>
        <p:txBody>
          <a:bodyPr wrap="none" rtlCol="0">
            <a:spAutoFit/>
          </a:bodyPr>
          <a:lstStyle/>
          <a:p>
            <a:r>
              <a:rPr lang="en-US" i="1" dirty="0"/>
              <a:t>SRM Request</a:t>
            </a:r>
            <a:endParaRPr kumimoji="1" lang="en-US" i="1" dirty="0"/>
          </a:p>
        </p:txBody>
      </p:sp>
      <p:cxnSp>
        <p:nvCxnSpPr>
          <p:cNvPr id="36" name="Straight Arrow Connector 35"/>
          <p:cNvCxnSpPr/>
          <p:nvPr/>
        </p:nvCxnSpPr>
        <p:spPr>
          <a:xfrm flipH="1">
            <a:off x="3184992" y="5181600"/>
            <a:ext cx="262262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993834" y="4920050"/>
            <a:ext cx="1104790" cy="276999"/>
          </a:xfrm>
          <a:prstGeom prst="rect">
            <a:avLst/>
          </a:prstGeom>
          <a:noFill/>
        </p:spPr>
        <p:txBody>
          <a:bodyPr wrap="none" rtlCol="0">
            <a:spAutoFit/>
          </a:bodyPr>
          <a:lstStyle/>
          <a:p>
            <a:r>
              <a:rPr lang="en-US" i="1" dirty="0"/>
              <a:t>SRM Response</a:t>
            </a:r>
            <a:endParaRPr kumimoji="1" lang="en-US" i="1" dirty="0"/>
          </a:p>
        </p:txBody>
      </p:sp>
      <p:cxnSp>
        <p:nvCxnSpPr>
          <p:cNvPr id="40" name="Straight Arrow Connector 39"/>
          <p:cNvCxnSpPr/>
          <p:nvPr/>
        </p:nvCxnSpPr>
        <p:spPr>
          <a:xfrm flipH="1">
            <a:off x="5801710" y="5004549"/>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2" name="TextBox 41"/>
          <p:cNvSpPr txBox="1"/>
          <p:nvPr/>
        </p:nvSpPr>
        <p:spPr>
          <a:xfrm>
            <a:off x="6170204" y="3110781"/>
            <a:ext cx="1678665" cy="276999"/>
          </a:xfrm>
          <a:prstGeom prst="rect">
            <a:avLst/>
          </a:prstGeom>
          <a:noFill/>
        </p:spPr>
        <p:txBody>
          <a:bodyPr wrap="none" rtlCol="0">
            <a:spAutoFit/>
          </a:bodyPr>
          <a:lstStyle/>
          <a:p>
            <a:r>
              <a:rPr kumimoji="1" lang="en-US" dirty="0"/>
              <a:t>MLME-</a:t>
            </a:r>
            <a:r>
              <a:rPr kumimoji="1" lang="en-US" dirty="0" err="1"/>
              <a:t>SRM.indication</a:t>
            </a:r>
            <a:endParaRPr kumimoji="1" lang="en-US" dirty="0"/>
          </a:p>
        </p:txBody>
      </p:sp>
      <p:sp>
        <p:nvSpPr>
          <p:cNvPr id="43" name="TextBox 42"/>
          <p:cNvSpPr txBox="1"/>
          <p:nvPr/>
        </p:nvSpPr>
        <p:spPr>
          <a:xfrm>
            <a:off x="6170204" y="4724400"/>
            <a:ext cx="1598515" cy="276999"/>
          </a:xfrm>
          <a:prstGeom prst="rect">
            <a:avLst/>
          </a:prstGeom>
          <a:noFill/>
        </p:spPr>
        <p:txBody>
          <a:bodyPr wrap="none" rtlCol="0">
            <a:spAutoFit/>
          </a:bodyPr>
          <a:lstStyle/>
          <a:p>
            <a:r>
              <a:rPr kumimoji="1" lang="en-US" dirty="0"/>
              <a:t>MLME-</a:t>
            </a:r>
            <a:r>
              <a:rPr kumimoji="1" lang="en-US" dirty="0" err="1"/>
              <a:t>SRM.response</a:t>
            </a:r>
            <a:endParaRPr kumimoji="1" lang="en-US" dirty="0"/>
          </a:p>
        </p:txBody>
      </p:sp>
      <p:cxnSp>
        <p:nvCxnSpPr>
          <p:cNvPr id="44" name="Straight Arrow Connector 43"/>
          <p:cNvCxnSpPr/>
          <p:nvPr/>
        </p:nvCxnSpPr>
        <p:spPr>
          <a:xfrm flipH="1">
            <a:off x="988926" y="5319817"/>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5" name="TextBox 44"/>
          <p:cNvSpPr txBox="1"/>
          <p:nvPr/>
        </p:nvSpPr>
        <p:spPr>
          <a:xfrm>
            <a:off x="1283239" y="5033589"/>
            <a:ext cx="1548822" cy="276999"/>
          </a:xfrm>
          <a:prstGeom prst="rect">
            <a:avLst/>
          </a:prstGeom>
          <a:noFill/>
        </p:spPr>
        <p:txBody>
          <a:bodyPr wrap="none" rtlCol="0">
            <a:spAutoFit/>
          </a:bodyPr>
          <a:lstStyle/>
          <a:p>
            <a:r>
              <a:rPr kumimoji="1" lang="en-US" dirty="0"/>
              <a:t>MLME-</a:t>
            </a:r>
            <a:r>
              <a:rPr kumimoji="1" lang="en-US" dirty="0" err="1"/>
              <a:t>SRM.confirm</a:t>
            </a:r>
            <a:endParaRPr kumimoji="1" lang="en-US" dirty="0"/>
          </a:p>
        </p:txBody>
      </p:sp>
      <p:sp>
        <p:nvSpPr>
          <p:cNvPr id="46" name="Rectangle 45"/>
          <p:cNvSpPr/>
          <p:nvPr/>
        </p:nvSpPr>
        <p:spPr>
          <a:xfrm>
            <a:off x="302894" y="5681257"/>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7" name="Rectangle 46"/>
          <p:cNvSpPr/>
          <p:nvPr/>
        </p:nvSpPr>
        <p:spPr>
          <a:xfrm>
            <a:off x="2525830" y="5672256"/>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8" name="Rectangle 47"/>
          <p:cNvSpPr/>
          <p:nvPr/>
        </p:nvSpPr>
        <p:spPr>
          <a:xfrm>
            <a:off x="5124502" y="5652627"/>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9" name="Rectangle 48"/>
          <p:cNvSpPr/>
          <p:nvPr/>
        </p:nvSpPr>
        <p:spPr>
          <a:xfrm>
            <a:off x="7359262" y="5672256"/>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50" name="TextBox 49"/>
          <p:cNvSpPr txBox="1"/>
          <p:nvPr/>
        </p:nvSpPr>
        <p:spPr>
          <a:xfrm>
            <a:off x="2885012" y="2151346"/>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sp>
        <p:nvSpPr>
          <p:cNvPr id="51" name="TextBox 50"/>
          <p:cNvSpPr txBox="1"/>
          <p:nvPr/>
        </p:nvSpPr>
        <p:spPr>
          <a:xfrm>
            <a:off x="522583" y="2154820"/>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cxnSp>
        <p:nvCxnSpPr>
          <p:cNvPr id="33" name="Straight Arrow Connector 32"/>
          <p:cNvCxnSpPr/>
          <p:nvPr/>
        </p:nvCxnSpPr>
        <p:spPr>
          <a:xfrm flipH="1">
            <a:off x="5798162" y="3943701"/>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4" name="TextBox 33"/>
          <p:cNvSpPr txBox="1"/>
          <p:nvPr/>
        </p:nvSpPr>
        <p:spPr>
          <a:xfrm>
            <a:off x="6166657" y="3663551"/>
            <a:ext cx="1470082" cy="276999"/>
          </a:xfrm>
          <a:prstGeom prst="rect">
            <a:avLst/>
          </a:prstGeom>
          <a:noFill/>
        </p:spPr>
        <p:txBody>
          <a:bodyPr wrap="none" rtlCol="0">
            <a:spAutoFit/>
          </a:bodyPr>
          <a:lstStyle/>
          <a:p>
            <a:r>
              <a:rPr kumimoji="1" lang="en-US" dirty="0"/>
              <a:t>MLME-</a:t>
            </a:r>
            <a:r>
              <a:rPr lang="en-US" dirty="0" err="1"/>
              <a:t>GET</a:t>
            </a:r>
            <a:r>
              <a:rPr kumimoji="1" lang="en-US" dirty="0" err="1"/>
              <a:t>.request</a:t>
            </a:r>
            <a:endParaRPr kumimoji="1" lang="en-US" dirty="0"/>
          </a:p>
        </p:txBody>
      </p:sp>
      <p:sp>
        <p:nvSpPr>
          <p:cNvPr id="3" name="Rounded Rectangle 2"/>
          <p:cNvSpPr/>
          <p:nvPr/>
        </p:nvSpPr>
        <p:spPr>
          <a:xfrm>
            <a:off x="5026645" y="3962400"/>
            <a:ext cx="538620" cy="499289"/>
          </a:xfrm>
          <a:prstGeom prst="round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en-US" dirty="0"/>
              <a:t>MAC </a:t>
            </a:r>
            <a:br>
              <a:rPr kumimoji="1" lang="en-US" dirty="0"/>
            </a:br>
            <a:r>
              <a:rPr kumimoji="1" lang="en-US" dirty="0"/>
              <a:t>PIB</a:t>
            </a:r>
          </a:p>
        </p:txBody>
      </p:sp>
      <p:cxnSp>
        <p:nvCxnSpPr>
          <p:cNvPr id="38" name="Straight Arrow Connector 37"/>
          <p:cNvCxnSpPr/>
          <p:nvPr/>
        </p:nvCxnSpPr>
        <p:spPr>
          <a:xfrm>
            <a:off x="5822178" y="4495800"/>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9" name="TextBox 38"/>
          <p:cNvSpPr txBox="1"/>
          <p:nvPr/>
        </p:nvSpPr>
        <p:spPr>
          <a:xfrm>
            <a:off x="6166657" y="4252709"/>
            <a:ext cx="1513363" cy="276999"/>
          </a:xfrm>
          <a:prstGeom prst="rect">
            <a:avLst/>
          </a:prstGeom>
          <a:noFill/>
        </p:spPr>
        <p:txBody>
          <a:bodyPr wrap="none" rtlCol="0">
            <a:spAutoFit/>
          </a:bodyPr>
          <a:lstStyle/>
          <a:p>
            <a:r>
              <a:rPr kumimoji="1" lang="en-US" dirty="0"/>
              <a:t>MLME-</a:t>
            </a:r>
            <a:r>
              <a:rPr lang="en-US" dirty="0" err="1"/>
              <a:t>GET</a:t>
            </a:r>
            <a:r>
              <a:rPr kumimoji="1" lang="en-US" dirty="0" err="1"/>
              <a:t>.confirm</a:t>
            </a:r>
            <a:endParaRPr kumimoji="1" lang="en-US" dirty="0"/>
          </a:p>
        </p:txBody>
      </p:sp>
      <p:sp>
        <p:nvSpPr>
          <p:cNvPr id="6" name="Left-Right Arrow 5"/>
          <p:cNvSpPr/>
          <p:nvPr/>
        </p:nvSpPr>
        <p:spPr>
          <a:xfrm>
            <a:off x="5574699" y="4133646"/>
            <a:ext cx="229966" cy="162012"/>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7" name="Rectangle 6"/>
          <p:cNvSpPr/>
          <p:nvPr/>
        </p:nvSpPr>
        <p:spPr>
          <a:xfrm>
            <a:off x="4923430" y="3662188"/>
            <a:ext cx="3234521" cy="98601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8" name="TextBox 17"/>
          <p:cNvSpPr txBox="1"/>
          <p:nvPr/>
        </p:nvSpPr>
        <p:spPr>
          <a:xfrm>
            <a:off x="6490738" y="6047601"/>
            <a:ext cx="1390124" cy="276999"/>
          </a:xfrm>
          <a:prstGeom prst="rect">
            <a:avLst/>
          </a:prstGeom>
          <a:noFill/>
        </p:spPr>
        <p:txBody>
          <a:bodyPr wrap="none" rtlCol="0">
            <a:spAutoFit/>
          </a:bodyPr>
          <a:lstStyle/>
          <a:p>
            <a:r>
              <a:rPr kumimoji="1" lang="en-US" dirty="0"/>
              <a:t>Example procedure</a:t>
            </a:r>
          </a:p>
        </p:txBody>
      </p:sp>
      <p:sp>
        <p:nvSpPr>
          <p:cNvPr id="41" name="Rectangle 40"/>
          <p:cNvSpPr/>
          <p:nvPr/>
        </p:nvSpPr>
        <p:spPr>
          <a:xfrm>
            <a:off x="6254461" y="6087796"/>
            <a:ext cx="203489" cy="203489"/>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9" name="Date Placeholder 18"/>
          <p:cNvSpPr>
            <a:spLocks noGrp="1"/>
          </p:cNvSpPr>
          <p:nvPr>
            <p:ph type="dt" sz="half" idx="10"/>
          </p:nvPr>
        </p:nvSpPr>
        <p:spPr/>
        <p:txBody>
          <a:bodyPr/>
          <a:lstStyle/>
          <a:p>
            <a:r>
              <a:rPr lang="en-US" altLang="ja-JP"/>
              <a:t>March 2019</a:t>
            </a:r>
            <a:endParaRPr lang="en-US" altLang="ja-JP" dirty="0"/>
          </a:p>
        </p:txBody>
      </p:sp>
      <p:sp>
        <p:nvSpPr>
          <p:cNvPr id="20" name="Footer Placeholder 19"/>
          <p:cNvSpPr>
            <a:spLocks noGrp="1"/>
          </p:cNvSpPr>
          <p:nvPr>
            <p:ph type="ftr" sz="quarter" idx="11"/>
          </p:nvPr>
        </p:nvSpPr>
        <p:spPr/>
        <p:txBody>
          <a:bodyPr/>
          <a:lstStyle/>
          <a:p>
            <a:r>
              <a:rPr lang="en-US" altLang="ja-JP"/>
              <a:t>Hidetoshi Yokota and Shoichi Kitazawa</a:t>
            </a:r>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2</a:t>
            </a:fld>
            <a:endParaRPr lang="en-US" altLang="ja-JP"/>
          </a:p>
        </p:txBody>
      </p:sp>
      <p:sp>
        <p:nvSpPr>
          <p:cNvPr id="2" name="Rectangle 1"/>
          <p:cNvSpPr/>
          <p:nvPr/>
        </p:nvSpPr>
        <p:spPr>
          <a:xfrm>
            <a:off x="694366" y="1600200"/>
            <a:ext cx="6678431" cy="461665"/>
          </a:xfrm>
          <a:prstGeom prst="rect">
            <a:avLst/>
          </a:prstGeom>
        </p:spPr>
        <p:txBody>
          <a:bodyPr wrap="none">
            <a:spAutoFit/>
          </a:bodyPr>
          <a:lstStyle/>
          <a:p>
            <a:r>
              <a:rPr kumimoji="1" lang="en-US" altLang="ja-JP" sz="2400" dirty="0"/>
              <a:t>Figure 6-85 (Page 166, Sub clause 6.17.2.3, Line#1)</a:t>
            </a:r>
          </a:p>
        </p:txBody>
      </p:sp>
    </p:spTree>
    <p:extLst>
      <p:ext uri="{BB962C8B-B14F-4D97-AF65-F5344CB8AC3E}">
        <p14:creationId xmlns:p14="http://schemas.microsoft.com/office/powerpoint/2010/main" val="4140046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Current flow of SRM Request/Response (2) </a:t>
            </a:r>
          </a:p>
        </p:txBody>
      </p:sp>
      <p:sp>
        <p:nvSpPr>
          <p:cNvPr id="5" name="Rectangle 4"/>
          <p:cNvSpPr/>
          <p:nvPr/>
        </p:nvSpPr>
        <p:spPr>
          <a:xfrm>
            <a:off x="292369"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8" name="Straight Connector 7"/>
          <p:cNvCxnSpPr>
            <a:stCxn id="5" idx="2"/>
          </p:cNvCxnSpPr>
          <p:nvPr/>
        </p:nvCxnSpPr>
        <p:spPr>
          <a:xfrm flipH="1">
            <a:off x="969575" y="2904990"/>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9" name="Rectangle 8"/>
          <p:cNvSpPr/>
          <p:nvPr/>
        </p:nvSpPr>
        <p:spPr>
          <a:xfrm>
            <a:off x="2527128"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1" name="Straight Connector 10"/>
          <p:cNvCxnSpPr>
            <a:stCxn id="9" idx="2"/>
          </p:cNvCxnSpPr>
          <p:nvPr/>
        </p:nvCxnSpPr>
        <p:spPr>
          <a:xfrm flipH="1">
            <a:off x="3204334" y="2904990"/>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2" name="Rectangle 11"/>
          <p:cNvSpPr/>
          <p:nvPr/>
        </p:nvSpPr>
        <p:spPr>
          <a:xfrm>
            <a:off x="5124502"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78545" y="2169689"/>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cxnSp>
        <p:nvCxnSpPr>
          <p:cNvPr id="14" name="Straight Connector 13"/>
          <p:cNvCxnSpPr>
            <a:stCxn id="12" idx="2"/>
          </p:cNvCxnSpPr>
          <p:nvPr/>
        </p:nvCxnSpPr>
        <p:spPr>
          <a:xfrm flipH="1">
            <a:off x="5801708" y="2904990"/>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5" name="Rectangle 14"/>
          <p:cNvSpPr/>
          <p:nvPr/>
        </p:nvSpPr>
        <p:spPr>
          <a:xfrm>
            <a:off x="7359262"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33600"/>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cxnSp>
        <p:nvCxnSpPr>
          <p:cNvPr id="17" name="Straight Connector 16"/>
          <p:cNvCxnSpPr>
            <a:stCxn id="15" idx="2"/>
          </p:cNvCxnSpPr>
          <p:nvPr/>
        </p:nvCxnSpPr>
        <p:spPr>
          <a:xfrm flipH="1">
            <a:off x="8036468" y="2904990"/>
            <a:ext cx="5912" cy="2327144"/>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975487" y="3210205"/>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1194768" y="2965685"/>
            <a:ext cx="1980029" cy="276999"/>
          </a:xfrm>
          <a:prstGeom prst="rect">
            <a:avLst/>
          </a:prstGeom>
          <a:noFill/>
        </p:spPr>
        <p:txBody>
          <a:bodyPr wrap="none" rtlCol="0">
            <a:spAutoFit/>
          </a:bodyPr>
          <a:lstStyle/>
          <a:p>
            <a:r>
              <a:rPr kumimoji="1" lang="en-US" dirty="0"/>
              <a:t>MLME-</a:t>
            </a:r>
            <a:r>
              <a:rPr kumimoji="1" lang="en-US" dirty="0" err="1"/>
              <a:t>SRM.request</a:t>
            </a:r>
            <a:r>
              <a:rPr kumimoji="1" lang="en-US" dirty="0"/>
              <a:t> (TPC)</a:t>
            </a:r>
          </a:p>
        </p:txBody>
      </p:sp>
      <p:cxnSp>
        <p:nvCxnSpPr>
          <p:cNvPr id="25" name="Straight Arrow Connector 24"/>
          <p:cNvCxnSpPr/>
          <p:nvPr/>
        </p:nvCxnSpPr>
        <p:spPr>
          <a:xfrm>
            <a:off x="3204334" y="3300853"/>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986402" y="3009191"/>
            <a:ext cx="1486304" cy="276999"/>
          </a:xfrm>
          <a:prstGeom prst="rect">
            <a:avLst/>
          </a:prstGeom>
          <a:noFill/>
        </p:spPr>
        <p:txBody>
          <a:bodyPr wrap="none" rtlCol="0">
            <a:spAutoFit/>
          </a:bodyPr>
          <a:lstStyle/>
          <a:p>
            <a:r>
              <a:rPr lang="en-US" i="1" dirty="0"/>
              <a:t>SRM Request (TPC)</a:t>
            </a:r>
            <a:endParaRPr kumimoji="1" lang="en-US" i="1" dirty="0"/>
          </a:p>
        </p:txBody>
      </p:sp>
      <p:cxnSp>
        <p:nvCxnSpPr>
          <p:cNvPr id="36" name="Straight Arrow Connector 35"/>
          <p:cNvCxnSpPr/>
          <p:nvPr/>
        </p:nvCxnSpPr>
        <p:spPr>
          <a:xfrm flipH="1">
            <a:off x="3184992" y="4935708"/>
            <a:ext cx="262262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993834" y="4642110"/>
            <a:ext cx="1104790" cy="276999"/>
          </a:xfrm>
          <a:prstGeom prst="rect">
            <a:avLst/>
          </a:prstGeom>
          <a:noFill/>
        </p:spPr>
        <p:txBody>
          <a:bodyPr wrap="none" rtlCol="0">
            <a:spAutoFit/>
          </a:bodyPr>
          <a:lstStyle/>
          <a:p>
            <a:r>
              <a:rPr lang="en-US" i="1" dirty="0"/>
              <a:t>SRM Response</a:t>
            </a:r>
            <a:endParaRPr kumimoji="1" lang="en-US" i="1" dirty="0"/>
          </a:p>
        </p:txBody>
      </p:sp>
      <p:cxnSp>
        <p:nvCxnSpPr>
          <p:cNvPr id="44" name="Straight Arrow Connector 43"/>
          <p:cNvCxnSpPr/>
          <p:nvPr/>
        </p:nvCxnSpPr>
        <p:spPr>
          <a:xfrm flipH="1">
            <a:off x="968454" y="5020710"/>
            <a:ext cx="2234759" cy="0"/>
          </a:xfrm>
          <a:prstGeom prst="straightConnector1">
            <a:avLst/>
          </a:prstGeom>
          <a:ln>
            <a:prstDash val="solid"/>
            <a:tailEnd type="triangle"/>
          </a:ln>
        </p:spPr>
        <p:style>
          <a:lnRef idx="3">
            <a:schemeClr val="dk1"/>
          </a:lnRef>
          <a:fillRef idx="0">
            <a:schemeClr val="dk1"/>
          </a:fillRef>
          <a:effectRef idx="2">
            <a:schemeClr val="dk1"/>
          </a:effectRef>
          <a:fontRef idx="minor">
            <a:schemeClr val="tx1"/>
          </a:fontRef>
        </p:style>
      </p:cxnSp>
      <p:sp>
        <p:nvSpPr>
          <p:cNvPr id="45" name="TextBox 44"/>
          <p:cNvSpPr txBox="1"/>
          <p:nvPr/>
        </p:nvSpPr>
        <p:spPr>
          <a:xfrm>
            <a:off x="1283239" y="4741432"/>
            <a:ext cx="1600118" cy="276999"/>
          </a:xfrm>
          <a:prstGeom prst="rect">
            <a:avLst/>
          </a:prstGeom>
          <a:noFill/>
        </p:spPr>
        <p:txBody>
          <a:bodyPr wrap="none" rtlCol="0">
            <a:spAutoFit/>
          </a:bodyPr>
          <a:lstStyle/>
          <a:p>
            <a:r>
              <a:rPr kumimoji="1" lang="en-US" dirty="0"/>
              <a:t>MLME-</a:t>
            </a:r>
            <a:r>
              <a:rPr kumimoji="1" lang="en-US" dirty="0" err="1"/>
              <a:t>SRM.confirm</a:t>
            </a:r>
            <a:endParaRPr kumimoji="1" lang="en-US" dirty="0"/>
          </a:p>
        </p:txBody>
      </p:sp>
      <p:sp>
        <p:nvSpPr>
          <p:cNvPr id="46" name="Rectangle 45"/>
          <p:cNvSpPr/>
          <p:nvPr/>
        </p:nvSpPr>
        <p:spPr>
          <a:xfrm>
            <a:off x="302894" y="5232134"/>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7" name="Rectangle 46"/>
          <p:cNvSpPr/>
          <p:nvPr/>
        </p:nvSpPr>
        <p:spPr>
          <a:xfrm>
            <a:off x="2525830" y="5223133"/>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8" name="Rectangle 47"/>
          <p:cNvSpPr/>
          <p:nvPr/>
        </p:nvSpPr>
        <p:spPr>
          <a:xfrm>
            <a:off x="5124502" y="5203504"/>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9" name="Rectangle 48"/>
          <p:cNvSpPr/>
          <p:nvPr/>
        </p:nvSpPr>
        <p:spPr>
          <a:xfrm>
            <a:off x="7359262" y="5223133"/>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50" name="TextBox 49"/>
          <p:cNvSpPr txBox="1"/>
          <p:nvPr/>
        </p:nvSpPr>
        <p:spPr>
          <a:xfrm>
            <a:off x="2885012" y="2168378"/>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sp>
        <p:nvSpPr>
          <p:cNvPr id="51" name="TextBox 50"/>
          <p:cNvSpPr txBox="1"/>
          <p:nvPr/>
        </p:nvSpPr>
        <p:spPr>
          <a:xfrm>
            <a:off x="522583" y="2171852"/>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sp>
        <p:nvSpPr>
          <p:cNvPr id="41" name="Rectangle 40"/>
          <p:cNvSpPr/>
          <p:nvPr/>
        </p:nvSpPr>
        <p:spPr>
          <a:xfrm>
            <a:off x="4485353" y="3376838"/>
            <a:ext cx="3037687" cy="1303766"/>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dirty="0"/>
          </a:p>
        </p:txBody>
      </p:sp>
      <p:sp>
        <p:nvSpPr>
          <p:cNvPr id="52" name="Rectangle 51"/>
          <p:cNvSpPr/>
          <p:nvPr/>
        </p:nvSpPr>
        <p:spPr>
          <a:xfrm>
            <a:off x="4805239" y="3750035"/>
            <a:ext cx="620741" cy="13868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53" name="TextBox 52"/>
          <p:cNvSpPr txBox="1"/>
          <p:nvPr/>
        </p:nvSpPr>
        <p:spPr>
          <a:xfrm>
            <a:off x="4796903" y="3328235"/>
            <a:ext cx="622286" cy="461665"/>
          </a:xfrm>
          <a:prstGeom prst="rect">
            <a:avLst/>
          </a:prstGeom>
          <a:noFill/>
        </p:spPr>
        <p:txBody>
          <a:bodyPr wrap="none" rtlCol="0">
            <a:spAutoFit/>
          </a:bodyPr>
          <a:lstStyle/>
          <a:p>
            <a:pPr algn="ctr"/>
            <a:r>
              <a:rPr kumimoji="1" lang="en-US" dirty="0"/>
              <a:t>Device</a:t>
            </a:r>
          </a:p>
          <a:p>
            <a:pPr algn="ctr"/>
            <a:r>
              <a:rPr lang="en-US" dirty="0"/>
              <a:t>PHY</a:t>
            </a:r>
            <a:endParaRPr kumimoji="1" lang="en-US" dirty="0"/>
          </a:p>
        </p:txBody>
      </p:sp>
      <p:cxnSp>
        <p:nvCxnSpPr>
          <p:cNvPr id="54" name="Straight Connector 53"/>
          <p:cNvCxnSpPr>
            <a:stCxn id="52" idx="2"/>
            <a:endCxn id="56" idx="0"/>
          </p:cNvCxnSpPr>
          <p:nvPr/>
        </p:nvCxnSpPr>
        <p:spPr>
          <a:xfrm>
            <a:off x="5115610" y="3888724"/>
            <a:ext cx="0" cy="586765"/>
          </a:xfrm>
          <a:prstGeom prst="line">
            <a:avLst/>
          </a:prstGeom>
        </p:spPr>
        <p:style>
          <a:lnRef idx="3">
            <a:schemeClr val="dk1"/>
          </a:lnRef>
          <a:fillRef idx="0">
            <a:schemeClr val="dk1"/>
          </a:fillRef>
          <a:effectRef idx="2">
            <a:schemeClr val="dk1"/>
          </a:effectRef>
          <a:fontRef idx="minor">
            <a:schemeClr val="tx1"/>
          </a:fontRef>
        </p:style>
      </p:cxnSp>
      <p:sp>
        <p:nvSpPr>
          <p:cNvPr id="56" name="Rectangle 55"/>
          <p:cNvSpPr/>
          <p:nvPr/>
        </p:nvSpPr>
        <p:spPr>
          <a:xfrm>
            <a:off x="4805239" y="4475489"/>
            <a:ext cx="620741" cy="138689"/>
          </a:xfrm>
          <a:prstGeom prst="rect">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38" name="Straight Arrow Connector 37"/>
          <p:cNvCxnSpPr/>
          <p:nvPr/>
        </p:nvCxnSpPr>
        <p:spPr>
          <a:xfrm flipH="1">
            <a:off x="5122592" y="3963502"/>
            <a:ext cx="6858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9" name="TextBox 38"/>
          <p:cNvSpPr txBox="1"/>
          <p:nvPr/>
        </p:nvSpPr>
        <p:spPr>
          <a:xfrm>
            <a:off x="5807620" y="3820164"/>
            <a:ext cx="1495730" cy="276999"/>
          </a:xfrm>
          <a:prstGeom prst="rect">
            <a:avLst/>
          </a:prstGeom>
          <a:noFill/>
        </p:spPr>
        <p:txBody>
          <a:bodyPr wrap="none" rtlCol="0">
            <a:spAutoFit/>
          </a:bodyPr>
          <a:lstStyle/>
          <a:p>
            <a:r>
              <a:rPr kumimoji="1" lang="en-US" dirty="0"/>
              <a:t>MLME-</a:t>
            </a:r>
            <a:r>
              <a:rPr lang="en-US" dirty="0" err="1"/>
              <a:t>SET</a:t>
            </a:r>
            <a:r>
              <a:rPr kumimoji="1" lang="en-US" dirty="0" err="1"/>
              <a:t>.request</a:t>
            </a:r>
            <a:endParaRPr kumimoji="1" lang="en-US" dirty="0"/>
          </a:p>
        </p:txBody>
      </p:sp>
      <p:cxnSp>
        <p:nvCxnSpPr>
          <p:cNvPr id="40" name="Straight Arrow Connector 39"/>
          <p:cNvCxnSpPr/>
          <p:nvPr/>
        </p:nvCxnSpPr>
        <p:spPr>
          <a:xfrm>
            <a:off x="5137172" y="4389357"/>
            <a:ext cx="6858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2" name="TextBox 41"/>
          <p:cNvSpPr txBox="1"/>
          <p:nvPr/>
        </p:nvSpPr>
        <p:spPr>
          <a:xfrm>
            <a:off x="5817317" y="4245802"/>
            <a:ext cx="1487715" cy="276999"/>
          </a:xfrm>
          <a:prstGeom prst="rect">
            <a:avLst/>
          </a:prstGeom>
          <a:noFill/>
        </p:spPr>
        <p:txBody>
          <a:bodyPr wrap="none" rtlCol="0">
            <a:spAutoFit/>
          </a:bodyPr>
          <a:lstStyle/>
          <a:p>
            <a:r>
              <a:rPr kumimoji="1" lang="en-US" dirty="0"/>
              <a:t>MLME-</a:t>
            </a:r>
            <a:r>
              <a:rPr lang="en-US" dirty="0" err="1"/>
              <a:t>SET</a:t>
            </a:r>
            <a:r>
              <a:rPr kumimoji="1" lang="en-US" dirty="0" err="1"/>
              <a:t>.confirm</a:t>
            </a:r>
            <a:endParaRPr kumimoji="1" lang="en-US" dirty="0"/>
          </a:p>
        </p:txBody>
      </p:sp>
      <p:sp>
        <p:nvSpPr>
          <p:cNvPr id="43" name="Rectangle 42"/>
          <p:cNvSpPr/>
          <p:nvPr/>
        </p:nvSpPr>
        <p:spPr>
          <a:xfrm>
            <a:off x="4599345" y="4041170"/>
            <a:ext cx="1026930" cy="276999"/>
          </a:xfrm>
          <a:prstGeom prst="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lang="en-US" altLang="ja-JP" dirty="0"/>
              <a:t>TPC process</a:t>
            </a:r>
          </a:p>
        </p:txBody>
      </p:sp>
      <p:sp>
        <p:nvSpPr>
          <p:cNvPr id="21" name="Rectangle 20"/>
          <p:cNvSpPr/>
          <p:nvPr/>
        </p:nvSpPr>
        <p:spPr>
          <a:xfrm>
            <a:off x="5003752" y="4051691"/>
            <a:ext cx="184731" cy="276999"/>
          </a:xfrm>
          <a:prstGeom prst="rect">
            <a:avLst/>
          </a:prstGeom>
        </p:spPr>
        <p:txBody>
          <a:bodyPr wrap="none">
            <a:spAutoFit/>
          </a:bodyPr>
          <a:lstStyle/>
          <a:p>
            <a:pPr algn="ctr"/>
            <a:endParaRPr lang="en-US" altLang="ja-JP" dirty="0"/>
          </a:p>
        </p:txBody>
      </p:sp>
      <p:sp>
        <p:nvSpPr>
          <p:cNvPr id="3" name="Date Placeholder 2"/>
          <p:cNvSpPr>
            <a:spLocks noGrp="1"/>
          </p:cNvSpPr>
          <p:nvPr>
            <p:ph type="dt" sz="half" idx="10"/>
          </p:nvPr>
        </p:nvSpPr>
        <p:spPr/>
        <p:txBody>
          <a:body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p>
            <a:r>
              <a:rPr lang="en-US" altLang="ja-JP"/>
              <a:t>Hidetoshi Yokota and Shoichi Kitazawa</a:t>
            </a:r>
            <a:endParaRPr lang="en-US" altLang="ja-JP" dirty="0"/>
          </a:p>
        </p:txBody>
      </p:sp>
      <p:sp>
        <p:nvSpPr>
          <p:cNvPr id="7" name="Slide Number Placeholder 6"/>
          <p:cNvSpPr>
            <a:spLocks noGrp="1"/>
          </p:cNvSpPr>
          <p:nvPr>
            <p:ph type="sldNum" sz="quarter" idx="12"/>
          </p:nvPr>
        </p:nvSpPr>
        <p:spPr/>
        <p:txBody>
          <a:bodyPr/>
          <a:lstStyle/>
          <a:p>
            <a:r>
              <a:rPr lang="en-US" altLang="ja-JP"/>
              <a:t>Slide </a:t>
            </a:r>
            <a:fld id="{7E4A064A-F100-45E5-BB56-E199832A2C3D}" type="slidenum">
              <a:rPr lang="en-US" altLang="ja-JP" smtClean="0"/>
              <a:pPr/>
              <a:t>3</a:t>
            </a:fld>
            <a:endParaRPr lang="en-US" altLang="ja-JP"/>
          </a:p>
        </p:txBody>
      </p:sp>
      <p:sp>
        <p:nvSpPr>
          <p:cNvPr id="2" name="Rectangle 1"/>
          <p:cNvSpPr/>
          <p:nvPr/>
        </p:nvSpPr>
        <p:spPr>
          <a:xfrm>
            <a:off x="685800" y="1600200"/>
            <a:ext cx="6627135" cy="461665"/>
          </a:xfrm>
          <a:prstGeom prst="rect">
            <a:avLst/>
          </a:prstGeom>
        </p:spPr>
        <p:txBody>
          <a:bodyPr wrap="none">
            <a:spAutoFit/>
          </a:bodyPr>
          <a:lstStyle/>
          <a:p>
            <a:r>
              <a:rPr kumimoji="1" lang="en-US" altLang="ja-JP" sz="2400" dirty="0"/>
              <a:t>Figure 6-86 (Page 166, Sub clause 6.17.2.3, Line#5)</a:t>
            </a:r>
          </a:p>
        </p:txBody>
      </p:sp>
      <p:sp>
        <p:nvSpPr>
          <p:cNvPr id="55" name="TextBox 54"/>
          <p:cNvSpPr txBox="1"/>
          <p:nvPr/>
        </p:nvSpPr>
        <p:spPr>
          <a:xfrm>
            <a:off x="7796983" y="5636163"/>
            <a:ext cx="1390124" cy="276999"/>
          </a:xfrm>
          <a:prstGeom prst="rect">
            <a:avLst/>
          </a:prstGeom>
          <a:noFill/>
        </p:spPr>
        <p:txBody>
          <a:bodyPr wrap="none" rtlCol="0">
            <a:spAutoFit/>
          </a:bodyPr>
          <a:lstStyle/>
          <a:p>
            <a:r>
              <a:rPr kumimoji="1" lang="en-US" dirty="0"/>
              <a:t>Example procedure</a:t>
            </a:r>
          </a:p>
        </p:txBody>
      </p:sp>
      <p:sp>
        <p:nvSpPr>
          <p:cNvPr id="57" name="Rectangle 56"/>
          <p:cNvSpPr/>
          <p:nvPr/>
        </p:nvSpPr>
        <p:spPr>
          <a:xfrm>
            <a:off x="7560706" y="5676358"/>
            <a:ext cx="203489" cy="203489"/>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8" name="TextBox 17"/>
          <p:cNvSpPr txBox="1"/>
          <p:nvPr/>
        </p:nvSpPr>
        <p:spPr>
          <a:xfrm>
            <a:off x="5760880" y="3106883"/>
            <a:ext cx="364202" cy="276999"/>
          </a:xfrm>
          <a:prstGeom prst="rect">
            <a:avLst/>
          </a:prstGeom>
          <a:noFill/>
        </p:spPr>
        <p:txBody>
          <a:bodyPr wrap="none" rtlCol="0">
            <a:spAutoFit/>
          </a:bodyPr>
          <a:lstStyle/>
          <a:p>
            <a:r>
              <a:rPr kumimoji="1" lang="en-US" dirty="0"/>
              <a:t>(*)</a:t>
            </a:r>
          </a:p>
        </p:txBody>
      </p:sp>
    </p:spTree>
    <p:extLst>
      <p:ext uri="{BB962C8B-B14F-4D97-AF65-F5344CB8AC3E}">
        <p14:creationId xmlns:p14="http://schemas.microsoft.com/office/powerpoint/2010/main" val="1796815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2894" y="685800"/>
            <a:ext cx="8538212" cy="1066800"/>
          </a:xfrm>
        </p:spPr>
        <p:txBody>
          <a:bodyPr/>
          <a:lstStyle/>
          <a:p>
            <a:r>
              <a:rPr kumimoji="1" lang="en-US" dirty="0"/>
              <a:t>Modified flow of SRM Request/Response (1)</a:t>
            </a:r>
          </a:p>
        </p:txBody>
      </p:sp>
      <p:sp>
        <p:nvSpPr>
          <p:cNvPr id="5" name="Rectangle 4"/>
          <p:cNvSpPr/>
          <p:nvPr/>
        </p:nvSpPr>
        <p:spPr>
          <a:xfrm>
            <a:off x="292369"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8" name="Straight Connector 7"/>
          <p:cNvCxnSpPr>
            <a:stCxn id="5" idx="2"/>
          </p:cNvCxnSpPr>
          <p:nvPr/>
        </p:nvCxnSpPr>
        <p:spPr>
          <a:xfrm flipH="1">
            <a:off x="969575"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9" name="Rectangle 8"/>
          <p:cNvSpPr/>
          <p:nvPr/>
        </p:nvSpPr>
        <p:spPr>
          <a:xfrm>
            <a:off x="2527128"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1" name="Straight Connector 10"/>
          <p:cNvCxnSpPr>
            <a:stCxn id="9" idx="2"/>
          </p:cNvCxnSpPr>
          <p:nvPr/>
        </p:nvCxnSpPr>
        <p:spPr>
          <a:xfrm flipH="1">
            <a:off x="3204334"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12" name="Rectangle 11"/>
          <p:cNvSpPr/>
          <p:nvPr/>
        </p:nvSpPr>
        <p:spPr>
          <a:xfrm>
            <a:off x="5124502"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78545" y="2152657"/>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cxnSp>
        <p:nvCxnSpPr>
          <p:cNvPr id="14" name="Straight Connector 13"/>
          <p:cNvCxnSpPr>
            <a:stCxn id="12" idx="2"/>
          </p:cNvCxnSpPr>
          <p:nvPr/>
        </p:nvCxnSpPr>
        <p:spPr>
          <a:xfrm flipH="1">
            <a:off x="5801708"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15" name="Rectangle 14"/>
          <p:cNvSpPr/>
          <p:nvPr/>
        </p:nvSpPr>
        <p:spPr>
          <a:xfrm>
            <a:off x="7359262"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16568"/>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cxnSp>
        <p:nvCxnSpPr>
          <p:cNvPr id="17" name="Straight Connector 16"/>
          <p:cNvCxnSpPr>
            <a:stCxn id="15" idx="2"/>
          </p:cNvCxnSpPr>
          <p:nvPr/>
        </p:nvCxnSpPr>
        <p:spPr>
          <a:xfrm flipH="1">
            <a:off x="8036468" y="2887958"/>
            <a:ext cx="0" cy="2834640"/>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975487" y="3103020"/>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1143000" y="2858500"/>
            <a:ext cx="1864613" cy="276999"/>
          </a:xfrm>
          <a:prstGeom prst="rect">
            <a:avLst/>
          </a:prstGeom>
          <a:noFill/>
        </p:spPr>
        <p:txBody>
          <a:bodyPr wrap="none" rtlCol="0">
            <a:spAutoFit/>
          </a:bodyPr>
          <a:lstStyle/>
          <a:p>
            <a:r>
              <a:rPr kumimoji="1" lang="en-US" dirty="0">
                <a:solidFill>
                  <a:srgbClr val="FF0000"/>
                </a:solidFill>
              </a:rPr>
              <a:t>MLME-SRM-</a:t>
            </a:r>
            <a:r>
              <a:rPr kumimoji="1" lang="en-US" dirty="0" err="1">
                <a:solidFill>
                  <a:srgbClr val="FF0000"/>
                </a:solidFill>
              </a:rPr>
              <a:t>REQ</a:t>
            </a:r>
            <a:r>
              <a:rPr kumimoji="1" lang="en-US" dirty="0" err="1"/>
              <a:t>.request</a:t>
            </a:r>
            <a:endParaRPr kumimoji="1" lang="en-US" dirty="0"/>
          </a:p>
        </p:txBody>
      </p:sp>
      <p:cxnSp>
        <p:nvCxnSpPr>
          <p:cNvPr id="25" name="Straight Arrow Connector 24"/>
          <p:cNvCxnSpPr/>
          <p:nvPr/>
        </p:nvCxnSpPr>
        <p:spPr>
          <a:xfrm>
            <a:off x="3204334" y="3232305"/>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7" name="Straight Arrow Connector 26"/>
          <p:cNvCxnSpPr/>
          <p:nvPr/>
        </p:nvCxnSpPr>
        <p:spPr>
          <a:xfrm>
            <a:off x="5813532" y="3378558"/>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986402" y="2940643"/>
            <a:ext cx="1011815" cy="276999"/>
          </a:xfrm>
          <a:prstGeom prst="rect">
            <a:avLst/>
          </a:prstGeom>
          <a:noFill/>
        </p:spPr>
        <p:txBody>
          <a:bodyPr wrap="none" rtlCol="0">
            <a:spAutoFit/>
          </a:bodyPr>
          <a:lstStyle/>
          <a:p>
            <a:r>
              <a:rPr lang="en-US" i="1" dirty="0"/>
              <a:t>SRM Request</a:t>
            </a:r>
            <a:endParaRPr kumimoji="1" lang="en-US" i="1" dirty="0"/>
          </a:p>
        </p:txBody>
      </p:sp>
      <p:cxnSp>
        <p:nvCxnSpPr>
          <p:cNvPr id="36" name="Straight Arrow Connector 35"/>
          <p:cNvCxnSpPr/>
          <p:nvPr/>
        </p:nvCxnSpPr>
        <p:spPr>
          <a:xfrm flipH="1">
            <a:off x="3184992" y="5181600"/>
            <a:ext cx="262262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993834" y="4920050"/>
            <a:ext cx="1104790" cy="276999"/>
          </a:xfrm>
          <a:prstGeom prst="rect">
            <a:avLst/>
          </a:prstGeom>
          <a:noFill/>
        </p:spPr>
        <p:txBody>
          <a:bodyPr wrap="none" rtlCol="0">
            <a:spAutoFit/>
          </a:bodyPr>
          <a:lstStyle/>
          <a:p>
            <a:r>
              <a:rPr lang="en-US" i="1" dirty="0"/>
              <a:t>SRM Response</a:t>
            </a:r>
            <a:endParaRPr kumimoji="1" lang="en-US" i="1" dirty="0"/>
          </a:p>
        </p:txBody>
      </p:sp>
      <p:cxnSp>
        <p:nvCxnSpPr>
          <p:cNvPr id="40" name="Straight Arrow Connector 39"/>
          <p:cNvCxnSpPr/>
          <p:nvPr/>
        </p:nvCxnSpPr>
        <p:spPr>
          <a:xfrm flipH="1">
            <a:off x="5801710" y="5004549"/>
            <a:ext cx="2234759" cy="0"/>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sp>
        <p:nvSpPr>
          <p:cNvPr id="42" name="TextBox 41"/>
          <p:cNvSpPr txBox="1"/>
          <p:nvPr/>
        </p:nvSpPr>
        <p:spPr>
          <a:xfrm>
            <a:off x="5943600" y="3110781"/>
            <a:ext cx="2037737" cy="276999"/>
          </a:xfrm>
          <a:prstGeom prst="rect">
            <a:avLst/>
          </a:prstGeom>
          <a:noFill/>
        </p:spPr>
        <p:txBody>
          <a:bodyPr wrap="none" rtlCol="0">
            <a:spAutoFit/>
          </a:bodyPr>
          <a:lstStyle/>
          <a:p>
            <a:r>
              <a:rPr kumimoji="1" lang="en-US" dirty="0">
                <a:solidFill>
                  <a:srgbClr val="FF0000"/>
                </a:solidFill>
              </a:rPr>
              <a:t>MLME-SRM-</a:t>
            </a:r>
            <a:r>
              <a:rPr kumimoji="1" lang="en-US" dirty="0" err="1">
                <a:solidFill>
                  <a:srgbClr val="FF0000"/>
                </a:solidFill>
              </a:rPr>
              <a:t>REQ</a:t>
            </a:r>
            <a:r>
              <a:rPr kumimoji="1" lang="en-US" dirty="0" err="1"/>
              <a:t>.indication</a:t>
            </a:r>
            <a:endParaRPr kumimoji="1" lang="en-US" dirty="0"/>
          </a:p>
        </p:txBody>
      </p:sp>
      <p:sp>
        <p:nvSpPr>
          <p:cNvPr id="43" name="TextBox 42"/>
          <p:cNvSpPr txBox="1"/>
          <p:nvPr/>
        </p:nvSpPr>
        <p:spPr>
          <a:xfrm>
            <a:off x="6029357" y="4724400"/>
            <a:ext cx="1890261" cy="276999"/>
          </a:xfrm>
          <a:prstGeom prst="rect">
            <a:avLst/>
          </a:prstGeom>
          <a:noFill/>
        </p:spPr>
        <p:txBody>
          <a:bodyPr wrap="none" rtlCol="0">
            <a:spAutoFit/>
          </a:bodyPr>
          <a:lstStyle/>
          <a:p>
            <a:r>
              <a:rPr kumimoji="1" lang="en-US" dirty="0">
                <a:solidFill>
                  <a:srgbClr val="FF0000"/>
                </a:solidFill>
              </a:rPr>
              <a:t>MLME-SRM-</a:t>
            </a:r>
            <a:r>
              <a:rPr kumimoji="1" lang="en-US" dirty="0" err="1">
                <a:solidFill>
                  <a:srgbClr val="FF0000"/>
                </a:solidFill>
              </a:rPr>
              <a:t>RES.</a:t>
            </a:r>
            <a:r>
              <a:rPr kumimoji="1" lang="en-US" dirty="0" err="1"/>
              <a:t>request</a:t>
            </a:r>
            <a:endParaRPr kumimoji="1" lang="en-US" dirty="0"/>
          </a:p>
        </p:txBody>
      </p:sp>
      <p:cxnSp>
        <p:nvCxnSpPr>
          <p:cNvPr id="44" name="Straight Arrow Connector 43"/>
          <p:cNvCxnSpPr/>
          <p:nvPr/>
        </p:nvCxnSpPr>
        <p:spPr>
          <a:xfrm flipH="1">
            <a:off x="988926" y="5410200"/>
            <a:ext cx="2234759" cy="0"/>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sp>
        <p:nvSpPr>
          <p:cNvPr id="45" name="TextBox 44"/>
          <p:cNvSpPr txBox="1"/>
          <p:nvPr/>
        </p:nvSpPr>
        <p:spPr>
          <a:xfrm>
            <a:off x="1060815" y="5123972"/>
            <a:ext cx="2063385" cy="276999"/>
          </a:xfrm>
          <a:prstGeom prst="rect">
            <a:avLst/>
          </a:prstGeom>
          <a:noFill/>
        </p:spPr>
        <p:txBody>
          <a:bodyPr wrap="none" rtlCol="0">
            <a:spAutoFit/>
          </a:bodyPr>
          <a:lstStyle/>
          <a:p>
            <a:r>
              <a:rPr kumimoji="1" lang="en-US" dirty="0">
                <a:solidFill>
                  <a:srgbClr val="FF0000"/>
                </a:solidFill>
              </a:rPr>
              <a:t>MLME-SRM-</a:t>
            </a:r>
            <a:r>
              <a:rPr kumimoji="1" lang="en-US" dirty="0" err="1">
                <a:solidFill>
                  <a:srgbClr val="FF0000"/>
                </a:solidFill>
              </a:rPr>
              <a:t>RES.</a:t>
            </a:r>
            <a:r>
              <a:rPr kumimoji="1" lang="en-US" dirty="0" err="1"/>
              <a:t>indication</a:t>
            </a:r>
            <a:endParaRPr kumimoji="1" lang="en-US" dirty="0"/>
          </a:p>
        </p:txBody>
      </p:sp>
      <p:sp>
        <p:nvSpPr>
          <p:cNvPr id="46" name="Rectangle 45"/>
          <p:cNvSpPr/>
          <p:nvPr/>
        </p:nvSpPr>
        <p:spPr>
          <a:xfrm>
            <a:off x="302894" y="5681257"/>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7" name="Rectangle 46"/>
          <p:cNvSpPr/>
          <p:nvPr/>
        </p:nvSpPr>
        <p:spPr>
          <a:xfrm>
            <a:off x="2525830" y="5672256"/>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8" name="Rectangle 47"/>
          <p:cNvSpPr/>
          <p:nvPr/>
        </p:nvSpPr>
        <p:spPr>
          <a:xfrm>
            <a:off x="5124502" y="5652627"/>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9" name="Rectangle 48"/>
          <p:cNvSpPr/>
          <p:nvPr/>
        </p:nvSpPr>
        <p:spPr>
          <a:xfrm>
            <a:off x="7359262" y="5672256"/>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50" name="TextBox 49"/>
          <p:cNvSpPr txBox="1"/>
          <p:nvPr/>
        </p:nvSpPr>
        <p:spPr>
          <a:xfrm>
            <a:off x="2885012" y="2151346"/>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sp>
        <p:nvSpPr>
          <p:cNvPr id="51" name="TextBox 50"/>
          <p:cNvSpPr txBox="1"/>
          <p:nvPr/>
        </p:nvSpPr>
        <p:spPr>
          <a:xfrm>
            <a:off x="522583" y="2154820"/>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cxnSp>
        <p:nvCxnSpPr>
          <p:cNvPr id="33" name="Straight Arrow Connector 32"/>
          <p:cNvCxnSpPr/>
          <p:nvPr/>
        </p:nvCxnSpPr>
        <p:spPr>
          <a:xfrm flipH="1">
            <a:off x="5798162" y="3943701"/>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4" name="TextBox 33"/>
          <p:cNvSpPr txBox="1"/>
          <p:nvPr/>
        </p:nvSpPr>
        <p:spPr>
          <a:xfrm>
            <a:off x="6166657" y="3663551"/>
            <a:ext cx="1470082" cy="276999"/>
          </a:xfrm>
          <a:prstGeom prst="rect">
            <a:avLst/>
          </a:prstGeom>
          <a:noFill/>
        </p:spPr>
        <p:txBody>
          <a:bodyPr wrap="none" rtlCol="0">
            <a:spAutoFit/>
          </a:bodyPr>
          <a:lstStyle/>
          <a:p>
            <a:r>
              <a:rPr kumimoji="1" lang="en-US" dirty="0"/>
              <a:t>MLME-</a:t>
            </a:r>
            <a:r>
              <a:rPr lang="en-US" dirty="0" err="1"/>
              <a:t>GET</a:t>
            </a:r>
            <a:r>
              <a:rPr kumimoji="1" lang="en-US" dirty="0" err="1"/>
              <a:t>.request</a:t>
            </a:r>
            <a:endParaRPr kumimoji="1" lang="en-US" dirty="0"/>
          </a:p>
        </p:txBody>
      </p:sp>
      <p:sp>
        <p:nvSpPr>
          <p:cNvPr id="3" name="Rounded Rectangle 2"/>
          <p:cNvSpPr/>
          <p:nvPr/>
        </p:nvSpPr>
        <p:spPr>
          <a:xfrm>
            <a:off x="5026645" y="3962400"/>
            <a:ext cx="538620" cy="499289"/>
          </a:xfrm>
          <a:prstGeom prst="round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en-US" dirty="0"/>
              <a:t>MAC </a:t>
            </a:r>
            <a:br>
              <a:rPr kumimoji="1" lang="en-US" dirty="0"/>
            </a:br>
            <a:r>
              <a:rPr kumimoji="1" lang="en-US" dirty="0"/>
              <a:t>PIB</a:t>
            </a:r>
          </a:p>
        </p:txBody>
      </p:sp>
      <p:cxnSp>
        <p:nvCxnSpPr>
          <p:cNvPr id="38" name="Straight Arrow Connector 37"/>
          <p:cNvCxnSpPr/>
          <p:nvPr/>
        </p:nvCxnSpPr>
        <p:spPr>
          <a:xfrm>
            <a:off x="5822178" y="4495800"/>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9" name="TextBox 38"/>
          <p:cNvSpPr txBox="1"/>
          <p:nvPr/>
        </p:nvSpPr>
        <p:spPr>
          <a:xfrm>
            <a:off x="6166657" y="4252709"/>
            <a:ext cx="1513363" cy="276999"/>
          </a:xfrm>
          <a:prstGeom prst="rect">
            <a:avLst/>
          </a:prstGeom>
          <a:noFill/>
        </p:spPr>
        <p:txBody>
          <a:bodyPr wrap="none" rtlCol="0">
            <a:spAutoFit/>
          </a:bodyPr>
          <a:lstStyle/>
          <a:p>
            <a:r>
              <a:rPr kumimoji="1" lang="en-US" dirty="0"/>
              <a:t>MLME-</a:t>
            </a:r>
            <a:r>
              <a:rPr lang="en-US" dirty="0" err="1"/>
              <a:t>GET</a:t>
            </a:r>
            <a:r>
              <a:rPr kumimoji="1" lang="en-US" dirty="0" err="1"/>
              <a:t>.confirm</a:t>
            </a:r>
            <a:endParaRPr kumimoji="1" lang="en-US" dirty="0"/>
          </a:p>
        </p:txBody>
      </p:sp>
      <p:sp>
        <p:nvSpPr>
          <p:cNvPr id="6" name="Left-Right Arrow 5"/>
          <p:cNvSpPr/>
          <p:nvPr/>
        </p:nvSpPr>
        <p:spPr>
          <a:xfrm>
            <a:off x="5574699" y="4133646"/>
            <a:ext cx="229966" cy="162012"/>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7" name="Rectangle 6"/>
          <p:cNvSpPr/>
          <p:nvPr/>
        </p:nvSpPr>
        <p:spPr>
          <a:xfrm>
            <a:off x="4923430" y="3662188"/>
            <a:ext cx="3234521" cy="98601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8" name="TextBox 17"/>
          <p:cNvSpPr txBox="1"/>
          <p:nvPr/>
        </p:nvSpPr>
        <p:spPr>
          <a:xfrm>
            <a:off x="6490738" y="6047601"/>
            <a:ext cx="1390124" cy="276999"/>
          </a:xfrm>
          <a:prstGeom prst="rect">
            <a:avLst/>
          </a:prstGeom>
          <a:noFill/>
        </p:spPr>
        <p:txBody>
          <a:bodyPr wrap="none" rtlCol="0">
            <a:spAutoFit/>
          </a:bodyPr>
          <a:lstStyle/>
          <a:p>
            <a:r>
              <a:rPr kumimoji="1" lang="en-US" dirty="0"/>
              <a:t>Example procedure</a:t>
            </a:r>
          </a:p>
        </p:txBody>
      </p:sp>
      <p:sp>
        <p:nvSpPr>
          <p:cNvPr id="41" name="Rectangle 40"/>
          <p:cNvSpPr/>
          <p:nvPr/>
        </p:nvSpPr>
        <p:spPr>
          <a:xfrm>
            <a:off x="6254461" y="6087796"/>
            <a:ext cx="203489" cy="203489"/>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9" name="Date Placeholder 18"/>
          <p:cNvSpPr>
            <a:spLocks noGrp="1"/>
          </p:cNvSpPr>
          <p:nvPr>
            <p:ph type="dt" sz="half" idx="10"/>
          </p:nvPr>
        </p:nvSpPr>
        <p:spPr/>
        <p:txBody>
          <a:bodyPr/>
          <a:lstStyle/>
          <a:p>
            <a:r>
              <a:rPr lang="en-US" altLang="ja-JP"/>
              <a:t>March 2019</a:t>
            </a:r>
            <a:endParaRPr lang="en-US" altLang="ja-JP" dirty="0"/>
          </a:p>
        </p:txBody>
      </p:sp>
      <p:sp>
        <p:nvSpPr>
          <p:cNvPr id="20" name="Footer Placeholder 19"/>
          <p:cNvSpPr>
            <a:spLocks noGrp="1"/>
          </p:cNvSpPr>
          <p:nvPr>
            <p:ph type="ftr" sz="quarter" idx="11"/>
          </p:nvPr>
        </p:nvSpPr>
        <p:spPr/>
        <p:txBody>
          <a:bodyPr/>
          <a:lstStyle/>
          <a:p>
            <a:r>
              <a:rPr lang="en-US" altLang="ja-JP"/>
              <a:t>Hidetoshi Yokota and Shoichi Kitazawa</a:t>
            </a:r>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4</a:t>
            </a:fld>
            <a:endParaRPr lang="en-US" altLang="ja-JP"/>
          </a:p>
        </p:txBody>
      </p:sp>
      <p:sp>
        <p:nvSpPr>
          <p:cNvPr id="2" name="Rectangle 1"/>
          <p:cNvSpPr/>
          <p:nvPr/>
        </p:nvSpPr>
        <p:spPr>
          <a:xfrm>
            <a:off x="313366" y="1471999"/>
            <a:ext cx="8754434" cy="646331"/>
          </a:xfrm>
          <a:prstGeom prst="rect">
            <a:avLst/>
          </a:prstGeom>
        </p:spPr>
        <p:txBody>
          <a:bodyPr wrap="square">
            <a:spAutoFit/>
          </a:bodyPr>
          <a:lstStyle/>
          <a:p>
            <a:r>
              <a:rPr kumimoji="1" lang="en-US" altLang="ja-JP" sz="1800" dirty="0"/>
              <a:t>Initiating device does not need to wait for </a:t>
            </a:r>
            <a:r>
              <a:rPr kumimoji="1" lang="en-US" altLang="ja-JP" sz="1800" i="1" dirty="0"/>
              <a:t>SRM Response</a:t>
            </a:r>
            <a:r>
              <a:rPr kumimoji="1" lang="en-US" altLang="ja-JP" sz="1800" dirty="0"/>
              <a:t>, which supports the case for a long-term measurement or the case where the completion of the measurement is not predictable.  </a:t>
            </a:r>
          </a:p>
        </p:txBody>
      </p:sp>
      <p:cxnSp>
        <p:nvCxnSpPr>
          <p:cNvPr id="52" name="Straight Arrow Connector 51">
            <a:extLst>
              <a:ext uri="{FF2B5EF4-FFF2-40B4-BE49-F238E27FC236}">
                <a16:creationId xmlns:a16="http://schemas.microsoft.com/office/drawing/2014/main" id="{843F7C15-86EA-45B7-884C-FA8A77011C42}"/>
              </a:ext>
            </a:extLst>
          </p:cNvPr>
          <p:cNvCxnSpPr/>
          <p:nvPr/>
        </p:nvCxnSpPr>
        <p:spPr>
          <a:xfrm flipH="1">
            <a:off x="963664" y="3387023"/>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53" name="TextBox 52">
            <a:extLst>
              <a:ext uri="{FF2B5EF4-FFF2-40B4-BE49-F238E27FC236}">
                <a16:creationId xmlns:a16="http://schemas.microsoft.com/office/drawing/2014/main" id="{3254C635-DEF2-4472-B692-4898D7E72F97}"/>
              </a:ext>
            </a:extLst>
          </p:cNvPr>
          <p:cNvSpPr txBox="1"/>
          <p:nvPr/>
        </p:nvSpPr>
        <p:spPr>
          <a:xfrm>
            <a:off x="1151707" y="3100795"/>
            <a:ext cx="1907895" cy="276999"/>
          </a:xfrm>
          <a:prstGeom prst="rect">
            <a:avLst/>
          </a:prstGeom>
          <a:noFill/>
        </p:spPr>
        <p:txBody>
          <a:bodyPr wrap="none" rtlCol="0">
            <a:spAutoFit/>
          </a:bodyPr>
          <a:lstStyle/>
          <a:p>
            <a:r>
              <a:rPr kumimoji="1" lang="en-US" dirty="0">
                <a:solidFill>
                  <a:srgbClr val="FF0000"/>
                </a:solidFill>
              </a:rPr>
              <a:t>MLME-SRM-</a:t>
            </a:r>
            <a:r>
              <a:rPr kumimoji="1" lang="en-US" dirty="0" err="1">
                <a:solidFill>
                  <a:srgbClr val="FF0000"/>
                </a:solidFill>
              </a:rPr>
              <a:t>REQ.</a:t>
            </a:r>
            <a:r>
              <a:rPr kumimoji="1" lang="en-US" dirty="0" err="1"/>
              <a:t>confirm</a:t>
            </a:r>
            <a:endParaRPr kumimoji="1" lang="en-US" dirty="0"/>
          </a:p>
        </p:txBody>
      </p:sp>
      <p:cxnSp>
        <p:nvCxnSpPr>
          <p:cNvPr id="56" name="Straight Arrow Connector 55">
            <a:extLst>
              <a:ext uri="{FF2B5EF4-FFF2-40B4-BE49-F238E27FC236}">
                <a16:creationId xmlns:a16="http://schemas.microsoft.com/office/drawing/2014/main" id="{D4224AC0-0E8E-47E8-B9CC-D60D00FB47E2}"/>
              </a:ext>
            </a:extLst>
          </p:cNvPr>
          <p:cNvCxnSpPr/>
          <p:nvPr/>
        </p:nvCxnSpPr>
        <p:spPr>
          <a:xfrm>
            <a:off x="5809985" y="5363183"/>
            <a:ext cx="2228848" cy="0"/>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sp>
        <p:nvSpPr>
          <p:cNvPr id="57" name="TextBox 56">
            <a:extLst>
              <a:ext uri="{FF2B5EF4-FFF2-40B4-BE49-F238E27FC236}">
                <a16:creationId xmlns:a16="http://schemas.microsoft.com/office/drawing/2014/main" id="{F191525E-7DDF-4460-BFCE-C9B63083D1AB}"/>
              </a:ext>
            </a:extLst>
          </p:cNvPr>
          <p:cNvSpPr txBox="1"/>
          <p:nvPr/>
        </p:nvSpPr>
        <p:spPr>
          <a:xfrm>
            <a:off x="5991257" y="5095406"/>
            <a:ext cx="1933543" cy="276999"/>
          </a:xfrm>
          <a:prstGeom prst="rect">
            <a:avLst/>
          </a:prstGeom>
          <a:noFill/>
        </p:spPr>
        <p:txBody>
          <a:bodyPr wrap="none" rtlCol="0">
            <a:spAutoFit/>
          </a:bodyPr>
          <a:lstStyle/>
          <a:p>
            <a:r>
              <a:rPr kumimoji="1" lang="en-US" dirty="0">
                <a:solidFill>
                  <a:srgbClr val="FF0000"/>
                </a:solidFill>
              </a:rPr>
              <a:t>MLME-SRM-</a:t>
            </a:r>
            <a:r>
              <a:rPr kumimoji="1" lang="en-US" dirty="0" err="1">
                <a:solidFill>
                  <a:srgbClr val="FF0000"/>
                </a:solidFill>
              </a:rPr>
              <a:t>RES.</a:t>
            </a:r>
            <a:r>
              <a:rPr kumimoji="1" lang="en-US" dirty="0" err="1"/>
              <a:t>confirm</a:t>
            </a:r>
            <a:endParaRPr kumimoji="1" lang="en-US" dirty="0"/>
          </a:p>
        </p:txBody>
      </p:sp>
    </p:spTree>
    <p:extLst>
      <p:ext uri="{BB962C8B-B14F-4D97-AF65-F5344CB8AC3E}">
        <p14:creationId xmlns:p14="http://schemas.microsoft.com/office/powerpoint/2010/main" val="217128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2894" y="685800"/>
            <a:ext cx="8538212" cy="1066800"/>
          </a:xfrm>
        </p:spPr>
        <p:txBody>
          <a:bodyPr/>
          <a:lstStyle/>
          <a:p>
            <a:r>
              <a:rPr kumimoji="1" lang="en-US" altLang="ja-JP" dirty="0"/>
              <a:t>Modified flow of SRM Request/Response (2)</a:t>
            </a:r>
            <a:endParaRPr kumimoji="1" lang="en-US" dirty="0"/>
          </a:p>
        </p:txBody>
      </p:sp>
      <p:sp>
        <p:nvSpPr>
          <p:cNvPr id="5" name="Rectangle 4"/>
          <p:cNvSpPr/>
          <p:nvPr/>
        </p:nvSpPr>
        <p:spPr>
          <a:xfrm>
            <a:off x="292369"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9" name="Rectangle 8"/>
          <p:cNvSpPr/>
          <p:nvPr/>
        </p:nvSpPr>
        <p:spPr>
          <a:xfrm>
            <a:off x="2527128"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2" name="Rectangle 11"/>
          <p:cNvSpPr/>
          <p:nvPr/>
        </p:nvSpPr>
        <p:spPr>
          <a:xfrm>
            <a:off x="5124502"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78545" y="2169689"/>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sp>
        <p:nvSpPr>
          <p:cNvPr id="15" name="Rectangle 14"/>
          <p:cNvSpPr/>
          <p:nvPr/>
        </p:nvSpPr>
        <p:spPr>
          <a:xfrm>
            <a:off x="7359262"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33600"/>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grpSp>
        <p:nvGrpSpPr>
          <p:cNvPr id="19" name="Group 18">
            <a:extLst>
              <a:ext uri="{FF2B5EF4-FFF2-40B4-BE49-F238E27FC236}">
                <a16:creationId xmlns:a16="http://schemas.microsoft.com/office/drawing/2014/main" id="{035329D9-4ACD-4026-AB17-E0141C68B4F7}"/>
              </a:ext>
            </a:extLst>
          </p:cNvPr>
          <p:cNvGrpSpPr/>
          <p:nvPr/>
        </p:nvGrpSpPr>
        <p:grpSpPr>
          <a:xfrm>
            <a:off x="969575" y="2904989"/>
            <a:ext cx="7072805" cy="2471455"/>
            <a:chOff x="969575" y="2904990"/>
            <a:chExt cx="7072805" cy="2327144"/>
          </a:xfrm>
        </p:grpSpPr>
        <p:cxnSp>
          <p:nvCxnSpPr>
            <p:cNvPr id="8" name="Straight Connector 7"/>
            <p:cNvCxnSpPr>
              <a:stCxn id="5" idx="2"/>
            </p:cNvCxnSpPr>
            <p:nvPr/>
          </p:nvCxnSpPr>
          <p:spPr>
            <a:xfrm flipH="1">
              <a:off x="969575" y="2904990"/>
              <a:ext cx="5912" cy="2327144"/>
            </a:xfrm>
            <a:prstGeom prst="line">
              <a:avLst/>
            </a:prstGeom>
          </p:spPr>
          <p:style>
            <a:lnRef idx="3">
              <a:schemeClr val="dk1"/>
            </a:lnRef>
            <a:fillRef idx="0">
              <a:schemeClr val="dk1"/>
            </a:fillRef>
            <a:effectRef idx="2">
              <a:schemeClr val="dk1"/>
            </a:effectRef>
            <a:fontRef idx="minor">
              <a:schemeClr val="tx1"/>
            </a:fontRef>
          </p:style>
        </p:cxnSp>
        <p:cxnSp>
          <p:nvCxnSpPr>
            <p:cNvPr id="11" name="Straight Connector 10"/>
            <p:cNvCxnSpPr>
              <a:stCxn id="9" idx="2"/>
            </p:cNvCxnSpPr>
            <p:nvPr/>
          </p:nvCxnSpPr>
          <p:spPr>
            <a:xfrm flipH="1">
              <a:off x="3204334" y="2904990"/>
              <a:ext cx="5912" cy="2327144"/>
            </a:xfrm>
            <a:prstGeom prst="line">
              <a:avLst/>
            </a:prstGeom>
          </p:spPr>
          <p:style>
            <a:lnRef idx="3">
              <a:schemeClr val="dk1"/>
            </a:lnRef>
            <a:fillRef idx="0">
              <a:schemeClr val="dk1"/>
            </a:fillRef>
            <a:effectRef idx="2">
              <a:schemeClr val="dk1"/>
            </a:effectRef>
            <a:fontRef idx="minor">
              <a:schemeClr val="tx1"/>
            </a:fontRef>
          </p:style>
        </p:cxnSp>
        <p:cxnSp>
          <p:nvCxnSpPr>
            <p:cNvPr id="14" name="Straight Connector 13"/>
            <p:cNvCxnSpPr>
              <a:stCxn id="12" idx="2"/>
            </p:cNvCxnSpPr>
            <p:nvPr/>
          </p:nvCxnSpPr>
          <p:spPr>
            <a:xfrm flipH="1">
              <a:off x="5801708" y="2904990"/>
              <a:ext cx="5912" cy="2327144"/>
            </a:xfrm>
            <a:prstGeom prst="line">
              <a:avLst/>
            </a:prstGeom>
          </p:spPr>
          <p:style>
            <a:lnRef idx="3">
              <a:schemeClr val="dk1"/>
            </a:lnRef>
            <a:fillRef idx="0">
              <a:schemeClr val="dk1"/>
            </a:fillRef>
            <a:effectRef idx="2">
              <a:schemeClr val="dk1"/>
            </a:effectRef>
            <a:fontRef idx="minor">
              <a:schemeClr val="tx1"/>
            </a:fontRef>
          </p:style>
        </p:cxnSp>
        <p:cxnSp>
          <p:nvCxnSpPr>
            <p:cNvPr id="17" name="Straight Connector 16"/>
            <p:cNvCxnSpPr>
              <a:stCxn id="15" idx="2"/>
            </p:cNvCxnSpPr>
            <p:nvPr/>
          </p:nvCxnSpPr>
          <p:spPr>
            <a:xfrm flipH="1">
              <a:off x="8036468" y="2904990"/>
              <a:ext cx="5912" cy="2327144"/>
            </a:xfrm>
            <a:prstGeom prst="line">
              <a:avLst/>
            </a:prstGeom>
          </p:spPr>
          <p:style>
            <a:lnRef idx="3">
              <a:schemeClr val="dk1"/>
            </a:lnRef>
            <a:fillRef idx="0">
              <a:schemeClr val="dk1"/>
            </a:fillRef>
            <a:effectRef idx="2">
              <a:schemeClr val="dk1"/>
            </a:effectRef>
            <a:fontRef idx="minor">
              <a:schemeClr val="tx1"/>
            </a:fontRef>
          </p:style>
        </p:cxnSp>
      </p:grpSp>
      <p:cxnSp>
        <p:nvCxnSpPr>
          <p:cNvPr id="23" name="Straight Arrow Connector 22"/>
          <p:cNvCxnSpPr/>
          <p:nvPr/>
        </p:nvCxnSpPr>
        <p:spPr>
          <a:xfrm>
            <a:off x="975487" y="3210205"/>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990600" y="2965685"/>
            <a:ext cx="2287806" cy="276999"/>
          </a:xfrm>
          <a:prstGeom prst="rect">
            <a:avLst/>
          </a:prstGeom>
          <a:noFill/>
        </p:spPr>
        <p:txBody>
          <a:bodyPr wrap="none" rtlCol="0">
            <a:spAutoFit/>
          </a:bodyPr>
          <a:lstStyle/>
          <a:p>
            <a:r>
              <a:rPr kumimoji="1" lang="en-US" dirty="0">
                <a:solidFill>
                  <a:srgbClr val="FF0000"/>
                </a:solidFill>
              </a:rPr>
              <a:t>MLME-SRM-</a:t>
            </a:r>
            <a:r>
              <a:rPr kumimoji="1" lang="en-US" dirty="0" err="1">
                <a:solidFill>
                  <a:srgbClr val="FF0000"/>
                </a:solidFill>
              </a:rPr>
              <a:t>REQ</a:t>
            </a:r>
            <a:r>
              <a:rPr kumimoji="1" lang="en-US" dirty="0" err="1"/>
              <a:t>.request</a:t>
            </a:r>
            <a:r>
              <a:rPr kumimoji="1" lang="en-US" dirty="0"/>
              <a:t> (TPC)</a:t>
            </a:r>
          </a:p>
        </p:txBody>
      </p:sp>
      <p:cxnSp>
        <p:nvCxnSpPr>
          <p:cNvPr id="25" name="Straight Arrow Connector 24"/>
          <p:cNvCxnSpPr/>
          <p:nvPr/>
        </p:nvCxnSpPr>
        <p:spPr>
          <a:xfrm>
            <a:off x="3204334" y="3300853"/>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986402" y="3009191"/>
            <a:ext cx="1486304" cy="276999"/>
          </a:xfrm>
          <a:prstGeom prst="rect">
            <a:avLst/>
          </a:prstGeom>
          <a:noFill/>
        </p:spPr>
        <p:txBody>
          <a:bodyPr wrap="none" rtlCol="0">
            <a:spAutoFit/>
          </a:bodyPr>
          <a:lstStyle/>
          <a:p>
            <a:r>
              <a:rPr lang="en-US" i="1" dirty="0"/>
              <a:t>SRM Request (TPC)</a:t>
            </a:r>
            <a:endParaRPr kumimoji="1" lang="en-US" i="1" dirty="0"/>
          </a:p>
        </p:txBody>
      </p:sp>
      <p:cxnSp>
        <p:nvCxnSpPr>
          <p:cNvPr id="36" name="Straight Arrow Connector 35"/>
          <p:cNvCxnSpPr/>
          <p:nvPr/>
        </p:nvCxnSpPr>
        <p:spPr>
          <a:xfrm flipH="1">
            <a:off x="3184992" y="4935708"/>
            <a:ext cx="262262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993834" y="4642110"/>
            <a:ext cx="1104790" cy="276999"/>
          </a:xfrm>
          <a:prstGeom prst="rect">
            <a:avLst/>
          </a:prstGeom>
          <a:noFill/>
        </p:spPr>
        <p:txBody>
          <a:bodyPr wrap="none" rtlCol="0">
            <a:spAutoFit/>
          </a:bodyPr>
          <a:lstStyle/>
          <a:p>
            <a:r>
              <a:rPr lang="en-US" i="1" dirty="0"/>
              <a:t>SRM Response</a:t>
            </a:r>
            <a:endParaRPr kumimoji="1" lang="en-US" i="1" dirty="0"/>
          </a:p>
        </p:txBody>
      </p:sp>
      <p:cxnSp>
        <p:nvCxnSpPr>
          <p:cNvPr id="44" name="Straight Arrow Connector 43"/>
          <p:cNvCxnSpPr/>
          <p:nvPr/>
        </p:nvCxnSpPr>
        <p:spPr>
          <a:xfrm flipH="1">
            <a:off x="968454" y="3505200"/>
            <a:ext cx="2234759" cy="0"/>
          </a:xfrm>
          <a:prstGeom prst="straightConnector1">
            <a:avLst/>
          </a:prstGeom>
          <a:ln>
            <a:prstDash val="solid"/>
            <a:tailEnd type="triangle"/>
          </a:ln>
        </p:spPr>
        <p:style>
          <a:lnRef idx="3">
            <a:schemeClr val="dk1"/>
          </a:lnRef>
          <a:fillRef idx="0">
            <a:schemeClr val="dk1"/>
          </a:fillRef>
          <a:effectRef idx="2">
            <a:schemeClr val="dk1"/>
          </a:effectRef>
          <a:fontRef idx="minor">
            <a:schemeClr val="tx1"/>
          </a:fontRef>
        </p:style>
      </p:cxnSp>
      <p:sp>
        <p:nvSpPr>
          <p:cNvPr id="45" name="TextBox 44"/>
          <p:cNvSpPr txBox="1"/>
          <p:nvPr/>
        </p:nvSpPr>
        <p:spPr>
          <a:xfrm>
            <a:off x="1079071" y="3225922"/>
            <a:ext cx="1907895" cy="276999"/>
          </a:xfrm>
          <a:prstGeom prst="rect">
            <a:avLst/>
          </a:prstGeom>
          <a:noFill/>
        </p:spPr>
        <p:txBody>
          <a:bodyPr wrap="none" rtlCol="0">
            <a:spAutoFit/>
          </a:bodyPr>
          <a:lstStyle/>
          <a:p>
            <a:r>
              <a:rPr kumimoji="1" lang="en-US" dirty="0">
                <a:solidFill>
                  <a:srgbClr val="FF0000"/>
                </a:solidFill>
              </a:rPr>
              <a:t>MLME-SRM-</a:t>
            </a:r>
            <a:r>
              <a:rPr kumimoji="1" lang="en-US" dirty="0" err="1">
                <a:solidFill>
                  <a:srgbClr val="FF0000"/>
                </a:solidFill>
              </a:rPr>
              <a:t>REQ</a:t>
            </a:r>
            <a:r>
              <a:rPr kumimoji="1" lang="en-US" dirty="0" err="1"/>
              <a:t>.confirm</a:t>
            </a:r>
            <a:endParaRPr kumimoji="1" lang="en-US" dirty="0"/>
          </a:p>
        </p:txBody>
      </p:sp>
      <p:sp>
        <p:nvSpPr>
          <p:cNvPr id="46" name="Rectangle 45"/>
          <p:cNvSpPr/>
          <p:nvPr/>
        </p:nvSpPr>
        <p:spPr>
          <a:xfrm>
            <a:off x="302894" y="5376457"/>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7" name="Rectangle 46"/>
          <p:cNvSpPr/>
          <p:nvPr/>
        </p:nvSpPr>
        <p:spPr>
          <a:xfrm>
            <a:off x="2525830" y="5367456"/>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8" name="Rectangle 47"/>
          <p:cNvSpPr/>
          <p:nvPr/>
        </p:nvSpPr>
        <p:spPr>
          <a:xfrm>
            <a:off x="5124502" y="5347827"/>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9" name="Rectangle 48"/>
          <p:cNvSpPr/>
          <p:nvPr/>
        </p:nvSpPr>
        <p:spPr>
          <a:xfrm>
            <a:off x="7359262" y="5367456"/>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50" name="TextBox 49"/>
          <p:cNvSpPr txBox="1"/>
          <p:nvPr/>
        </p:nvSpPr>
        <p:spPr>
          <a:xfrm>
            <a:off x="2885012" y="2168378"/>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sp>
        <p:nvSpPr>
          <p:cNvPr id="51" name="TextBox 50"/>
          <p:cNvSpPr txBox="1"/>
          <p:nvPr/>
        </p:nvSpPr>
        <p:spPr>
          <a:xfrm>
            <a:off x="522583" y="2171852"/>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sp>
        <p:nvSpPr>
          <p:cNvPr id="41" name="Rectangle 40"/>
          <p:cNvSpPr/>
          <p:nvPr/>
        </p:nvSpPr>
        <p:spPr>
          <a:xfrm>
            <a:off x="4485353" y="3376838"/>
            <a:ext cx="3037687" cy="1303766"/>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dirty="0"/>
          </a:p>
        </p:txBody>
      </p:sp>
      <p:sp>
        <p:nvSpPr>
          <p:cNvPr id="52" name="Rectangle 51"/>
          <p:cNvSpPr/>
          <p:nvPr/>
        </p:nvSpPr>
        <p:spPr>
          <a:xfrm>
            <a:off x="4805239" y="3750035"/>
            <a:ext cx="620741" cy="13868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53" name="TextBox 52"/>
          <p:cNvSpPr txBox="1"/>
          <p:nvPr/>
        </p:nvSpPr>
        <p:spPr>
          <a:xfrm>
            <a:off x="4796903" y="3328235"/>
            <a:ext cx="622286" cy="461665"/>
          </a:xfrm>
          <a:prstGeom prst="rect">
            <a:avLst/>
          </a:prstGeom>
          <a:noFill/>
        </p:spPr>
        <p:txBody>
          <a:bodyPr wrap="none" rtlCol="0">
            <a:spAutoFit/>
          </a:bodyPr>
          <a:lstStyle/>
          <a:p>
            <a:pPr algn="ctr"/>
            <a:r>
              <a:rPr kumimoji="1" lang="en-US" dirty="0"/>
              <a:t>Device</a:t>
            </a:r>
          </a:p>
          <a:p>
            <a:pPr algn="ctr"/>
            <a:r>
              <a:rPr lang="en-US" dirty="0"/>
              <a:t>PHY</a:t>
            </a:r>
            <a:endParaRPr kumimoji="1" lang="en-US" dirty="0"/>
          </a:p>
        </p:txBody>
      </p:sp>
      <p:cxnSp>
        <p:nvCxnSpPr>
          <p:cNvPr id="54" name="Straight Connector 53"/>
          <p:cNvCxnSpPr>
            <a:stCxn id="52" idx="2"/>
            <a:endCxn id="56" idx="0"/>
          </p:cNvCxnSpPr>
          <p:nvPr/>
        </p:nvCxnSpPr>
        <p:spPr>
          <a:xfrm>
            <a:off x="5115610" y="3888724"/>
            <a:ext cx="0" cy="586765"/>
          </a:xfrm>
          <a:prstGeom prst="line">
            <a:avLst/>
          </a:prstGeom>
        </p:spPr>
        <p:style>
          <a:lnRef idx="3">
            <a:schemeClr val="dk1"/>
          </a:lnRef>
          <a:fillRef idx="0">
            <a:schemeClr val="dk1"/>
          </a:fillRef>
          <a:effectRef idx="2">
            <a:schemeClr val="dk1"/>
          </a:effectRef>
          <a:fontRef idx="minor">
            <a:schemeClr val="tx1"/>
          </a:fontRef>
        </p:style>
      </p:cxnSp>
      <p:sp>
        <p:nvSpPr>
          <p:cNvPr id="56" name="Rectangle 55"/>
          <p:cNvSpPr/>
          <p:nvPr/>
        </p:nvSpPr>
        <p:spPr>
          <a:xfrm>
            <a:off x="4805239" y="4475489"/>
            <a:ext cx="620741" cy="138689"/>
          </a:xfrm>
          <a:prstGeom prst="rect">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38" name="Straight Arrow Connector 37"/>
          <p:cNvCxnSpPr/>
          <p:nvPr/>
        </p:nvCxnSpPr>
        <p:spPr>
          <a:xfrm flipH="1">
            <a:off x="5122592" y="3963502"/>
            <a:ext cx="6858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9" name="TextBox 38"/>
          <p:cNvSpPr txBox="1"/>
          <p:nvPr/>
        </p:nvSpPr>
        <p:spPr>
          <a:xfrm>
            <a:off x="5807620" y="3820164"/>
            <a:ext cx="1495730" cy="276999"/>
          </a:xfrm>
          <a:prstGeom prst="rect">
            <a:avLst/>
          </a:prstGeom>
          <a:noFill/>
        </p:spPr>
        <p:txBody>
          <a:bodyPr wrap="none" rtlCol="0">
            <a:spAutoFit/>
          </a:bodyPr>
          <a:lstStyle/>
          <a:p>
            <a:r>
              <a:rPr kumimoji="1" lang="en-US" dirty="0"/>
              <a:t>MLME-</a:t>
            </a:r>
            <a:r>
              <a:rPr lang="en-US" dirty="0" err="1"/>
              <a:t>SET</a:t>
            </a:r>
            <a:r>
              <a:rPr kumimoji="1" lang="en-US" dirty="0" err="1"/>
              <a:t>.request</a:t>
            </a:r>
            <a:endParaRPr kumimoji="1" lang="en-US" dirty="0"/>
          </a:p>
        </p:txBody>
      </p:sp>
      <p:cxnSp>
        <p:nvCxnSpPr>
          <p:cNvPr id="40" name="Straight Arrow Connector 39"/>
          <p:cNvCxnSpPr/>
          <p:nvPr/>
        </p:nvCxnSpPr>
        <p:spPr>
          <a:xfrm>
            <a:off x="5137172" y="4389357"/>
            <a:ext cx="6858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2" name="TextBox 41"/>
          <p:cNvSpPr txBox="1"/>
          <p:nvPr/>
        </p:nvSpPr>
        <p:spPr>
          <a:xfrm>
            <a:off x="5817317" y="4245802"/>
            <a:ext cx="1487715" cy="276999"/>
          </a:xfrm>
          <a:prstGeom prst="rect">
            <a:avLst/>
          </a:prstGeom>
          <a:noFill/>
        </p:spPr>
        <p:txBody>
          <a:bodyPr wrap="none" rtlCol="0">
            <a:spAutoFit/>
          </a:bodyPr>
          <a:lstStyle/>
          <a:p>
            <a:r>
              <a:rPr kumimoji="1" lang="en-US" dirty="0"/>
              <a:t>MLME-</a:t>
            </a:r>
            <a:r>
              <a:rPr lang="en-US" dirty="0" err="1"/>
              <a:t>SET</a:t>
            </a:r>
            <a:r>
              <a:rPr kumimoji="1" lang="en-US" dirty="0" err="1"/>
              <a:t>.confirm</a:t>
            </a:r>
            <a:endParaRPr kumimoji="1" lang="en-US" dirty="0"/>
          </a:p>
        </p:txBody>
      </p:sp>
      <p:sp>
        <p:nvSpPr>
          <p:cNvPr id="43" name="Rectangle 42"/>
          <p:cNvSpPr/>
          <p:nvPr/>
        </p:nvSpPr>
        <p:spPr>
          <a:xfrm>
            <a:off x="4599345" y="4041170"/>
            <a:ext cx="1026930" cy="276999"/>
          </a:xfrm>
          <a:prstGeom prst="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lang="en-US" altLang="ja-JP" dirty="0"/>
              <a:t>TPC process</a:t>
            </a:r>
          </a:p>
        </p:txBody>
      </p:sp>
      <p:sp>
        <p:nvSpPr>
          <p:cNvPr id="21" name="Rectangle 20"/>
          <p:cNvSpPr/>
          <p:nvPr/>
        </p:nvSpPr>
        <p:spPr>
          <a:xfrm>
            <a:off x="5003752" y="4051691"/>
            <a:ext cx="184731" cy="276999"/>
          </a:xfrm>
          <a:prstGeom prst="rect">
            <a:avLst/>
          </a:prstGeom>
        </p:spPr>
        <p:txBody>
          <a:bodyPr wrap="none">
            <a:spAutoFit/>
          </a:bodyPr>
          <a:lstStyle/>
          <a:p>
            <a:pPr algn="ctr"/>
            <a:endParaRPr lang="en-US" altLang="ja-JP" dirty="0"/>
          </a:p>
        </p:txBody>
      </p:sp>
      <p:sp>
        <p:nvSpPr>
          <p:cNvPr id="3" name="Date Placeholder 2"/>
          <p:cNvSpPr>
            <a:spLocks noGrp="1"/>
          </p:cNvSpPr>
          <p:nvPr>
            <p:ph type="dt" sz="half" idx="10"/>
          </p:nvPr>
        </p:nvSpPr>
        <p:spPr/>
        <p:txBody>
          <a:body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p>
            <a:r>
              <a:rPr lang="en-US" altLang="ja-JP"/>
              <a:t>Hidetoshi Yokota and Shoichi Kitazawa</a:t>
            </a:r>
            <a:endParaRPr lang="en-US" altLang="ja-JP" dirty="0"/>
          </a:p>
        </p:txBody>
      </p:sp>
      <p:sp>
        <p:nvSpPr>
          <p:cNvPr id="7" name="Slide Number Placeholder 6"/>
          <p:cNvSpPr>
            <a:spLocks noGrp="1"/>
          </p:cNvSpPr>
          <p:nvPr>
            <p:ph type="sldNum" sz="quarter" idx="12"/>
          </p:nvPr>
        </p:nvSpPr>
        <p:spPr/>
        <p:txBody>
          <a:bodyPr/>
          <a:lstStyle/>
          <a:p>
            <a:r>
              <a:rPr lang="en-US" altLang="ja-JP"/>
              <a:t>Slide </a:t>
            </a:r>
            <a:fld id="{7E4A064A-F100-45E5-BB56-E199832A2C3D}" type="slidenum">
              <a:rPr lang="en-US" altLang="ja-JP" smtClean="0"/>
              <a:pPr/>
              <a:t>5</a:t>
            </a:fld>
            <a:endParaRPr lang="en-US" altLang="ja-JP"/>
          </a:p>
        </p:txBody>
      </p:sp>
      <p:sp>
        <p:nvSpPr>
          <p:cNvPr id="55" name="TextBox 54"/>
          <p:cNvSpPr txBox="1"/>
          <p:nvPr/>
        </p:nvSpPr>
        <p:spPr>
          <a:xfrm>
            <a:off x="7796983" y="5636163"/>
            <a:ext cx="1390124" cy="276999"/>
          </a:xfrm>
          <a:prstGeom prst="rect">
            <a:avLst/>
          </a:prstGeom>
          <a:noFill/>
        </p:spPr>
        <p:txBody>
          <a:bodyPr wrap="none" rtlCol="0">
            <a:spAutoFit/>
          </a:bodyPr>
          <a:lstStyle/>
          <a:p>
            <a:r>
              <a:rPr kumimoji="1" lang="en-US" dirty="0"/>
              <a:t>Example procedure</a:t>
            </a:r>
          </a:p>
        </p:txBody>
      </p:sp>
      <p:sp>
        <p:nvSpPr>
          <p:cNvPr id="57" name="Rectangle 56"/>
          <p:cNvSpPr/>
          <p:nvPr/>
        </p:nvSpPr>
        <p:spPr>
          <a:xfrm>
            <a:off x="7560706" y="5676358"/>
            <a:ext cx="203489" cy="203489"/>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8" name="TextBox 17"/>
          <p:cNvSpPr txBox="1"/>
          <p:nvPr/>
        </p:nvSpPr>
        <p:spPr>
          <a:xfrm>
            <a:off x="5760880" y="3106883"/>
            <a:ext cx="364202" cy="276999"/>
          </a:xfrm>
          <a:prstGeom prst="rect">
            <a:avLst/>
          </a:prstGeom>
          <a:noFill/>
        </p:spPr>
        <p:txBody>
          <a:bodyPr wrap="none" rtlCol="0">
            <a:spAutoFit/>
          </a:bodyPr>
          <a:lstStyle/>
          <a:p>
            <a:r>
              <a:rPr kumimoji="1" lang="en-US" dirty="0"/>
              <a:t>(*)</a:t>
            </a:r>
          </a:p>
        </p:txBody>
      </p:sp>
      <p:cxnSp>
        <p:nvCxnSpPr>
          <p:cNvPr id="60" name="Straight Arrow Connector 59">
            <a:extLst>
              <a:ext uri="{FF2B5EF4-FFF2-40B4-BE49-F238E27FC236}">
                <a16:creationId xmlns:a16="http://schemas.microsoft.com/office/drawing/2014/main" id="{548408DC-CF6B-4938-9882-D88505C99BCF}"/>
              </a:ext>
            </a:extLst>
          </p:cNvPr>
          <p:cNvCxnSpPr/>
          <p:nvPr/>
        </p:nvCxnSpPr>
        <p:spPr>
          <a:xfrm flipH="1">
            <a:off x="988926" y="5163028"/>
            <a:ext cx="2234759" cy="0"/>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sp>
        <p:nvSpPr>
          <p:cNvPr id="61" name="TextBox 60">
            <a:extLst>
              <a:ext uri="{FF2B5EF4-FFF2-40B4-BE49-F238E27FC236}">
                <a16:creationId xmlns:a16="http://schemas.microsoft.com/office/drawing/2014/main" id="{881B40AF-C721-46BC-A967-621081A0F2E7}"/>
              </a:ext>
            </a:extLst>
          </p:cNvPr>
          <p:cNvSpPr txBox="1"/>
          <p:nvPr/>
        </p:nvSpPr>
        <p:spPr>
          <a:xfrm>
            <a:off x="1035911" y="4876800"/>
            <a:ext cx="2012089" cy="276999"/>
          </a:xfrm>
          <a:prstGeom prst="rect">
            <a:avLst/>
          </a:prstGeom>
          <a:noFill/>
        </p:spPr>
        <p:txBody>
          <a:bodyPr wrap="none" rtlCol="0">
            <a:spAutoFit/>
          </a:bodyPr>
          <a:lstStyle/>
          <a:p>
            <a:r>
              <a:rPr kumimoji="1" lang="en-US" dirty="0">
                <a:solidFill>
                  <a:srgbClr val="FF0000"/>
                </a:solidFill>
              </a:rPr>
              <a:t>MLME-SRM-</a:t>
            </a:r>
            <a:r>
              <a:rPr kumimoji="1" lang="en-US" dirty="0" err="1">
                <a:solidFill>
                  <a:srgbClr val="FF0000"/>
                </a:solidFill>
              </a:rPr>
              <a:t>RES.</a:t>
            </a:r>
            <a:r>
              <a:rPr kumimoji="1" lang="en-US" dirty="0" err="1"/>
              <a:t>indication</a:t>
            </a:r>
            <a:endParaRPr kumimoji="1" lang="en-US" dirty="0"/>
          </a:p>
        </p:txBody>
      </p:sp>
    </p:spTree>
    <p:extLst>
      <p:ext uri="{BB962C8B-B14F-4D97-AF65-F5344CB8AC3E}">
        <p14:creationId xmlns:p14="http://schemas.microsoft.com/office/powerpoint/2010/main" val="2961363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a:t>
            </a:r>
            <a:r>
              <a:rPr lang="en-US" dirty="0" err="1"/>
              <a:t>REQ.confirm</a:t>
            </a:r>
            <a:r>
              <a:rPr lang="en-US" dirty="0"/>
              <a:t> and its parameters</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6</a:t>
            </a:fld>
            <a:endParaRPr lang="en-US" altLang="ja-JP"/>
          </a:p>
        </p:txBody>
      </p:sp>
      <p:sp>
        <p:nvSpPr>
          <p:cNvPr id="9" name="Rectangle 8">
            <a:extLst>
              <a:ext uri="{FF2B5EF4-FFF2-40B4-BE49-F238E27FC236}">
                <a16:creationId xmlns:a16="http://schemas.microsoft.com/office/drawing/2014/main" id="{D0D11944-BCF6-47DF-8D4E-6A7ED03DD022}"/>
              </a:ext>
            </a:extLst>
          </p:cNvPr>
          <p:cNvSpPr/>
          <p:nvPr/>
        </p:nvSpPr>
        <p:spPr>
          <a:xfrm>
            <a:off x="270983" y="1905000"/>
            <a:ext cx="8602034" cy="369332"/>
          </a:xfrm>
          <a:prstGeom prst="rect">
            <a:avLst/>
          </a:prstGeom>
        </p:spPr>
        <p:txBody>
          <a:bodyPr wrap="square">
            <a:spAutoFit/>
          </a:bodyPr>
          <a:lstStyle/>
          <a:p>
            <a:r>
              <a:rPr kumimoji="1" lang="en-US" altLang="ja-JP" sz="1800" u="sng" dirty="0"/>
              <a:t>Add sub-clause 8.2.26.4:</a:t>
            </a:r>
          </a:p>
        </p:txBody>
      </p:sp>
      <p:sp>
        <p:nvSpPr>
          <p:cNvPr id="10" name="Rectangle 9">
            <a:extLst>
              <a:ext uri="{FF2B5EF4-FFF2-40B4-BE49-F238E27FC236}">
                <a16:creationId xmlns:a16="http://schemas.microsoft.com/office/drawing/2014/main" id="{03EBF72B-8F31-4719-8F5F-025B1BFA7D53}"/>
              </a:ext>
            </a:extLst>
          </p:cNvPr>
          <p:cNvSpPr/>
          <p:nvPr/>
        </p:nvSpPr>
        <p:spPr>
          <a:xfrm>
            <a:off x="270983" y="2286000"/>
            <a:ext cx="8440476" cy="4247317"/>
          </a:xfrm>
          <a:prstGeom prst="rect">
            <a:avLst/>
          </a:prstGeom>
        </p:spPr>
        <p:txBody>
          <a:bodyPr wrap="square">
            <a:spAutoFit/>
          </a:bodyPr>
          <a:lstStyle/>
          <a:p>
            <a:r>
              <a:rPr lang="en-US" sz="1800" b="1" dirty="0">
                <a:latin typeface="+mn-lt"/>
              </a:rPr>
              <a:t>8.2.26.4 MLME-SRM-</a:t>
            </a:r>
            <a:r>
              <a:rPr lang="en-US" sz="1800" b="1" dirty="0" err="1">
                <a:latin typeface="+mn-lt"/>
              </a:rPr>
              <a:t>REQ.confirm</a:t>
            </a:r>
            <a:endParaRPr lang="en-US" sz="1800" b="1" dirty="0">
              <a:latin typeface="+mn-lt"/>
            </a:endParaRPr>
          </a:p>
          <a:p>
            <a:endParaRPr lang="en-US" sz="1800" b="1" dirty="0">
              <a:latin typeface="+mn-lt"/>
            </a:endParaRPr>
          </a:p>
          <a:p>
            <a:r>
              <a:rPr lang="en-US" sz="1800" dirty="0"/>
              <a:t>The MLME-SRM-</a:t>
            </a:r>
            <a:r>
              <a:rPr lang="en-US" sz="1800" dirty="0" err="1"/>
              <a:t>REQ.confirm</a:t>
            </a:r>
            <a:r>
              <a:rPr lang="en-US" sz="1800" dirty="0"/>
              <a:t> primitive reports the results of the MLME-SRM-</a:t>
            </a:r>
            <a:r>
              <a:rPr lang="en-US" sz="1800" dirty="0" err="1"/>
              <a:t>REQ.request</a:t>
            </a:r>
            <a:r>
              <a:rPr lang="en-US" sz="1800" dirty="0"/>
              <a:t>.</a:t>
            </a:r>
          </a:p>
          <a:p>
            <a:endParaRPr lang="en-US" sz="1800" dirty="0"/>
          </a:p>
          <a:p>
            <a:r>
              <a:rPr lang="en-US" sz="1800" dirty="0"/>
              <a:t>The semantics of this primitive are as follows:</a:t>
            </a:r>
          </a:p>
          <a:p>
            <a:endParaRPr lang="en-US" sz="1800" dirty="0">
              <a:latin typeface="+mn-lt"/>
            </a:endParaRPr>
          </a:p>
          <a:p>
            <a:r>
              <a:rPr lang="en-US" sz="1800" dirty="0">
                <a:latin typeface="+mn-lt"/>
              </a:rPr>
              <a:t>MLME-SRM-</a:t>
            </a:r>
            <a:r>
              <a:rPr lang="en-US" sz="1800" dirty="0" err="1">
                <a:latin typeface="+mn-lt"/>
              </a:rPr>
              <a:t>REQ.confirm</a:t>
            </a:r>
            <a:r>
              <a:rPr lang="en-US" sz="1800" dirty="0">
                <a:latin typeface="+mn-lt"/>
              </a:rPr>
              <a:t>		(</a:t>
            </a:r>
          </a:p>
          <a:p>
            <a:r>
              <a:rPr lang="en-US" sz="1800" dirty="0">
                <a:latin typeface="+mn-lt"/>
              </a:rPr>
              <a:t>				</a:t>
            </a:r>
            <a:r>
              <a:rPr lang="en-US" sz="1800" dirty="0" err="1">
                <a:latin typeface="+mn-lt"/>
              </a:rPr>
              <a:t>SrmHandle</a:t>
            </a:r>
            <a:r>
              <a:rPr lang="en-US" sz="1800" dirty="0">
                <a:latin typeface="+mn-lt"/>
              </a:rPr>
              <a:t>,</a:t>
            </a:r>
          </a:p>
          <a:p>
            <a:r>
              <a:rPr lang="en-US" sz="1800" dirty="0">
                <a:latin typeface="+mn-lt"/>
              </a:rPr>
              <a:t>				</a:t>
            </a:r>
            <a:r>
              <a:rPr lang="en-US" sz="1800" dirty="0" err="1">
                <a:latin typeface="+mn-lt"/>
              </a:rPr>
              <a:t>DeviceAddrMode</a:t>
            </a:r>
            <a:r>
              <a:rPr lang="en-US" sz="1800" dirty="0">
                <a:latin typeface="+mn-lt"/>
              </a:rPr>
              <a:t>,</a:t>
            </a:r>
          </a:p>
          <a:p>
            <a:r>
              <a:rPr lang="en-US" sz="1800" dirty="0">
                <a:latin typeface="+mn-lt"/>
              </a:rPr>
              <a:t>				</a:t>
            </a:r>
            <a:r>
              <a:rPr lang="en-US" sz="1800" dirty="0" err="1">
                <a:latin typeface="+mn-lt"/>
              </a:rPr>
              <a:t>DeviceAddress</a:t>
            </a:r>
            <a:r>
              <a:rPr lang="en-US" sz="1800" dirty="0">
                <a:latin typeface="+mn-lt"/>
              </a:rPr>
              <a:t>,</a:t>
            </a:r>
          </a:p>
          <a:p>
            <a:r>
              <a:rPr lang="en-US" sz="1800" dirty="0">
                <a:latin typeface="+mn-lt"/>
              </a:rPr>
              <a:t>				Status</a:t>
            </a:r>
          </a:p>
          <a:p>
            <a:r>
              <a:rPr lang="en-US" sz="1800" dirty="0">
                <a:latin typeface="+mn-lt"/>
              </a:rPr>
              <a:t>				)</a:t>
            </a:r>
          </a:p>
          <a:p>
            <a:r>
              <a:rPr lang="en-US" sz="1800" dirty="0">
                <a:latin typeface="+mn-lt"/>
              </a:rPr>
              <a:t>	</a:t>
            </a:r>
          </a:p>
          <a:p>
            <a:r>
              <a:rPr lang="en-US" sz="1800" dirty="0"/>
              <a:t>The primitive parameters are defined in Table 8-78.</a:t>
            </a:r>
          </a:p>
        </p:txBody>
      </p:sp>
    </p:spTree>
    <p:extLst>
      <p:ext uri="{BB962C8B-B14F-4D97-AF65-F5344CB8AC3E}">
        <p14:creationId xmlns:p14="http://schemas.microsoft.com/office/powerpoint/2010/main" val="4276374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a:t>
            </a:r>
            <a:r>
              <a:rPr lang="en-US" dirty="0" err="1"/>
              <a:t>REQ.confirm</a:t>
            </a:r>
            <a:r>
              <a:rPr lang="en-US" dirty="0"/>
              <a:t> and its parameter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7</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2786393415"/>
              </p:ext>
            </p:extLst>
          </p:nvPr>
        </p:nvGraphicFramePr>
        <p:xfrm>
          <a:off x="685800" y="2011680"/>
          <a:ext cx="7924801" cy="4373880"/>
        </p:xfrm>
        <a:graphic>
          <a:graphicData uri="http://schemas.openxmlformats.org/drawingml/2006/table">
            <a:tbl>
              <a:tblPr>
                <a:tableStyleId>{616DA210-FB5B-4158-B5E0-FEB733F419BA}</a:tableStyleId>
              </a:tblPr>
              <a:tblGrid>
                <a:gridCol w="1600200">
                  <a:extLst>
                    <a:ext uri="{9D8B030D-6E8A-4147-A177-3AD203B41FA5}">
                      <a16:colId xmlns:a16="http://schemas.microsoft.com/office/drawing/2014/main" val="1294158072"/>
                    </a:ext>
                  </a:extLst>
                </a:gridCol>
                <a:gridCol w="1828800">
                  <a:extLst>
                    <a:ext uri="{9D8B030D-6E8A-4147-A177-3AD203B41FA5}">
                      <a16:colId xmlns:a16="http://schemas.microsoft.com/office/drawing/2014/main" val="2513426883"/>
                    </a:ext>
                  </a:extLst>
                </a:gridCol>
                <a:gridCol w="2209800">
                  <a:extLst>
                    <a:ext uri="{9D8B030D-6E8A-4147-A177-3AD203B41FA5}">
                      <a16:colId xmlns:a16="http://schemas.microsoft.com/office/drawing/2014/main" val="832493110"/>
                    </a:ext>
                  </a:extLst>
                </a:gridCol>
                <a:gridCol w="2286001">
                  <a:extLst>
                    <a:ext uri="{9D8B030D-6E8A-4147-A177-3AD203B41FA5}">
                      <a16:colId xmlns:a16="http://schemas.microsoft.com/office/drawing/2014/main" val="1566549248"/>
                    </a:ext>
                  </a:extLst>
                </a:gridCol>
              </a:tblGrid>
              <a:tr h="350520">
                <a:tc>
                  <a:txBody>
                    <a:bodyPr/>
                    <a:lstStyle/>
                    <a:p>
                      <a:pPr algn="ctr"/>
                      <a:r>
                        <a:rPr lang="en-US" sz="1600" dirty="0"/>
                        <a:t>Name</a:t>
                      </a:r>
                    </a:p>
                  </a:txBody>
                  <a:tcPr/>
                </a:tc>
                <a:tc>
                  <a:txBody>
                    <a:bodyPr/>
                    <a:lstStyle/>
                    <a:p>
                      <a:pPr algn="ctr"/>
                      <a:r>
                        <a:rPr lang="en-US" sz="1600" dirty="0"/>
                        <a:t>Type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Valid range</a:t>
                      </a:r>
                    </a:p>
                  </a:txBody>
                  <a:tcPr/>
                </a:tc>
                <a:tc>
                  <a:txBody>
                    <a:bodyPr/>
                    <a:lstStyle/>
                    <a:p>
                      <a:pPr algn="ctr"/>
                      <a:r>
                        <a:rPr lang="en-US" sz="1600" dirty="0"/>
                        <a:t>Description</a:t>
                      </a:r>
                    </a:p>
                  </a:txBody>
                  <a:tcPr/>
                </a:tc>
                <a:extLst>
                  <a:ext uri="{0D108BD9-81ED-4DB2-BD59-A6C34878D82A}">
                    <a16:rowId xmlns:a16="http://schemas.microsoft.com/office/drawing/2014/main" val="958327450"/>
                  </a:ext>
                </a:extLst>
              </a:tr>
              <a:tr h="574040">
                <a:tc>
                  <a:txBody>
                    <a:bodyPr/>
                    <a:lstStyle/>
                    <a:p>
                      <a:r>
                        <a:rPr lang="en-US" sz="1600" dirty="0" err="1">
                          <a:solidFill>
                            <a:schemeClr val="tx1"/>
                          </a:solidFill>
                        </a:rPr>
                        <a:t>SrmHandle</a:t>
                      </a:r>
                      <a:endParaRPr lang="en-US" sz="1600" dirty="0">
                        <a:solidFill>
                          <a:schemeClr val="tx1"/>
                        </a:solidFill>
                      </a:endParaRPr>
                    </a:p>
                  </a:txBody>
                  <a:tcPr/>
                </a:tc>
                <a:tc>
                  <a:txBody>
                    <a:bodyPr/>
                    <a:lstStyle/>
                    <a:p>
                      <a:r>
                        <a:rPr lang="en-US" sz="1600" dirty="0">
                          <a:solidFill>
                            <a:schemeClr val="tx1"/>
                          </a:solidFill>
                        </a:rPr>
                        <a:t>Integer</a:t>
                      </a:r>
                    </a:p>
                  </a:txBody>
                  <a:tcPr/>
                </a:tc>
                <a:tc>
                  <a:txBody>
                    <a:bodyPr/>
                    <a:lstStyle/>
                    <a:p>
                      <a:r>
                        <a:rPr lang="en-US" sz="1600" dirty="0">
                          <a:solidFill>
                            <a:schemeClr val="tx1"/>
                          </a:solidFill>
                        </a:rPr>
                        <a:t>0x00–0xff</a:t>
                      </a:r>
                    </a:p>
                  </a:txBody>
                  <a:tcPr/>
                </a:tc>
                <a:tc>
                  <a:txBody>
                    <a:bodyPr/>
                    <a:lstStyle/>
                    <a:p>
                      <a:r>
                        <a:rPr lang="en-US" sz="1600" dirty="0">
                          <a:solidFill>
                            <a:srgbClr val="FF0000"/>
                          </a:solidFill>
                        </a:rPr>
                        <a:t>The identifier of the corresponding MLME-SRM-</a:t>
                      </a:r>
                      <a:r>
                        <a:rPr lang="en-US" sz="1600" dirty="0" err="1">
                          <a:solidFill>
                            <a:srgbClr val="FF0000"/>
                          </a:solidFill>
                        </a:rPr>
                        <a:t>REQ.request</a:t>
                      </a:r>
                      <a:r>
                        <a:rPr lang="en-US" sz="1600" dirty="0">
                          <a:solidFill>
                            <a:srgbClr val="FF0000"/>
                          </a:solidFill>
                        </a:rPr>
                        <a:t> primitive.</a:t>
                      </a:r>
                    </a:p>
                  </a:txBody>
                  <a:tcPr/>
                </a:tc>
                <a:extLst>
                  <a:ext uri="{0D108BD9-81ED-4DB2-BD59-A6C34878D82A}">
                    <a16:rowId xmlns:a16="http://schemas.microsoft.com/office/drawing/2014/main" val="2886409145"/>
                  </a:ext>
                </a:extLst>
              </a:tr>
              <a:tr h="574040">
                <a:tc>
                  <a:txBody>
                    <a:bodyPr/>
                    <a:lstStyle/>
                    <a:p>
                      <a:r>
                        <a:rPr lang="en-US" sz="1600" dirty="0" err="1">
                          <a:solidFill>
                            <a:schemeClr val="tx1"/>
                          </a:solidFill>
                        </a:rPr>
                        <a:t>DeviceAddrMode</a:t>
                      </a:r>
                      <a:endParaRPr lang="en-US" sz="1600" dirty="0">
                        <a:solidFill>
                          <a:schemeClr val="tx1"/>
                        </a:solidFill>
                      </a:endParaRPr>
                    </a:p>
                  </a:txBody>
                  <a:tcPr/>
                </a:tc>
                <a:tc>
                  <a:txBody>
                    <a:bodyPr/>
                    <a:lstStyle/>
                    <a:p>
                      <a:r>
                        <a:rPr lang="en-US" sz="1600" dirty="0">
                          <a:solidFill>
                            <a:schemeClr val="tx1"/>
                          </a:solidFill>
                        </a:rPr>
                        <a:t>Enumeration</a:t>
                      </a:r>
                    </a:p>
                  </a:txBody>
                  <a:tcPr/>
                </a:tc>
                <a:tc>
                  <a:txBody>
                    <a:bodyPr/>
                    <a:lstStyle/>
                    <a:p>
                      <a:r>
                        <a:rPr lang="en-US" sz="1600" dirty="0">
                          <a:solidFill>
                            <a:schemeClr val="tx1"/>
                          </a:solidFill>
                        </a:rPr>
                        <a:t>SHORT, EXTENDED</a:t>
                      </a:r>
                    </a:p>
                  </a:txBody>
                  <a:tcPr/>
                </a:tc>
                <a:tc>
                  <a:txBody>
                    <a:bodyPr/>
                    <a:lstStyle/>
                    <a:p>
                      <a:r>
                        <a:rPr lang="en-US" sz="1600" dirty="0">
                          <a:solidFill>
                            <a:schemeClr val="tx1"/>
                          </a:solidFill>
                        </a:rPr>
                        <a:t>The addressing mode of the device requesting to execute SRM operation.</a:t>
                      </a:r>
                    </a:p>
                  </a:txBody>
                  <a:tcPr/>
                </a:tc>
                <a:extLst>
                  <a:ext uri="{0D108BD9-81ED-4DB2-BD59-A6C34878D82A}">
                    <a16:rowId xmlns:a16="http://schemas.microsoft.com/office/drawing/2014/main" val="2843413083"/>
                  </a:ext>
                </a:extLst>
              </a:tr>
              <a:tr h="574040">
                <a:tc>
                  <a:txBody>
                    <a:bodyPr/>
                    <a:lstStyle/>
                    <a:p>
                      <a:r>
                        <a:rPr lang="en-US" sz="1600" dirty="0" err="1">
                          <a:solidFill>
                            <a:schemeClr val="tx1"/>
                          </a:solidFill>
                        </a:rPr>
                        <a:t>DeviceAddress</a:t>
                      </a:r>
                      <a:endParaRPr lang="en-US" sz="1600" dirty="0">
                        <a:solidFill>
                          <a:schemeClr val="tx1"/>
                        </a:solidFill>
                      </a:endParaRPr>
                    </a:p>
                  </a:txBody>
                  <a:tcPr/>
                </a:tc>
                <a:tc>
                  <a:txBody>
                    <a:bodyPr/>
                    <a:lstStyle/>
                    <a:p>
                      <a:r>
                        <a:rPr lang="en-US" sz="1600" dirty="0">
                          <a:solidFill>
                            <a:schemeClr val="tx1"/>
                          </a:solidFill>
                        </a:rPr>
                        <a:t>Short address</a:t>
                      </a:r>
                    </a:p>
                    <a:p>
                      <a:r>
                        <a:rPr lang="en-US" sz="1600" dirty="0">
                          <a:solidFill>
                            <a:schemeClr val="tx1"/>
                          </a:solidFill>
                        </a:rPr>
                        <a:t>or extended</a:t>
                      </a:r>
                    </a:p>
                    <a:p>
                      <a:r>
                        <a:rPr lang="en-US" sz="1600" dirty="0">
                          <a:solidFill>
                            <a:schemeClr val="tx1"/>
                          </a:solidFill>
                        </a:rPr>
                        <a:t>address</a:t>
                      </a:r>
                    </a:p>
                  </a:txBody>
                  <a:tcPr/>
                </a:tc>
                <a:tc>
                  <a:txBody>
                    <a:bodyPr/>
                    <a:lstStyle/>
                    <a:p>
                      <a:r>
                        <a:rPr lang="en-US" sz="1600" dirty="0">
                          <a:solidFill>
                            <a:schemeClr val="tx1"/>
                          </a:solidFill>
                        </a:rPr>
                        <a:t>As specified by the</a:t>
                      </a:r>
                    </a:p>
                    <a:p>
                      <a:r>
                        <a:rPr lang="en-US" sz="1600" dirty="0" err="1">
                          <a:solidFill>
                            <a:schemeClr val="tx1"/>
                          </a:solidFill>
                        </a:rPr>
                        <a:t>DeviceAddrMode</a:t>
                      </a:r>
                      <a:endParaRPr lang="en-US" sz="1600" dirty="0">
                        <a:solidFill>
                          <a:schemeClr val="tx1"/>
                        </a:solidFill>
                      </a:endParaRPr>
                    </a:p>
                    <a:p>
                      <a:r>
                        <a:rPr lang="en-US" sz="1600" dirty="0">
                          <a:solidFill>
                            <a:schemeClr val="tx1"/>
                          </a:solidFill>
                        </a:rPr>
                        <a:t>Parameter</a:t>
                      </a:r>
                    </a:p>
                  </a:txBody>
                  <a:tcPr/>
                </a:tc>
                <a:tc>
                  <a:txBody>
                    <a:bodyPr/>
                    <a:lstStyle/>
                    <a:p>
                      <a:r>
                        <a:rPr lang="en-US" sz="1600" dirty="0">
                          <a:solidFill>
                            <a:schemeClr val="tx1"/>
                          </a:solidFill>
                        </a:rPr>
                        <a:t>The address of the device requesting</a:t>
                      </a:r>
                    </a:p>
                    <a:p>
                      <a:r>
                        <a:rPr lang="en-US" sz="1600" dirty="0">
                          <a:solidFill>
                            <a:schemeClr val="tx1"/>
                          </a:solidFill>
                        </a:rPr>
                        <a:t>to execute SRM operation.</a:t>
                      </a:r>
                    </a:p>
                  </a:txBody>
                  <a:tcPr/>
                </a:tc>
                <a:extLst>
                  <a:ext uri="{0D108BD9-81ED-4DB2-BD59-A6C34878D82A}">
                    <a16:rowId xmlns:a16="http://schemas.microsoft.com/office/drawing/2014/main" val="563175644"/>
                  </a:ext>
                </a:extLst>
              </a:tr>
              <a:tr h="574040">
                <a:tc>
                  <a:txBody>
                    <a:bodyPr/>
                    <a:lstStyle/>
                    <a:p>
                      <a:r>
                        <a:rPr lang="en-US" sz="1600" dirty="0">
                          <a:solidFill>
                            <a:schemeClr val="tx1"/>
                          </a:solidFill>
                        </a:rPr>
                        <a:t>Status</a:t>
                      </a:r>
                    </a:p>
                  </a:txBody>
                  <a:tcPr/>
                </a:tc>
                <a:tc>
                  <a:txBody>
                    <a:bodyPr/>
                    <a:lstStyle/>
                    <a:p>
                      <a:r>
                        <a:rPr lang="en-US" sz="1600" dirty="0">
                          <a:solidFill>
                            <a:schemeClr val="tx1"/>
                          </a:solidFill>
                        </a:rPr>
                        <a:t>Enumeration</a:t>
                      </a:r>
                    </a:p>
                  </a:txBody>
                  <a:tcPr/>
                </a:tc>
                <a:tc>
                  <a:txBody>
                    <a:bodyPr/>
                    <a:lstStyle/>
                    <a:p>
                      <a:r>
                        <a:rPr lang="en-US" sz="1600" dirty="0">
                          <a:solidFill>
                            <a:srgbClr val="FF0000"/>
                          </a:solidFill>
                        </a:rPr>
                        <a:t>CHANNEL_ACCESS_FAILURE, NO_ACK, SUCCESS</a:t>
                      </a:r>
                    </a:p>
                  </a:txBody>
                  <a:tcPr/>
                </a:tc>
                <a:tc>
                  <a:txBody>
                    <a:bodyPr/>
                    <a:lstStyle/>
                    <a:p>
                      <a:r>
                        <a:rPr lang="en-US" sz="1600" dirty="0">
                          <a:solidFill>
                            <a:schemeClr val="tx1"/>
                          </a:solidFill>
                        </a:rPr>
                        <a:t>The status of the SRM Request attempt.</a:t>
                      </a:r>
                    </a:p>
                  </a:txBody>
                  <a:tcPr/>
                </a:tc>
                <a:extLst>
                  <a:ext uri="{0D108BD9-81ED-4DB2-BD59-A6C34878D82A}">
                    <a16:rowId xmlns:a16="http://schemas.microsoft.com/office/drawing/2014/main" val="2903356067"/>
                  </a:ext>
                </a:extLst>
              </a:tr>
            </a:tbl>
          </a:graphicData>
        </a:graphic>
      </p:graphicFrame>
      <p:sp>
        <p:nvSpPr>
          <p:cNvPr id="7" name="TextBox 6">
            <a:extLst>
              <a:ext uri="{FF2B5EF4-FFF2-40B4-BE49-F238E27FC236}">
                <a16:creationId xmlns:a16="http://schemas.microsoft.com/office/drawing/2014/main" id="{A36C025C-0533-432D-9415-65C327E43D82}"/>
              </a:ext>
            </a:extLst>
          </p:cNvPr>
          <p:cNvSpPr txBox="1"/>
          <p:nvPr/>
        </p:nvSpPr>
        <p:spPr>
          <a:xfrm>
            <a:off x="1732300" y="1688068"/>
            <a:ext cx="5506700" cy="369332"/>
          </a:xfrm>
          <a:prstGeom prst="rect">
            <a:avLst/>
          </a:prstGeom>
          <a:noFill/>
        </p:spPr>
        <p:txBody>
          <a:bodyPr wrap="none" rtlCol="0">
            <a:spAutoFit/>
          </a:bodyPr>
          <a:lstStyle/>
          <a:p>
            <a:r>
              <a:rPr lang="en-US" sz="1800" dirty="0">
                <a:latin typeface="+mn-lt"/>
              </a:rPr>
              <a:t>Table 8-78 --- MLME-SRM-</a:t>
            </a:r>
            <a:r>
              <a:rPr lang="en-US" sz="1800" dirty="0" err="1">
                <a:latin typeface="+mn-lt"/>
              </a:rPr>
              <a:t>REQ.confirm</a:t>
            </a:r>
            <a:r>
              <a:rPr lang="en-US" sz="1800" dirty="0">
                <a:latin typeface="+mn-lt"/>
              </a:rPr>
              <a:t> parameters</a:t>
            </a:r>
          </a:p>
        </p:txBody>
      </p:sp>
    </p:spTree>
    <p:extLst>
      <p:ext uri="{BB962C8B-B14F-4D97-AF65-F5344CB8AC3E}">
        <p14:creationId xmlns:p14="http://schemas.microsoft.com/office/powerpoint/2010/main" val="3915100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a:t>
            </a:r>
            <a:r>
              <a:rPr lang="en-US" dirty="0" err="1"/>
              <a:t>RES.request</a:t>
            </a:r>
            <a:r>
              <a:rPr lang="en-US" dirty="0"/>
              <a:t> parameters</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8</a:t>
            </a:fld>
            <a:endParaRPr lang="en-US" altLang="ja-JP"/>
          </a:p>
        </p:txBody>
      </p:sp>
      <p:sp>
        <p:nvSpPr>
          <p:cNvPr id="9" name="Rectangle 8">
            <a:extLst>
              <a:ext uri="{FF2B5EF4-FFF2-40B4-BE49-F238E27FC236}">
                <a16:creationId xmlns:a16="http://schemas.microsoft.com/office/drawing/2014/main" id="{D0D11944-BCF6-47DF-8D4E-6A7ED03DD022}"/>
              </a:ext>
            </a:extLst>
          </p:cNvPr>
          <p:cNvSpPr/>
          <p:nvPr/>
        </p:nvSpPr>
        <p:spPr>
          <a:xfrm>
            <a:off x="270983" y="1828800"/>
            <a:ext cx="8602034" cy="646331"/>
          </a:xfrm>
          <a:prstGeom prst="rect">
            <a:avLst/>
          </a:prstGeom>
        </p:spPr>
        <p:txBody>
          <a:bodyPr wrap="square">
            <a:spAutoFit/>
          </a:bodyPr>
          <a:lstStyle/>
          <a:p>
            <a:r>
              <a:rPr kumimoji="1" lang="en-US" altLang="ja-JP" sz="1800" u="sng" dirty="0"/>
              <a:t>Change Sub-clause 8.2.26.3 as follows. The parameters in the primitive are the same as those in the original MLME-</a:t>
            </a:r>
            <a:r>
              <a:rPr kumimoji="1" lang="en-US" altLang="ja-JP" sz="1800" u="sng" dirty="0" err="1"/>
              <a:t>SRM.response</a:t>
            </a:r>
            <a:endParaRPr kumimoji="1" lang="en-US" altLang="ja-JP" sz="1800" u="sng" dirty="0"/>
          </a:p>
        </p:txBody>
      </p:sp>
      <p:sp>
        <p:nvSpPr>
          <p:cNvPr id="10" name="Rectangle 9">
            <a:extLst>
              <a:ext uri="{FF2B5EF4-FFF2-40B4-BE49-F238E27FC236}">
                <a16:creationId xmlns:a16="http://schemas.microsoft.com/office/drawing/2014/main" id="{03EBF72B-8F31-4719-8F5F-025B1BFA7D53}"/>
              </a:ext>
            </a:extLst>
          </p:cNvPr>
          <p:cNvSpPr/>
          <p:nvPr/>
        </p:nvSpPr>
        <p:spPr>
          <a:xfrm>
            <a:off x="270983" y="2555081"/>
            <a:ext cx="8440476" cy="3693319"/>
          </a:xfrm>
          <a:prstGeom prst="rect">
            <a:avLst/>
          </a:prstGeom>
        </p:spPr>
        <p:txBody>
          <a:bodyPr wrap="square">
            <a:spAutoFit/>
          </a:bodyPr>
          <a:lstStyle/>
          <a:p>
            <a:r>
              <a:rPr lang="en-US" sz="1800" b="1" dirty="0">
                <a:latin typeface="+mn-lt"/>
              </a:rPr>
              <a:t>8.2.26.3 MLME-SRM-</a:t>
            </a:r>
            <a:r>
              <a:rPr lang="en-US" sz="1800" b="1" dirty="0" err="1">
                <a:latin typeface="+mn-lt"/>
              </a:rPr>
              <a:t>RES.request</a:t>
            </a:r>
            <a:endParaRPr lang="en-US" sz="1800" b="1" dirty="0">
              <a:latin typeface="+mn-lt"/>
            </a:endParaRPr>
          </a:p>
          <a:p>
            <a:endParaRPr lang="en-US" sz="1800" b="1" dirty="0">
              <a:latin typeface="+mn-lt"/>
            </a:endParaRPr>
          </a:p>
          <a:p>
            <a:r>
              <a:rPr lang="en-US" sz="1800" dirty="0"/>
              <a:t>The MLME-SRM-</a:t>
            </a:r>
            <a:r>
              <a:rPr lang="en-US" sz="1800" dirty="0" err="1"/>
              <a:t>RES.request</a:t>
            </a:r>
            <a:r>
              <a:rPr lang="en-US" sz="1800" dirty="0"/>
              <a:t> primitive is used to initiate a response to an MLME-SRM-</a:t>
            </a:r>
            <a:r>
              <a:rPr lang="en-US" sz="1800" dirty="0" err="1"/>
              <a:t>REQ.indication</a:t>
            </a:r>
            <a:r>
              <a:rPr lang="en-US" sz="1800" dirty="0"/>
              <a:t> primitive.</a:t>
            </a:r>
          </a:p>
          <a:p>
            <a:endParaRPr lang="en-US" sz="1800" dirty="0"/>
          </a:p>
          <a:p>
            <a:r>
              <a:rPr lang="en-US" sz="1800" dirty="0"/>
              <a:t>The semantics of this primitive are as follows:</a:t>
            </a:r>
          </a:p>
          <a:p>
            <a:endParaRPr lang="en-US" sz="1800" dirty="0">
              <a:latin typeface="+mn-lt"/>
            </a:endParaRPr>
          </a:p>
          <a:p>
            <a:r>
              <a:rPr lang="en-US" sz="1800" dirty="0">
                <a:latin typeface="+mn-lt"/>
              </a:rPr>
              <a:t>MLME-SRM-</a:t>
            </a:r>
            <a:r>
              <a:rPr lang="en-US" sz="1800" dirty="0" err="1">
                <a:latin typeface="+mn-lt"/>
              </a:rPr>
              <a:t>RES.request</a:t>
            </a:r>
            <a:r>
              <a:rPr lang="en-US" sz="1800" dirty="0">
                <a:latin typeface="+mn-lt"/>
              </a:rPr>
              <a:t>		(</a:t>
            </a:r>
          </a:p>
          <a:p>
            <a:r>
              <a:rPr lang="en-US" sz="1800" dirty="0">
                <a:latin typeface="+mn-lt"/>
              </a:rPr>
              <a:t>				...</a:t>
            </a:r>
          </a:p>
          <a:p>
            <a:r>
              <a:rPr lang="en-US" sz="1800" dirty="0">
                <a:latin typeface="+mn-lt"/>
              </a:rPr>
              <a:t>				)</a:t>
            </a:r>
          </a:p>
          <a:p>
            <a:r>
              <a:rPr lang="en-US" sz="1800" dirty="0">
                <a:latin typeface="+mn-lt"/>
              </a:rPr>
              <a:t>	</a:t>
            </a:r>
          </a:p>
          <a:p>
            <a:r>
              <a:rPr lang="en-US" sz="1800" dirty="0"/>
              <a:t>The primitive parameters are defined in Table 8-77, which are provide by the device next higher layer.</a:t>
            </a:r>
          </a:p>
        </p:txBody>
      </p:sp>
    </p:spTree>
    <p:extLst>
      <p:ext uri="{BB962C8B-B14F-4D97-AF65-F5344CB8AC3E}">
        <p14:creationId xmlns:p14="http://schemas.microsoft.com/office/powerpoint/2010/main" val="3121706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a:t>
            </a:r>
            <a:r>
              <a:rPr lang="en-US" dirty="0" err="1"/>
              <a:t>RES.request</a:t>
            </a:r>
            <a:r>
              <a:rPr lang="en-US" dirty="0"/>
              <a:t> parameters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9</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3611349225"/>
              </p:ext>
            </p:extLst>
          </p:nvPr>
        </p:nvGraphicFramePr>
        <p:xfrm>
          <a:off x="685800" y="2468880"/>
          <a:ext cx="7924801" cy="4038600"/>
        </p:xfrm>
        <a:graphic>
          <a:graphicData uri="http://schemas.openxmlformats.org/drawingml/2006/table">
            <a:tbl>
              <a:tblPr>
                <a:tableStyleId>{616DA210-FB5B-4158-B5E0-FEB733F419BA}</a:tableStyleId>
              </a:tblPr>
              <a:tblGrid>
                <a:gridCol w="1828800">
                  <a:extLst>
                    <a:ext uri="{9D8B030D-6E8A-4147-A177-3AD203B41FA5}">
                      <a16:colId xmlns:a16="http://schemas.microsoft.com/office/drawing/2014/main" val="1294158072"/>
                    </a:ext>
                  </a:extLst>
                </a:gridCol>
                <a:gridCol w="1828800">
                  <a:extLst>
                    <a:ext uri="{9D8B030D-6E8A-4147-A177-3AD203B41FA5}">
                      <a16:colId xmlns:a16="http://schemas.microsoft.com/office/drawing/2014/main" val="2513426883"/>
                    </a:ext>
                  </a:extLst>
                </a:gridCol>
                <a:gridCol w="1371600">
                  <a:extLst>
                    <a:ext uri="{9D8B030D-6E8A-4147-A177-3AD203B41FA5}">
                      <a16:colId xmlns:a16="http://schemas.microsoft.com/office/drawing/2014/main" val="832493110"/>
                    </a:ext>
                  </a:extLst>
                </a:gridCol>
                <a:gridCol w="2895601">
                  <a:extLst>
                    <a:ext uri="{9D8B030D-6E8A-4147-A177-3AD203B41FA5}">
                      <a16:colId xmlns:a16="http://schemas.microsoft.com/office/drawing/2014/main" val="1566549248"/>
                    </a:ext>
                  </a:extLst>
                </a:gridCol>
              </a:tblGrid>
              <a:tr h="350520">
                <a:tc>
                  <a:txBody>
                    <a:bodyPr/>
                    <a:lstStyle/>
                    <a:p>
                      <a:pPr algn="ctr"/>
                      <a:r>
                        <a:rPr lang="en-US" sz="1600" dirty="0">
                          <a:solidFill>
                            <a:schemeClr val="tx1"/>
                          </a:solidFill>
                        </a:rPr>
                        <a:t>Name</a:t>
                      </a:r>
                    </a:p>
                  </a:txBody>
                  <a:tcPr/>
                </a:tc>
                <a:tc>
                  <a:txBody>
                    <a:bodyPr/>
                    <a:lstStyle/>
                    <a:p>
                      <a:pPr algn="ctr"/>
                      <a:r>
                        <a:rPr lang="en-US" sz="1600" dirty="0">
                          <a:solidFill>
                            <a:schemeClr val="tx1"/>
                          </a:solidFill>
                        </a:rPr>
                        <a:t>Type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Valid range</a:t>
                      </a:r>
                    </a:p>
                  </a:txBody>
                  <a:tcPr/>
                </a:tc>
                <a:tc>
                  <a:txBody>
                    <a:bodyPr/>
                    <a:lstStyle/>
                    <a:p>
                      <a:pPr algn="ctr"/>
                      <a:r>
                        <a:rPr lang="en-US" sz="1600" dirty="0">
                          <a:solidFill>
                            <a:schemeClr val="tx1"/>
                          </a:solidFill>
                        </a:rPr>
                        <a:t>Description</a:t>
                      </a:r>
                    </a:p>
                  </a:txBody>
                  <a:tcPr/>
                </a:tc>
                <a:extLst>
                  <a:ext uri="{0D108BD9-81ED-4DB2-BD59-A6C34878D82A}">
                    <a16:rowId xmlns:a16="http://schemas.microsoft.com/office/drawing/2014/main" val="958327450"/>
                  </a:ext>
                </a:extLst>
              </a:tr>
              <a:tr h="574040">
                <a:tc>
                  <a:txBody>
                    <a:bodyPr/>
                    <a:lstStyle/>
                    <a:p>
                      <a:r>
                        <a:rPr lang="en-US" sz="1600" dirty="0" err="1">
                          <a:solidFill>
                            <a:schemeClr val="tx1"/>
                          </a:solidFill>
                        </a:rPr>
                        <a:t>SrmHandle</a:t>
                      </a:r>
                      <a:endParaRPr lang="en-US" sz="1600" dirty="0">
                        <a:solidFill>
                          <a:schemeClr val="tx1"/>
                        </a:solidFill>
                      </a:endParaRPr>
                    </a:p>
                  </a:txBody>
                  <a:tcPr/>
                </a:tc>
                <a:tc>
                  <a:txBody>
                    <a:bodyPr/>
                    <a:lstStyle/>
                    <a:p>
                      <a:r>
                        <a:rPr lang="en-US" sz="1600" dirty="0">
                          <a:solidFill>
                            <a:schemeClr val="tx1"/>
                          </a:solidFill>
                        </a:rPr>
                        <a:t>Integer</a:t>
                      </a:r>
                    </a:p>
                  </a:txBody>
                  <a:tcPr/>
                </a:tc>
                <a:tc>
                  <a:txBody>
                    <a:bodyPr/>
                    <a:lstStyle/>
                    <a:p>
                      <a:r>
                        <a:rPr lang="en-US" sz="1600" dirty="0">
                          <a:solidFill>
                            <a:schemeClr val="tx1"/>
                          </a:solidFill>
                        </a:rPr>
                        <a:t>0x00-0xff</a:t>
                      </a:r>
                    </a:p>
                  </a:txBody>
                  <a:tcPr/>
                </a:tc>
                <a:tc>
                  <a:txBody>
                    <a:bodyPr/>
                    <a:lstStyle/>
                    <a:p>
                      <a:r>
                        <a:rPr lang="en-US" sz="1600" dirty="0">
                          <a:solidFill>
                            <a:schemeClr val="tx1"/>
                          </a:solidFill>
                        </a:rPr>
                        <a:t>An identifier which can be used to refer to the</a:t>
                      </a:r>
                    </a:p>
                    <a:p>
                      <a:r>
                        <a:rPr lang="en-US" sz="1600" dirty="0">
                          <a:solidFill>
                            <a:schemeClr val="tx1"/>
                          </a:solidFill>
                        </a:rPr>
                        <a:t>particular primitive transaction; used to match</a:t>
                      </a:r>
                    </a:p>
                    <a:p>
                      <a:r>
                        <a:rPr lang="en-US" sz="1600" dirty="0">
                          <a:solidFill>
                            <a:schemeClr val="tx1"/>
                          </a:solidFill>
                        </a:rPr>
                        <a:t>an SRM Response with the corresponding SRM Request.</a:t>
                      </a:r>
                    </a:p>
                  </a:txBody>
                  <a:tcPr/>
                </a:tc>
                <a:extLst>
                  <a:ext uri="{0D108BD9-81ED-4DB2-BD59-A6C34878D82A}">
                    <a16:rowId xmlns:a16="http://schemas.microsoft.com/office/drawing/2014/main" val="3760030792"/>
                  </a:ext>
                </a:extLst>
              </a:tr>
              <a:tr h="574040">
                <a:tc>
                  <a:txBody>
                    <a:bodyPr/>
                    <a:lstStyle/>
                    <a:p>
                      <a:r>
                        <a:rPr lang="en-US" sz="1600" dirty="0" err="1">
                          <a:solidFill>
                            <a:schemeClr val="tx1"/>
                          </a:solidFill>
                        </a:rPr>
                        <a:t>DeviceAddrMode</a:t>
                      </a:r>
                      <a:endParaRPr lang="en-US" sz="1600" dirty="0">
                        <a:solidFill>
                          <a:schemeClr val="tx1"/>
                        </a:solidFill>
                      </a:endParaRPr>
                    </a:p>
                  </a:txBody>
                  <a:tcPr/>
                </a:tc>
                <a:tc>
                  <a:txBody>
                    <a:bodyPr/>
                    <a:lstStyle/>
                    <a:p>
                      <a:r>
                        <a:rPr lang="en-US" sz="1600" dirty="0">
                          <a:solidFill>
                            <a:schemeClr val="tx1"/>
                          </a:solidFill>
                        </a:rPr>
                        <a:t>Enumeration</a:t>
                      </a:r>
                    </a:p>
                  </a:txBody>
                  <a:tcPr/>
                </a:tc>
                <a:tc>
                  <a:txBody>
                    <a:bodyPr/>
                    <a:lstStyle/>
                    <a:p>
                      <a:r>
                        <a:rPr lang="en-US" sz="1600" dirty="0">
                          <a:solidFill>
                            <a:schemeClr val="tx1"/>
                          </a:solidFill>
                        </a:rPr>
                        <a:t>SHORT, EXTENDED</a:t>
                      </a:r>
                    </a:p>
                  </a:txBody>
                  <a:tcPr/>
                </a:tc>
                <a:tc>
                  <a:txBody>
                    <a:bodyPr/>
                    <a:lstStyle/>
                    <a:p>
                      <a:r>
                        <a:rPr lang="en-US" sz="1600" dirty="0">
                          <a:solidFill>
                            <a:schemeClr val="tx1"/>
                          </a:solidFill>
                        </a:rPr>
                        <a:t>The addressing mode of the device requesting to execute SRM operation.</a:t>
                      </a:r>
                    </a:p>
                  </a:txBody>
                  <a:tcPr/>
                </a:tc>
                <a:extLst>
                  <a:ext uri="{0D108BD9-81ED-4DB2-BD59-A6C34878D82A}">
                    <a16:rowId xmlns:a16="http://schemas.microsoft.com/office/drawing/2014/main" val="850702259"/>
                  </a:ext>
                </a:extLst>
              </a:tr>
              <a:tr h="574040">
                <a:tc>
                  <a:txBody>
                    <a:bodyPr/>
                    <a:lstStyle/>
                    <a:p>
                      <a:r>
                        <a:rPr lang="en-US" sz="1600" dirty="0" err="1">
                          <a:solidFill>
                            <a:schemeClr val="tx1"/>
                          </a:solidFill>
                        </a:rPr>
                        <a:t>DeviceAddress</a:t>
                      </a:r>
                      <a:endParaRPr lang="en-US" sz="1600" dirty="0">
                        <a:solidFill>
                          <a:schemeClr val="tx1"/>
                        </a:solidFill>
                      </a:endParaRPr>
                    </a:p>
                  </a:txBody>
                  <a:tcPr/>
                </a:tc>
                <a:tc>
                  <a:txBody>
                    <a:bodyPr/>
                    <a:lstStyle/>
                    <a:p>
                      <a:r>
                        <a:rPr lang="en-US" sz="1600" dirty="0">
                          <a:solidFill>
                            <a:schemeClr val="tx1"/>
                          </a:solidFill>
                        </a:rPr>
                        <a:t>Short address or</a:t>
                      </a:r>
                    </a:p>
                    <a:p>
                      <a:r>
                        <a:rPr lang="en-US" sz="1600" dirty="0">
                          <a:solidFill>
                            <a:schemeClr val="tx1"/>
                          </a:solidFill>
                        </a:rPr>
                        <a:t>extended</a:t>
                      </a:r>
                    </a:p>
                    <a:p>
                      <a:r>
                        <a:rPr lang="en-US" sz="1600" dirty="0">
                          <a:solidFill>
                            <a:schemeClr val="tx1"/>
                          </a:solidFill>
                        </a:rPr>
                        <a:t>Address in 7.4.3</a:t>
                      </a:r>
                    </a:p>
                  </a:txBody>
                  <a:tcPr/>
                </a:tc>
                <a:tc>
                  <a:txBody>
                    <a:bodyPr/>
                    <a:lstStyle/>
                    <a:p>
                      <a:r>
                        <a:rPr lang="en-US" sz="1600" dirty="0">
                          <a:solidFill>
                            <a:schemeClr val="tx1"/>
                          </a:solidFill>
                        </a:rPr>
                        <a:t>As specified by the</a:t>
                      </a:r>
                    </a:p>
                    <a:p>
                      <a:r>
                        <a:rPr lang="en-US" sz="1600" dirty="0" err="1">
                          <a:solidFill>
                            <a:schemeClr val="tx1"/>
                          </a:solidFill>
                        </a:rPr>
                        <a:t>DeviceAddrMode</a:t>
                      </a:r>
                      <a:endParaRPr lang="en-US" sz="1600" dirty="0">
                        <a:solidFill>
                          <a:schemeClr val="tx1"/>
                        </a:solidFill>
                      </a:endParaRPr>
                    </a:p>
                    <a:p>
                      <a:r>
                        <a:rPr lang="en-US" sz="1600" dirty="0">
                          <a:solidFill>
                            <a:schemeClr val="tx1"/>
                          </a:solidFill>
                        </a:rPr>
                        <a:t>Parameter</a:t>
                      </a:r>
                    </a:p>
                  </a:txBody>
                  <a:tcPr/>
                </a:tc>
                <a:tc>
                  <a:txBody>
                    <a:bodyPr/>
                    <a:lstStyle/>
                    <a:p>
                      <a:r>
                        <a:rPr lang="en-US" sz="1600" dirty="0">
                          <a:solidFill>
                            <a:schemeClr val="tx1"/>
                          </a:solidFill>
                        </a:rPr>
                        <a:t>The address of the device requesting to execute</a:t>
                      </a:r>
                    </a:p>
                    <a:p>
                      <a:r>
                        <a:rPr lang="en-US" sz="1600" dirty="0">
                          <a:solidFill>
                            <a:schemeClr val="tx1"/>
                          </a:solidFill>
                        </a:rPr>
                        <a:t>SRM operation.</a:t>
                      </a:r>
                    </a:p>
                  </a:txBody>
                  <a:tcPr/>
                </a:tc>
                <a:extLst>
                  <a:ext uri="{0D108BD9-81ED-4DB2-BD59-A6C34878D82A}">
                    <a16:rowId xmlns:a16="http://schemas.microsoft.com/office/drawing/2014/main" val="2679995867"/>
                  </a:ext>
                </a:extLst>
              </a:tr>
            </a:tbl>
          </a:graphicData>
        </a:graphic>
      </p:graphicFrame>
      <p:sp>
        <p:nvSpPr>
          <p:cNvPr id="7" name="TextBox 6">
            <a:extLst>
              <a:ext uri="{FF2B5EF4-FFF2-40B4-BE49-F238E27FC236}">
                <a16:creationId xmlns:a16="http://schemas.microsoft.com/office/drawing/2014/main" id="{A36C025C-0533-432D-9415-65C327E43D82}"/>
              </a:ext>
            </a:extLst>
          </p:cNvPr>
          <p:cNvSpPr txBox="1"/>
          <p:nvPr/>
        </p:nvSpPr>
        <p:spPr>
          <a:xfrm>
            <a:off x="1295400" y="2057400"/>
            <a:ext cx="5493876" cy="369332"/>
          </a:xfrm>
          <a:prstGeom prst="rect">
            <a:avLst/>
          </a:prstGeom>
          <a:noFill/>
        </p:spPr>
        <p:txBody>
          <a:bodyPr wrap="none" rtlCol="0">
            <a:spAutoFit/>
          </a:bodyPr>
          <a:lstStyle/>
          <a:p>
            <a:r>
              <a:rPr lang="en-US" sz="1800" dirty="0">
                <a:latin typeface="+mn-lt"/>
              </a:rPr>
              <a:t>Table 8-77 --- MLME-SRM-</a:t>
            </a:r>
            <a:r>
              <a:rPr lang="en-US" sz="1800" dirty="0" err="1">
                <a:latin typeface="+mn-lt"/>
              </a:rPr>
              <a:t>RES.request</a:t>
            </a:r>
            <a:r>
              <a:rPr lang="en-US" sz="1800" dirty="0">
                <a:latin typeface="+mn-lt"/>
              </a:rPr>
              <a:t> parameters</a:t>
            </a:r>
          </a:p>
        </p:txBody>
      </p:sp>
      <p:sp>
        <p:nvSpPr>
          <p:cNvPr id="12" name="Rectangle 11">
            <a:extLst>
              <a:ext uri="{FF2B5EF4-FFF2-40B4-BE49-F238E27FC236}">
                <a16:creationId xmlns:a16="http://schemas.microsoft.com/office/drawing/2014/main" id="{F28994C6-A24E-4AC2-9FFB-7279261F6AAB}"/>
              </a:ext>
            </a:extLst>
          </p:cNvPr>
          <p:cNvSpPr/>
          <p:nvPr/>
        </p:nvSpPr>
        <p:spPr>
          <a:xfrm>
            <a:off x="270983" y="1752600"/>
            <a:ext cx="8602034" cy="369332"/>
          </a:xfrm>
          <a:prstGeom prst="rect">
            <a:avLst/>
          </a:prstGeom>
        </p:spPr>
        <p:txBody>
          <a:bodyPr wrap="square">
            <a:spAutoFit/>
          </a:bodyPr>
          <a:lstStyle/>
          <a:p>
            <a:r>
              <a:rPr kumimoji="1" lang="en-US" altLang="ja-JP" sz="1800" u="sng" dirty="0"/>
              <a:t>Add or change the following parameters in red on Table 8-77:</a:t>
            </a:r>
          </a:p>
        </p:txBody>
      </p:sp>
    </p:spTree>
    <p:extLst>
      <p:ext uri="{BB962C8B-B14F-4D97-AF65-F5344CB8AC3E}">
        <p14:creationId xmlns:p14="http://schemas.microsoft.com/office/powerpoint/2010/main" val="28021432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6370</TotalTime>
  <Words>1447</Words>
  <Application>Microsoft Office PowerPoint</Application>
  <PresentationFormat>On-screen Show (4:3)</PresentationFormat>
  <Paragraphs>405</Paragraphs>
  <Slides>19</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Times New Roman</vt:lpstr>
      <vt:lpstr>Office Theme</vt:lpstr>
      <vt:lpstr>PowerPoint Presentation</vt:lpstr>
      <vt:lpstr>Current flow of SRM Request/Response (1)</vt:lpstr>
      <vt:lpstr>Current flow of SRM Request/Response (2) </vt:lpstr>
      <vt:lpstr>Modified flow of SRM Request/Response (1)</vt:lpstr>
      <vt:lpstr>Modified flow of SRM Request/Response (2)</vt:lpstr>
      <vt:lpstr>Proposal for MLME-SRM-REQ.confirm and its parameters</vt:lpstr>
      <vt:lpstr>Proposal for MLME-SRM-REQ.confirm and its parameter (cont’d)</vt:lpstr>
      <vt:lpstr>Proposal for MLME-SRM-RES.request parameters</vt:lpstr>
      <vt:lpstr>Proposal for MLME-SRM-RES.request parameters (cont’d)</vt:lpstr>
      <vt:lpstr>Proposal for MLME-SRM-RES.request parameters (cont’d)</vt:lpstr>
      <vt:lpstr>Proposal for MLME-SRM-RES. indication parameters</vt:lpstr>
      <vt:lpstr>Proposal for MLME-SRM-RES. indication parameters (cont’d)</vt:lpstr>
      <vt:lpstr>Proposal for MLME-SRM-RES. indication parameters (cont’d)</vt:lpstr>
      <vt:lpstr>Proposal for MLME-SRM-RES. indication parameters (cont’d)</vt:lpstr>
      <vt:lpstr>Proposal for MLME-SRM-RES. indication parameters (cont’d)</vt:lpstr>
      <vt:lpstr>Proposal for MLME-SRM-RES.confirm parameters</vt:lpstr>
      <vt:lpstr>Proposal for MLME-SRM-RES.confirm parameters (cont’d)</vt:lpstr>
      <vt:lpstr>Proposal for MLME-SRM-REPORT.confirm parameters</vt:lpstr>
      <vt:lpstr>Proposal for MLME-SRM-INFORMATION.confirm parameters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Yokota, Hidetoshi</dc:creator>
  <cp:keywords/>
  <dc:description>&lt;doc#&gt;</dc:description>
  <cp:lastModifiedBy>Yokota, Hidetoshi</cp:lastModifiedBy>
  <cp:revision>260</cp:revision>
  <cp:lastPrinted>2019-02-21T03:58:11Z</cp:lastPrinted>
  <dcterms:created xsi:type="dcterms:W3CDTF">2015-03-06T22:24:22Z</dcterms:created>
  <dcterms:modified xsi:type="dcterms:W3CDTF">2019-03-11T22:28:50Z</dcterms:modified>
</cp:coreProperties>
</file>