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81" r:id="rId3"/>
    <p:sldId id="282" r:id="rId4"/>
    <p:sldId id="291" r:id="rId5"/>
    <p:sldId id="292" r:id="rId6"/>
    <p:sldId id="302" r:id="rId7"/>
    <p:sldId id="303" r:id="rId8"/>
    <p:sldId id="294" r:id="rId9"/>
    <p:sldId id="304" r:id="rId10"/>
    <p:sldId id="295" r:id="rId11"/>
    <p:sldId id="300" r:id="rId12"/>
    <p:sldId id="298" r:id="rId13"/>
    <p:sldId id="299" r:id="rId14"/>
    <p:sldId id="301" r:id="rId15"/>
    <p:sldId id="305" r:id="rId16"/>
    <p:sldId id="296" r:id="rId17"/>
    <p:sldId id="297" r:id="rId18"/>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96" autoAdjust="0"/>
    <p:restoredTop sz="94660"/>
  </p:normalViewPr>
  <p:slideViewPr>
    <p:cSldViewPr>
      <p:cViewPr varScale="1">
        <p:scale>
          <a:sx n="68" d="100"/>
          <a:sy n="68" d="100"/>
        </p:scale>
        <p:origin x="140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2</a:t>
            </a:fld>
            <a:endParaRPr kumimoji="1" lang="en-US"/>
          </a:p>
        </p:txBody>
      </p:sp>
    </p:spTree>
    <p:extLst>
      <p:ext uri="{BB962C8B-B14F-4D97-AF65-F5344CB8AC3E}">
        <p14:creationId xmlns:p14="http://schemas.microsoft.com/office/powerpoint/2010/main" val="222372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4</a:t>
            </a:fld>
            <a:endParaRPr kumimoji="1" lang="en-US"/>
          </a:p>
        </p:txBody>
      </p:sp>
    </p:spTree>
    <p:extLst>
      <p:ext uri="{BB962C8B-B14F-4D97-AF65-F5344CB8AC3E}">
        <p14:creationId xmlns:p14="http://schemas.microsoft.com/office/powerpoint/2010/main" val="211335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ja-JP"/>
              <a:t>February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Yokora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February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Yokora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February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Yokora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February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Yokora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a:t>February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Yokora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ja-JP"/>
              <a:t>February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Yokora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ja-JP"/>
              <a:t>February 2019</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a:t>Hidetoshi Yokora and Shoichi Kitazawa</a:t>
            </a:r>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ja-JP"/>
              <a:t>February 2019</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a:t>Hidetoshi Yokora and Shoichi Kitazawa</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a:t>February 2019</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a:t>Hidetoshi Yokota and Shoichi Kitazawa</a:t>
            </a:r>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February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Yokora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February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Yokora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a:t>February 2019</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a:t>Hidetoshi Yokora and Shoichi Kitazawa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802.</a:t>
            </a:r>
            <a:r>
              <a:rPr lang="en-US" altLang="ja-JP" sz="1400" b="1" dirty="0">
                <a:effectLst/>
              </a:rPr>
              <a:t>15-19-0087-00-04md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a:t>February 2019</a:t>
            </a:r>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kumimoji="1" lang="en-US" altLang="ja-JP" sz="1600" dirty="0"/>
              <a:t>Proposal of  SRM Request/Response flows and primitives</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[21 February, 2019]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Hidetoshi Yokota, Shoichi Kitazawa</a:t>
            </a:r>
            <a:r>
              <a:rPr lang="en-US" altLang="ja-JP" sz="1600" dirty="0">
                <a:ea typeface="ＭＳ Ｐゴシック" panose="020B0600070205080204" pitchFamily="34" charset="-128"/>
              </a:rPr>
              <a:t>] Company [</a:t>
            </a:r>
            <a:r>
              <a:rPr lang="en-US" altLang="ja-JP" sz="1600" dirty="0" err="1">
                <a:ea typeface="ＭＳ Ｐゴシック" panose="020B0600070205080204" pitchFamily="34" charset="-128"/>
              </a:rPr>
              <a:t>Landis&amp;Gyr</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Muroran</a:t>
            </a:r>
            <a:r>
              <a:rPr lang="en-US" altLang="ja-JP" sz="1600" dirty="0">
                <a:ea typeface="ＭＳ Ｐゴシック" panose="020B0600070205080204" pitchFamily="34" charset="-128"/>
              </a:rPr>
              <a:t> IT]</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Tokyo Japan, Hokkaido Japan</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[hidetoshi.yokota@landisgyr.com, kitazawa@ieee.org]</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contribution proposes new SRM Request/Response flows and corresponding primitives based on the discussion in TG4md CRG.]</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[Discussion]</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id="{122175B7-09D6-42F5-B7E1-CB2F081DD62A}"/>
              </a:ext>
            </a:extLst>
          </p:cNvPr>
          <p:cNvSpPr>
            <a:spLocks noGrp="1"/>
          </p:cNvSpPr>
          <p:nvPr>
            <p:ph type="ftr" sz="quarter" idx="11"/>
          </p:nvPr>
        </p:nvSpPr>
        <p:spPr/>
        <p:txBody>
          <a:bodyPr/>
          <a:lstStyle/>
          <a:p>
            <a:r>
              <a:rPr lang="en-US" altLang="ja-JP" dirty="0"/>
              <a:t>Hidetoshi </a:t>
            </a:r>
            <a:r>
              <a:rPr lang="en-US" altLang="ja-JP" dirty="0" err="1"/>
              <a:t>Yokora</a:t>
            </a:r>
            <a:r>
              <a:rPr lang="en-US" altLang="ja-JP" dirty="0"/>
              <a:t> and Shoichi Kitazawa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RESPONSE.request</a:t>
            </a:r>
            <a:r>
              <a:rPr lang="en-US" dirty="0"/>
              <a:t>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10</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3714945646"/>
              </p:ext>
            </p:extLst>
          </p:nvPr>
        </p:nvGraphicFramePr>
        <p:xfrm>
          <a:off x="535982" y="2094706"/>
          <a:ext cx="8074618" cy="2516252"/>
        </p:xfrm>
        <a:graphic>
          <a:graphicData uri="http://schemas.openxmlformats.org/drawingml/2006/table">
            <a:tbl>
              <a:tblPr>
                <a:tableStyleId>{616DA210-FB5B-4158-B5E0-FEB733F419BA}</a:tableStyleId>
              </a:tblPr>
              <a:tblGrid>
                <a:gridCol w="1863373">
                  <a:extLst>
                    <a:ext uri="{9D8B030D-6E8A-4147-A177-3AD203B41FA5}">
                      <a16:colId xmlns:a16="http://schemas.microsoft.com/office/drawing/2014/main" val="1294158072"/>
                    </a:ext>
                  </a:extLst>
                </a:gridCol>
                <a:gridCol w="1863373">
                  <a:extLst>
                    <a:ext uri="{9D8B030D-6E8A-4147-A177-3AD203B41FA5}">
                      <a16:colId xmlns:a16="http://schemas.microsoft.com/office/drawing/2014/main" val="2513426883"/>
                    </a:ext>
                  </a:extLst>
                </a:gridCol>
                <a:gridCol w="1397530">
                  <a:extLst>
                    <a:ext uri="{9D8B030D-6E8A-4147-A177-3AD203B41FA5}">
                      <a16:colId xmlns:a16="http://schemas.microsoft.com/office/drawing/2014/main" val="832493110"/>
                    </a:ext>
                  </a:extLst>
                </a:gridCol>
                <a:gridCol w="2950342">
                  <a:extLst>
                    <a:ext uri="{9D8B030D-6E8A-4147-A177-3AD203B41FA5}">
                      <a16:colId xmlns:a16="http://schemas.microsoft.com/office/drawing/2014/main" val="1566549248"/>
                    </a:ext>
                  </a:extLst>
                </a:gridCol>
              </a:tblGrid>
              <a:tr h="1715294">
                <a:tc>
                  <a:txBody>
                    <a:bodyPr/>
                    <a:lstStyle/>
                    <a:p>
                      <a:r>
                        <a:rPr lang="en-US" sz="1600" dirty="0" err="1">
                          <a:solidFill>
                            <a:schemeClr val="tx1"/>
                          </a:solidFill>
                        </a:rPr>
                        <a:t>PayloadIeList</a:t>
                      </a:r>
                      <a:endParaRPr lang="en-US" sz="1600" dirty="0">
                        <a:solidFill>
                          <a:schemeClr val="tx1"/>
                        </a:solidFill>
                      </a:endParaRPr>
                    </a:p>
                  </a:txBody>
                  <a:tcPr/>
                </a:tc>
                <a:tc>
                  <a:txBody>
                    <a:bodyPr/>
                    <a:lstStyle/>
                    <a:p>
                      <a:r>
                        <a:rPr lang="en-US" sz="1600" dirty="0"/>
                        <a:t>Set of payload</a:t>
                      </a:r>
                    </a:p>
                    <a:p>
                      <a:r>
                        <a:rPr lang="en-US" sz="1600" dirty="0"/>
                        <a:t>IEs as described in 7.4.3</a:t>
                      </a:r>
                    </a:p>
                  </a:txBody>
                  <a:tcPr/>
                </a:tc>
                <a:tc>
                  <a:txBody>
                    <a:bodyPr/>
                    <a:lstStyle/>
                    <a:p>
                      <a:r>
                        <a:rPr lang="en-US" sz="1600" dirty="0"/>
                        <a:t>---</a:t>
                      </a:r>
                    </a:p>
                  </a:txBody>
                  <a:tcPr anchor="ctr"/>
                </a:tc>
                <a:tc>
                  <a:txBody>
                    <a:bodyPr/>
                    <a:lstStyle/>
                    <a:p>
                      <a:r>
                        <a:rPr lang="en-US" sz="1600" dirty="0">
                          <a:solidFill>
                            <a:srgbClr val="FF0000"/>
                          </a:solidFill>
                        </a:rPr>
                        <a:t>The payload IEs, excluding Termination IEs, that are provided by the device next higher layer. If empty, then no payload IEs are included.</a:t>
                      </a:r>
                    </a:p>
                  </a:txBody>
                  <a:tcPr/>
                </a:tc>
                <a:extLst>
                  <a:ext uri="{0D108BD9-81ED-4DB2-BD59-A6C34878D82A}">
                    <a16:rowId xmlns:a16="http://schemas.microsoft.com/office/drawing/2014/main" val="2679995867"/>
                  </a:ext>
                </a:extLst>
              </a:tr>
              <a:tr h="800958">
                <a:tc>
                  <a:txBody>
                    <a:bodyPr/>
                    <a:lstStyle/>
                    <a:p>
                      <a:endParaRPr lang="en-US" sz="1600" dirty="0">
                        <a:solidFill>
                          <a:schemeClr val="tx1"/>
                        </a:solidFill>
                      </a:endParaRPr>
                    </a:p>
                  </a:txBody>
                  <a:tcPr/>
                </a:tc>
                <a:tc>
                  <a:txBody>
                    <a:bodyPr/>
                    <a:lstStyle/>
                    <a:p>
                      <a:endParaRPr lang="en-US" sz="1600" dirty="0"/>
                    </a:p>
                  </a:txBody>
                  <a:tcPr/>
                </a:tc>
                <a:tc>
                  <a:txBody>
                    <a:bodyPr/>
                    <a:lstStyle/>
                    <a:p>
                      <a:endParaRPr lang="en-US" sz="1600" dirty="0"/>
                    </a:p>
                  </a:txBody>
                  <a:tcPr anchor="ctr"/>
                </a:tc>
                <a:tc>
                  <a:txBody>
                    <a:bodyPr/>
                    <a:lstStyle/>
                    <a:p>
                      <a:endParaRPr lang="en-US" sz="1600" dirty="0">
                        <a:solidFill>
                          <a:srgbClr val="FF0000"/>
                        </a:solidFill>
                      </a:endParaRPr>
                    </a:p>
                  </a:txBody>
                  <a:tcPr/>
                </a:tc>
                <a:extLst>
                  <a:ext uri="{0D108BD9-81ED-4DB2-BD59-A6C34878D82A}">
                    <a16:rowId xmlns:a16="http://schemas.microsoft.com/office/drawing/2014/main" val="2375028932"/>
                  </a:ext>
                </a:extLst>
              </a:tr>
            </a:tbl>
          </a:graphicData>
        </a:graphic>
      </p:graphicFrame>
      <p:sp>
        <p:nvSpPr>
          <p:cNvPr id="13" name="TextBox 12">
            <a:extLst>
              <a:ext uri="{FF2B5EF4-FFF2-40B4-BE49-F238E27FC236}">
                <a16:creationId xmlns:a16="http://schemas.microsoft.com/office/drawing/2014/main" id="{F2C2242A-8E0F-42EB-AFA1-3EB3B1914931}"/>
              </a:ext>
            </a:extLst>
          </p:cNvPr>
          <p:cNvSpPr txBox="1"/>
          <p:nvPr/>
        </p:nvSpPr>
        <p:spPr>
          <a:xfrm>
            <a:off x="1940651" y="4038600"/>
            <a:ext cx="5338897" cy="369332"/>
          </a:xfrm>
          <a:prstGeom prst="rect">
            <a:avLst/>
          </a:prstGeom>
          <a:solidFill>
            <a:schemeClr val="bg1"/>
          </a:solidFill>
        </p:spPr>
        <p:txBody>
          <a:bodyPr wrap="none" rtlCol="0">
            <a:spAutoFit/>
          </a:bodyPr>
          <a:lstStyle/>
          <a:p>
            <a:r>
              <a:rPr lang="en-US" sz="1800" dirty="0"/>
              <a:t>The rest of the parameters are the same as in Table 8-77</a:t>
            </a:r>
          </a:p>
        </p:txBody>
      </p:sp>
    </p:spTree>
    <p:extLst>
      <p:ext uri="{BB962C8B-B14F-4D97-AF65-F5344CB8AC3E}">
        <p14:creationId xmlns:p14="http://schemas.microsoft.com/office/powerpoint/2010/main" val="45658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MLME-SRM-RESPONSE. indication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11</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995213"/>
            <a:ext cx="8602034" cy="369332"/>
          </a:xfrm>
          <a:prstGeom prst="rect">
            <a:avLst/>
          </a:prstGeom>
        </p:spPr>
        <p:txBody>
          <a:bodyPr wrap="square">
            <a:spAutoFit/>
          </a:bodyPr>
          <a:lstStyle/>
          <a:p>
            <a:r>
              <a:rPr kumimoji="1" lang="en-US" altLang="ja-JP" sz="1800" u="sng" dirty="0"/>
              <a:t>Add Sub-clause 8.2.26.3a as follows:</a:t>
            </a:r>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1754326"/>
          </a:xfrm>
          <a:prstGeom prst="rect">
            <a:avLst/>
          </a:prstGeom>
        </p:spPr>
        <p:txBody>
          <a:bodyPr wrap="square">
            <a:spAutoFit/>
          </a:bodyPr>
          <a:lstStyle/>
          <a:p>
            <a:r>
              <a:rPr lang="en-US" sz="1800" b="1" dirty="0">
                <a:latin typeface="+mn-lt"/>
              </a:rPr>
              <a:t>8.2.26.3a MLME-SRM-</a:t>
            </a:r>
            <a:r>
              <a:rPr lang="en-US" sz="1800" b="1" dirty="0" err="1">
                <a:latin typeface="+mn-lt"/>
              </a:rPr>
              <a:t>RESPONSE.indication</a:t>
            </a:r>
            <a:endParaRPr lang="en-US" sz="1800" b="1" dirty="0">
              <a:latin typeface="+mn-lt"/>
            </a:endParaRPr>
          </a:p>
          <a:p>
            <a:endParaRPr lang="en-US" sz="1800" b="1" dirty="0">
              <a:latin typeface="+mn-lt"/>
            </a:endParaRPr>
          </a:p>
          <a:p>
            <a:r>
              <a:rPr lang="en-US" sz="1800" dirty="0"/>
              <a:t>This MLME-SRM-REPSONSE. indication primitive is used to initiate a response to an MLME-</a:t>
            </a:r>
            <a:r>
              <a:rPr lang="en-US" sz="1800" dirty="0" err="1"/>
              <a:t>SRM.indication</a:t>
            </a:r>
            <a:r>
              <a:rPr lang="en-US" sz="1800" dirty="0"/>
              <a:t> primitive.</a:t>
            </a:r>
          </a:p>
          <a:p>
            <a:endParaRPr lang="en-US" sz="1800" dirty="0"/>
          </a:p>
          <a:p>
            <a:r>
              <a:rPr lang="en-US" sz="1800" dirty="0"/>
              <a:t>The semantics of this primitive are as follows:</a:t>
            </a:r>
          </a:p>
        </p:txBody>
      </p:sp>
    </p:spTree>
    <p:extLst>
      <p:ext uri="{BB962C8B-B14F-4D97-AF65-F5344CB8AC3E}">
        <p14:creationId xmlns:p14="http://schemas.microsoft.com/office/powerpoint/2010/main" val="409356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MLME-SRM-RESPONSE.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12</a:t>
            </a:fld>
            <a:endParaRPr lang="en-US" altLang="ja-JP"/>
          </a:p>
        </p:txBody>
      </p:sp>
      <p:sp>
        <p:nvSpPr>
          <p:cNvPr id="10" name="Rectangle 9">
            <a:extLst>
              <a:ext uri="{FF2B5EF4-FFF2-40B4-BE49-F238E27FC236}">
                <a16:creationId xmlns:a16="http://schemas.microsoft.com/office/drawing/2014/main" id="{03EBF72B-8F31-4719-8F5F-025B1BFA7D53}"/>
              </a:ext>
            </a:extLst>
          </p:cNvPr>
          <p:cNvSpPr/>
          <p:nvPr/>
        </p:nvSpPr>
        <p:spPr>
          <a:xfrm>
            <a:off x="351762" y="1944181"/>
            <a:ext cx="8440476" cy="3847207"/>
          </a:xfrm>
          <a:prstGeom prst="rect">
            <a:avLst/>
          </a:prstGeom>
        </p:spPr>
        <p:txBody>
          <a:bodyPr wrap="square">
            <a:spAutoFit/>
          </a:bodyPr>
          <a:lstStyle/>
          <a:p>
            <a:r>
              <a:rPr lang="en-US" sz="1600" dirty="0">
                <a:latin typeface="+mn-lt"/>
              </a:rPr>
              <a:t>MLME-SRM-</a:t>
            </a:r>
            <a:r>
              <a:rPr lang="en-US" sz="1600" dirty="0" err="1">
                <a:latin typeface="+mn-lt"/>
              </a:rPr>
              <a:t>RESPONSE.indication</a:t>
            </a:r>
            <a:r>
              <a:rPr lang="en-US" sz="1600" dirty="0">
                <a:latin typeface="+mn-lt"/>
              </a:rPr>
              <a:t>	(</a:t>
            </a:r>
          </a:p>
          <a:p>
            <a:pPr lvl="8"/>
            <a:r>
              <a:rPr lang="en-US" sz="1600" dirty="0" err="1">
                <a:latin typeface="+mn-lt"/>
              </a:rPr>
              <a:t>SrmHandle</a:t>
            </a:r>
            <a:endParaRPr lang="en-US" sz="1600" dirty="0">
              <a:latin typeface="+mn-lt"/>
            </a:endParaRPr>
          </a:p>
          <a:p>
            <a:pPr lvl="8"/>
            <a:r>
              <a:rPr lang="en-US" sz="1600" dirty="0" err="1">
                <a:latin typeface="+mn-lt"/>
              </a:rPr>
              <a:t>DeviceAddrMode</a:t>
            </a:r>
            <a:r>
              <a:rPr lang="en-US" sz="1600" dirty="0">
                <a:latin typeface="+mn-lt"/>
              </a:rPr>
              <a:t>,</a:t>
            </a:r>
          </a:p>
          <a:p>
            <a:pPr lvl="8"/>
            <a:r>
              <a:rPr lang="en-US" sz="1600" dirty="0" err="1">
                <a:latin typeface="+mn-lt"/>
              </a:rPr>
              <a:t>DeviceAddress</a:t>
            </a:r>
            <a:r>
              <a:rPr lang="en-US" sz="1600" dirty="0">
                <a:latin typeface="+mn-lt"/>
              </a:rPr>
              <a:t>,</a:t>
            </a:r>
          </a:p>
          <a:p>
            <a:pPr lvl="8"/>
            <a:r>
              <a:rPr lang="en-US" sz="1600" dirty="0" err="1">
                <a:latin typeface="+mn-lt"/>
              </a:rPr>
              <a:t>PayloadIeList</a:t>
            </a:r>
            <a:r>
              <a:rPr lang="en-US" sz="1600" dirty="0">
                <a:latin typeface="+mn-lt"/>
              </a:rPr>
              <a:t>,</a:t>
            </a:r>
          </a:p>
          <a:p>
            <a:pPr lvl="8"/>
            <a:r>
              <a:rPr lang="en-US" sz="1600" dirty="0" err="1">
                <a:latin typeface="+mn-lt"/>
              </a:rPr>
              <a:t>MeasureddDeviceAddr</a:t>
            </a:r>
            <a:r>
              <a:rPr lang="en-US" sz="1600" dirty="0">
                <a:latin typeface="+mn-lt"/>
              </a:rPr>
              <a:t>,</a:t>
            </a:r>
          </a:p>
          <a:p>
            <a:pPr lvl="8"/>
            <a:r>
              <a:rPr lang="en-US" sz="1600" dirty="0" err="1">
                <a:latin typeface="+mn-lt"/>
              </a:rPr>
              <a:t>MeasuredDeviceAddress</a:t>
            </a:r>
            <a:r>
              <a:rPr lang="en-US" sz="1600" dirty="0">
                <a:latin typeface="+mn-lt"/>
              </a:rPr>
              <a:t>,</a:t>
            </a:r>
          </a:p>
          <a:p>
            <a:pPr lvl="8"/>
            <a:r>
              <a:rPr lang="en-US" sz="1600" dirty="0">
                <a:latin typeface="+mn-lt"/>
              </a:rPr>
              <a:t>Status,</a:t>
            </a:r>
          </a:p>
          <a:p>
            <a:pPr lvl="8"/>
            <a:r>
              <a:rPr lang="en-US" sz="1600" dirty="0" err="1">
                <a:latin typeface="+mn-lt"/>
              </a:rPr>
              <a:t>SecurityLevel</a:t>
            </a:r>
            <a:r>
              <a:rPr lang="en-US" sz="1600" dirty="0">
                <a:latin typeface="+mn-lt"/>
              </a:rPr>
              <a:t>,</a:t>
            </a:r>
          </a:p>
          <a:p>
            <a:pPr lvl="8"/>
            <a:r>
              <a:rPr lang="en-US" sz="1600" dirty="0" err="1">
                <a:latin typeface="+mn-lt"/>
              </a:rPr>
              <a:t>KeyIdMode</a:t>
            </a:r>
            <a:r>
              <a:rPr lang="en-US" sz="1600" dirty="0">
                <a:latin typeface="+mn-lt"/>
              </a:rPr>
              <a:t>,</a:t>
            </a:r>
          </a:p>
          <a:p>
            <a:pPr lvl="8"/>
            <a:r>
              <a:rPr lang="en-US" sz="1600" dirty="0" err="1">
                <a:latin typeface="+mn-lt"/>
              </a:rPr>
              <a:t>KeySource</a:t>
            </a:r>
            <a:r>
              <a:rPr lang="en-US" sz="1600" dirty="0">
                <a:latin typeface="+mn-lt"/>
              </a:rPr>
              <a:t>,</a:t>
            </a:r>
          </a:p>
          <a:p>
            <a:pPr lvl="8"/>
            <a:r>
              <a:rPr lang="en-US" sz="1600" dirty="0" err="1">
                <a:latin typeface="+mn-lt"/>
              </a:rPr>
              <a:t>KeyIndex</a:t>
            </a:r>
            <a:endParaRPr lang="en-US" sz="1600" dirty="0">
              <a:latin typeface="+mn-lt"/>
            </a:endParaRPr>
          </a:p>
          <a:p>
            <a:r>
              <a:rPr lang="en-US" sz="1600" dirty="0">
                <a:latin typeface="+mn-lt"/>
              </a:rPr>
              <a:t>				)</a:t>
            </a:r>
            <a:endParaRPr lang="en-US" sz="1800" dirty="0">
              <a:latin typeface="+mn-lt"/>
            </a:endParaRPr>
          </a:p>
          <a:p>
            <a:endParaRPr lang="en-US" sz="1800" dirty="0"/>
          </a:p>
          <a:p>
            <a:r>
              <a:rPr lang="en-US" sz="1800" dirty="0"/>
              <a:t>The primitive parameters are defined in Table 8-77a.</a:t>
            </a:r>
          </a:p>
        </p:txBody>
      </p:sp>
    </p:spTree>
    <p:extLst>
      <p:ext uri="{BB962C8B-B14F-4D97-AF65-F5344CB8AC3E}">
        <p14:creationId xmlns:p14="http://schemas.microsoft.com/office/powerpoint/2010/main" val="3497108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MLME-SRM-RESPONSE.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13</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3338494145"/>
              </p:ext>
            </p:extLst>
          </p:nvPr>
        </p:nvGraphicFramePr>
        <p:xfrm>
          <a:off x="380999" y="2545080"/>
          <a:ext cx="8382001" cy="3794760"/>
        </p:xfrm>
        <a:graphic>
          <a:graphicData uri="http://schemas.openxmlformats.org/drawingml/2006/table">
            <a:tbl>
              <a:tblPr>
                <a:tableStyleId>{616DA210-FB5B-4158-B5E0-FEB733F419BA}</a:tableStyleId>
              </a:tblPr>
              <a:tblGrid>
                <a:gridCol w="1828801">
                  <a:extLst>
                    <a:ext uri="{9D8B030D-6E8A-4147-A177-3AD203B41FA5}">
                      <a16:colId xmlns:a16="http://schemas.microsoft.com/office/drawing/2014/main" val="1294158072"/>
                    </a:ext>
                  </a:extLst>
                </a:gridCol>
                <a:gridCol w="1447800">
                  <a:extLst>
                    <a:ext uri="{9D8B030D-6E8A-4147-A177-3AD203B41FA5}">
                      <a16:colId xmlns:a16="http://schemas.microsoft.com/office/drawing/2014/main" val="2513426883"/>
                    </a:ext>
                  </a:extLst>
                </a:gridCol>
                <a:gridCol w="1981200">
                  <a:extLst>
                    <a:ext uri="{9D8B030D-6E8A-4147-A177-3AD203B41FA5}">
                      <a16:colId xmlns:a16="http://schemas.microsoft.com/office/drawing/2014/main" val="832493110"/>
                    </a:ext>
                  </a:extLst>
                </a:gridCol>
                <a:gridCol w="3124200">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SrnHandle</a:t>
                      </a:r>
                      <a:endParaRPr lang="en-US" sz="1600" dirty="0">
                        <a:solidFill>
                          <a:schemeClr val="tx1"/>
                        </a:solidFill>
                      </a:endParaRPr>
                    </a:p>
                  </a:txBody>
                  <a:tcPr anchor="ctr"/>
                </a:tc>
                <a:tc>
                  <a:txBody>
                    <a:bodyPr/>
                    <a:lstStyle/>
                    <a:p>
                      <a:r>
                        <a:rPr kumimoji="1" lang="en-US" sz="1600" b="0" i="0" u="none" strike="noStrike" kern="1200" baseline="0" dirty="0">
                          <a:solidFill>
                            <a:schemeClr val="tx1"/>
                          </a:solidFill>
                          <a:latin typeface="+mn-lt"/>
                          <a:ea typeface="+mn-ea"/>
                          <a:cs typeface="+mn-cs"/>
                        </a:rPr>
                        <a:t>Integer</a:t>
                      </a:r>
                      <a:endParaRPr lang="en-US" sz="1600" dirty="0">
                        <a:solidFill>
                          <a:schemeClr val="tx1"/>
                        </a:solidFill>
                      </a:endParaRPr>
                    </a:p>
                  </a:txBody>
                  <a:tcPr/>
                </a:tc>
                <a:tc>
                  <a:txBody>
                    <a:bodyPr/>
                    <a:lstStyle/>
                    <a:p>
                      <a:r>
                        <a:rPr kumimoji="1" lang="en-US" sz="1600" b="0" i="0" u="none" strike="noStrike" kern="1200" baseline="0" dirty="0">
                          <a:solidFill>
                            <a:schemeClr val="tx1"/>
                          </a:solidFill>
                          <a:latin typeface="+mn-lt"/>
                          <a:ea typeface="+mn-ea"/>
                          <a:cs typeface="+mn-cs"/>
                        </a:rPr>
                        <a:t>0x00-0xff</a:t>
                      </a:r>
                      <a:endParaRPr lang="en-US" sz="1600" dirty="0">
                        <a:solidFill>
                          <a:schemeClr val="tx1"/>
                        </a:solidFill>
                      </a:endParaRPr>
                    </a:p>
                  </a:txBody>
                  <a:tcPr/>
                </a:tc>
                <a:tc>
                  <a:txBody>
                    <a:bodyPr/>
                    <a:lstStyle/>
                    <a:p>
                      <a:r>
                        <a:rPr kumimoji="1" lang="en-US" sz="1600" b="0" i="0" u="none" strike="noStrike" kern="1200" baseline="0" dirty="0">
                          <a:solidFill>
                            <a:schemeClr val="tx1"/>
                          </a:solidFill>
                          <a:latin typeface="+mn-lt"/>
                          <a:ea typeface="+mn-ea"/>
                          <a:cs typeface="+mn-cs"/>
                        </a:rPr>
                        <a:t>An identifier which can be used to refer to the particular primitive transaction; used to match</a:t>
                      </a:r>
                    </a:p>
                    <a:p>
                      <a:r>
                        <a:rPr kumimoji="1" lang="en-US" sz="1600" b="0" i="0" u="none" strike="noStrike" kern="1200" baseline="0" dirty="0">
                          <a:solidFill>
                            <a:schemeClr val="tx1"/>
                          </a:solidFill>
                          <a:latin typeface="+mn-lt"/>
                          <a:ea typeface="+mn-ea"/>
                          <a:cs typeface="+mn-cs"/>
                        </a:rPr>
                        <a:t>an indication primitive with the corresponding MLME-SRM-RESPONSE request.</a:t>
                      </a:r>
                      <a:endParaRPr lang="en-US" sz="1600" dirty="0">
                        <a:solidFill>
                          <a:schemeClr val="tx1"/>
                        </a:solidFill>
                      </a:endParaRPr>
                    </a:p>
                  </a:txBody>
                  <a:tcPr/>
                </a:tc>
                <a:extLst>
                  <a:ext uri="{0D108BD9-81ED-4DB2-BD59-A6C34878D82A}">
                    <a16:rowId xmlns:a16="http://schemas.microsoft.com/office/drawing/2014/main" val="2903356067"/>
                  </a:ext>
                </a:extLst>
              </a:tr>
              <a:tr h="574040">
                <a:tc>
                  <a:txBody>
                    <a:bodyPr/>
                    <a:lstStyle/>
                    <a:p>
                      <a:r>
                        <a:rPr lang="en-US" sz="1600" dirty="0" err="1">
                          <a:solidFill>
                            <a:schemeClr val="tx1"/>
                          </a:solidFill>
                        </a:rPr>
                        <a:t>DeviceAddrMode</a:t>
                      </a:r>
                      <a:endParaRPr lang="en-US" sz="1600" dirty="0">
                        <a:solidFill>
                          <a:schemeClr val="tx1"/>
                        </a:solidFill>
                      </a:endParaRP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SHORT, EXTENDED</a:t>
                      </a:r>
                    </a:p>
                  </a:txBody>
                  <a:tcPr/>
                </a:tc>
                <a:tc>
                  <a:txBody>
                    <a:bodyPr/>
                    <a:lstStyle/>
                    <a:p>
                      <a:r>
                        <a:rPr lang="en-US" sz="1600" dirty="0">
                          <a:solidFill>
                            <a:schemeClr val="tx1"/>
                          </a:solidFill>
                        </a:rPr>
                        <a:t>The addressing mode of the device requesting to execute SRM operation.</a:t>
                      </a:r>
                    </a:p>
                  </a:txBody>
                  <a:tcPr/>
                </a:tc>
                <a:extLst>
                  <a:ext uri="{0D108BD9-81ED-4DB2-BD59-A6C34878D82A}">
                    <a16:rowId xmlns:a16="http://schemas.microsoft.com/office/drawing/2014/main" val="850702259"/>
                  </a:ext>
                </a:extLst>
              </a:tr>
              <a:tr h="574040">
                <a:tc>
                  <a:txBody>
                    <a:bodyPr/>
                    <a:lstStyle/>
                    <a:p>
                      <a:r>
                        <a:rPr lang="en-US" sz="1600" dirty="0" err="1">
                          <a:solidFill>
                            <a:schemeClr val="tx1"/>
                          </a:solidFill>
                        </a:rPr>
                        <a:t>DeviceAddress</a:t>
                      </a:r>
                      <a:endParaRPr lang="en-US" sz="1600" dirty="0">
                        <a:solidFill>
                          <a:schemeClr val="tx1"/>
                        </a:solidFill>
                      </a:endParaRPr>
                    </a:p>
                  </a:txBody>
                  <a:tcPr anchor="ctr"/>
                </a:tc>
                <a:tc>
                  <a:txBody>
                    <a:bodyPr/>
                    <a:lstStyle/>
                    <a:p>
                      <a:r>
                        <a:rPr lang="en-US" sz="1600" dirty="0">
                          <a:solidFill>
                            <a:schemeClr val="tx1"/>
                          </a:solidFill>
                        </a:rPr>
                        <a:t>Short address or extended Address</a:t>
                      </a:r>
                    </a:p>
                  </a:txBody>
                  <a:tcPr/>
                </a:tc>
                <a:tc>
                  <a:txBody>
                    <a:bodyPr/>
                    <a:lstStyle/>
                    <a:p>
                      <a:r>
                        <a:rPr lang="en-US" sz="1600" dirty="0">
                          <a:solidFill>
                            <a:schemeClr val="tx1"/>
                          </a:solidFill>
                        </a:rPr>
                        <a:t>As specified by the </a:t>
                      </a:r>
                      <a:r>
                        <a:rPr lang="en-US" sz="1600" dirty="0" err="1">
                          <a:solidFill>
                            <a:schemeClr val="tx1"/>
                          </a:solidFill>
                        </a:rPr>
                        <a:t>DeviceAddrMode</a:t>
                      </a:r>
                      <a:r>
                        <a:rPr lang="en-US" sz="1600" dirty="0">
                          <a:solidFill>
                            <a:schemeClr val="tx1"/>
                          </a:solidFill>
                        </a:rPr>
                        <a:t> Parameter</a:t>
                      </a:r>
                    </a:p>
                  </a:txBody>
                  <a:tcPr/>
                </a:tc>
                <a:tc>
                  <a:txBody>
                    <a:bodyPr/>
                    <a:lstStyle/>
                    <a:p>
                      <a:r>
                        <a:rPr lang="en-US" sz="1600" dirty="0">
                          <a:solidFill>
                            <a:schemeClr val="tx1"/>
                          </a:solidFill>
                        </a:rPr>
                        <a:t>The address of the device requesting to execute</a:t>
                      </a:r>
                    </a:p>
                    <a:p>
                      <a:r>
                        <a:rPr lang="en-US" sz="1600" dirty="0">
                          <a:solidFill>
                            <a:schemeClr val="tx1"/>
                          </a:solidFill>
                        </a:rPr>
                        <a:t>SRM operation.</a:t>
                      </a:r>
                    </a:p>
                  </a:txBody>
                  <a:tcPr/>
                </a:tc>
                <a:extLst>
                  <a:ext uri="{0D108BD9-81ED-4DB2-BD59-A6C34878D82A}">
                    <a16:rowId xmlns:a16="http://schemas.microsoft.com/office/drawing/2014/main" val="3567122783"/>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295400" y="2133600"/>
            <a:ext cx="6571094" cy="369332"/>
          </a:xfrm>
          <a:prstGeom prst="rect">
            <a:avLst/>
          </a:prstGeom>
          <a:noFill/>
        </p:spPr>
        <p:txBody>
          <a:bodyPr wrap="none" rtlCol="0">
            <a:spAutoFit/>
          </a:bodyPr>
          <a:lstStyle/>
          <a:p>
            <a:r>
              <a:rPr lang="en-US" sz="1800" dirty="0">
                <a:latin typeface="+mn-lt"/>
              </a:rPr>
              <a:t>Table 8-77a --- MLME-SRM-</a:t>
            </a:r>
            <a:r>
              <a:rPr lang="en-US" sz="1800" dirty="0" err="1">
                <a:latin typeface="+mn-lt"/>
              </a:rPr>
              <a:t>RESPONSE.indication</a:t>
            </a:r>
            <a:r>
              <a:rPr lang="en-US" sz="1800" dirty="0">
                <a:latin typeface="+mn-lt"/>
              </a:rPr>
              <a:t> parameters</a:t>
            </a:r>
          </a:p>
        </p:txBody>
      </p:sp>
      <p:sp>
        <p:nvSpPr>
          <p:cNvPr id="8" name="Rectangle 7">
            <a:extLst>
              <a:ext uri="{FF2B5EF4-FFF2-40B4-BE49-F238E27FC236}">
                <a16:creationId xmlns:a16="http://schemas.microsoft.com/office/drawing/2014/main" id="{818EBF7E-6F9D-4CCE-B50F-6EC2E7B17888}"/>
              </a:ext>
            </a:extLst>
          </p:cNvPr>
          <p:cNvSpPr/>
          <p:nvPr/>
        </p:nvSpPr>
        <p:spPr>
          <a:xfrm>
            <a:off x="270983" y="1794748"/>
            <a:ext cx="8602034" cy="369332"/>
          </a:xfrm>
          <a:prstGeom prst="rect">
            <a:avLst/>
          </a:prstGeom>
        </p:spPr>
        <p:txBody>
          <a:bodyPr wrap="square">
            <a:spAutoFit/>
          </a:bodyPr>
          <a:lstStyle/>
          <a:p>
            <a:r>
              <a:rPr kumimoji="1" lang="en-US" altLang="ja-JP" sz="1800" dirty="0"/>
              <a:t>Add the following table:</a:t>
            </a:r>
          </a:p>
        </p:txBody>
      </p:sp>
    </p:spTree>
    <p:extLst>
      <p:ext uri="{BB962C8B-B14F-4D97-AF65-F5344CB8AC3E}">
        <p14:creationId xmlns:p14="http://schemas.microsoft.com/office/powerpoint/2010/main" val="2778547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MLME-SRM-RESPONSE.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14</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3540117691"/>
              </p:ext>
            </p:extLst>
          </p:nvPr>
        </p:nvGraphicFramePr>
        <p:xfrm>
          <a:off x="533400" y="1883093"/>
          <a:ext cx="8229600" cy="377952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600200">
                  <a:extLst>
                    <a:ext uri="{9D8B030D-6E8A-4147-A177-3AD203B41FA5}">
                      <a16:colId xmlns:a16="http://schemas.microsoft.com/office/drawing/2014/main" val="2513426883"/>
                    </a:ext>
                  </a:extLst>
                </a:gridCol>
                <a:gridCol w="2057400">
                  <a:extLst>
                    <a:ext uri="{9D8B030D-6E8A-4147-A177-3AD203B41FA5}">
                      <a16:colId xmlns:a16="http://schemas.microsoft.com/office/drawing/2014/main" val="832493110"/>
                    </a:ext>
                  </a:extLst>
                </a:gridCol>
                <a:gridCol w="2819400">
                  <a:extLst>
                    <a:ext uri="{9D8B030D-6E8A-4147-A177-3AD203B41FA5}">
                      <a16:colId xmlns:a16="http://schemas.microsoft.com/office/drawing/2014/main" val="1566549248"/>
                    </a:ext>
                  </a:extLst>
                </a:gridCol>
              </a:tblGrid>
              <a:tr h="574040">
                <a:tc>
                  <a:txBody>
                    <a:bodyPr/>
                    <a:lstStyle/>
                    <a:p>
                      <a:r>
                        <a:rPr lang="en-US" sz="1600" dirty="0" err="1">
                          <a:solidFill>
                            <a:schemeClr val="tx1"/>
                          </a:solidFill>
                        </a:rPr>
                        <a:t>PayloadIeList</a:t>
                      </a:r>
                      <a:endParaRPr lang="en-US" sz="1600" dirty="0">
                        <a:solidFill>
                          <a:schemeClr val="tx1"/>
                        </a:solidFill>
                      </a:endParaRPr>
                    </a:p>
                  </a:txBody>
                  <a:tcPr anchor="ctr"/>
                </a:tc>
                <a:tc>
                  <a:txBody>
                    <a:bodyPr/>
                    <a:lstStyle/>
                    <a:p>
                      <a:r>
                        <a:rPr lang="en-US" sz="1600" dirty="0"/>
                        <a:t>Set of payload</a:t>
                      </a:r>
                    </a:p>
                    <a:p>
                      <a:r>
                        <a:rPr lang="en-US" sz="1600" dirty="0"/>
                        <a:t>IEs as described in 7.4.3</a:t>
                      </a:r>
                    </a:p>
                  </a:txBody>
                  <a:tcPr/>
                </a:tc>
                <a:tc>
                  <a:txBody>
                    <a:bodyPr/>
                    <a:lstStyle/>
                    <a:p>
                      <a:r>
                        <a:rPr lang="en-US" sz="1600" dirty="0"/>
                        <a:t>---</a:t>
                      </a:r>
                    </a:p>
                  </a:txBody>
                  <a:tcPr/>
                </a:tc>
                <a:tc>
                  <a:txBody>
                    <a:bodyPr/>
                    <a:lstStyle/>
                    <a:p>
                      <a:r>
                        <a:rPr lang="en-US" sz="1600" dirty="0"/>
                        <a:t>The SRM-related payload IEs, excluding Termination IEs, that were included in the frame. If empty, then no payload IEs are included.</a:t>
                      </a:r>
                    </a:p>
                  </a:txBody>
                  <a:tcPr/>
                </a:tc>
                <a:extLst>
                  <a:ext uri="{0D108BD9-81ED-4DB2-BD59-A6C34878D82A}">
                    <a16:rowId xmlns:a16="http://schemas.microsoft.com/office/drawing/2014/main" val="2679995867"/>
                  </a:ext>
                </a:extLst>
              </a:tr>
              <a:tr h="574040">
                <a:tc>
                  <a:txBody>
                    <a:bodyPr/>
                    <a:lstStyle/>
                    <a:p>
                      <a:r>
                        <a:rPr lang="en-US" sz="1600" dirty="0" err="1">
                          <a:solidFill>
                            <a:schemeClr val="tx1"/>
                          </a:solidFill>
                        </a:rPr>
                        <a:t>MeasuredDeviceAddrMode</a:t>
                      </a:r>
                      <a:endParaRPr lang="en-US" sz="1600" dirty="0">
                        <a:solidFill>
                          <a:schemeClr val="tx1"/>
                        </a:solidFill>
                      </a:endParaRPr>
                    </a:p>
                  </a:txBody>
                  <a:tcPr anchor="ctr"/>
                </a:tc>
                <a:tc>
                  <a:txBody>
                    <a:bodyPr/>
                    <a:lstStyle/>
                    <a:p>
                      <a:r>
                        <a:rPr lang="en-US" sz="1600" dirty="0"/>
                        <a:t>Enumeration</a:t>
                      </a:r>
                    </a:p>
                  </a:txBody>
                  <a:tcPr/>
                </a:tc>
                <a:tc>
                  <a:txBody>
                    <a:bodyPr/>
                    <a:lstStyle/>
                    <a:p>
                      <a:r>
                        <a:rPr kumimoji="1" lang="en-US" sz="1600" b="0" i="0" u="none" strike="noStrike" kern="1200" baseline="0" dirty="0">
                          <a:solidFill>
                            <a:schemeClr val="tx1"/>
                          </a:solidFill>
                          <a:latin typeface="+mn-lt"/>
                          <a:ea typeface="+mn-ea"/>
                          <a:cs typeface="+mn-cs"/>
                        </a:rPr>
                        <a:t>SHORT, EXTENDED</a:t>
                      </a:r>
                      <a:endParaRPr lang="en-US" sz="1600" dirty="0"/>
                    </a:p>
                  </a:txBody>
                  <a:tcPr/>
                </a:tc>
                <a:tc>
                  <a:txBody>
                    <a:bodyPr/>
                    <a:lstStyle/>
                    <a:p>
                      <a:r>
                        <a:rPr lang="en-US" sz="1600" dirty="0"/>
                        <a:t>The addressing mode of the device, for which the measurement was executed</a:t>
                      </a:r>
                    </a:p>
                  </a:txBody>
                  <a:tcPr/>
                </a:tc>
                <a:extLst>
                  <a:ext uri="{0D108BD9-81ED-4DB2-BD59-A6C34878D82A}">
                    <a16:rowId xmlns:a16="http://schemas.microsoft.com/office/drawing/2014/main" val="3449232983"/>
                  </a:ext>
                </a:extLst>
              </a:tr>
              <a:tr h="574040">
                <a:tc>
                  <a:txBody>
                    <a:bodyPr/>
                    <a:lstStyle/>
                    <a:p>
                      <a:r>
                        <a:rPr lang="en-US" sz="1600" dirty="0" err="1">
                          <a:solidFill>
                            <a:schemeClr val="tx1"/>
                          </a:solidFill>
                        </a:rPr>
                        <a:t>MeasuredDeviceAddress</a:t>
                      </a:r>
                      <a:endParaRPr lang="en-US" sz="1600" dirty="0">
                        <a:solidFill>
                          <a:schemeClr val="tx1"/>
                        </a:solidFill>
                      </a:endParaRPr>
                    </a:p>
                  </a:txBody>
                  <a:tcPr anchor="ctr"/>
                </a:tc>
                <a:tc>
                  <a:txBody>
                    <a:bodyPr/>
                    <a:lstStyle/>
                    <a:p>
                      <a:r>
                        <a:rPr lang="en-US" sz="1600" dirty="0"/>
                        <a:t>Short address or extended address</a:t>
                      </a:r>
                    </a:p>
                  </a:txBody>
                  <a:tcPr/>
                </a:tc>
                <a:tc>
                  <a:txBody>
                    <a:bodyPr/>
                    <a:lstStyle/>
                    <a:p>
                      <a:r>
                        <a:rPr kumimoji="1" lang="en-US" sz="1600" b="0" i="0" u="none" strike="noStrike" kern="1200" baseline="0" dirty="0">
                          <a:solidFill>
                            <a:schemeClr val="tx1"/>
                          </a:solidFill>
                          <a:latin typeface="+mn-lt"/>
                          <a:ea typeface="+mn-ea"/>
                          <a:cs typeface="+mn-cs"/>
                        </a:rPr>
                        <a:t>As specified by the </a:t>
                      </a:r>
                      <a:r>
                        <a:rPr kumimoji="1" lang="en-US" sz="1600" b="0" i="0" u="none" strike="noStrike" kern="1200" baseline="0" dirty="0" err="1">
                          <a:solidFill>
                            <a:schemeClr val="tx1"/>
                          </a:solidFill>
                          <a:latin typeface="+mn-lt"/>
                          <a:ea typeface="+mn-ea"/>
                          <a:cs typeface="+mn-cs"/>
                        </a:rPr>
                        <a:t>DeviceAddrMode</a:t>
                      </a:r>
                      <a:r>
                        <a:rPr kumimoji="1" lang="en-US" sz="1600" b="0" i="0" u="none" strike="noStrike" kern="1200" baseline="0" dirty="0">
                          <a:solidFill>
                            <a:schemeClr val="tx1"/>
                          </a:solidFill>
                          <a:latin typeface="+mn-lt"/>
                          <a:ea typeface="+mn-ea"/>
                          <a:cs typeface="+mn-cs"/>
                        </a:rPr>
                        <a:t> Parameter</a:t>
                      </a:r>
                      <a:endParaRPr lang="en-US" sz="1600" dirty="0"/>
                    </a:p>
                  </a:txBody>
                  <a:tcPr/>
                </a:tc>
                <a:tc>
                  <a:txBody>
                    <a:bodyPr/>
                    <a:lstStyle/>
                    <a:p>
                      <a:r>
                        <a:rPr lang="en-US" sz="1600" dirty="0"/>
                        <a:t>The address of the device, for which the measurement was executed.</a:t>
                      </a:r>
                    </a:p>
                  </a:txBody>
                  <a:tcPr/>
                </a:tc>
                <a:extLst>
                  <a:ext uri="{0D108BD9-81ED-4DB2-BD59-A6C34878D82A}">
                    <a16:rowId xmlns:a16="http://schemas.microsoft.com/office/drawing/2014/main" val="1712940605"/>
                  </a:ext>
                </a:extLst>
              </a:tr>
              <a:tr h="574040">
                <a:tc>
                  <a:txBody>
                    <a:bodyPr/>
                    <a:lstStyle/>
                    <a:p>
                      <a:r>
                        <a:rPr lang="en-US" sz="1600" dirty="0">
                          <a:solidFill>
                            <a:schemeClr val="tx1"/>
                          </a:solidFill>
                        </a:rPr>
                        <a:t>Status</a:t>
                      </a:r>
                    </a:p>
                  </a:txBody>
                  <a:tcPr anchor="ctr"/>
                </a:tc>
                <a:tc>
                  <a:txBody>
                    <a:bodyPr/>
                    <a:lstStyle/>
                    <a:p>
                      <a:r>
                        <a:rPr lang="en-US" sz="1600" dirty="0"/>
                        <a:t>Enumeration</a:t>
                      </a:r>
                    </a:p>
                  </a:txBody>
                  <a:tcPr/>
                </a:tc>
                <a:tc>
                  <a:txBody>
                    <a:bodyPr/>
                    <a:lstStyle/>
                    <a:p>
                      <a:r>
                        <a:rPr lang="en-US" sz="1600" dirty="0"/>
                        <a:t>SUCCESS,</a:t>
                      </a:r>
                    </a:p>
                    <a:p>
                      <a:r>
                        <a:rPr lang="en-US" sz="1600" dirty="0"/>
                        <a:t>NON_SUPPORTED, REJECTED</a:t>
                      </a:r>
                    </a:p>
                  </a:txBody>
                  <a:tcPr/>
                </a:tc>
                <a:tc>
                  <a:txBody>
                    <a:bodyPr/>
                    <a:lstStyle/>
                    <a:p>
                      <a:r>
                        <a:rPr lang="en-US" sz="1600" dirty="0"/>
                        <a:t>The status of the SRM attempt.</a:t>
                      </a:r>
                    </a:p>
                  </a:txBody>
                  <a:tcPr/>
                </a:tc>
                <a:extLst>
                  <a:ext uri="{0D108BD9-81ED-4DB2-BD59-A6C34878D82A}">
                    <a16:rowId xmlns:a16="http://schemas.microsoft.com/office/drawing/2014/main" val="2799364471"/>
                  </a:ext>
                </a:extLst>
              </a:tr>
            </a:tbl>
          </a:graphicData>
        </a:graphic>
      </p:graphicFrame>
    </p:spTree>
    <p:extLst>
      <p:ext uri="{BB962C8B-B14F-4D97-AF65-F5344CB8AC3E}">
        <p14:creationId xmlns:p14="http://schemas.microsoft.com/office/powerpoint/2010/main" val="2542317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MLME-SRM-RESPONSE. indication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15</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95225953"/>
              </p:ext>
            </p:extLst>
          </p:nvPr>
        </p:nvGraphicFramePr>
        <p:xfrm>
          <a:off x="685800" y="2209800"/>
          <a:ext cx="7924801" cy="231648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524000">
                  <a:extLst>
                    <a:ext uri="{9D8B030D-6E8A-4147-A177-3AD203B41FA5}">
                      <a16:colId xmlns:a16="http://schemas.microsoft.com/office/drawing/2014/main" val="2513426883"/>
                    </a:ext>
                  </a:extLst>
                </a:gridCol>
                <a:gridCol w="1524000">
                  <a:extLst>
                    <a:ext uri="{9D8B030D-6E8A-4147-A177-3AD203B41FA5}">
                      <a16:colId xmlns:a16="http://schemas.microsoft.com/office/drawing/2014/main" val="832493110"/>
                    </a:ext>
                  </a:extLst>
                </a:gridCol>
                <a:gridCol w="3124201">
                  <a:extLst>
                    <a:ext uri="{9D8B030D-6E8A-4147-A177-3AD203B41FA5}">
                      <a16:colId xmlns:a16="http://schemas.microsoft.com/office/drawing/2014/main" val="1566549248"/>
                    </a:ext>
                  </a:extLst>
                </a:gridCol>
              </a:tblGrid>
              <a:tr h="574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solidFill>
                            <a:schemeClr val="tx1"/>
                          </a:solidFill>
                        </a:rPr>
                        <a:t>SecurityLevel</a:t>
                      </a:r>
                      <a:endParaRPr lang="en-US" sz="1600" dirty="0">
                        <a:solidFill>
                          <a:schemeClr val="tx1"/>
                        </a:solidFill>
                      </a:endParaRPr>
                    </a:p>
                  </a:txBody>
                  <a:tcPr anchor="ctr"/>
                </a:tc>
                <a:tc>
                  <a:txBody>
                    <a:bodyPr/>
                    <a:lstStyle/>
                    <a:p>
                      <a:r>
                        <a:rPr lang="en-US" sz="1600" dirty="0"/>
                        <a:t>Integer</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1781450516"/>
                  </a:ext>
                </a:extLst>
              </a:tr>
              <a:tr h="574040">
                <a:tc>
                  <a:txBody>
                    <a:bodyPr/>
                    <a:lstStyle/>
                    <a:p>
                      <a:r>
                        <a:rPr lang="en-US" sz="1600" dirty="0" err="1">
                          <a:solidFill>
                            <a:schemeClr val="tx1"/>
                          </a:solidFill>
                        </a:rPr>
                        <a:t>KeyIdMode</a:t>
                      </a:r>
                      <a:endParaRPr lang="en-US" sz="1600" dirty="0">
                        <a:solidFill>
                          <a:schemeClr val="tx1"/>
                        </a:solidFill>
                      </a:endParaRPr>
                    </a:p>
                  </a:txBody>
                  <a:tcPr anchor="ctr"/>
                </a:tc>
                <a:tc>
                  <a:txBody>
                    <a:bodyPr/>
                    <a:lstStyle/>
                    <a:p>
                      <a:r>
                        <a:rPr lang="en-US" sz="1600" dirty="0"/>
                        <a:t>Integer</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2679995867"/>
                  </a:ext>
                </a:extLst>
              </a:tr>
              <a:tr h="574040">
                <a:tc>
                  <a:txBody>
                    <a:bodyPr/>
                    <a:lstStyle/>
                    <a:p>
                      <a:r>
                        <a:rPr lang="en-US" sz="1600" dirty="0" err="1">
                          <a:solidFill>
                            <a:schemeClr val="tx1"/>
                          </a:solidFill>
                        </a:rPr>
                        <a:t>KeySource</a:t>
                      </a:r>
                      <a:endParaRPr lang="en-US" sz="1600" dirty="0">
                        <a:solidFill>
                          <a:schemeClr val="tx1"/>
                        </a:solidFill>
                      </a:endParaRPr>
                    </a:p>
                  </a:txBody>
                  <a:tcPr anchor="ctr"/>
                </a:tc>
                <a:tc>
                  <a:txBody>
                    <a:bodyPr/>
                    <a:lstStyle/>
                    <a:p>
                      <a:r>
                        <a:rPr lang="en-US" sz="1600" dirty="0"/>
                        <a:t>Set of octets</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3449232983"/>
                  </a:ext>
                </a:extLst>
              </a:tr>
              <a:tr h="574040">
                <a:tc>
                  <a:txBody>
                    <a:bodyPr/>
                    <a:lstStyle/>
                    <a:p>
                      <a:r>
                        <a:rPr lang="en-US" sz="1600" dirty="0" err="1">
                          <a:solidFill>
                            <a:schemeClr val="tx1"/>
                          </a:solidFill>
                        </a:rPr>
                        <a:t>KeyIndex</a:t>
                      </a:r>
                      <a:endParaRPr lang="en-US" sz="1600" dirty="0">
                        <a:solidFill>
                          <a:schemeClr val="tx1"/>
                        </a:solidFill>
                      </a:endParaRPr>
                    </a:p>
                  </a:txBody>
                  <a:tcPr anchor="ctr"/>
                </a:tc>
                <a:tc>
                  <a:txBody>
                    <a:bodyPr/>
                    <a:lstStyle/>
                    <a:p>
                      <a:r>
                        <a:rPr lang="en-US" sz="1600" dirty="0"/>
                        <a:t>Integer</a:t>
                      </a:r>
                    </a:p>
                  </a:txBody>
                  <a:tcPr/>
                </a:tc>
                <a:tc>
                  <a:txBody>
                    <a:bodyPr/>
                    <a:lstStyle/>
                    <a:p>
                      <a:r>
                        <a:rPr lang="en-US" sz="1600" dirty="0"/>
                        <a:t>As defined in Table 8-77</a:t>
                      </a:r>
                    </a:p>
                  </a:txBody>
                  <a:tcPr/>
                </a:tc>
                <a:tc>
                  <a:txBody>
                    <a:bodyPr/>
                    <a:lstStyle/>
                    <a:p>
                      <a:r>
                        <a:rPr lang="en-US" sz="1600" dirty="0"/>
                        <a:t>As defined in Table 8-77.</a:t>
                      </a:r>
                    </a:p>
                  </a:txBody>
                  <a:tcPr/>
                </a:tc>
                <a:extLst>
                  <a:ext uri="{0D108BD9-81ED-4DB2-BD59-A6C34878D82A}">
                    <a16:rowId xmlns:a16="http://schemas.microsoft.com/office/drawing/2014/main" val="1712940605"/>
                  </a:ext>
                </a:extLst>
              </a:tr>
            </a:tbl>
          </a:graphicData>
        </a:graphic>
      </p:graphicFrame>
    </p:spTree>
    <p:extLst>
      <p:ext uri="{BB962C8B-B14F-4D97-AF65-F5344CB8AC3E}">
        <p14:creationId xmlns:p14="http://schemas.microsoft.com/office/powerpoint/2010/main" val="4195673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RESPONSE.confirm</a:t>
            </a:r>
            <a:r>
              <a:rPr lang="en-US" dirty="0"/>
              <a:t>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16</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995213"/>
            <a:ext cx="8602034" cy="369332"/>
          </a:xfrm>
          <a:prstGeom prst="rect">
            <a:avLst/>
          </a:prstGeom>
        </p:spPr>
        <p:txBody>
          <a:bodyPr wrap="square">
            <a:spAutoFit/>
          </a:bodyPr>
          <a:lstStyle/>
          <a:p>
            <a:r>
              <a:rPr kumimoji="1" lang="en-US" altLang="ja-JP" sz="1800" dirty="0"/>
              <a:t>Add sub clause 8.2.26.3b and Table 8-77b as follows:</a:t>
            </a:r>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3416320"/>
          </a:xfrm>
          <a:prstGeom prst="rect">
            <a:avLst/>
          </a:prstGeom>
        </p:spPr>
        <p:txBody>
          <a:bodyPr wrap="square">
            <a:spAutoFit/>
          </a:bodyPr>
          <a:lstStyle/>
          <a:p>
            <a:r>
              <a:rPr lang="en-US" sz="1800" b="1" dirty="0">
                <a:latin typeface="+mn-lt"/>
              </a:rPr>
              <a:t>8.2.26.3b MLME-SRM-</a:t>
            </a:r>
            <a:r>
              <a:rPr lang="en-US" sz="1800" b="1" dirty="0" err="1">
                <a:latin typeface="+mn-lt"/>
              </a:rPr>
              <a:t>RESPONSE.confirm</a:t>
            </a:r>
            <a:endParaRPr lang="en-US" sz="1800" b="1" dirty="0">
              <a:latin typeface="+mn-lt"/>
            </a:endParaRPr>
          </a:p>
          <a:p>
            <a:endParaRPr lang="en-US" sz="1800" b="1" dirty="0">
              <a:latin typeface="+mn-lt"/>
            </a:endParaRPr>
          </a:p>
          <a:p>
            <a:r>
              <a:rPr lang="en-US" sz="1800" dirty="0"/>
              <a:t>This MLME-SRM-REPSONSE. confirm primitive reports the results of the MLME-SRM-</a:t>
            </a:r>
            <a:r>
              <a:rPr lang="en-US" sz="1800" dirty="0" err="1"/>
              <a:t>REPSONSE.request</a:t>
            </a:r>
            <a:r>
              <a:rPr lang="en-US" sz="1800" dirty="0"/>
              <a:t>.</a:t>
            </a:r>
          </a:p>
          <a:p>
            <a:endParaRPr lang="en-US" sz="1800" dirty="0"/>
          </a:p>
          <a:p>
            <a:r>
              <a:rPr lang="en-US" sz="1800" dirty="0"/>
              <a:t>The semantics of this primitive are as follows:</a:t>
            </a:r>
          </a:p>
          <a:p>
            <a:endParaRPr lang="en-US" sz="1800" dirty="0">
              <a:latin typeface="+mn-lt"/>
            </a:endParaRPr>
          </a:p>
          <a:p>
            <a:r>
              <a:rPr lang="en-US" sz="1800" dirty="0">
                <a:latin typeface="+mn-lt"/>
              </a:rPr>
              <a:t>MLME-SRM-RESPONSE. confirm	(</a:t>
            </a:r>
          </a:p>
          <a:p>
            <a:r>
              <a:rPr lang="en-US" sz="1800" dirty="0">
                <a:latin typeface="+mn-lt"/>
              </a:rPr>
              <a:t>				Status</a:t>
            </a:r>
          </a:p>
          <a:p>
            <a:r>
              <a:rPr lang="en-US" sz="1800" dirty="0">
                <a:latin typeface="+mn-lt"/>
              </a:rPr>
              <a:t>				)</a:t>
            </a:r>
          </a:p>
          <a:p>
            <a:r>
              <a:rPr lang="en-US" sz="1800" dirty="0">
                <a:latin typeface="+mn-lt"/>
              </a:rPr>
              <a:t>	</a:t>
            </a:r>
          </a:p>
          <a:p>
            <a:r>
              <a:rPr lang="en-US" sz="1800" dirty="0"/>
              <a:t>The primitive parameters are defined in Table 8-77a.</a:t>
            </a:r>
          </a:p>
        </p:txBody>
      </p:sp>
    </p:spTree>
    <p:extLst>
      <p:ext uri="{BB962C8B-B14F-4D97-AF65-F5344CB8AC3E}">
        <p14:creationId xmlns:p14="http://schemas.microsoft.com/office/powerpoint/2010/main" val="3200123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RESPONSE.confirm</a:t>
            </a:r>
            <a:r>
              <a:rPr lang="en-US" dirty="0"/>
              <a:t>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17</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3617507172"/>
              </p:ext>
            </p:extLst>
          </p:nvPr>
        </p:nvGraphicFramePr>
        <p:xfrm>
          <a:off x="685800" y="2697480"/>
          <a:ext cx="7924801" cy="1173480"/>
        </p:xfrm>
        <a:graphic>
          <a:graphicData uri="http://schemas.openxmlformats.org/drawingml/2006/table">
            <a:tbl>
              <a:tblPr>
                <a:tableStyleId>{616DA210-FB5B-4158-B5E0-FEB733F419BA}</a:tableStyleId>
              </a:tblPr>
              <a:tblGrid>
                <a:gridCol w="1600200">
                  <a:extLst>
                    <a:ext uri="{9D8B030D-6E8A-4147-A177-3AD203B41FA5}">
                      <a16:colId xmlns:a16="http://schemas.microsoft.com/office/drawing/2014/main" val="1294158072"/>
                    </a:ext>
                  </a:extLst>
                </a:gridCol>
                <a:gridCol w="1828800">
                  <a:extLst>
                    <a:ext uri="{9D8B030D-6E8A-4147-A177-3AD203B41FA5}">
                      <a16:colId xmlns:a16="http://schemas.microsoft.com/office/drawing/2014/main" val="2513426883"/>
                    </a:ext>
                  </a:extLst>
                </a:gridCol>
                <a:gridCol w="2209800">
                  <a:extLst>
                    <a:ext uri="{9D8B030D-6E8A-4147-A177-3AD203B41FA5}">
                      <a16:colId xmlns:a16="http://schemas.microsoft.com/office/drawing/2014/main" val="832493110"/>
                    </a:ext>
                  </a:extLst>
                </a:gridCol>
                <a:gridCol w="2286001">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a:solidFill>
                            <a:schemeClr val="tx1"/>
                          </a:solidFill>
                        </a:rPr>
                        <a:t>Status</a:t>
                      </a: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SUCCESS,</a:t>
                      </a:r>
                    </a:p>
                    <a:p>
                      <a:r>
                        <a:rPr lang="en-US" sz="1600" dirty="0">
                          <a:solidFill>
                            <a:schemeClr val="tx1"/>
                          </a:solidFill>
                        </a:rPr>
                        <a:t>NON_SUPPORTED,</a:t>
                      </a:r>
                    </a:p>
                    <a:p>
                      <a:r>
                        <a:rPr lang="en-US" sz="1600" dirty="0">
                          <a:solidFill>
                            <a:schemeClr val="tx1"/>
                          </a:solidFill>
                        </a:rPr>
                        <a:t>REJECTED</a:t>
                      </a:r>
                    </a:p>
                  </a:txBody>
                  <a:tcPr/>
                </a:tc>
                <a:tc>
                  <a:txBody>
                    <a:bodyPr/>
                    <a:lstStyle/>
                    <a:p>
                      <a:r>
                        <a:rPr lang="en-US" sz="1600" dirty="0">
                          <a:solidFill>
                            <a:schemeClr val="tx1"/>
                          </a:solidFill>
                        </a:rPr>
                        <a:t>The status of the MLME-SRM-RESPONSE attempt.</a:t>
                      </a: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295400" y="2286000"/>
            <a:ext cx="6481326" cy="369332"/>
          </a:xfrm>
          <a:prstGeom prst="rect">
            <a:avLst/>
          </a:prstGeom>
          <a:noFill/>
        </p:spPr>
        <p:txBody>
          <a:bodyPr wrap="none" rtlCol="0">
            <a:spAutoFit/>
          </a:bodyPr>
          <a:lstStyle/>
          <a:p>
            <a:r>
              <a:rPr lang="en-US" sz="1800" dirty="0">
                <a:latin typeface="+mn-lt"/>
              </a:rPr>
              <a:t>Table 8-77b --- MLME-SRM-</a:t>
            </a:r>
            <a:r>
              <a:rPr lang="en-US" sz="1800" dirty="0" err="1">
                <a:latin typeface="+mn-lt"/>
              </a:rPr>
              <a:t>RESPONSE.confirm</a:t>
            </a:r>
            <a:r>
              <a:rPr lang="en-US" sz="1800" dirty="0">
                <a:latin typeface="+mn-lt"/>
              </a:rPr>
              <a:t> parameters</a:t>
            </a:r>
          </a:p>
        </p:txBody>
      </p:sp>
    </p:spTree>
    <p:extLst>
      <p:ext uri="{BB962C8B-B14F-4D97-AF65-F5344CB8AC3E}">
        <p14:creationId xmlns:p14="http://schemas.microsoft.com/office/powerpoint/2010/main" val="427760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Current flow of SRM Request/Response (1)</a:t>
            </a:r>
          </a:p>
        </p:txBody>
      </p:sp>
      <p:sp>
        <p:nvSpPr>
          <p:cNvPr id="5" name="Rectangle 4"/>
          <p:cNvSpPr/>
          <p:nvPr/>
        </p:nvSpPr>
        <p:spPr>
          <a:xfrm>
            <a:off x="292369"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52657"/>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cxnSp>
        <p:nvCxnSpPr>
          <p:cNvPr id="14" name="Straight Connector 13"/>
          <p:cNvCxnSpPr>
            <a:stCxn id="12" idx="2"/>
          </p:cNvCxnSpPr>
          <p:nvPr/>
        </p:nvCxnSpPr>
        <p:spPr>
          <a:xfrm flipH="1">
            <a:off x="5801708"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16568"/>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17" name="Straight Connector 16"/>
          <p:cNvCxnSpPr>
            <a:stCxn id="15" idx="2"/>
          </p:cNvCxnSpPr>
          <p:nvPr/>
        </p:nvCxnSpPr>
        <p:spPr>
          <a:xfrm flipH="1">
            <a:off x="8036468" y="2887958"/>
            <a:ext cx="0" cy="283464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10302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338071" y="2858500"/>
            <a:ext cx="1505540" cy="276999"/>
          </a:xfrm>
          <a:prstGeom prst="rect">
            <a:avLst/>
          </a:prstGeom>
          <a:noFill/>
        </p:spPr>
        <p:txBody>
          <a:bodyPr wrap="none" rtlCol="0">
            <a:spAutoFit/>
          </a:bodyPr>
          <a:lstStyle/>
          <a:p>
            <a:r>
              <a:rPr kumimoji="1" lang="en-US" dirty="0"/>
              <a:t>MLME-</a:t>
            </a:r>
            <a:r>
              <a:rPr kumimoji="1" lang="en-US" dirty="0" err="1"/>
              <a:t>SRM.request</a:t>
            </a:r>
            <a:endParaRPr kumimoji="1" lang="en-US" dirty="0"/>
          </a:p>
        </p:txBody>
      </p:sp>
      <p:cxnSp>
        <p:nvCxnSpPr>
          <p:cNvPr id="25" name="Straight Arrow Connector 24"/>
          <p:cNvCxnSpPr/>
          <p:nvPr/>
        </p:nvCxnSpPr>
        <p:spPr>
          <a:xfrm>
            <a:off x="3204334" y="323230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37855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2940643"/>
            <a:ext cx="1011815" cy="276999"/>
          </a:xfrm>
          <a:prstGeom prst="rect">
            <a:avLst/>
          </a:prstGeom>
          <a:noFill/>
        </p:spPr>
        <p:txBody>
          <a:bodyPr wrap="none" rtlCol="0">
            <a:spAutoFit/>
          </a:bodyPr>
          <a:lstStyle/>
          <a:p>
            <a:r>
              <a:rPr lang="en-US" i="1" dirty="0"/>
              <a:t>SRM Request</a:t>
            </a:r>
            <a:endParaRPr kumimoji="1" lang="en-US" i="1" dirty="0"/>
          </a:p>
        </p:txBody>
      </p:sp>
      <p:cxnSp>
        <p:nvCxnSpPr>
          <p:cNvPr id="36" name="Straight Arrow Connector 35"/>
          <p:cNvCxnSpPr/>
          <p:nvPr/>
        </p:nvCxnSpPr>
        <p:spPr>
          <a:xfrm flipH="1">
            <a:off x="3184992" y="5181600"/>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920050"/>
            <a:ext cx="1104790" cy="276999"/>
          </a:xfrm>
          <a:prstGeom prst="rect">
            <a:avLst/>
          </a:prstGeom>
          <a:noFill/>
        </p:spPr>
        <p:txBody>
          <a:bodyPr wrap="none" rtlCol="0">
            <a:spAutoFit/>
          </a:bodyPr>
          <a:lstStyle/>
          <a:p>
            <a:r>
              <a:rPr lang="en-US" i="1" dirty="0"/>
              <a:t>SRM Response</a:t>
            </a:r>
            <a:endParaRPr kumimoji="1" lang="en-US" i="1" dirty="0"/>
          </a:p>
        </p:txBody>
      </p:sp>
      <p:cxnSp>
        <p:nvCxnSpPr>
          <p:cNvPr id="40" name="Straight Arrow Connector 39"/>
          <p:cNvCxnSpPr/>
          <p:nvPr/>
        </p:nvCxnSpPr>
        <p:spPr>
          <a:xfrm flipH="1">
            <a:off x="5801710" y="5004549"/>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6170204" y="3110781"/>
            <a:ext cx="1678665" cy="276999"/>
          </a:xfrm>
          <a:prstGeom prst="rect">
            <a:avLst/>
          </a:prstGeom>
          <a:noFill/>
        </p:spPr>
        <p:txBody>
          <a:bodyPr wrap="none" rtlCol="0">
            <a:spAutoFit/>
          </a:bodyPr>
          <a:lstStyle/>
          <a:p>
            <a:r>
              <a:rPr kumimoji="1" lang="en-US" dirty="0"/>
              <a:t>MLME-</a:t>
            </a:r>
            <a:r>
              <a:rPr kumimoji="1" lang="en-US" dirty="0" err="1"/>
              <a:t>SRM.indication</a:t>
            </a:r>
            <a:endParaRPr kumimoji="1" lang="en-US" dirty="0"/>
          </a:p>
        </p:txBody>
      </p:sp>
      <p:sp>
        <p:nvSpPr>
          <p:cNvPr id="43" name="TextBox 42"/>
          <p:cNvSpPr txBox="1"/>
          <p:nvPr/>
        </p:nvSpPr>
        <p:spPr>
          <a:xfrm>
            <a:off x="6170204" y="4724400"/>
            <a:ext cx="1598515" cy="276999"/>
          </a:xfrm>
          <a:prstGeom prst="rect">
            <a:avLst/>
          </a:prstGeom>
          <a:noFill/>
        </p:spPr>
        <p:txBody>
          <a:bodyPr wrap="none" rtlCol="0">
            <a:spAutoFit/>
          </a:bodyPr>
          <a:lstStyle/>
          <a:p>
            <a:r>
              <a:rPr kumimoji="1" lang="en-US" dirty="0"/>
              <a:t>MLME-</a:t>
            </a:r>
            <a:r>
              <a:rPr kumimoji="1" lang="en-US" dirty="0" err="1"/>
              <a:t>SRM.response</a:t>
            </a:r>
            <a:endParaRPr kumimoji="1" lang="en-US" dirty="0"/>
          </a:p>
        </p:txBody>
      </p:sp>
      <p:cxnSp>
        <p:nvCxnSpPr>
          <p:cNvPr id="44" name="Straight Arrow Connector 43"/>
          <p:cNvCxnSpPr/>
          <p:nvPr/>
        </p:nvCxnSpPr>
        <p:spPr>
          <a:xfrm flipH="1">
            <a:off x="988926" y="5319817"/>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5033589"/>
            <a:ext cx="1548822" cy="276999"/>
          </a:xfrm>
          <a:prstGeom prst="rect">
            <a:avLst/>
          </a:prstGeom>
          <a:noFill/>
        </p:spPr>
        <p:txBody>
          <a:bodyPr wrap="none" rtlCol="0">
            <a:spAutoFit/>
          </a:bodyPr>
          <a:lstStyle/>
          <a:p>
            <a:r>
              <a:rPr kumimoji="1" lang="en-US" dirty="0"/>
              <a:t>MLME-</a:t>
            </a:r>
            <a:r>
              <a:rPr kumimoji="1" lang="en-US" dirty="0" err="1"/>
              <a:t>SRM.confirm</a:t>
            </a:r>
            <a:endParaRPr kumimoji="1" lang="en-US" dirty="0"/>
          </a:p>
        </p:txBody>
      </p:sp>
      <p:sp>
        <p:nvSpPr>
          <p:cNvPr id="46" name="Rectangle 45"/>
          <p:cNvSpPr/>
          <p:nvPr/>
        </p:nvSpPr>
        <p:spPr>
          <a:xfrm>
            <a:off x="302894" y="56812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7" name="Rectangle 46"/>
          <p:cNvSpPr/>
          <p:nvPr/>
        </p:nvSpPr>
        <p:spPr>
          <a:xfrm>
            <a:off x="2525830"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8" name="Rectangle 47"/>
          <p:cNvSpPr/>
          <p:nvPr/>
        </p:nvSpPr>
        <p:spPr>
          <a:xfrm>
            <a:off x="5124502" y="56526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9" name="Rectangle 48"/>
          <p:cNvSpPr/>
          <p:nvPr/>
        </p:nvSpPr>
        <p:spPr>
          <a:xfrm>
            <a:off x="7359262"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0" name="TextBox 49"/>
          <p:cNvSpPr txBox="1"/>
          <p:nvPr/>
        </p:nvSpPr>
        <p:spPr>
          <a:xfrm>
            <a:off x="2885012" y="2151346"/>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5482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33" name="Straight Arrow Connector 32"/>
          <p:cNvCxnSpPr/>
          <p:nvPr/>
        </p:nvCxnSpPr>
        <p:spPr>
          <a:xfrm flipH="1">
            <a:off x="5798162" y="3943701"/>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166657" y="3663551"/>
            <a:ext cx="1470082" cy="276999"/>
          </a:xfrm>
          <a:prstGeom prst="rect">
            <a:avLst/>
          </a:prstGeom>
          <a:noFill/>
        </p:spPr>
        <p:txBody>
          <a:bodyPr wrap="none" rtlCol="0">
            <a:spAutoFit/>
          </a:bodyPr>
          <a:lstStyle/>
          <a:p>
            <a:r>
              <a:rPr kumimoji="1" lang="en-US" dirty="0"/>
              <a:t>MLME-</a:t>
            </a:r>
            <a:r>
              <a:rPr lang="en-US" dirty="0" err="1"/>
              <a:t>GET</a:t>
            </a:r>
            <a:r>
              <a:rPr kumimoji="1" lang="en-US" dirty="0" err="1"/>
              <a:t>.request</a:t>
            </a:r>
            <a:endParaRPr kumimoji="1" lang="en-US" dirty="0"/>
          </a:p>
        </p:txBody>
      </p:sp>
      <p:sp>
        <p:nvSpPr>
          <p:cNvPr id="3" name="Rounded Rectangle 2"/>
          <p:cNvSpPr/>
          <p:nvPr/>
        </p:nvSpPr>
        <p:spPr>
          <a:xfrm>
            <a:off x="5026645" y="3962400"/>
            <a:ext cx="538620" cy="49928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br>
              <a:rPr kumimoji="1" lang="en-US" dirty="0"/>
            </a:br>
            <a:r>
              <a:rPr kumimoji="1" lang="en-US" dirty="0"/>
              <a:t>PIB</a:t>
            </a:r>
          </a:p>
        </p:txBody>
      </p:sp>
      <p:cxnSp>
        <p:nvCxnSpPr>
          <p:cNvPr id="38" name="Straight Arrow Connector 37"/>
          <p:cNvCxnSpPr/>
          <p:nvPr/>
        </p:nvCxnSpPr>
        <p:spPr>
          <a:xfrm>
            <a:off x="5822178" y="44958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166657" y="4252709"/>
            <a:ext cx="1513363" cy="276999"/>
          </a:xfrm>
          <a:prstGeom prst="rect">
            <a:avLst/>
          </a:prstGeom>
          <a:noFill/>
        </p:spPr>
        <p:txBody>
          <a:bodyPr wrap="none" rtlCol="0">
            <a:spAutoFit/>
          </a:bodyPr>
          <a:lstStyle/>
          <a:p>
            <a:r>
              <a:rPr kumimoji="1" lang="en-US" dirty="0"/>
              <a:t>MLME-</a:t>
            </a:r>
            <a:r>
              <a:rPr lang="en-US" dirty="0" err="1"/>
              <a:t>GET</a:t>
            </a:r>
            <a:r>
              <a:rPr kumimoji="1" lang="en-US" dirty="0" err="1"/>
              <a:t>.confirm</a:t>
            </a:r>
            <a:endParaRPr kumimoji="1" lang="en-US" dirty="0"/>
          </a:p>
        </p:txBody>
      </p:sp>
      <p:sp>
        <p:nvSpPr>
          <p:cNvPr id="6" name="Left-Right Arrow 5"/>
          <p:cNvSpPr/>
          <p:nvPr/>
        </p:nvSpPr>
        <p:spPr>
          <a:xfrm>
            <a:off x="5574699" y="4133646"/>
            <a:ext cx="229966" cy="162012"/>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7" name="Rectangle 6"/>
          <p:cNvSpPr/>
          <p:nvPr/>
        </p:nvSpPr>
        <p:spPr>
          <a:xfrm>
            <a:off x="4923430" y="3662188"/>
            <a:ext cx="3234521" cy="9860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6490738" y="6047601"/>
            <a:ext cx="1390124" cy="276999"/>
          </a:xfrm>
          <a:prstGeom prst="rect">
            <a:avLst/>
          </a:prstGeom>
          <a:noFill/>
        </p:spPr>
        <p:txBody>
          <a:bodyPr wrap="none" rtlCol="0">
            <a:spAutoFit/>
          </a:bodyPr>
          <a:lstStyle/>
          <a:p>
            <a:r>
              <a:rPr kumimoji="1" lang="en-US" dirty="0"/>
              <a:t>Example procedure</a:t>
            </a:r>
          </a:p>
        </p:txBody>
      </p:sp>
      <p:sp>
        <p:nvSpPr>
          <p:cNvPr id="41" name="Rectangle 40"/>
          <p:cNvSpPr/>
          <p:nvPr/>
        </p:nvSpPr>
        <p:spPr>
          <a:xfrm>
            <a:off x="6254461" y="6087796"/>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9" name="Date Placeholder 18"/>
          <p:cNvSpPr>
            <a:spLocks noGrp="1"/>
          </p:cNvSpPr>
          <p:nvPr>
            <p:ph type="dt" sz="half" idx="10"/>
          </p:nvPr>
        </p:nvSpPr>
        <p:spPr/>
        <p:txBody>
          <a:bodyPr/>
          <a:lstStyle/>
          <a:p>
            <a:r>
              <a:rPr lang="en-US" altLang="ja-JP"/>
              <a:t>February 2019</a:t>
            </a:r>
            <a:endParaRPr lang="en-US" altLang="ja-JP" dirty="0"/>
          </a:p>
        </p:txBody>
      </p:sp>
      <p:sp>
        <p:nvSpPr>
          <p:cNvPr id="20" name="Footer Placeholder 19"/>
          <p:cNvSpPr>
            <a:spLocks noGrp="1"/>
          </p:cNvSpPr>
          <p:nvPr>
            <p:ph type="ftr" sz="quarter" idx="11"/>
          </p:nvPr>
        </p:nvSpPr>
        <p:spPr/>
        <p:txBody>
          <a:bodyPr/>
          <a:lstStyle/>
          <a:p>
            <a:r>
              <a:rPr lang="en-US" altLang="ja-JP"/>
              <a:t>Hidetoshi Yokora and Shoichi Kitazawa</a:t>
            </a:r>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2</a:t>
            </a:fld>
            <a:endParaRPr lang="en-US" altLang="ja-JP"/>
          </a:p>
        </p:txBody>
      </p:sp>
      <p:sp>
        <p:nvSpPr>
          <p:cNvPr id="2" name="Rectangle 1"/>
          <p:cNvSpPr/>
          <p:nvPr/>
        </p:nvSpPr>
        <p:spPr>
          <a:xfrm>
            <a:off x="694366" y="1600200"/>
            <a:ext cx="6678431" cy="461665"/>
          </a:xfrm>
          <a:prstGeom prst="rect">
            <a:avLst/>
          </a:prstGeom>
        </p:spPr>
        <p:txBody>
          <a:bodyPr wrap="none">
            <a:spAutoFit/>
          </a:bodyPr>
          <a:lstStyle/>
          <a:p>
            <a:r>
              <a:rPr kumimoji="1" lang="en-US" altLang="ja-JP" sz="2400" dirty="0"/>
              <a:t>Figure 6-85 (Page 166, Sub clause 6.17.2.3, Line#1)</a:t>
            </a:r>
          </a:p>
        </p:txBody>
      </p:sp>
    </p:spTree>
    <p:extLst>
      <p:ext uri="{BB962C8B-B14F-4D97-AF65-F5344CB8AC3E}">
        <p14:creationId xmlns:p14="http://schemas.microsoft.com/office/powerpoint/2010/main" val="414004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Current flow of SRM Request/Response (2) </a:t>
            </a:r>
          </a:p>
        </p:txBody>
      </p:sp>
      <p:sp>
        <p:nvSpPr>
          <p:cNvPr id="5" name="Rectangle 4"/>
          <p:cNvSpPr/>
          <p:nvPr/>
        </p:nvSpPr>
        <p:spPr>
          <a:xfrm>
            <a:off x="292369"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69689"/>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cxnSp>
        <p:nvCxnSpPr>
          <p:cNvPr id="14" name="Straight Connector 13"/>
          <p:cNvCxnSpPr>
            <a:stCxn id="12" idx="2"/>
          </p:cNvCxnSpPr>
          <p:nvPr/>
        </p:nvCxnSpPr>
        <p:spPr>
          <a:xfrm flipH="1">
            <a:off x="5801708"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3360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17" name="Straight Connector 16"/>
          <p:cNvCxnSpPr>
            <a:stCxn id="15" idx="2"/>
          </p:cNvCxnSpPr>
          <p:nvPr/>
        </p:nvCxnSpPr>
        <p:spPr>
          <a:xfrm flipH="1">
            <a:off x="8036468"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210205"/>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194768" y="2965685"/>
            <a:ext cx="1928733" cy="276999"/>
          </a:xfrm>
          <a:prstGeom prst="rect">
            <a:avLst/>
          </a:prstGeom>
          <a:noFill/>
        </p:spPr>
        <p:txBody>
          <a:bodyPr wrap="none" rtlCol="0">
            <a:spAutoFit/>
          </a:bodyPr>
          <a:lstStyle/>
          <a:p>
            <a:r>
              <a:rPr kumimoji="1" lang="en-US" dirty="0"/>
              <a:t>MLME-</a:t>
            </a:r>
            <a:r>
              <a:rPr kumimoji="1" lang="en-US" dirty="0" err="1"/>
              <a:t>SRM.request</a:t>
            </a:r>
            <a:r>
              <a:rPr kumimoji="1" lang="en-US" dirty="0"/>
              <a:t> (TPC)</a:t>
            </a:r>
          </a:p>
        </p:txBody>
      </p:sp>
      <p:cxnSp>
        <p:nvCxnSpPr>
          <p:cNvPr id="25" name="Straight Arrow Connector 24"/>
          <p:cNvCxnSpPr/>
          <p:nvPr/>
        </p:nvCxnSpPr>
        <p:spPr>
          <a:xfrm>
            <a:off x="3204334" y="3300853"/>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09191"/>
            <a:ext cx="1486304" cy="276999"/>
          </a:xfrm>
          <a:prstGeom prst="rect">
            <a:avLst/>
          </a:prstGeom>
          <a:noFill/>
        </p:spPr>
        <p:txBody>
          <a:bodyPr wrap="none" rtlCol="0">
            <a:spAutoFit/>
          </a:bodyPr>
          <a:lstStyle/>
          <a:p>
            <a:r>
              <a:rPr lang="en-US" i="1" dirty="0"/>
              <a:t>SRM Request (TPC)</a:t>
            </a:r>
            <a:endParaRPr kumimoji="1" lang="en-US" i="1" dirty="0"/>
          </a:p>
        </p:txBody>
      </p:sp>
      <p:cxnSp>
        <p:nvCxnSpPr>
          <p:cNvPr id="36" name="Straight Arrow Connector 35"/>
          <p:cNvCxnSpPr/>
          <p:nvPr/>
        </p:nvCxnSpPr>
        <p:spPr>
          <a:xfrm flipH="1">
            <a:off x="3184992" y="4935708"/>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642110"/>
            <a:ext cx="1104790" cy="276999"/>
          </a:xfrm>
          <a:prstGeom prst="rect">
            <a:avLst/>
          </a:prstGeom>
          <a:noFill/>
        </p:spPr>
        <p:txBody>
          <a:bodyPr wrap="none" rtlCol="0">
            <a:spAutoFit/>
          </a:bodyPr>
          <a:lstStyle/>
          <a:p>
            <a:r>
              <a:rPr lang="en-US" i="1" dirty="0"/>
              <a:t>SRM Response</a:t>
            </a:r>
            <a:endParaRPr kumimoji="1" lang="en-US" i="1" dirty="0"/>
          </a:p>
        </p:txBody>
      </p:sp>
      <p:cxnSp>
        <p:nvCxnSpPr>
          <p:cNvPr id="44" name="Straight Arrow Connector 43"/>
          <p:cNvCxnSpPr/>
          <p:nvPr/>
        </p:nvCxnSpPr>
        <p:spPr>
          <a:xfrm flipH="1">
            <a:off x="968454" y="5020710"/>
            <a:ext cx="2234759" cy="0"/>
          </a:xfrm>
          <a:prstGeom prst="straightConnector1">
            <a:avLst/>
          </a:prstGeom>
          <a:ln>
            <a:prstDash val="solid"/>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4741432"/>
            <a:ext cx="1548822" cy="276999"/>
          </a:xfrm>
          <a:prstGeom prst="rect">
            <a:avLst/>
          </a:prstGeom>
          <a:noFill/>
        </p:spPr>
        <p:txBody>
          <a:bodyPr wrap="none" rtlCol="0">
            <a:spAutoFit/>
          </a:bodyPr>
          <a:lstStyle/>
          <a:p>
            <a:r>
              <a:rPr kumimoji="1" lang="en-US" dirty="0"/>
              <a:t>MLME-</a:t>
            </a:r>
            <a:r>
              <a:rPr kumimoji="1" lang="en-US" dirty="0" err="1"/>
              <a:t>SRM.confirm</a:t>
            </a:r>
            <a:endParaRPr kumimoji="1" lang="en-US" dirty="0"/>
          </a:p>
        </p:txBody>
      </p:sp>
      <p:sp>
        <p:nvSpPr>
          <p:cNvPr id="46" name="Rectangle 45"/>
          <p:cNvSpPr/>
          <p:nvPr/>
        </p:nvSpPr>
        <p:spPr>
          <a:xfrm>
            <a:off x="302894" y="523213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0350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85012" y="2168378"/>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71852"/>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sp>
        <p:nvSpPr>
          <p:cNvPr id="41" name="Rectangle 40"/>
          <p:cNvSpPr/>
          <p:nvPr/>
        </p:nvSpPr>
        <p:spPr>
          <a:xfrm>
            <a:off x="4485353" y="3376838"/>
            <a:ext cx="3037687" cy="1303766"/>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dirty="0"/>
          </a:p>
        </p:txBody>
      </p:sp>
      <p:sp>
        <p:nvSpPr>
          <p:cNvPr id="52" name="Rectangle 51"/>
          <p:cNvSpPr/>
          <p:nvPr/>
        </p:nvSpPr>
        <p:spPr>
          <a:xfrm>
            <a:off x="4805239" y="3750035"/>
            <a:ext cx="620741" cy="1386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3" name="TextBox 52"/>
          <p:cNvSpPr txBox="1"/>
          <p:nvPr/>
        </p:nvSpPr>
        <p:spPr>
          <a:xfrm>
            <a:off x="4796903" y="3328235"/>
            <a:ext cx="622286" cy="461665"/>
          </a:xfrm>
          <a:prstGeom prst="rect">
            <a:avLst/>
          </a:prstGeom>
          <a:noFill/>
        </p:spPr>
        <p:txBody>
          <a:bodyPr wrap="none" rtlCol="0">
            <a:spAutoFit/>
          </a:bodyPr>
          <a:lstStyle/>
          <a:p>
            <a:pPr algn="ctr"/>
            <a:r>
              <a:rPr kumimoji="1" lang="en-US" dirty="0"/>
              <a:t>Device</a:t>
            </a:r>
          </a:p>
          <a:p>
            <a:pPr algn="ctr"/>
            <a:r>
              <a:rPr lang="en-US" dirty="0"/>
              <a:t>PHY</a:t>
            </a:r>
            <a:endParaRPr kumimoji="1" lang="en-US" dirty="0"/>
          </a:p>
        </p:txBody>
      </p:sp>
      <p:cxnSp>
        <p:nvCxnSpPr>
          <p:cNvPr id="54" name="Straight Connector 53"/>
          <p:cNvCxnSpPr>
            <a:stCxn id="52" idx="2"/>
            <a:endCxn id="56" idx="0"/>
          </p:cNvCxnSpPr>
          <p:nvPr/>
        </p:nvCxnSpPr>
        <p:spPr>
          <a:xfrm>
            <a:off x="5115610" y="3888724"/>
            <a:ext cx="0" cy="586765"/>
          </a:xfrm>
          <a:prstGeom prst="line">
            <a:avLst/>
          </a:prstGeom>
        </p:spPr>
        <p:style>
          <a:lnRef idx="3">
            <a:schemeClr val="dk1"/>
          </a:lnRef>
          <a:fillRef idx="0">
            <a:schemeClr val="dk1"/>
          </a:fillRef>
          <a:effectRef idx="2">
            <a:schemeClr val="dk1"/>
          </a:effectRef>
          <a:fontRef idx="minor">
            <a:schemeClr val="tx1"/>
          </a:fontRef>
        </p:style>
      </p:cxnSp>
      <p:sp>
        <p:nvSpPr>
          <p:cNvPr id="56" name="Rectangle 55"/>
          <p:cNvSpPr/>
          <p:nvPr/>
        </p:nvSpPr>
        <p:spPr>
          <a:xfrm>
            <a:off x="4805239" y="4475489"/>
            <a:ext cx="620741" cy="13868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38" name="Straight Arrow Connector 37"/>
          <p:cNvCxnSpPr/>
          <p:nvPr/>
        </p:nvCxnSpPr>
        <p:spPr>
          <a:xfrm flipH="1">
            <a:off x="5122592" y="3963502"/>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5807620" y="3820164"/>
            <a:ext cx="1495730" cy="276999"/>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cxnSp>
        <p:nvCxnSpPr>
          <p:cNvPr id="40" name="Straight Arrow Connector 39"/>
          <p:cNvCxnSpPr/>
          <p:nvPr/>
        </p:nvCxnSpPr>
        <p:spPr>
          <a:xfrm>
            <a:off x="5137172" y="4389357"/>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817317" y="4245802"/>
            <a:ext cx="1487715" cy="276999"/>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43" name="Rectangle 42"/>
          <p:cNvSpPr/>
          <p:nvPr/>
        </p:nvSpPr>
        <p:spPr>
          <a:xfrm>
            <a:off x="4599345" y="4041170"/>
            <a:ext cx="1026930" cy="276999"/>
          </a:xfrm>
          <a:prstGeom prst="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dirty="0"/>
              <a:t>TPC process</a:t>
            </a:r>
          </a:p>
        </p:txBody>
      </p:sp>
      <p:sp>
        <p:nvSpPr>
          <p:cNvPr id="21" name="Rectangle 20"/>
          <p:cNvSpPr/>
          <p:nvPr/>
        </p:nvSpPr>
        <p:spPr>
          <a:xfrm>
            <a:off x="5003752" y="4051691"/>
            <a:ext cx="184731" cy="276999"/>
          </a:xfrm>
          <a:prstGeom prst="rect">
            <a:avLst/>
          </a:prstGeom>
        </p:spPr>
        <p:txBody>
          <a:bodyPr wrap="none">
            <a:spAutoFit/>
          </a:bodyPr>
          <a:lstStyle/>
          <a:p>
            <a:pPr algn="ctr"/>
            <a:endParaRPr lang="en-US" altLang="ja-JP" dirty="0"/>
          </a:p>
        </p:txBody>
      </p:sp>
      <p:sp>
        <p:nvSpPr>
          <p:cNvPr id="3" name="Date Placeholder 2"/>
          <p:cNvSpPr>
            <a:spLocks noGrp="1"/>
          </p:cNvSpPr>
          <p:nvPr>
            <p:ph type="dt" sz="half" idx="10"/>
          </p:nvPr>
        </p:nvSpPr>
        <p:spPr/>
        <p:txBody>
          <a:bodyPr/>
          <a:lstStyle/>
          <a:p>
            <a:r>
              <a:rPr lang="en-US" altLang="ja-JP"/>
              <a:t>February 2019</a:t>
            </a:r>
            <a:endParaRPr lang="en-US" altLang="ja-JP" dirty="0"/>
          </a:p>
        </p:txBody>
      </p:sp>
      <p:sp>
        <p:nvSpPr>
          <p:cNvPr id="6" name="Footer Placeholder 5"/>
          <p:cNvSpPr>
            <a:spLocks noGrp="1"/>
          </p:cNvSpPr>
          <p:nvPr>
            <p:ph type="ftr" sz="quarter" idx="11"/>
          </p:nvPr>
        </p:nvSpPr>
        <p:spPr/>
        <p:txBody>
          <a:bodyPr/>
          <a:lstStyle/>
          <a:p>
            <a:r>
              <a:rPr lang="en-US" altLang="ja-JP"/>
              <a:t>Hidetoshi Yokora and Shoichi Kitazawa</a:t>
            </a:r>
            <a:endParaRPr lang="en-US" altLang="ja-JP" dirty="0"/>
          </a:p>
        </p:txBody>
      </p:sp>
      <p:sp>
        <p:nvSpPr>
          <p:cNvPr id="7" name="Slide Number Placeholder 6"/>
          <p:cNvSpPr>
            <a:spLocks noGrp="1"/>
          </p:cNvSpPr>
          <p:nvPr>
            <p:ph type="sldNum" sz="quarter" idx="12"/>
          </p:nvPr>
        </p:nvSpPr>
        <p:spPr/>
        <p:txBody>
          <a:bodyPr/>
          <a:lstStyle/>
          <a:p>
            <a:r>
              <a:rPr lang="en-US" altLang="ja-JP"/>
              <a:t>Slide </a:t>
            </a:r>
            <a:fld id="{7E4A064A-F100-45E5-BB56-E199832A2C3D}" type="slidenum">
              <a:rPr lang="en-US" altLang="ja-JP" smtClean="0"/>
              <a:pPr/>
              <a:t>3</a:t>
            </a:fld>
            <a:endParaRPr lang="en-US" altLang="ja-JP"/>
          </a:p>
        </p:txBody>
      </p:sp>
      <p:sp>
        <p:nvSpPr>
          <p:cNvPr id="2" name="Rectangle 1"/>
          <p:cNvSpPr/>
          <p:nvPr/>
        </p:nvSpPr>
        <p:spPr>
          <a:xfrm>
            <a:off x="685800" y="1600200"/>
            <a:ext cx="6627135" cy="461665"/>
          </a:xfrm>
          <a:prstGeom prst="rect">
            <a:avLst/>
          </a:prstGeom>
        </p:spPr>
        <p:txBody>
          <a:bodyPr wrap="none">
            <a:spAutoFit/>
          </a:bodyPr>
          <a:lstStyle/>
          <a:p>
            <a:r>
              <a:rPr kumimoji="1" lang="en-US" altLang="ja-JP" sz="2400" dirty="0"/>
              <a:t>Figure 6-86 (Page 166, Sub clause 6.17.2.3, Line#5)</a:t>
            </a:r>
          </a:p>
        </p:txBody>
      </p:sp>
      <p:sp>
        <p:nvSpPr>
          <p:cNvPr id="55" name="TextBox 54"/>
          <p:cNvSpPr txBox="1"/>
          <p:nvPr/>
        </p:nvSpPr>
        <p:spPr>
          <a:xfrm>
            <a:off x="7796983" y="5636163"/>
            <a:ext cx="1390124" cy="276999"/>
          </a:xfrm>
          <a:prstGeom prst="rect">
            <a:avLst/>
          </a:prstGeom>
          <a:noFill/>
        </p:spPr>
        <p:txBody>
          <a:bodyPr wrap="none" rtlCol="0">
            <a:spAutoFit/>
          </a:bodyPr>
          <a:lstStyle/>
          <a:p>
            <a:r>
              <a:rPr kumimoji="1" lang="en-US" dirty="0"/>
              <a:t>Example procedure</a:t>
            </a:r>
          </a:p>
        </p:txBody>
      </p:sp>
      <p:sp>
        <p:nvSpPr>
          <p:cNvPr id="57" name="Rectangle 56"/>
          <p:cNvSpPr/>
          <p:nvPr/>
        </p:nvSpPr>
        <p:spPr>
          <a:xfrm>
            <a:off x="7560706" y="5676358"/>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5760880" y="3106883"/>
            <a:ext cx="364202" cy="276999"/>
          </a:xfrm>
          <a:prstGeom prst="rect">
            <a:avLst/>
          </a:prstGeom>
          <a:noFill/>
        </p:spPr>
        <p:txBody>
          <a:bodyPr wrap="none" rtlCol="0">
            <a:spAutoFit/>
          </a:bodyPr>
          <a:lstStyle/>
          <a:p>
            <a:r>
              <a:rPr kumimoji="1" lang="en-US" dirty="0"/>
              <a:t>(*)</a:t>
            </a:r>
          </a:p>
        </p:txBody>
      </p:sp>
    </p:spTree>
    <p:extLst>
      <p:ext uri="{BB962C8B-B14F-4D97-AF65-F5344CB8AC3E}">
        <p14:creationId xmlns:p14="http://schemas.microsoft.com/office/powerpoint/2010/main" val="1796815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2894" y="685800"/>
            <a:ext cx="8538212" cy="1066800"/>
          </a:xfrm>
        </p:spPr>
        <p:txBody>
          <a:bodyPr/>
          <a:lstStyle/>
          <a:p>
            <a:r>
              <a:rPr kumimoji="1" lang="en-US" dirty="0"/>
              <a:t>Modified flow of SRM Request/Response (1)</a:t>
            </a:r>
          </a:p>
        </p:txBody>
      </p:sp>
      <p:sp>
        <p:nvSpPr>
          <p:cNvPr id="5" name="Rectangle 4"/>
          <p:cNvSpPr/>
          <p:nvPr/>
        </p:nvSpPr>
        <p:spPr>
          <a:xfrm>
            <a:off x="292369"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52657"/>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cxnSp>
        <p:nvCxnSpPr>
          <p:cNvPr id="14" name="Straight Connector 13"/>
          <p:cNvCxnSpPr>
            <a:stCxn id="12" idx="2"/>
          </p:cNvCxnSpPr>
          <p:nvPr/>
        </p:nvCxnSpPr>
        <p:spPr>
          <a:xfrm flipH="1">
            <a:off x="5801708"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16568"/>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17" name="Straight Connector 16"/>
          <p:cNvCxnSpPr>
            <a:stCxn id="15" idx="2"/>
          </p:cNvCxnSpPr>
          <p:nvPr/>
        </p:nvCxnSpPr>
        <p:spPr>
          <a:xfrm flipH="1">
            <a:off x="8036468" y="2887958"/>
            <a:ext cx="0" cy="283464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10302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338071" y="2858500"/>
            <a:ext cx="1505540" cy="276999"/>
          </a:xfrm>
          <a:prstGeom prst="rect">
            <a:avLst/>
          </a:prstGeom>
          <a:noFill/>
        </p:spPr>
        <p:txBody>
          <a:bodyPr wrap="none" rtlCol="0">
            <a:spAutoFit/>
          </a:bodyPr>
          <a:lstStyle/>
          <a:p>
            <a:r>
              <a:rPr kumimoji="1" lang="en-US" dirty="0"/>
              <a:t>MLME-</a:t>
            </a:r>
            <a:r>
              <a:rPr kumimoji="1" lang="en-US" dirty="0" err="1"/>
              <a:t>SRM.request</a:t>
            </a:r>
            <a:endParaRPr kumimoji="1" lang="en-US" dirty="0"/>
          </a:p>
        </p:txBody>
      </p:sp>
      <p:cxnSp>
        <p:nvCxnSpPr>
          <p:cNvPr id="25" name="Straight Arrow Connector 24"/>
          <p:cNvCxnSpPr/>
          <p:nvPr/>
        </p:nvCxnSpPr>
        <p:spPr>
          <a:xfrm>
            <a:off x="3204334" y="323230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37855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2940643"/>
            <a:ext cx="1011815" cy="276999"/>
          </a:xfrm>
          <a:prstGeom prst="rect">
            <a:avLst/>
          </a:prstGeom>
          <a:noFill/>
        </p:spPr>
        <p:txBody>
          <a:bodyPr wrap="none" rtlCol="0">
            <a:spAutoFit/>
          </a:bodyPr>
          <a:lstStyle/>
          <a:p>
            <a:r>
              <a:rPr lang="en-US" i="1" dirty="0"/>
              <a:t>SRM Request</a:t>
            </a:r>
            <a:endParaRPr kumimoji="1" lang="en-US" i="1" dirty="0"/>
          </a:p>
        </p:txBody>
      </p:sp>
      <p:cxnSp>
        <p:nvCxnSpPr>
          <p:cNvPr id="36" name="Straight Arrow Connector 35"/>
          <p:cNvCxnSpPr/>
          <p:nvPr/>
        </p:nvCxnSpPr>
        <p:spPr>
          <a:xfrm flipH="1">
            <a:off x="3184992" y="5181600"/>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920050"/>
            <a:ext cx="1104790" cy="276999"/>
          </a:xfrm>
          <a:prstGeom prst="rect">
            <a:avLst/>
          </a:prstGeom>
          <a:noFill/>
        </p:spPr>
        <p:txBody>
          <a:bodyPr wrap="none" rtlCol="0">
            <a:spAutoFit/>
          </a:bodyPr>
          <a:lstStyle/>
          <a:p>
            <a:r>
              <a:rPr lang="en-US" i="1" dirty="0"/>
              <a:t>SRM Response</a:t>
            </a:r>
            <a:endParaRPr kumimoji="1" lang="en-US" i="1" dirty="0"/>
          </a:p>
        </p:txBody>
      </p:sp>
      <p:cxnSp>
        <p:nvCxnSpPr>
          <p:cNvPr id="40" name="Straight Arrow Connector 39"/>
          <p:cNvCxnSpPr/>
          <p:nvPr/>
        </p:nvCxnSpPr>
        <p:spPr>
          <a:xfrm flipH="1">
            <a:off x="5801710" y="5004549"/>
            <a:ext cx="223475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6170204" y="3110781"/>
            <a:ext cx="1678665" cy="276999"/>
          </a:xfrm>
          <a:prstGeom prst="rect">
            <a:avLst/>
          </a:prstGeom>
          <a:noFill/>
        </p:spPr>
        <p:txBody>
          <a:bodyPr wrap="none" rtlCol="0">
            <a:spAutoFit/>
          </a:bodyPr>
          <a:lstStyle/>
          <a:p>
            <a:r>
              <a:rPr kumimoji="1" lang="en-US" dirty="0"/>
              <a:t>MLME-</a:t>
            </a:r>
            <a:r>
              <a:rPr kumimoji="1" lang="en-US" dirty="0" err="1"/>
              <a:t>SRM.indication</a:t>
            </a:r>
            <a:endParaRPr kumimoji="1" lang="en-US" dirty="0"/>
          </a:p>
        </p:txBody>
      </p:sp>
      <p:sp>
        <p:nvSpPr>
          <p:cNvPr id="43" name="TextBox 42"/>
          <p:cNvSpPr txBox="1"/>
          <p:nvPr/>
        </p:nvSpPr>
        <p:spPr>
          <a:xfrm>
            <a:off x="5791200" y="4724400"/>
            <a:ext cx="2324675"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RESPONSE.request</a:t>
            </a:r>
            <a:endParaRPr kumimoji="1" lang="en-US" dirty="0">
              <a:solidFill>
                <a:srgbClr val="FF0000"/>
              </a:solidFill>
            </a:endParaRPr>
          </a:p>
        </p:txBody>
      </p:sp>
      <p:cxnSp>
        <p:nvCxnSpPr>
          <p:cNvPr id="44" name="Straight Arrow Connector 43"/>
          <p:cNvCxnSpPr/>
          <p:nvPr/>
        </p:nvCxnSpPr>
        <p:spPr>
          <a:xfrm flipH="1">
            <a:off x="988926" y="5410200"/>
            <a:ext cx="223475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760424" y="5123972"/>
            <a:ext cx="2592376"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RESPONSE.indication</a:t>
            </a:r>
            <a:endParaRPr kumimoji="1" lang="en-US" dirty="0">
              <a:solidFill>
                <a:srgbClr val="FF0000"/>
              </a:solidFill>
            </a:endParaRPr>
          </a:p>
        </p:txBody>
      </p:sp>
      <p:sp>
        <p:nvSpPr>
          <p:cNvPr id="46" name="Rectangle 45"/>
          <p:cNvSpPr/>
          <p:nvPr/>
        </p:nvSpPr>
        <p:spPr>
          <a:xfrm>
            <a:off x="302894" y="56812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7" name="Rectangle 46"/>
          <p:cNvSpPr/>
          <p:nvPr/>
        </p:nvSpPr>
        <p:spPr>
          <a:xfrm>
            <a:off x="2525830"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8" name="Rectangle 47"/>
          <p:cNvSpPr/>
          <p:nvPr/>
        </p:nvSpPr>
        <p:spPr>
          <a:xfrm>
            <a:off x="5124502" y="56526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9" name="Rectangle 48"/>
          <p:cNvSpPr/>
          <p:nvPr/>
        </p:nvSpPr>
        <p:spPr>
          <a:xfrm>
            <a:off x="7359262"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0" name="TextBox 49"/>
          <p:cNvSpPr txBox="1"/>
          <p:nvPr/>
        </p:nvSpPr>
        <p:spPr>
          <a:xfrm>
            <a:off x="2885012" y="2151346"/>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5482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cxnSp>
        <p:nvCxnSpPr>
          <p:cNvPr id="33" name="Straight Arrow Connector 32"/>
          <p:cNvCxnSpPr/>
          <p:nvPr/>
        </p:nvCxnSpPr>
        <p:spPr>
          <a:xfrm flipH="1">
            <a:off x="5798162" y="3943701"/>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166657" y="3663551"/>
            <a:ext cx="1470082" cy="276999"/>
          </a:xfrm>
          <a:prstGeom prst="rect">
            <a:avLst/>
          </a:prstGeom>
          <a:noFill/>
        </p:spPr>
        <p:txBody>
          <a:bodyPr wrap="none" rtlCol="0">
            <a:spAutoFit/>
          </a:bodyPr>
          <a:lstStyle/>
          <a:p>
            <a:r>
              <a:rPr kumimoji="1" lang="en-US" dirty="0"/>
              <a:t>MLME-</a:t>
            </a:r>
            <a:r>
              <a:rPr lang="en-US" dirty="0" err="1"/>
              <a:t>GET</a:t>
            </a:r>
            <a:r>
              <a:rPr kumimoji="1" lang="en-US" dirty="0" err="1"/>
              <a:t>.request</a:t>
            </a:r>
            <a:endParaRPr kumimoji="1" lang="en-US" dirty="0"/>
          </a:p>
        </p:txBody>
      </p:sp>
      <p:sp>
        <p:nvSpPr>
          <p:cNvPr id="3" name="Rounded Rectangle 2"/>
          <p:cNvSpPr/>
          <p:nvPr/>
        </p:nvSpPr>
        <p:spPr>
          <a:xfrm>
            <a:off x="5026645" y="3962400"/>
            <a:ext cx="538620" cy="49928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br>
              <a:rPr kumimoji="1" lang="en-US" dirty="0"/>
            </a:br>
            <a:r>
              <a:rPr kumimoji="1" lang="en-US" dirty="0"/>
              <a:t>PIB</a:t>
            </a:r>
          </a:p>
        </p:txBody>
      </p:sp>
      <p:cxnSp>
        <p:nvCxnSpPr>
          <p:cNvPr id="38" name="Straight Arrow Connector 37"/>
          <p:cNvCxnSpPr/>
          <p:nvPr/>
        </p:nvCxnSpPr>
        <p:spPr>
          <a:xfrm>
            <a:off x="5822178" y="44958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166657" y="4252709"/>
            <a:ext cx="1513363" cy="276999"/>
          </a:xfrm>
          <a:prstGeom prst="rect">
            <a:avLst/>
          </a:prstGeom>
          <a:noFill/>
        </p:spPr>
        <p:txBody>
          <a:bodyPr wrap="none" rtlCol="0">
            <a:spAutoFit/>
          </a:bodyPr>
          <a:lstStyle/>
          <a:p>
            <a:r>
              <a:rPr kumimoji="1" lang="en-US" dirty="0"/>
              <a:t>MLME-</a:t>
            </a:r>
            <a:r>
              <a:rPr lang="en-US" dirty="0" err="1"/>
              <a:t>GET</a:t>
            </a:r>
            <a:r>
              <a:rPr kumimoji="1" lang="en-US" dirty="0" err="1"/>
              <a:t>.confirm</a:t>
            </a:r>
            <a:endParaRPr kumimoji="1" lang="en-US" dirty="0"/>
          </a:p>
        </p:txBody>
      </p:sp>
      <p:sp>
        <p:nvSpPr>
          <p:cNvPr id="6" name="Left-Right Arrow 5"/>
          <p:cNvSpPr/>
          <p:nvPr/>
        </p:nvSpPr>
        <p:spPr>
          <a:xfrm>
            <a:off x="5574699" y="4133646"/>
            <a:ext cx="229966" cy="162012"/>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7" name="Rectangle 6"/>
          <p:cNvSpPr/>
          <p:nvPr/>
        </p:nvSpPr>
        <p:spPr>
          <a:xfrm>
            <a:off x="4923430" y="3662188"/>
            <a:ext cx="3234521" cy="9860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6490738" y="6047601"/>
            <a:ext cx="1390124" cy="276999"/>
          </a:xfrm>
          <a:prstGeom prst="rect">
            <a:avLst/>
          </a:prstGeom>
          <a:noFill/>
        </p:spPr>
        <p:txBody>
          <a:bodyPr wrap="none" rtlCol="0">
            <a:spAutoFit/>
          </a:bodyPr>
          <a:lstStyle/>
          <a:p>
            <a:r>
              <a:rPr kumimoji="1" lang="en-US" dirty="0"/>
              <a:t>Example procedure</a:t>
            </a:r>
          </a:p>
        </p:txBody>
      </p:sp>
      <p:sp>
        <p:nvSpPr>
          <p:cNvPr id="41" name="Rectangle 40"/>
          <p:cNvSpPr/>
          <p:nvPr/>
        </p:nvSpPr>
        <p:spPr>
          <a:xfrm>
            <a:off x="6254461" y="6087796"/>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9" name="Date Placeholder 18"/>
          <p:cNvSpPr>
            <a:spLocks noGrp="1"/>
          </p:cNvSpPr>
          <p:nvPr>
            <p:ph type="dt" sz="half" idx="10"/>
          </p:nvPr>
        </p:nvSpPr>
        <p:spPr/>
        <p:txBody>
          <a:bodyPr/>
          <a:lstStyle/>
          <a:p>
            <a:r>
              <a:rPr lang="en-US" altLang="ja-JP"/>
              <a:t>February 2019</a:t>
            </a:r>
            <a:endParaRPr lang="en-US" altLang="ja-JP" dirty="0"/>
          </a:p>
        </p:txBody>
      </p:sp>
      <p:sp>
        <p:nvSpPr>
          <p:cNvPr id="20" name="Footer Placeholder 19"/>
          <p:cNvSpPr>
            <a:spLocks noGrp="1"/>
          </p:cNvSpPr>
          <p:nvPr>
            <p:ph type="ftr" sz="quarter" idx="11"/>
          </p:nvPr>
        </p:nvSpPr>
        <p:spPr/>
        <p:txBody>
          <a:bodyPr/>
          <a:lstStyle/>
          <a:p>
            <a:r>
              <a:rPr lang="en-US" altLang="ja-JP"/>
              <a:t>Hidetoshi Yokora and Shoichi Kitazawa</a:t>
            </a:r>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4</a:t>
            </a:fld>
            <a:endParaRPr lang="en-US" altLang="ja-JP"/>
          </a:p>
        </p:txBody>
      </p:sp>
      <p:sp>
        <p:nvSpPr>
          <p:cNvPr id="2" name="Rectangle 1"/>
          <p:cNvSpPr/>
          <p:nvPr/>
        </p:nvSpPr>
        <p:spPr>
          <a:xfrm>
            <a:off x="313366" y="1471999"/>
            <a:ext cx="8754434" cy="646331"/>
          </a:xfrm>
          <a:prstGeom prst="rect">
            <a:avLst/>
          </a:prstGeom>
        </p:spPr>
        <p:txBody>
          <a:bodyPr wrap="square">
            <a:spAutoFit/>
          </a:bodyPr>
          <a:lstStyle/>
          <a:p>
            <a:r>
              <a:rPr kumimoji="1" lang="en-US" altLang="ja-JP" sz="1800" dirty="0"/>
              <a:t>Initiating device does not need to wait for </a:t>
            </a:r>
            <a:r>
              <a:rPr kumimoji="1" lang="en-US" altLang="ja-JP" sz="1800" i="1" dirty="0"/>
              <a:t>SRM Response</a:t>
            </a:r>
            <a:r>
              <a:rPr kumimoji="1" lang="en-US" altLang="ja-JP" sz="1800" dirty="0"/>
              <a:t>, which supports the case for a long-term measurement or the case where the completion of the measurement is not predictable.  </a:t>
            </a:r>
          </a:p>
        </p:txBody>
      </p:sp>
      <p:cxnSp>
        <p:nvCxnSpPr>
          <p:cNvPr id="52" name="Straight Arrow Connector 51">
            <a:extLst>
              <a:ext uri="{FF2B5EF4-FFF2-40B4-BE49-F238E27FC236}">
                <a16:creationId xmlns:a16="http://schemas.microsoft.com/office/drawing/2014/main" id="{843F7C15-86EA-45B7-884C-FA8A77011C42}"/>
              </a:ext>
            </a:extLst>
          </p:cNvPr>
          <p:cNvCxnSpPr/>
          <p:nvPr/>
        </p:nvCxnSpPr>
        <p:spPr>
          <a:xfrm flipH="1">
            <a:off x="963664" y="3387023"/>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3" name="TextBox 52">
            <a:extLst>
              <a:ext uri="{FF2B5EF4-FFF2-40B4-BE49-F238E27FC236}">
                <a16:creationId xmlns:a16="http://schemas.microsoft.com/office/drawing/2014/main" id="{3254C635-DEF2-4472-B692-4898D7E72F97}"/>
              </a:ext>
            </a:extLst>
          </p:cNvPr>
          <p:cNvSpPr txBox="1"/>
          <p:nvPr/>
        </p:nvSpPr>
        <p:spPr>
          <a:xfrm>
            <a:off x="1346778" y="3100795"/>
            <a:ext cx="1548822" cy="276999"/>
          </a:xfrm>
          <a:prstGeom prst="rect">
            <a:avLst/>
          </a:prstGeom>
          <a:noFill/>
        </p:spPr>
        <p:txBody>
          <a:bodyPr wrap="none" rtlCol="0">
            <a:spAutoFit/>
          </a:bodyPr>
          <a:lstStyle/>
          <a:p>
            <a:r>
              <a:rPr kumimoji="1" lang="en-US" dirty="0"/>
              <a:t>MLME-</a:t>
            </a:r>
            <a:r>
              <a:rPr kumimoji="1" lang="en-US" dirty="0" err="1"/>
              <a:t>SRM.confirm</a:t>
            </a:r>
            <a:endParaRPr kumimoji="1" lang="en-US" dirty="0"/>
          </a:p>
        </p:txBody>
      </p:sp>
      <p:cxnSp>
        <p:nvCxnSpPr>
          <p:cNvPr id="56" name="Straight Arrow Connector 55">
            <a:extLst>
              <a:ext uri="{FF2B5EF4-FFF2-40B4-BE49-F238E27FC236}">
                <a16:creationId xmlns:a16="http://schemas.microsoft.com/office/drawing/2014/main" id="{D4224AC0-0E8E-47E8-B9CC-D60D00FB47E2}"/>
              </a:ext>
            </a:extLst>
          </p:cNvPr>
          <p:cNvCxnSpPr/>
          <p:nvPr/>
        </p:nvCxnSpPr>
        <p:spPr>
          <a:xfrm>
            <a:off x="5809985" y="5363183"/>
            <a:ext cx="2228848"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57" name="TextBox 56">
            <a:extLst>
              <a:ext uri="{FF2B5EF4-FFF2-40B4-BE49-F238E27FC236}">
                <a16:creationId xmlns:a16="http://schemas.microsoft.com/office/drawing/2014/main" id="{F191525E-7DDF-4460-BFCE-C9B63083D1AB}"/>
              </a:ext>
            </a:extLst>
          </p:cNvPr>
          <p:cNvSpPr txBox="1"/>
          <p:nvPr/>
        </p:nvSpPr>
        <p:spPr>
          <a:xfrm>
            <a:off x="5797116" y="5095406"/>
            <a:ext cx="2291012"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RESPONSE.cofirm</a:t>
            </a:r>
            <a:endParaRPr kumimoji="1" lang="en-US" dirty="0">
              <a:solidFill>
                <a:srgbClr val="FF0000"/>
              </a:solidFill>
            </a:endParaRPr>
          </a:p>
        </p:txBody>
      </p:sp>
    </p:spTree>
    <p:extLst>
      <p:ext uri="{BB962C8B-B14F-4D97-AF65-F5344CB8AC3E}">
        <p14:creationId xmlns:p14="http://schemas.microsoft.com/office/powerpoint/2010/main" val="21712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2894" y="685800"/>
            <a:ext cx="8538212" cy="1066800"/>
          </a:xfrm>
        </p:spPr>
        <p:txBody>
          <a:bodyPr/>
          <a:lstStyle/>
          <a:p>
            <a:r>
              <a:rPr kumimoji="1" lang="en-US" altLang="ja-JP" dirty="0"/>
              <a:t>Modified flow of SRM Request/Response (2)</a:t>
            </a:r>
            <a:endParaRPr kumimoji="1" lang="en-US" dirty="0"/>
          </a:p>
        </p:txBody>
      </p:sp>
      <p:sp>
        <p:nvSpPr>
          <p:cNvPr id="5" name="Rectangle 4"/>
          <p:cNvSpPr/>
          <p:nvPr/>
        </p:nvSpPr>
        <p:spPr>
          <a:xfrm>
            <a:off x="292369"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9" name="Rectangle 8"/>
          <p:cNvSpPr/>
          <p:nvPr/>
        </p:nvSpPr>
        <p:spPr>
          <a:xfrm>
            <a:off x="2527128"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2" name="Rectangle 11"/>
          <p:cNvSpPr/>
          <p:nvPr/>
        </p:nvSpPr>
        <p:spPr>
          <a:xfrm>
            <a:off x="512450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78545" y="2169689"/>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15" name="Rectangle 14"/>
          <p:cNvSpPr/>
          <p:nvPr/>
        </p:nvSpPr>
        <p:spPr>
          <a:xfrm>
            <a:off x="735926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33600"/>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grpSp>
        <p:nvGrpSpPr>
          <p:cNvPr id="19" name="Group 18">
            <a:extLst>
              <a:ext uri="{FF2B5EF4-FFF2-40B4-BE49-F238E27FC236}">
                <a16:creationId xmlns:a16="http://schemas.microsoft.com/office/drawing/2014/main" id="{035329D9-4ACD-4026-AB17-E0141C68B4F7}"/>
              </a:ext>
            </a:extLst>
          </p:cNvPr>
          <p:cNvGrpSpPr/>
          <p:nvPr/>
        </p:nvGrpSpPr>
        <p:grpSpPr>
          <a:xfrm>
            <a:off x="969575" y="2904989"/>
            <a:ext cx="7072805" cy="2471455"/>
            <a:chOff x="969575" y="2904990"/>
            <a:chExt cx="7072805" cy="2327144"/>
          </a:xfrm>
        </p:grpSpPr>
        <p:cxnSp>
          <p:nvCxnSpPr>
            <p:cNvPr id="8" name="Straight Connector 7"/>
            <p:cNvCxnSpPr>
              <a:stCxn id="5" idx="2"/>
            </p:cNvCxnSpPr>
            <p:nvPr/>
          </p:nvCxnSpPr>
          <p:spPr>
            <a:xfrm flipH="1">
              <a:off x="969575"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p:cNvCxnSpPr>
              <a:stCxn id="9" idx="2"/>
            </p:cNvCxnSpPr>
            <p:nvPr/>
          </p:nvCxnSpPr>
          <p:spPr>
            <a:xfrm flipH="1">
              <a:off x="3204334"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p:cNvCxnSpPr>
              <a:stCxn id="12" idx="2"/>
            </p:cNvCxnSpPr>
            <p:nvPr/>
          </p:nvCxnSpPr>
          <p:spPr>
            <a:xfrm flipH="1">
              <a:off x="5801708"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Connector 16"/>
            <p:cNvCxnSpPr>
              <a:stCxn id="15" idx="2"/>
            </p:cNvCxnSpPr>
            <p:nvPr/>
          </p:nvCxnSpPr>
          <p:spPr>
            <a:xfrm flipH="1">
              <a:off x="8036468" y="2904990"/>
              <a:ext cx="5912" cy="2327144"/>
            </a:xfrm>
            <a:prstGeom prst="line">
              <a:avLst/>
            </a:prstGeom>
          </p:spPr>
          <p:style>
            <a:lnRef idx="3">
              <a:schemeClr val="dk1"/>
            </a:lnRef>
            <a:fillRef idx="0">
              <a:schemeClr val="dk1"/>
            </a:fillRef>
            <a:effectRef idx="2">
              <a:schemeClr val="dk1"/>
            </a:effectRef>
            <a:fontRef idx="minor">
              <a:schemeClr val="tx1"/>
            </a:fontRef>
          </p:style>
        </p:cxnSp>
      </p:grpSp>
      <p:cxnSp>
        <p:nvCxnSpPr>
          <p:cNvPr id="23" name="Straight Arrow Connector 22"/>
          <p:cNvCxnSpPr/>
          <p:nvPr/>
        </p:nvCxnSpPr>
        <p:spPr>
          <a:xfrm>
            <a:off x="975487" y="3210205"/>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194768" y="2965685"/>
            <a:ext cx="1928733" cy="276999"/>
          </a:xfrm>
          <a:prstGeom prst="rect">
            <a:avLst/>
          </a:prstGeom>
          <a:noFill/>
        </p:spPr>
        <p:txBody>
          <a:bodyPr wrap="none" rtlCol="0">
            <a:spAutoFit/>
          </a:bodyPr>
          <a:lstStyle/>
          <a:p>
            <a:r>
              <a:rPr kumimoji="1" lang="en-US" dirty="0"/>
              <a:t>MLME-</a:t>
            </a:r>
            <a:r>
              <a:rPr kumimoji="1" lang="en-US" dirty="0" err="1"/>
              <a:t>SRM.request</a:t>
            </a:r>
            <a:r>
              <a:rPr kumimoji="1" lang="en-US" dirty="0"/>
              <a:t> (TPC)</a:t>
            </a:r>
          </a:p>
        </p:txBody>
      </p:sp>
      <p:cxnSp>
        <p:nvCxnSpPr>
          <p:cNvPr id="25" name="Straight Arrow Connector 24"/>
          <p:cNvCxnSpPr/>
          <p:nvPr/>
        </p:nvCxnSpPr>
        <p:spPr>
          <a:xfrm>
            <a:off x="3204334" y="3300853"/>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09191"/>
            <a:ext cx="1486304" cy="276999"/>
          </a:xfrm>
          <a:prstGeom prst="rect">
            <a:avLst/>
          </a:prstGeom>
          <a:noFill/>
        </p:spPr>
        <p:txBody>
          <a:bodyPr wrap="none" rtlCol="0">
            <a:spAutoFit/>
          </a:bodyPr>
          <a:lstStyle/>
          <a:p>
            <a:r>
              <a:rPr lang="en-US" i="1" dirty="0"/>
              <a:t>SRM Request (TPC)</a:t>
            </a:r>
            <a:endParaRPr kumimoji="1" lang="en-US" i="1" dirty="0"/>
          </a:p>
        </p:txBody>
      </p:sp>
      <p:cxnSp>
        <p:nvCxnSpPr>
          <p:cNvPr id="36" name="Straight Arrow Connector 35"/>
          <p:cNvCxnSpPr/>
          <p:nvPr/>
        </p:nvCxnSpPr>
        <p:spPr>
          <a:xfrm flipH="1">
            <a:off x="3184992" y="4935708"/>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642110"/>
            <a:ext cx="1104790" cy="276999"/>
          </a:xfrm>
          <a:prstGeom prst="rect">
            <a:avLst/>
          </a:prstGeom>
          <a:noFill/>
        </p:spPr>
        <p:txBody>
          <a:bodyPr wrap="none" rtlCol="0">
            <a:spAutoFit/>
          </a:bodyPr>
          <a:lstStyle/>
          <a:p>
            <a:r>
              <a:rPr lang="en-US" i="1" dirty="0"/>
              <a:t>SRM Response</a:t>
            </a:r>
            <a:endParaRPr kumimoji="1" lang="en-US" i="1" dirty="0"/>
          </a:p>
        </p:txBody>
      </p:sp>
      <p:cxnSp>
        <p:nvCxnSpPr>
          <p:cNvPr id="44" name="Straight Arrow Connector 43"/>
          <p:cNvCxnSpPr/>
          <p:nvPr/>
        </p:nvCxnSpPr>
        <p:spPr>
          <a:xfrm flipH="1">
            <a:off x="968454" y="3505200"/>
            <a:ext cx="2234759" cy="0"/>
          </a:xfrm>
          <a:prstGeom prst="straightConnector1">
            <a:avLst/>
          </a:prstGeom>
          <a:ln>
            <a:prstDash val="solid"/>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3225922"/>
            <a:ext cx="1548822" cy="276999"/>
          </a:xfrm>
          <a:prstGeom prst="rect">
            <a:avLst/>
          </a:prstGeom>
          <a:noFill/>
        </p:spPr>
        <p:txBody>
          <a:bodyPr wrap="none" rtlCol="0">
            <a:spAutoFit/>
          </a:bodyPr>
          <a:lstStyle/>
          <a:p>
            <a:r>
              <a:rPr kumimoji="1" lang="en-US" dirty="0"/>
              <a:t>MLME-</a:t>
            </a:r>
            <a:r>
              <a:rPr kumimoji="1" lang="en-US" dirty="0" err="1"/>
              <a:t>SRM.confirm</a:t>
            </a:r>
            <a:endParaRPr kumimoji="1" lang="en-US" dirty="0"/>
          </a:p>
        </p:txBody>
      </p:sp>
      <p:sp>
        <p:nvSpPr>
          <p:cNvPr id="46" name="Rectangle 45"/>
          <p:cNvSpPr/>
          <p:nvPr/>
        </p:nvSpPr>
        <p:spPr>
          <a:xfrm>
            <a:off x="302894" y="53764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3674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3478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3674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85012" y="2168378"/>
            <a:ext cx="646331" cy="461665"/>
          </a:xfrm>
          <a:prstGeom prst="rect">
            <a:avLst/>
          </a:prstGeom>
          <a:noFill/>
        </p:spPr>
        <p:txBody>
          <a:bodyPr wrap="none" rtlCol="0">
            <a:spAutoFit/>
          </a:bodyPr>
          <a:lstStyle/>
          <a:p>
            <a:pPr algn="ctr"/>
            <a:r>
              <a:rPr kumimoji="1" lang="en-US" dirty="0"/>
              <a:t>Device</a:t>
            </a:r>
          </a:p>
          <a:p>
            <a:pPr algn="ctr"/>
            <a:r>
              <a:rPr lang="en-US" dirty="0"/>
              <a:t>MLME</a:t>
            </a:r>
            <a:endParaRPr kumimoji="1" lang="en-US" dirty="0"/>
          </a:p>
        </p:txBody>
      </p:sp>
      <p:sp>
        <p:nvSpPr>
          <p:cNvPr id="51" name="TextBox 50"/>
          <p:cNvSpPr txBox="1"/>
          <p:nvPr/>
        </p:nvSpPr>
        <p:spPr>
          <a:xfrm>
            <a:off x="522583" y="2171852"/>
            <a:ext cx="926857" cy="461665"/>
          </a:xfrm>
          <a:prstGeom prst="rect">
            <a:avLst/>
          </a:prstGeom>
          <a:noFill/>
        </p:spPr>
        <p:txBody>
          <a:bodyPr wrap="none" rtlCol="0">
            <a:spAutoFit/>
          </a:bodyPr>
          <a:lstStyle/>
          <a:p>
            <a:pPr algn="ctr"/>
            <a:r>
              <a:rPr lang="en-US" dirty="0"/>
              <a:t>Device next</a:t>
            </a:r>
          </a:p>
          <a:p>
            <a:pPr algn="ctr"/>
            <a:r>
              <a:rPr kumimoji="1" lang="en-US" dirty="0"/>
              <a:t>higher layer</a:t>
            </a:r>
          </a:p>
        </p:txBody>
      </p:sp>
      <p:sp>
        <p:nvSpPr>
          <p:cNvPr id="41" name="Rectangle 40"/>
          <p:cNvSpPr/>
          <p:nvPr/>
        </p:nvSpPr>
        <p:spPr>
          <a:xfrm>
            <a:off x="4485353" y="3376838"/>
            <a:ext cx="3037687" cy="1303766"/>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dirty="0"/>
          </a:p>
        </p:txBody>
      </p:sp>
      <p:sp>
        <p:nvSpPr>
          <p:cNvPr id="52" name="Rectangle 51"/>
          <p:cNvSpPr/>
          <p:nvPr/>
        </p:nvSpPr>
        <p:spPr>
          <a:xfrm>
            <a:off x="4805239" y="3750035"/>
            <a:ext cx="620741" cy="1386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3" name="TextBox 52"/>
          <p:cNvSpPr txBox="1"/>
          <p:nvPr/>
        </p:nvSpPr>
        <p:spPr>
          <a:xfrm>
            <a:off x="4796903" y="3328235"/>
            <a:ext cx="622286" cy="461665"/>
          </a:xfrm>
          <a:prstGeom prst="rect">
            <a:avLst/>
          </a:prstGeom>
          <a:noFill/>
        </p:spPr>
        <p:txBody>
          <a:bodyPr wrap="none" rtlCol="0">
            <a:spAutoFit/>
          </a:bodyPr>
          <a:lstStyle/>
          <a:p>
            <a:pPr algn="ctr"/>
            <a:r>
              <a:rPr kumimoji="1" lang="en-US" dirty="0"/>
              <a:t>Device</a:t>
            </a:r>
          </a:p>
          <a:p>
            <a:pPr algn="ctr"/>
            <a:r>
              <a:rPr lang="en-US" dirty="0"/>
              <a:t>PHY</a:t>
            </a:r>
            <a:endParaRPr kumimoji="1" lang="en-US" dirty="0"/>
          </a:p>
        </p:txBody>
      </p:sp>
      <p:cxnSp>
        <p:nvCxnSpPr>
          <p:cNvPr id="54" name="Straight Connector 53"/>
          <p:cNvCxnSpPr>
            <a:stCxn id="52" idx="2"/>
            <a:endCxn id="56" idx="0"/>
          </p:cNvCxnSpPr>
          <p:nvPr/>
        </p:nvCxnSpPr>
        <p:spPr>
          <a:xfrm>
            <a:off x="5115610" y="3888724"/>
            <a:ext cx="0" cy="586765"/>
          </a:xfrm>
          <a:prstGeom prst="line">
            <a:avLst/>
          </a:prstGeom>
        </p:spPr>
        <p:style>
          <a:lnRef idx="3">
            <a:schemeClr val="dk1"/>
          </a:lnRef>
          <a:fillRef idx="0">
            <a:schemeClr val="dk1"/>
          </a:fillRef>
          <a:effectRef idx="2">
            <a:schemeClr val="dk1"/>
          </a:effectRef>
          <a:fontRef idx="minor">
            <a:schemeClr val="tx1"/>
          </a:fontRef>
        </p:style>
      </p:cxnSp>
      <p:sp>
        <p:nvSpPr>
          <p:cNvPr id="56" name="Rectangle 55"/>
          <p:cNvSpPr/>
          <p:nvPr/>
        </p:nvSpPr>
        <p:spPr>
          <a:xfrm>
            <a:off x="4805239" y="4475489"/>
            <a:ext cx="620741" cy="13868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38" name="Straight Arrow Connector 37"/>
          <p:cNvCxnSpPr/>
          <p:nvPr/>
        </p:nvCxnSpPr>
        <p:spPr>
          <a:xfrm flipH="1">
            <a:off x="5122592" y="3963502"/>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5807620" y="3820164"/>
            <a:ext cx="1495730" cy="276999"/>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cxnSp>
        <p:nvCxnSpPr>
          <p:cNvPr id="40" name="Straight Arrow Connector 39"/>
          <p:cNvCxnSpPr/>
          <p:nvPr/>
        </p:nvCxnSpPr>
        <p:spPr>
          <a:xfrm>
            <a:off x="5137172" y="4389357"/>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817317" y="4245802"/>
            <a:ext cx="1487715" cy="276999"/>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43" name="Rectangle 42"/>
          <p:cNvSpPr/>
          <p:nvPr/>
        </p:nvSpPr>
        <p:spPr>
          <a:xfrm>
            <a:off x="4599345" y="4041170"/>
            <a:ext cx="1026930" cy="276999"/>
          </a:xfrm>
          <a:prstGeom prst="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dirty="0"/>
              <a:t>TPC process</a:t>
            </a:r>
          </a:p>
        </p:txBody>
      </p:sp>
      <p:sp>
        <p:nvSpPr>
          <p:cNvPr id="21" name="Rectangle 20"/>
          <p:cNvSpPr/>
          <p:nvPr/>
        </p:nvSpPr>
        <p:spPr>
          <a:xfrm>
            <a:off x="5003752" y="4051691"/>
            <a:ext cx="184731" cy="276999"/>
          </a:xfrm>
          <a:prstGeom prst="rect">
            <a:avLst/>
          </a:prstGeom>
        </p:spPr>
        <p:txBody>
          <a:bodyPr wrap="none">
            <a:spAutoFit/>
          </a:bodyPr>
          <a:lstStyle/>
          <a:p>
            <a:pPr algn="ctr"/>
            <a:endParaRPr lang="en-US" altLang="ja-JP" dirty="0"/>
          </a:p>
        </p:txBody>
      </p:sp>
      <p:sp>
        <p:nvSpPr>
          <p:cNvPr id="3" name="Date Placeholder 2"/>
          <p:cNvSpPr>
            <a:spLocks noGrp="1"/>
          </p:cNvSpPr>
          <p:nvPr>
            <p:ph type="dt" sz="half" idx="10"/>
          </p:nvPr>
        </p:nvSpPr>
        <p:spPr/>
        <p:txBody>
          <a:bodyPr/>
          <a:lstStyle/>
          <a:p>
            <a:r>
              <a:rPr lang="en-US" altLang="ja-JP"/>
              <a:t>February 2019</a:t>
            </a:r>
            <a:endParaRPr lang="en-US" altLang="ja-JP" dirty="0"/>
          </a:p>
        </p:txBody>
      </p:sp>
      <p:sp>
        <p:nvSpPr>
          <p:cNvPr id="6" name="Footer Placeholder 5"/>
          <p:cNvSpPr>
            <a:spLocks noGrp="1"/>
          </p:cNvSpPr>
          <p:nvPr>
            <p:ph type="ftr" sz="quarter" idx="11"/>
          </p:nvPr>
        </p:nvSpPr>
        <p:spPr/>
        <p:txBody>
          <a:bodyPr/>
          <a:lstStyle/>
          <a:p>
            <a:r>
              <a:rPr lang="en-US" altLang="ja-JP"/>
              <a:t>Hidetoshi Yokora and Shoichi Kitazawa</a:t>
            </a:r>
            <a:endParaRPr lang="en-US" altLang="ja-JP" dirty="0"/>
          </a:p>
        </p:txBody>
      </p:sp>
      <p:sp>
        <p:nvSpPr>
          <p:cNvPr id="7" name="Slide Number Placeholder 6"/>
          <p:cNvSpPr>
            <a:spLocks noGrp="1"/>
          </p:cNvSpPr>
          <p:nvPr>
            <p:ph type="sldNum" sz="quarter" idx="12"/>
          </p:nvPr>
        </p:nvSpPr>
        <p:spPr/>
        <p:txBody>
          <a:bodyPr/>
          <a:lstStyle/>
          <a:p>
            <a:r>
              <a:rPr lang="en-US" altLang="ja-JP"/>
              <a:t>Slide </a:t>
            </a:r>
            <a:fld id="{7E4A064A-F100-45E5-BB56-E199832A2C3D}" type="slidenum">
              <a:rPr lang="en-US" altLang="ja-JP" smtClean="0"/>
              <a:pPr/>
              <a:t>5</a:t>
            </a:fld>
            <a:endParaRPr lang="en-US" altLang="ja-JP"/>
          </a:p>
        </p:txBody>
      </p:sp>
      <p:sp>
        <p:nvSpPr>
          <p:cNvPr id="55" name="TextBox 54"/>
          <p:cNvSpPr txBox="1"/>
          <p:nvPr/>
        </p:nvSpPr>
        <p:spPr>
          <a:xfrm>
            <a:off x="7796983" y="5636163"/>
            <a:ext cx="1390124" cy="276999"/>
          </a:xfrm>
          <a:prstGeom prst="rect">
            <a:avLst/>
          </a:prstGeom>
          <a:noFill/>
        </p:spPr>
        <p:txBody>
          <a:bodyPr wrap="none" rtlCol="0">
            <a:spAutoFit/>
          </a:bodyPr>
          <a:lstStyle/>
          <a:p>
            <a:r>
              <a:rPr kumimoji="1" lang="en-US" dirty="0"/>
              <a:t>Example procedure</a:t>
            </a:r>
          </a:p>
        </p:txBody>
      </p:sp>
      <p:sp>
        <p:nvSpPr>
          <p:cNvPr id="57" name="Rectangle 56"/>
          <p:cNvSpPr/>
          <p:nvPr/>
        </p:nvSpPr>
        <p:spPr>
          <a:xfrm>
            <a:off x="7560706" y="5676358"/>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5760880" y="3106883"/>
            <a:ext cx="364202" cy="276999"/>
          </a:xfrm>
          <a:prstGeom prst="rect">
            <a:avLst/>
          </a:prstGeom>
          <a:noFill/>
        </p:spPr>
        <p:txBody>
          <a:bodyPr wrap="none" rtlCol="0">
            <a:spAutoFit/>
          </a:bodyPr>
          <a:lstStyle/>
          <a:p>
            <a:r>
              <a:rPr kumimoji="1" lang="en-US" dirty="0"/>
              <a:t>(*)</a:t>
            </a:r>
          </a:p>
        </p:txBody>
      </p:sp>
      <p:cxnSp>
        <p:nvCxnSpPr>
          <p:cNvPr id="60" name="Straight Arrow Connector 59">
            <a:extLst>
              <a:ext uri="{FF2B5EF4-FFF2-40B4-BE49-F238E27FC236}">
                <a16:creationId xmlns:a16="http://schemas.microsoft.com/office/drawing/2014/main" id="{548408DC-CF6B-4938-9882-D88505C99BCF}"/>
              </a:ext>
            </a:extLst>
          </p:cNvPr>
          <p:cNvCxnSpPr/>
          <p:nvPr/>
        </p:nvCxnSpPr>
        <p:spPr>
          <a:xfrm flipH="1">
            <a:off x="988926" y="5163028"/>
            <a:ext cx="223475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61" name="TextBox 60">
            <a:extLst>
              <a:ext uri="{FF2B5EF4-FFF2-40B4-BE49-F238E27FC236}">
                <a16:creationId xmlns:a16="http://schemas.microsoft.com/office/drawing/2014/main" id="{881B40AF-C721-46BC-A967-621081A0F2E7}"/>
              </a:ext>
            </a:extLst>
          </p:cNvPr>
          <p:cNvSpPr txBox="1"/>
          <p:nvPr/>
        </p:nvSpPr>
        <p:spPr>
          <a:xfrm>
            <a:off x="760424" y="4876800"/>
            <a:ext cx="2592376" cy="276999"/>
          </a:xfrm>
          <a:prstGeom prst="rect">
            <a:avLst/>
          </a:prstGeom>
          <a:noFill/>
        </p:spPr>
        <p:txBody>
          <a:bodyPr wrap="none" rtlCol="0">
            <a:spAutoFit/>
          </a:bodyPr>
          <a:lstStyle/>
          <a:p>
            <a:r>
              <a:rPr kumimoji="1" lang="en-US" dirty="0">
                <a:solidFill>
                  <a:srgbClr val="FF0000"/>
                </a:solidFill>
              </a:rPr>
              <a:t>MLME-SRM-</a:t>
            </a:r>
            <a:r>
              <a:rPr kumimoji="1" lang="en-US" dirty="0" err="1">
                <a:solidFill>
                  <a:srgbClr val="FF0000"/>
                </a:solidFill>
              </a:rPr>
              <a:t>RESPONSE.indication</a:t>
            </a:r>
            <a:endParaRPr kumimoji="1" lang="en-US" dirty="0">
              <a:solidFill>
                <a:srgbClr val="FF0000"/>
              </a:solidFill>
            </a:endParaRPr>
          </a:p>
        </p:txBody>
      </p:sp>
    </p:spTree>
    <p:extLst>
      <p:ext uri="{BB962C8B-B14F-4D97-AF65-F5344CB8AC3E}">
        <p14:creationId xmlns:p14="http://schemas.microsoft.com/office/powerpoint/2010/main" val="2961363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a:t>
            </a:r>
            <a:r>
              <a:rPr lang="en-US" dirty="0" err="1"/>
              <a:t>SRM.confirm</a:t>
            </a:r>
            <a:r>
              <a:rPr lang="en-US" dirty="0"/>
              <a:t> and its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6</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995213"/>
            <a:ext cx="8602034" cy="369332"/>
          </a:xfrm>
          <a:prstGeom prst="rect">
            <a:avLst/>
          </a:prstGeom>
        </p:spPr>
        <p:txBody>
          <a:bodyPr wrap="square">
            <a:spAutoFit/>
          </a:bodyPr>
          <a:lstStyle/>
          <a:p>
            <a:r>
              <a:rPr kumimoji="1" lang="en-US" altLang="ja-JP" sz="1800" u="sng" dirty="0"/>
              <a:t>Add sub clause 8.2.26.4:</a:t>
            </a:r>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3139321"/>
          </a:xfrm>
          <a:prstGeom prst="rect">
            <a:avLst/>
          </a:prstGeom>
        </p:spPr>
        <p:txBody>
          <a:bodyPr wrap="square">
            <a:spAutoFit/>
          </a:bodyPr>
          <a:lstStyle/>
          <a:p>
            <a:r>
              <a:rPr lang="en-US" sz="1800" b="1" dirty="0">
                <a:latin typeface="+mn-lt"/>
              </a:rPr>
              <a:t>8.2.26.4 MLME-</a:t>
            </a:r>
            <a:r>
              <a:rPr lang="en-US" sz="1800" b="1" dirty="0" err="1">
                <a:latin typeface="+mn-lt"/>
              </a:rPr>
              <a:t>SRM.confirm</a:t>
            </a:r>
            <a:endParaRPr lang="en-US" sz="1800" b="1" dirty="0">
              <a:latin typeface="+mn-lt"/>
            </a:endParaRPr>
          </a:p>
          <a:p>
            <a:endParaRPr lang="en-US" sz="1800" b="1" dirty="0">
              <a:latin typeface="+mn-lt"/>
            </a:endParaRPr>
          </a:p>
          <a:p>
            <a:r>
              <a:rPr lang="en-US" sz="1800" dirty="0"/>
              <a:t>This MLME-</a:t>
            </a:r>
            <a:r>
              <a:rPr lang="en-US" sz="1800" dirty="0" err="1"/>
              <a:t>SRM.confirm</a:t>
            </a:r>
            <a:r>
              <a:rPr lang="en-US" sz="1800" dirty="0"/>
              <a:t> primitive reports the results of the MLME-</a:t>
            </a:r>
            <a:r>
              <a:rPr lang="en-US" sz="1800" dirty="0" err="1"/>
              <a:t>SRM.request</a:t>
            </a:r>
            <a:r>
              <a:rPr lang="en-US" sz="1800" dirty="0"/>
              <a:t>.</a:t>
            </a:r>
          </a:p>
          <a:p>
            <a:endParaRPr lang="en-US" sz="1800" dirty="0"/>
          </a:p>
          <a:p>
            <a:r>
              <a:rPr lang="en-US" sz="1800" dirty="0"/>
              <a:t>The semantics of this primitive are as follows:</a:t>
            </a:r>
          </a:p>
          <a:p>
            <a:endParaRPr lang="en-US" sz="1800" dirty="0">
              <a:latin typeface="+mn-lt"/>
            </a:endParaRPr>
          </a:p>
          <a:p>
            <a:r>
              <a:rPr lang="en-US" sz="1800" dirty="0">
                <a:latin typeface="+mn-lt"/>
              </a:rPr>
              <a:t>MLME-</a:t>
            </a:r>
            <a:r>
              <a:rPr lang="en-US" sz="1800" dirty="0" err="1">
                <a:latin typeface="+mn-lt"/>
              </a:rPr>
              <a:t>SRM.confirm</a:t>
            </a:r>
            <a:r>
              <a:rPr lang="en-US" sz="1800" dirty="0">
                <a:latin typeface="+mn-lt"/>
              </a:rPr>
              <a:t>		(</a:t>
            </a:r>
          </a:p>
          <a:p>
            <a:r>
              <a:rPr lang="en-US" sz="1800" dirty="0">
                <a:latin typeface="+mn-lt"/>
              </a:rPr>
              <a:t>				Status</a:t>
            </a:r>
          </a:p>
          <a:p>
            <a:r>
              <a:rPr lang="en-US" sz="1800" dirty="0">
                <a:latin typeface="+mn-lt"/>
              </a:rPr>
              <a:t>				)</a:t>
            </a:r>
          </a:p>
          <a:p>
            <a:r>
              <a:rPr lang="en-US" sz="1800" dirty="0">
                <a:latin typeface="+mn-lt"/>
              </a:rPr>
              <a:t>	</a:t>
            </a:r>
          </a:p>
          <a:p>
            <a:r>
              <a:rPr lang="en-US" sz="1800" dirty="0"/>
              <a:t>The primitive parameters are defined in Table 8-78.</a:t>
            </a:r>
          </a:p>
        </p:txBody>
      </p:sp>
    </p:spTree>
    <p:extLst>
      <p:ext uri="{BB962C8B-B14F-4D97-AF65-F5344CB8AC3E}">
        <p14:creationId xmlns:p14="http://schemas.microsoft.com/office/powerpoint/2010/main" val="4276374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a:t>
            </a:r>
            <a:r>
              <a:rPr lang="en-US" dirty="0" err="1"/>
              <a:t>SRM.confirm</a:t>
            </a:r>
            <a:r>
              <a:rPr lang="en-US" dirty="0"/>
              <a:t> and its parameter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7</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3644597455"/>
              </p:ext>
            </p:extLst>
          </p:nvPr>
        </p:nvGraphicFramePr>
        <p:xfrm>
          <a:off x="685800" y="2697480"/>
          <a:ext cx="7924801" cy="1173480"/>
        </p:xfrm>
        <a:graphic>
          <a:graphicData uri="http://schemas.openxmlformats.org/drawingml/2006/table">
            <a:tbl>
              <a:tblPr>
                <a:tableStyleId>{616DA210-FB5B-4158-B5E0-FEB733F419BA}</a:tableStyleId>
              </a:tblPr>
              <a:tblGrid>
                <a:gridCol w="1600200">
                  <a:extLst>
                    <a:ext uri="{9D8B030D-6E8A-4147-A177-3AD203B41FA5}">
                      <a16:colId xmlns:a16="http://schemas.microsoft.com/office/drawing/2014/main" val="1294158072"/>
                    </a:ext>
                  </a:extLst>
                </a:gridCol>
                <a:gridCol w="1828800">
                  <a:extLst>
                    <a:ext uri="{9D8B030D-6E8A-4147-A177-3AD203B41FA5}">
                      <a16:colId xmlns:a16="http://schemas.microsoft.com/office/drawing/2014/main" val="2513426883"/>
                    </a:ext>
                  </a:extLst>
                </a:gridCol>
                <a:gridCol w="2209800">
                  <a:extLst>
                    <a:ext uri="{9D8B030D-6E8A-4147-A177-3AD203B41FA5}">
                      <a16:colId xmlns:a16="http://schemas.microsoft.com/office/drawing/2014/main" val="832493110"/>
                    </a:ext>
                  </a:extLst>
                </a:gridCol>
                <a:gridCol w="2286001">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a:solidFill>
                            <a:schemeClr val="tx1"/>
                          </a:solidFill>
                        </a:rPr>
                        <a:t>Status</a:t>
                      </a:r>
                    </a:p>
                  </a:txBody>
                  <a:tcPr/>
                </a:tc>
                <a:tc>
                  <a:txBody>
                    <a:bodyPr/>
                    <a:lstStyle/>
                    <a:p>
                      <a:r>
                        <a:rPr lang="en-US" sz="1600" dirty="0">
                          <a:solidFill>
                            <a:schemeClr val="tx1"/>
                          </a:solidFill>
                        </a:rPr>
                        <a:t>Enumeration</a:t>
                      </a:r>
                    </a:p>
                  </a:txBody>
                  <a:tcPr/>
                </a:tc>
                <a:tc>
                  <a:txBody>
                    <a:bodyPr/>
                    <a:lstStyle/>
                    <a:p>
                      <a:r>
                        <a:rPr lang="en-US" sz="1600" dirty="0">
                          <a:solidFill>
                            <a:schemeClr val="tx1"/>
                          </a:solidFill>
                        </a:rPr>
                        <a:t>SUCCESS,</a:t>
                      </a:r>
                    </a:p>
                    <a:p>
                      <a:r>
                        <a:rPr lang="en-US" sz="1600" dirty="0">
                          <a:solidFill>
                            <a:schemeClr val="tx1"/>
                          </a:solidFill>
                        </a:rPr>
                        <a:t>NON_SUPPORTED,</a:t>
                      </a:r>
                    </a:p>
                    <a:p>
                      <a:r>
                        <a:rPr lang="en-US" sz="1600" dirty="0">
                          <a:solidFill>
                            <a:schemeClr val="tx1"/>
                          </a:solidFill>
                        </a:rPr>
                        <a:t>REJECTED</a:t>
                      </a:r>
                    </a:p>
                  </a:txBody>
                  <a:tcPr/>
                </a:tc>
                <a:tc>
                  <a:txBody>
                    <a:bodyPr/>
                    <a:lstStyle/>
                    <a:p>
                      <a:r>
                        <a:rPr lang="en-US" sz="1600" dirty="0">
                          <a:solidFill>
                            <a:schemeClr val="tx1"/>
                          </a:solidFill>
                        </a:rPr>
                        <a:t>The status of the SRM attempt.</a:t>
                      </a: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295400" y="2286000"/>
            <a:ext cx="4814203" cy="369332"/>
          </a:xfrm>
          <a:prstGeom prst="rect">
            <a:avLst/>
          </a:prstGeom>
          <a:noFill/>
        </p:spPr>
        <p:txBody>
          <a:bodyPr wrap="none" rtlCol="0">
            <a:spAutoFit/>
          </a:bodyPr>
          <a:lstStyle/>
          <a:p>
            <a:r>
              <a:rPr lang="en-US" sz="1800" dirty="0">
                <a:latin typeface="+mn-lt"/>
              </a:rPr>
              <a:t>Table 8-78 --- MLME-</a:t>
            </a:r>
            <a:r>
              <a:rPr lang="en-US" sz="1800" dirty="0" err="1">
                <a:latin typeface="+mn-lt"/>
              </a:rPr>
              <a:t>SRM.confirm</a:t>
            </a:r>
            <a:r>
              <a:rPr lang="en-US" sz="1800" dirty="0">
                <a:latin typeface="+mn-lt"/>
              </a:rPr>
              <a:t> parameter</a:t>
            </a:r>
          </a:p>
        </p:txBody>
      </p:sp>
    </p:spTree>
    <p:extLst>
      <p:ext uri="{BB962C8B-B14F-4D97-AF65-F5344CB8AC3E}">
        <p14:creationId xmlns:p14="http://schemas.microsoft.com/office/powerpoint/2010/main" val="3915100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RESPONSE.request</a:t>
            </a:r>
            <a:r>
              <a:rPr lang="en-US" dirty="0"/>
              <a:t> parameters</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8</a:t>
            </a:fld>
            <a:endParaRPr lang="en-US" altLang="ja-JP"/>
          </a:p>
        </p:txBody>
      </p:sp>
      <p:sp>
        <p:nvSpPr>
          <p:cNvPr id="9" name="Rectangle 8">
            <a:extLst>
              <a:ext uri="{FF2B5EF4-FFF2-40B4-BE49-F238E27FC236}">
                <a16:creationId xmlns:a16="http://schemas.microsoft.com/office/drawing/2014/main" id="{D0D11944-BCF6-47DF-8D4E-6A7ED03DD022}"/>
              </a:ext>
            </a:extLst>
          </p:cNvPr>
          <p:cNvSpPr/>
          <p:nvPr/>
        </p:nvSpPr>
        <p:spPr>
          <a:xfrm>
            <a:off x="270983" y="1828800"/>
            <a:ext cx="8602034" cy="646331"/>
          </a:xfrm>
          <a:prstGeom prst="rect">
            <a:avLst/>
          </a:prstGeom>
        </p:spPr>
        <p:txBody>
          <a:bodyPr wrap="square">
            <a:spAutoFit/>
          </a:bodyPr>
          <a:lstStyle/>
          <a:p>
            <a:r>
              <a:rPr kumimoji="1" lang="en-US" altLang="ja-JP" sz="1800" u="sng" dirty="0"/>
              <a:t>Change Sub-clause 8.2.26.3 as follows. The parameters in the primitive are the same as those in the original MLME-</a:t>
            </a:r>
            <a:r>
              <a:rPr kumimoji="1" lang="en-US" altLang="ja-JP" sz="1800" u="sng" dirty="0" err="1"/>
              <a:t>SRM.response</a:t>
            </a:r>
            <a:endParaRPr kumimoji="1" lang="en-US" altLang="ja-JP" sz="1800" u="sng" dirty="0"/>
          </a:p>
        </p:txBody>
      </p:sp>
      <p:sp>
        <p:nvSpPr>
          <p:cNvPr id="10" name="Rectangle 9">
            <a:extLst>
              <a:ext uri="{FF2B5EF4-FFF2-40B4-BE49-F238E27FC236}">
                <a16:creationId xmlns:a16="http://schemas.microsoft.com/office/drawing/2014/main" id="{03EBF72B-8F31-4719-8F5F-025B1BFA7D53}"/>
              </a:ext>
            </a:extLst>
          </p:cNvPr>
          <p:cNvSpPr/>
          <p:nvPr/>
        </p:nvSpPr>
        <p:spPr>
          <a:xfrm>
            <a:off x="270983" y="2555081"/>
            <a:ext cx="8440476" cy="3693319"/>
          </a:xfrm>
          <a:prstGeom prst="rect">
            <a:avLst/>
          </a:prstGeom>
        </p:spPr>
        <p:txBody>
          <a:bodyPr wrap="square">
            <a:spAutoFit/>
          </a:bodyPr>
          <a:lstStyle/>
          <a:p>
            <a:r>
              <a:rPr lang="en-US" sz="1800" b="1" dirty="0">
                <a:latin typeface="+mn-lt"/>
              </a:rPr>
              <a:t>8.2.26.3 MLME-SRM-</a:t>
            </a:r>
            <a:r>
              <a:rPr lang="en-US" sz="1800" b="1" dirty="0" err="1">
                <a:latin typeface="+mn-lt"/>
              </a:rPr>
              <a:t>RESPONSE.request</a:t>
            </a:r>
            <a:endParaRPr lang="en-US" sz="1800" b="1" dirty="0">
              <a:latin typeface="+mn-lt"/>
            </a:endParaRPr>
          </a:p>
          <a:p>
            <a:endParaRPr lang="en-US" sz="1800" b="1" dirty="0">
              <a:latin typeface="+mn-lt"/>
            </a:endParaRPr>
          </a:p>
          <a:p>
            <a:r>
              <a:rPr lang="en-US" sz="1800" dirty="0"/>
              <a:t>This MLME-SRM-</a:t>
            </a:r>
            <a:r>
              <a:rPr lang="en-US" sz="1800" dirty="0" err="1"/>
              <a:t>REPSONSE.request</a:t>
            </a:r>
            <a:r>
              <a:rPr lang="en-US" sz="1800" dirty="0"/>
              <a:t> primitive is used to initiate a response to an MLME-</a:t>
            </a:r>
            <a:r>
              <a:rPr lang="en-US" sz="1800" dirty="0" err="1"/>
              <a:t>SRM.indication</a:t>
            </a:r>
            <a:r>
              <a:rPr lang="en-US" sz="1800" dirty="0"/>
              <a:t> primitive.</a:t>
            </a:r>
          </a:p>
          <a:p>
            <a:endParaRPr lang="en-US" sz="1800" dirty="0"/>
          </a:p>
          <a:p>
            <a:r>
              <a:rPr lang="en-US" sz="1800" dirty="0"/>
              <a:t>The semantics of this primitive are as follows:</a:t>
            </a:r>
          </a:p>
          <a:p>
            <a:endParaRPr lang="en-US" sz="1800" dirty="0">
              <a:latin typeface="+mn-lt"/>
            </a:endParaRPr>
          </a:p>
          <a:p>
            <a:r>
              <a:rPr lang="en-US" sz="1800" dirty="0">
                <a:latin typeface="+mn-lt"/>
              </a:rPr>
              <a:t>MLME-SRM-</a:t>
            </a:r>
            <a:r>
              <a:rPr lang="en-US" sz="1800" dirty="0" err="1">
                <a:latin typeface="+mn-lt"/>
              </a:rPr>
              <a:t>RESPONSE.request</a:t>
            </a:r>
            <a:r>
              <a:rPr lang="en-US" sz="1800" dirty="0">
                <a:latin typeface="+mn-lt"/>
              </a:rPr>
              <a:t>	(</a:t>
            </a:r>
          </a:p>
          <a:p>
            <a:r>
              <a:rPr lang="en-US" sz="1800" dirty="0">
                <a:latin typeface="+mn-lt"/>
              </a:rPr>
              <a:t>				...</a:t>
            </a:r>
          </a:p>
          <a:p>
            <a:r>
              <a:rPr lang="en-US" sz="1800" dirty="0">
                <a:latin typeface="+mn-lt"/>
              </a:rPr>
              <a:t>				)</a:t>
            </a:r>
          </a:p>
          <a:p>
            <a:r>
              <a:rPr lang="en-US" sz="1800" dirty="0">
                <a:latin typeface="+mn-lt"/>
              </a:rPr>
              <a:t>	</a:t>
            </a:r>
          </a:p>
          <a:p>
            <a:r>
              <a:rPr lang="en-US" sz="1800" dirty="0"/>
              <a:t>The primitive parameters are defined in Table 8-77, which are provide by the device next higher layer.</a:t>
            </a:r>
          </a:p>
        </p:txBody>
      </p:sp>
    </p:spTree>
    <p:extLst>
      <p:ext uri="{BB962C8B-B14F-4D97-AF65-F5344CB8AC3E}">
        <p14:creationId xmlns:p14="http://schemas.microsoft.com/office/powerpoint/2010/main" val="3121706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Proposal for MLME-SRM-</a:t>
            </a:r>
            <a:r>
              <a:rPr lang="en-US" dirty="0" err="1"/>
              <a:t>RESPONSE.request</a:t>
            </a:r>
            <a:r>
              <a:rPr lang="en-US" dirty="0"/>
              <a:t> parameters (cont’d)</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February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p:txBody>
          <a:bodyPr/>
          <a:lstStyle/>
          <a:p>
            <a:r>
              <a:rPr lang="en-US" altLang="ja-JP"/>
              <a:t>Hidetoshi Yokora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p:txBody>
          <a:bodyPr/>
          <a:lstStyle/>
          <a:p>
            <a:r>
              <a:rPr lang="en-US" altLang="ja-JP"/>
              <a:t>Slide </a:t>
            </a:r>
            <a:fld id="{7E4A064A-F100-45E5-BB56-E199832A2C3D}" type="slidenum">
              <a:rPr lang="en-US" altLang="ja-JP" smtClean="0"/>
              <a:pPr/>
              <a:t>9</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1272528769"/>
              </p:ext>
            </p:extLst>
          </p:nvPr>
        </p:nvGraphicFramePr>
        <p:xfrm>
          <a:off x="685800" y="2468880"/>
          <a:ext cx="7924801" cy="4038600"/>
        </p:xfrm>
        <a:graphic>
          <a:graphicData uri="http://schemas.openxmlformats.org/drawingml/2006/table">
            <a:tbl>
              <a:tblPr>
                <a:tableStyleId>{616DA210-FB5B-4158-B5E0-FEB733F419BA}</a:tableStyleId>
              </a:tblPr>
              <a:tblGrid>
                <a:gridCol w="1828800">
                  <a:extLst>
                    <a:ext uri="{9D8B030D-6E8A-4147-A177-3AD203B41FA5}">
                      <a16:colId xmlns:a16="http://schemas.microsoft.com/office/drawing/2014/main" val="1294158072"/>
                    </a:ext>
                  </a:extLst>
                </a:gridCol>
                <a:gridCol w="1828800">
                  <a:extLst>
                    <a:ext uri="{9D8B030D-6E8A-4147-A177-3AD203B41FA5}">
                      <a16:colId xmlns:a16="http://schemas.microsoft.com/office/drawing/2014/main" val="2513426883"/>
                    </a:ext>
                  </a:extLst>
                </a:gridCol>
                <a:gridCol w="1371600">
                  <a:extLst>
                    <a:ext uri="{9D8B030D-6E8A-4147-A177-3AD203B41FA5}">
                      <a16:colId xmlns:a16="http://schemas.microsoft.com/office/drawing/2014/main" val="832493110"/>
                    </a:ext>
                  </a:extLst>
                </a:gridCol>
                <a:gridCol w="2895601">
                  <a:extLst>
                    <a:ext uri="{9D8B030D-6E8A-4147-A177-3AD203B41FA5}">
                      <a16:colId xmlns:a16="http://schemas.microsoft.com/office/drawing/2014/main" val="1566549248"/>
                    </a:ext>
                  </a:extLst>
                </a:gridCol>
              </a:tblGrid>
              <a:tr h="350520">
                <a:tc>
                  <a:txBody>
                    <a:bodyPr/>
                    <a:lstStyle/>
                    <a:p>
                      <a:pPr algn="ctr"/>
                      <a:r>
                        <a:rPr lang="en-US" sz="1600" dirty="0"/>
                        <a:t>Name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Valid 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SrmHandle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rgbClr val="FF0000"/>
                          </a:solidFill>
                        </a:rPr>
                        <a:t>An identifier which can be used to refer to the</a:t>
                      </a:r>
                    </a:p>
                    <a:p>
                      <a:r>
                        <a:rPr lang="en-US" sz="1600" dirty="0">
                          <a:solidFill>
                            <a:srgbClr val="FF0000"/>
                          </a:solidFill>
                        </a:rPr>
                        <a:t>particular primitive transaction; used to match</a:t>
                      </a:r>
                    </a:p>
                    <a:p>
                      <a:r>
                        <a:rPr lang="en-US" sz="1600" dirty="0">
                          <a:solidFill>
                            <a:srgbClr val="FF0000"/>
                          </a:solidFill>
                        </a:rPr>
                        <a:t>an SRM Response with the corresponding SRM Request.</a:t>
                      </a:r>
                    </a:p>
                  </a:txBody>
                  <a:tcPr/>
                </a:tc>
                <a:extLst>
                  <a:ext uri="{0D108BD9-81ED-4DB2-BD59-A6C34878D82A}">
                    <a16:rowId xmlns:a16="http://schemas.microsoft.com/office/drawing/2014/main" val="3760030792"/>
                  </a:ext>
                </a:extLst>
              </a:tr>
              <a:tr h="574040">
                <a:tc>
                  <a:txBody>
                    <a:bodyPr/>
                    <a:lstStyle/>
                    <a:p>
                      <a:r>
                        <a:rPr lang="en-US" sz="1600" dirty="0" err="1">
                          <a:solidFill>
                            <a:srgbClr val="FF0000"/>
                          </a:solidFill>
                        </a:rPr>
                        <a:t>DeviceAddrMode</a:t>
                      </a:r>
                      <a:endParaRPr lang="en-US" sz="1600" dirty="0">
                        <a:solidFill>
                          <a:srgbClr val="FF0000"/>
                        </a:solidFill>
                      </a:endParaRPr>
                    </a:p>
                  </a:txBody>
                  <a:tcPr/>
                </a:tc>
                <a:tc>
                  <a:txBody>
                    <a:bodyPr/>
                    <a:lstStyle/>
                    <a:p>
                      <a:r>
                        <a:rPr lang="en-US" sz="1600" dirty="0">
                          <a:solidFill>
                            <a:srgbClr val="FF0000"/>
                          </a:solidFill>
                        </a:rPr>
                        <a:t>Enumeration</a:t>
                      </a:r>
                    </a:p>
                  </a:txBody>
                  <a:tcPr/>
                </a:tc>
                <a:tc>
                  <a:txBody>
                    <a:bodyPr/>
                    <a:lstStyle/>
                    <a:p>
                      <a:r>
                        <a:rPr lang="en-US" sz="1600" dirty="0">
                          <a:solidFill>
                            <a:srgbClr val="FF0000"/>
                          </a:solidFill>
                        </a:rPr>
                        <a:t>SHORT, EXTENDED</a:t>
                      </a:r>
                    </a:p>
                  </a:txBody>
                  <a:tcPr/>
                </a:tc>
                <a:tc>
                  <a:txBody>
                    <a:bodyPr/>
                    <a:lstStyle/>
                    <a:p>
                      <a:r>
                        <a:rPr lang="en-US" sz="1600" dirty="0">
                          <a:solidFill>
                            <a:srgbClr val="FF0000"/>
                          </a:solidFill>
                        </a:rPr>
                        <a:t>The addressing mode of the device requesting to execute SRM operation.</a:t>
                      </a:r>
                    </a:p>
                  </a:txBody>
                  <a:tcPr/>
                </a:tc>
                <a:extLst>
                  <a:ext uri="{0D108BD9-81ED-4DB2-BD59-A6C34878D82A}">
                    <a16:rowId xmlns:a16="http://schemas.microsoft.com/office/drawing/2014/main" val="850702259"/>
                  </a:ext>
                </a:extLst>
              </a:tr>
              <a:tr h="574040">
                <a:tc>
                  <a:txBody>
                    <a:bodyPr/>
                    <a:lstStyle/>
                    <a:p>
                      <a:r>
                        <a:rPr lang="en-US" sz="1600" dirty="0" err="1">
                          <a:solidFill>
                            <a:schemeClr val="tx1"/>
                          </a:solidFill>
                        </a:rPr>
                        <a:t>DeviceAddress</a:t>
                      </a:r>
                      <a:endParaRPr lang="en-US" sz="1600" dirty="0">
                        <a:solidFill>
                          <a:schemeClr val="tx1"/>
                        </a:solidFill>
                      </a:endParaRPr>
                    </a:p>
                  </a:txBody>
                  <a:tcPr/>
                </a:tc>
                <a:tc>
                  <a:txBody>
                    <a:bodyPr/>
                    <a:lstStyle/>
                    <a:p>
                      <a:r>
                        <a:rPr lang="en-US" sz="1600" dirty="0"/>
                        <a:t>Short address or</a:t>
                      </a:r>
                    </a:p>
                    <a:p>
                      <a:r>
                        <a:rPr lang="en-US" sz="1600" dirty="0"/>
                        <a:t>extended</a:t>
                      </a:r>
                    </a:p>
                    <a:p>
                      <a:r>
                        <a:rPr lang="en-US" sz="1600" dirty="0"/>
                        <a:t>Address in 7.4.3</a:t>
                      </a:r>
                    </a:p>
                  </a:txBody>
                  <a:tcPr/>
                </a:tc>
                <a:tc>
                  <a:txBody>
                    <a:bodyPr/>
                    <a:lstStyle/>
                    <a:p>
                      <a:r>
                        <a:rPr lang="en-US" sz="1600" dirty="0"/>
                        <a:t>As specified by the</a:t>
                      </a:r>
                    </a:p>
                    <a:p>
                      <a:r>
                        <a:rPr lang="en-US" sz="1600" dirty="0" err="1"/>
                        <a:t>DeviceAddrMode</a:t>
                      </a:r>
                      <a:endParaRPr lang="en-US" sz="1600" dirty="0"/>
                    </a:p>
                    <a:p>
                      <a:r>
                        <a:rPr lang="en-US" sz="1600" dirty="0"/>
                        <a:t>Parameter</a:t>
                      </a:r>
                    </a:p>
                  </a:txBody>
                  <a:tcPr/>
                </a:tc>
                <a:tc>
                  <a:txBody>
                    <a:bodyPr/>
                    <a:lstStyle/>
                    <a:p>
                      <a:r>
                        <a:rPr lang="en-US" sz="1600" dirty="0">
                          <a:solidFill>
                            <a:srgbClr val="FF0000"/>
                          </a:solidFill>
                        </a:rPr>
                        <a:t>The address of the device requesting to execute</a:t>
                      </a:r>
                    </a:p>
                    <a:p>
                      <a:r>
                        <a:rPr lang="en-US" sz="1600" dirty="0">
                          <a:solidFill>
                            <a:srgbClr val="FF0000"/>
                          </a:solidFill>
                        </a:rPr>
                        <a:t>SRM operation.</a:t>
                      </a:r>
                    </a:p>
                  </a:txBody>
                  <a:tcPr/>
                </a:tc>
                <a:extLst>
                  <a:ext uri="{0D108BD9-81ED-4DB2-BD59-A6C34878D82A}">
                    <a16:rowId xmlns:a16="http://schemas.microsoft.com/office/drawing/2014/main" val="26799958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1295400" y="2057400"/>
            <a:ext cx="6301790" cy="369332"/>
          </a:xfrm>
          <a:prstGeom prst="rect">
            <a:avLst/>
          </a:prstGeom>
          <a:noFill/>
        </p:spPr>
        <p:txBody>
          <a:bodyPr wrap="none" rtlCol="0">
            <a:spAutoFit/>
          </a:bodyPr>
          <a:lstStyle/>
          <a:p>
            <a:r>
              <a:rPr lang="en-US" sz="1800" dirty="0">
                <a:latin typeface="+mn-lt"/>
              </a:rPr>
              <a:t>Table 8-77 --- MLME-SRM-</a:t>
            </a:r>
            <a:r>
              <a:rPr lang="en-US" sz="1800" dirty="0" err="1">
                <a:latin typeface="+mn-lt"/>
              </a:rPr>
              <a:t>RESPONSE.request</a:t>
            </a:r>
            <a:r>
              <a:rPr lang="en-US" sz="1800" dirty="0">
                <a:latin typeface="+mn-lt"/>
              </a:rPr>
              <a:t> parameters</a:t>
            </a:r>
          </a:p>
        </p:txBody>
      </p:sp>
      <p:sp>
        <p:nvSpPr>
          <p:cNvPr id="12" name="Rectangle 11">
            <a:extLst>
              <a:ext uri="{FF2B5EF4-FFF2-40B4-BE49-F238E27FC236}">
                <a16:creationId xmlns:a16="http://schemas.microsoft.com/office/drawing/2014/main" id="{F28994C6-A24E-4AC2-9FFB-7279261F6AAB}"/>
              </a:ext>
            </a:extLst>
          </p:cNvPr>
          <p:cNvSpPr/>
          <p:nvPr/>
        </p:nvSpPr>
        <p:spPr>
          <a:xfrm>
            <a:off x="270983" y="1752600"/>
            <a:ext cx="8602034" cy="369332"/>
          </a:xfrm>
          <a:prstGeom prst="rect">
            <a:avLst/>
          </a:prstGeom>
        </p:spPr>
        <p:txBody>
          <a:bodyPr wrap="square">
            <a:spAutoFit/>
          </a:bodyPr>
          <a:lstStyle/>
          <a:p>
            <a:r>
              <a:rPr kumimoji="1" lang="en-US" altLang="ja-JP" sz="1800" u="sng" dirty="0"/>
              <a:t>Add or change the following parameters in red on Table 8-77:</a:t>
            </a:r>
          </a:p>
        </p:txBody>
      </p:sp>
    </p:spTree>
    <p:extLst>
      <p:ext uri="{BB962C8B-B14F-4D97-AF65-F5344CB8AC3E}">
        <p14:creationId xmlns:p14="http://schemas.microsoft.com/office/powerpoint/2010/main" val="2802143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4652</TotalTime>
  <Words>1175</Words>
  <Application>Microsoft Office PowerPoint</Application>
  <PresentationFormat>On-screen Show (4:3)</PresentationFormat>
  <Paragraphs>329</Paragraphs>
  <Slides>17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Office Theme</vt:lpstr>
      <vt:lpstr>PowerPoint Presentation</vt:lpstr>
      <vt:lpstr>Current flow of SRM Request/Response (1)</vt:lpstr>
      <vt:lpstr>Current flow of SRM Request/Response (2) </vt:lpstr>
      <vt:lpstr>Modified flow of SRM Request/Response (1)</vt:lpstr>
      <vt:lpstr>Modified flow of SRM Request/Response (2)</vt:lpstr>
      <vt:lpstr>Proposal for MLME-SRM.confirm and its parameters</vt:lpstr>
      <vt:lpstr>Proposal for MLME-SRM.confirm and its parameter (cont’d)</vt:lpstr>
      <vt:lpstr>Proposal for MLME-SRM-RESPONSE.request parameters</vt:lpstr>
      <vt:lpstr>Proposal for MLME-SRM-RESPONSE.request parameters (cont’d)</vt:lpstr>
      <vt:lpstr>Proposal for MLME-SRM-RESPONSE.request parameters (cont’d)</vt:lpstr>
      <vt:lpstr>Proposal for MLME-SRM-RESPONSE. indication parameters</vt:lpstr>
      <vt:lpstr>Proposal for MLME-SRM-RESPONSE. indication parameters (cont’d)</vt:lpstr>
      <vt:lpstr>Proposal for MLME-SRM-RESPONSE. indication parameters (cont’d)</vt:lpstr>
      <vt:lpstr>Proposal for MLME-SRM-RESPONSE. indication parameters (cont’d)</vt:lpstr>
      <vt:lpstr>Proposal for MLME-SRM-RESPONSE. indication parameters (cont’d)</vt:lpstr>
      <vt:lpstr>Proposal for MLME-SRM-RESPONSE.confirm parameters</vt:lpstr>
      <vt:lpstr>Proposal for MLME-SRM-RESPONSE.confirm parameters (cont’d)</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225</cp:revision>
  <cp:lastPrinted>2019-02-21T03:58:11Z</cp:lastPrinted>
  <dcterms:created xsi:type="dcterms:W3CDTF">2015-03-06T22:24:22Z</dcterms:created>
  <dcterms:modified xsi:type="dcterms:W3CDTF">2019-02-21T21:40:14Z</dcterms:modified>
</cp:coreProperties>
</file>