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87" r:id="rId2"/>
    <p:sldId id="345" r:id="rId3"/>
    <p:sldId id="346" r:id="rId4"/>
    <p:sldId id="347" r:id="rId5"/>
    <p:sldId id="348" r:id="rId6"/>
    <p:sldId id="349" r:id="rId7"/>
    <p:sldId id="323" r:id="rId8"/>
    <p:sldId id="344" r:id="rId9"/>
    <p:sldId id="342" r:id="rId10"/>
    <p:sldId id="315" r:id="rId11"/>
    <p:sldId id="322" r:id="rId12"/>
    <p:sldId id="31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Lst>
        </p14:section>
        <p14:section name="Meeting Section" id="{423C3B5B-A901-8240-AD93-EF2BDAB31CDF}">
          <p14:sldIdLst/>
        </p14:section>
        <p14:section name="Back up slides" id="{745B0C6E-9DCA-A44A-B310-3606DBDE587C}">
          <p14:sldIdLst/>
        </p14:section>
        <p14:section name="Closing Report" id="{D1985612-97DB-154D-A772-78B42F343021}">
          <p14:sldIdLst>
            <p14:sldId id="315"/>
            <p14:sldId id="322"/>
            <p14:sldId id="3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86395" autoAdjust="0"/>
  </p:normalViewPr>
  <p:slideViewPr>
    <p:cSldViewPr>
      <p:cViewPr varScale="1">
        <p:scale>
          <a:sx n="117" d="100"/>
          <a:sy n="117" d="100"/>
        </p:scale>
        <p:origin x="164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7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802.15-&lt;15-18-0427-00-0012&gt;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 2019&gt;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15-19-0085-00-0012</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90500" y="7620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TG12 ULI Report for Mar 2019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13 Mar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TG12 </a:t>
            </a:r>
            <a:r>
              <a:rPr lang="en-US" sz="1600" dirty="0">
                <a:latin typeface="Times New Roman" pitchFamily="18" charset="0"/>
                <a:ea typeface="ＭＳ Ｐゴシック" pitchFamily="-65" charset="-128"/>
                <a:cs typeface="+mn-cs"/>
              </a:rPr>
              <a:t>Report for Mar 2019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Mar 2019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04800" y="533400"/>
            <a:ext cx="7772400" cy="990600"/>
          </a:xfrm>
        </p:spPr>
        <p:txBody>
          <a:bodyPr/>
          <a:lstStyle/>
          <a:p>
            <a:r>
              <a:rPr lang="en-US" b="1" dirty="0">
                <a:latin typeface="Times New Roman" charset="0"/>
                <a:ea typeface="ＭＳ Ｐゴシック" charset="0"/>
                <a:cs typeface="ＭＳ Ｐゴシック" charset="0"/>
              </a:rPr>
              <a:t>March Meeting Accomplishments</a:t>
            </a:r>
            <a:br>
              <a:rPr lang="en-US" b="1" dirty="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a:p>
        </p:txBody>
      </p:sp>
      <p:sp>
        <p:nvSpPr>
          <p:cNvPr id="2" name="Rectangle 1">
            <a:extLst>
              <a:ext uri="{FF2B5EF4-FFF2-40B4-BE49-F238E27FC236}">
                <a16:creationId xmlns:a16="http://schemas.microsoft.com/office/drawing/2014/main" id="{BFFA9435-8995-4A46-B1E0-3A71EE990EB2}"/>
              </a:ext>
            </a:extLst>
          </p:cNvPr>
          <p:cNvSpPr/>
          <p:nvPr/>
        </p:nvSpPr>
        <p:spPr>
          <a:xfrm>
            <a:off x="533400" y="1420555"/>
            <a:ext cx="8153400" cy="430887"/>
          </a:xfrm>
          <a:prstGeom prst="rect">
            <a:avLst/>
          </a:prstGeom>
        </p:spPr>
        <p:txBody>
          <a:bodyPr wrap="square">
            <a:spAutoFit/>
          </a:bodyPr>
          <a:lstStyle/>
          <a:p>
            <a:pPr marL="342900" indent="-342900">
              <a:buClr>
                <a:srgbClr val="FF0000"/>
              </a:buClr>
              <a:buFont typeface="Wingdings" charset="2"/>
              <a:buChar char="q"/>
            </a:pPr>
            <a:r>
              <a:rPr lang="en-US" sz="2200" b="1" dirty="0"/>
              <a:t>ULI Mandatory Elements Operation (15-17-0656-19)</a:t>
            </a:r>
          </a:p>
        </p:txBody>
      </p:sp>
    </p:spTree>
    <p:extLst>
      <p:ext uri="{BB962C8B-B14F-4D97-AF65-F5344CB8AC3E}">
        <p14:creationId xmlns:p14="http://schemas.microsoft.com/office/powerpoint/2010/main" val="1030703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1938992"/>
          </a:xfrm>
          <a:prstGeom prst="rect">
            <a:avLst/>
          </a:prstGeom>
          <a:noFill/>
        </p:spPr>
        <p:txBody>
          <a:bodyPr wrap="square" numCol="1" rtlCol="0">
            <a:spAutoFit/>
          </a:bodyPr>
          <a:lstStyle/>
          <a:p>
            <a:r>
              <a:rPr lang="en-US" sz="2000" b="1" dirty="0"/>
              <a:t>These are the planned activities for the May Plenary session</a:t>
            </a:r>
          </a:p>
          <a:p>
            <a:pPr marL="285750" indent="-285750">
              <a:buFont typeface="Wingdings" pitchFamily="2" charset="2"/>
              <a:buChar char="q"/>
            </a:pPr>
            <a:r>
              <a:rPr lang="en-US" sz="2000" b="1" dirty="0"/>
              <a:t>Review </a:t>
            </a:r>
          </a:p>
          <a:p>
            <a:pPr marL="285750" indent="-285750">
              <a:buFont typeface="Wingdings" pitchFamily="2" charset="2"/>
              <a:buChar char="q"/>
            </a:pPr>
            <a:r>
              <a:rPr lang="en-US" sz="2000" b="1" dirty="0"/>
              <a:t>Review</a:t>
            </a:r>
          </a:p>
          <a:p>
            <a:pPr marL="285750" indent="-285750">
              <a:buFont typeface="Wingdings" pitchFamily="2" charset="2"/>
              <a:buChar char="q"/>
            </a:pPr>
            <a:r>
              <a:rPr lang="en-US" sz="2000" b="1" dirty="0"/>
              <a:t>presentation from </a:t>
            </a:r>
          </a:p>
          <a:p>
            <a:pPr marL="285750" indent="-285750">
              <a:buFont typeface="Wingdings" pitchFamily="2" charset="2"/>
              <a:buChar char="q"/>
            </a:pPr>
            <a:r>
              <a:rPr lang="en-US" sz="2000" b="1" dirty="0"/>
              <a:t>presentation from </a:t>
            </a:r>
          </a:p>
          <a:p>
            <a:pPr marL="285750" indent="-285750">
              <a:buFont typeface="Wingdings" pitchFamily="2" charset="2"/>
              <a:buChar char="q"/>
            </a:pPr>
            <a:r>
              <a:rPr lang="en-US" sz="2000" b="1" dirty="0"/>
              <a:t>Start draft</a:t>
            </a:r>
            <a:endParaRPr lang="en-US" sz="1800" b="1" dirty="0"/>
          </a:p>
        </p:txBody>
      </p:sp>
    </p:spTree>
    <p:extLst>
      <p:ext uri="{BB962C8B-B14F-4D97-AF65-F5344CB8AC3E}">
        <p14:creationId xmlns:p14="http://schemas.microsoft.com/office/powerpoint/2010/main" val="163200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4249306962"/>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extLst>
                    <a:ext uri="{9D8B030D-6E8A-4147-A177-3AD203B41FA5}">
                      <a16:colId xmlns:a16="http://schemas.microsoft.com/office/drawing/2014/main" val="20000"/>
                    </a:ext>
                  </a:extLst>
                </a:gridCol>
                <a:gridCol w="2463801">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a16="http://schemas.microsoft.com/office/drawing/2014/main" val="10000"/>
                  </a:ext>
                </a:extLst>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May, 2016</a:t>
                      </a:r>
                    </a:p>
                  </a:txBody>
                  <a:tcPr/>
                </a:tc>
                <a:tc>
                  <a:txBody>
                    <a:bodyPr/>
                    <a:lstStyle/>
                    <a:p>
                      <a:r>
                        <a:rPr lang="en-US" b="1" dirty="0"/>
                        <a:t>Dec,</a:t>
                      </a:r>
                      <a:r>
                        <a:rPr lang="en-US" b="1" baseline="0" dirty="0"/>
                        <a:t> 2021</a:t>
                      </a:r>
                      <a:endParaRPr lang="en-US" b="1" dirty="0"/>
                    </a:p>
                  </a:txBody>
                  <a:tcPr/>
                </a:tc>
                <a:extLst>
                  <a:ext uri="{0D108BD9-81ED-4DB2-BD59-A6C34878D82A}">
                    <a16:rowId xmlns:a16="http://schemas.microsoft.com/office/drawing/2014/main" val="10001"/>
                  </a:ext>
                </a:extLst>
              </a:tr>
              <a:tr h="398549">
                <a:tc>
                  <a:txBody>
                    <a:bodyPr/>
                    <a:lstStyle/>
                    <a:p>
                      <a:r>
                        <a:rPr lang="en-US" dirty="0"/>
                        <a:t>Concept and Architecture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2017</a:t>
                      </a:r>
                    </a:p>
                  </a:txBody>
                  <a:tcPr/>
                </a:tc>
                <a:extLst>
                  <a:ext uri="{0D108BD9-81ED-4DB2-BD59-A6C34878D82A}">
                    <a16:rowId xmlns:a16="http://schemas.microsoft.com/office/drawing/2014/main" val="10002"/>
                  </a:ext>
                </a:extLst>
              </a:tr>
              <a:tr h="398549">
                <a:tc>
                  <a:txBody>
                    <a:bodyPr/>
                    <a:lstStyle/>
                    <a:p>
                      <a:r>
                        <a:rPr lang="en-US" dirty="0"/>
                        <a:t>Baseline definition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2017</a:t>
                      </a:r>
                    </a:p>
                  </a:txBody>
                  <a:tcPr/>
                </a:tc>
                <a:tc>
                  <a:txBody>
                    <a:bodyPr/>
                    <a:lstStyle/>
                    <a:p>
                      <a:r>
                        <a:rPr lang="en-US" dirty="0"/>
                        <a:t>July, 2018</a:t>
                      </a:r>
                    </a:p>
                  </a:txBody>
                  <a:tcPr/>
                </a:tc>
                <a:extLst>
                  <a:ext uri="{0D108BD9-81ED-4DB2-BD59-A6C34878D82A}">
                    <a16:rowId xmlns:a16="http://schemas.microsoft.com/office/drawing/2014/main" val="10003"/>
                  </a:ext>
                </a:extLst>
              </a:tr>
              <a:tr h="398549">
                <a:tc>
                  <a:txBody>
                    <a:bodyPr/>
                    <a:lstStyle/>
                    <a:p>
                      <a:r>
                        <a:rPr lang="en-US" dirty="0"/>
                        <a:t>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2019</a:t>
                      </a:r>
                    </a:p>
                  </a:txBody>
                  <a:tcPr/>
                </a:tc>
                <a:extLst>
                  <a:ext uri="{0D108BD9-81ED-4DB2-BD59-A6C34878D82A}">
                    <a16:rowId xmlns:a16="http://schemas.microsoft.com/office/drawing/2014/main" val="10004"/>
                  </a:ext>
                </a:extLst>
              </a:tr>
              <a:tr h="398549">
                <a:tc>
                  <a:txBody>
                    <a:bodyPr/>
                    <a:lstStyle/>
                    <a:p>
                      <a:r>
                        <a:rPr lang="en-US" dirty="0"/>
                        <a:t>TG Comment Collection</a:t>
                      </a:r>
                    </a:p>
                  </a:txBody>
                  <a:tcPr/>
                </a:tc>
                <a:tc>
                  <a:txBody>
                    <a:bodyPr/>
                    <a:lstStyle/>
                    <a:p>
                      <a:r>
                        <a:rPr lang="en-US" dirty="0"/>
                        <a:t>Sep, 2019</a:t>
                      </a:r>
                    </a:p>
                  </a:txBody>
                  <a:tcPr/>
                </a:tc>
                <a:tc>
                  <a:txBody>
                    <a:bodyPr/>
                    <a:lstStyle/>
                    <a:p>
                      <a:r>
                        <a:rPr lang="en-US" dirty="0"/>
                        <a:t>Nov 2019</a:t>
                      </a:r>
                    </a:p>
                  </a:txBody>
                  <a:tcPr/>
                </a:tc>
                <a:extLst>
                  <a:ext uri="{0D108BD9-81ED-4DB2-BD59-A6C34878D82A}">
                    <a16:rowId xmlns:a16="http://schemas.microsoft.com/office/drawing/2014/main" val="10005"/>
                  </a:ext>
                </a:extLst>
              </a:tr>
              <a:tr h="398549">
                <a:tc>
                  <a:txBody>
                    <a:bodyPr/>
                    <a:lstStyle/>
                    <a:p>
                      <a:r>
                        <a:rPr lang="en-US" dirty="0"/>
                        <a:t>WG Letter Ballot</a:t>
                      </a:r>
                    </a:p>
                  </a:txBody>
                  <a:tcPr/>
                </a:tc>
                <a:tc>
                  <a:txBody>
                    <a:bodyPr/>
                    <a:lstStyle/>
                    <a:p>
                      <a:r>
                        <a:rPr lang="en-US" dirty="0"/>
                        <a:t>Nov,</a:t>
                      </a:r>
                      <a:r>
                        <a:rPr lang="en-US" baseline="0" dirty="0"/>
                        <a:t> 2019</a:t>
                      </a:r>
                      <a:endParaRPr lang="en-US" dirty="0"/>
                    </a:p>
                  </a:txBody>
                  <a:tcPr/>
                </a:tc>
                <a:tc>
                  <a:txBody>
                    <a:bodyPr/>
                    <a:lstStyle/>
                    <a:p>
                      <a:r>
                        <a:rPr lang="en-US" baseline="0" dirty="0"/>
                        <a:t>Jan 2020</a:t>
                      </a:r>
                      <a:endParaRPr lang="en-US" dirty="0"/>
                    </a:p>
                  </a:txBody>
                  <a:tcPr/>
                </a:tc>
                <a:extLst>
                  <a:ext uri="{0D108BD9-81ED-4DB2-BD59-A6C34878D82A}">
                    <a16:rowId xmlns:a16="http://schemas.microsoft.com/office/drawing/2014/main" val="10006"/>
                  </a:ext>
                </a:extLst>
              </a:tr>
              <a:tr h="398549">
                <a:tc>
                  <a:txBody>
                    <a:bodyPr/>
                    <a:lstStyle/>
                    <a:p>
                      <a:r>
                        <a:rPr lang="en-US" dirty="0"/>
                        <a:t>Sponsor Ballot</a:t>
                      </a:r>
                    </a:p>
                  </a:txBody>
                  <a:tcPr/>
                </a:tc>
                <a:tc>
                  <a:txBody>
                    <a:bodyPr/>
                    <a:lstStyle/>
                    <a:p>
                      <a:r>
                        <a:rPr lang="en-US" dirty="0"/>
                        <a:t>Sep, 2020</a:t>
                      </a:r>
                    </a:p>
                  </a:txBody>
                  <a:tcPr/>
                </a:tc>
                <a:tc>
                  <a:txBody>
                    <a:bodyPr/>
                    <a:lstStyle/>
                    <a:p>
                      <a:r>
                        <a:rPr lang="en-US" dirty="0"/>
                        <a:t>Mar, 2021</a:t>
                      </a:r>
                    </a:p>
                  </a:txBody>
                  <a:tcPr/>
                </a:tc>
                <a:extLst>
                  <a:ext uri="{0D108BD9-81ED-4DB2-BD59-A6C34878D82A}">
                    <a16:rowId xmlns:a16="http://schemas.microsoft.com/office/drawing/2014/main" val="10007"/>
                  </a:ext>
                </a:extLst>
              </a:tr>
              <a:tr h="398549">
                <a:tc>
                  <a:txBody>
                    <a:bodyPr/>
                    <a:lstStyle/>
                    <a:p>
                      <a:r>
                        <a:rPr lang="en-US" dirty="0"/>
                        <a:t>NesCom</a:t>
                      </a:r>
                    </a:p>
                  </a:txBody>
                  <a:tcPr/>
                </a:tc>
                <a:tc>
                  <a:txBody>
                    <a:bodyPr/>
                    <a:lstStyle/>
                    <a:p>
                      <a:r>
                        <a:rPr lang="en-US" dirty="0"/>
                        <a:t>July, 2021</a:t>
                      </a:r>
                    </a:p>
                  </a:txBody>
                  <a:tcPr/>
                </a:tc>
                <a:tc>
                  <a:txBody>
                    <a:bodyPr/>
                    <a:lstStyle/>
                    <a:p>
                      <a:r>
                        <a:rPr lang="en-US" dirty="0"/>
                        <a:t>Sep, 2021</a:t>
                      </a:r>
                    </a:p>
                  </a:txBody>
                  <a:tcPr/>
                </a:tc>
                <a:extLst>
                  <a:ext uri="{0D108BD9-81ED-4DB2-BD59-A6C34878D82A}">
                    <a16:rowId xmlns:a16="http://schemas.microsoft.com/office/drawing/2014/main" val="10008"/>
                  </a:ext>
                </a:extLst>
              </a:tr>
              <a:tr h="398549">
                <a:tc>
                  <a:txBody>
                    <a:bodyPr/>
                    <a:lstStyle/>
                    <a:p>
                      <a:r>
                        <a:rPr lang="en-US" dirty="0"/>
                        <a:t>IEEE-SA Publication</a:t>
                      </a:r>
                    </a:p>
                  </a:txBody>
                  <a:tcPr/>
                </a:tc>
                <a:tc>
                  <a:txBody>
                    <a:bodyPr/>
                    <a:lstStyle/>
                    <a:p>
                      <a:r>
                        <a:rPr lang="en-US" dirty="0"/>
                        <a:t>Sep, 2021</a:t>
                      </a:r>
                    </a:p>
                  </a:txBody>
                  <a:tcPr/>
                </a:tc>
                <a:tc>
                  <a:txBody>
                    <a:bodyPr/>
                    <a:lstStyle/>
                    <a:p>
                      <a:r>
                        <a:rPr lang="en-US" dirty="0"/>
                        <a:t>Dec, 2021</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4805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27A09034-CBF9-EF49-A892-F5C8E7913814}"/>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19758306-84D7-EB43-99F2-8DA3F9D670FA}"/>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774BAF7-A916-CD4E-AC79-A10B8F8C4C3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FF700D49-ABAB-E147-A653-9C17489471C6}"/>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18687F45-4C3E-2C4A-821F-65E85610BA4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4308F7C-EECA-1342-80D2-1333650388F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8179CD15-0B21-8845-B959-47580E491568}"/>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821FA4BA-8BDD-5942-A45F-D8D580FD005C}"/>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1BF555C-2909-784E-8203-4E391D3E6355}"/>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077C8341-E477-A943-9B2C-B2D3BF35CD02}"/>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3E536BBA-095A-A045-ADD8-6FC71B1F9C4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11A78AE-AEF7-484E-9E95-04DE510A9E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1DCCADFC-6560-0740-9AEE-2759950B688B}"/>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A067F8B4-9D3C-5A4F-AEBB-AAEE720C3410}"/>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3B91ABB-9C83-A14E-AB89-FA5491526B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Pat Kinney</a:t>
            </a:r>
          </a:p>
          <a:p>
            <a:r>
              <a:rPr lang="en-US" sz="2000" dirty="0"/>
              <a:t>Vice Chair	Charlie Perkins</a:t>
            </a:r>
          </a:p>
        </p:txBody>
      </p:sp>
    </p:spTree>
    <p:extLst>
      <p:ext uri="{BB962C8B-B14F-4D97-AF65-F5344CB8AC3E}">
        <p14:creationId xmlns:p14="http://schemas.microsoft.com/office/powerpoint/2010/main" val="31270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785"/>
            <a:ext cx="8305800" cy="762000"/>
          </a:xfrm>
        </p:spPr>
        <p:txBody>
          <a:bodyPr/>
          <a:lstStyle/>
          <a:p>
            <a:r>
              <a:rPr lang="en-US" b="1" dirty="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69861"/>
            <a:ext cx="89154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14 Jan, PM2: Opening report, Agenda, Status, Functional decomposition review (15-17-0113-09) </a:t>
            </a:r>
          </a:p>
          <a:p>
            <a:pPr marL="342900" indent="-342900">
              <a:buClr>
                <a:srgbClr val="FF0000"/>
              </a:buClr>
              <a:buFont typeface="Wingdings" pitchFamily="2" charset="2"/>
              <a:buChar char="q"/>
            </a:pPr>
            <a:r>
              <a:rPr lang="en-US" sz="2400" b="1" dirty="0"/>
              <a:t>Review Profile operation for all 802.15.4 configuration parameters (15-16-696-19)</a:t>
            </a:r>
          </a:p>
          <a:p>
            <a:pPr marL="342900" indent="-342900">
              <a:buClr>
                <a:srgbClr val="FF0000"/>
              </a:buClr>
              <a:buFont typeface="Wingdings" pitchFamily="2" charset="2"/>
              <a:buChar char="q"/>
            </a:pPr>
            <a:r>
              <a:rPr lang="en-US" sz="2400" b="1" dirty="0"/>
              <a:t>Review data flows for ULI devices</a:t>
            </a:r>
          </a:p>
          <a:p>
            <a:pPr marL="342900" indent="-342900">
              <a:buClr>
                <a:srgbClr val="FF0000"/>
              </a:buClr>
              <a:buFont typeface="Wingdings" pitchFamily="2" charset="2"/>
              <a:buChar char="q"/>
            </a:pPr>
            <a:r>
              <a:rPr lang="en-US" sz="2400" b="1" dirty="0"/>
              <a:t>Review data flows for ULI devices to and from non-ULI devices</a:t>
            </a:r>
          </a:p>
          <a:p>
            <a:pPr marL="342900" indent="-342900">
              <a:buClr>
                <a:srgbClr val="FF0000"/>
              </a:buClr>
              <a:buFont typeface="Wingdings" pitchFamily="2" charset="2"/>
              <a:buChar char="q"/>
            </a:pPr>
            <a:r>
              <a:rPr lang="en-US" sz="2400" b="1" dirty="0"/>
              <a:t>L2R presentation from C Perkins</a:t>
            </a:r>
          </a:p>
          <a:p>
            <a:pPr marL="342900" indent="-342900">
              <a:buClr>
                <a:srgbClr val="FF0000"/>
              </a:buClr>
              <a:buFont typeface="Wingdings" pitchFamily="2" charset="2"/>
              <a:buChar char="q"/>
            </a:pPr>
            <a:r>
              <a:rPr lang="en-US" sz="2400" b="1" dirty="0"/>
              <a:t>6tisch presentation from C Perkins (R Martin?)</a:t>
            </a:r>
          </a:p>
          <a:p>
            <a:pPr marL="342900" indent="-342900">
              <a:buClr>
                <a:srgbClr val="FF0000"/>
              </a:buClr>
              <a:buFont typeface="Wingdings" pitchFamily="2" charset="2"/>
              <a:buChar char="q"/>
            </a:pPr>
            <a:r>
              <a:rPr lang="en-US" sz="2400" b="1" dirty="0"/>
              <a:t>Start definition of the APIs for Protocol Modules</a:t>
            </a:r>
            <a:endParaRPr lang="en-US" sz="2000" b="1" dirty="0"/>
          </a:p>
          <a:p>
            <a:pPr marL="342900" indent="-342900">
              <a:buClr>
                <a:srgbClr val="FF0000"/>
              </a:buClr>
              <a:buFont typeface="Wingdings" charset="2"/>
              <a:buChar char="q"/>
            </a:pPr>
            <a:r>
              <a:rPr lang="en-US" sz="2400" b="1" dirty="0"/>
              <a:t>Thursday 17 Jan, AM2: </a:t>
            </a:r>
            <a:r>
              <a:rPr lang="en-US" sz="2400" b="1" dirty="0" err="1"/>
              <a:t>AoUB</a:t>
            </a:r>
            <a:r>
              <a:rPr lang="en-US" sz="2400" b="1" dirty="0"/>
              <a:t>, closing report, future activities</a:t>
            </a:r>
          </a:p>
          <a:p>
            <a:pPr>
              <a:buClr>
                <a:srgbClr val="FF0000"/>
              </a:buClr>
            </a:pPr>
            <a:r>
              <a:rPr lang="en-US" sz="2400" b="1" i="1" dirty="0"/>
              <a:t>Upon neither discussion nor objection the motion to approve the agenda carries</a:t>
            </a:r>
            <a:r>
              <a:rPr lang="en-US" sz="2400" b="1" dirty="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687388" y="489178"/>
            <a:ext cx="7315200" cy="990600"/>
          </a:xfrm>
        </p:spPr>
        <p:txBody>
          <a:bodyPr/>
          <a:lstStyle/>
          <a:p>
            <a:r>
              <a:rPr lang="en-US" b="1" dirty="0">
                <a:solidFill>
                  <a:srgbClr val="000000"/>
                </a:solidFill>
                <a:ea typeface="Lucida Grande"/>
                <a:cs typeface="Lucida Grande"/>
              </a:rPr>
              <a:t>TG 12 Status Update from Jan 2019</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28600" y="1601787"/>
            <a:ext cx="8686800" cy="3139321"/>
          </a:xfrm>
          <a:prstGeom prst="rect">
            <a:avLst/>
          </a:prstGeom>
          <a:noFill/>
        </p:spPr>
        <p:txBody>
          <a:bodyPr wrap="square" rtlCol="0">
            <a:spAutoFit/>
          </a:bodyPr>
          <a:lstStyle/>
          <a:p>
            <a:pPr marL="342900" indent="-342900">
              <a:buClr>
                <a:srgbClr val="FF0000"/>
              </a:buClr>
              <a:buFont typeface="Wingdings" charset="2"/>
              <a:buChar char="q"/>
            </a:pPr>
            <a:r>
              <a:rPr lang="en-US" sz="2200" b="1" dirty="0"/>
              <a:t>ULI Mandatory Elements Operation (15-17-0656-19)</a:t>
            </a:r>
          </a:p>
          <a:p>
            <a:pPr marL="800100" lvl="1" indent="-342900">
              <a:buClr>
                <a:srgbClr val="FF0000"/>
              </a:buClr>
              <a:buFont typeface="Wingdings" charset="2"/>
              <a:buChar char="q"/>
            </a:pPr>
            <a:r>
              <a:rPr lang="en-US" sz="2200" b="1" dirty="0"/>
              <a:t>Discussion on Protocol Discrimination Entity (PDE)</a:t>
            </a:r>
          </a:p>
          <a:p>
            <a:pPr marL="1257300" lvl="2" indent="-342900">
              <a:buClr>
                <a:srgbClr val="FF0000"/>
              </a:buClr>
              <a:buFont typeface="Wingdings" charset="2"/>
              <a:buChar char="q"/>
            </a:pPr>
            <a:r>
              <a:rPr lang="en-US" sz="2200" b="1" dirty="0"/>
              <a:t>Revised primitives for data, action, and information</a:t>
            </a:r>
            <a:endParaRPr lang="en-US" sz="2200" b="1" spc="-1" dirty="0">
              <a:solidFill>
                <a:srgbClr val="000000"/>
              </a:solidFill>
              <a:uFill>
                <a:solidFill>
                  <a:srgbClr val="FFFFFF"/>
                </a:solidFill>
              </a:uFill>
              <a:latin typeface="Times New Roman"/>
            </a:endParaRPr>
          </a:p>
          <a:p>
            <a:pPr marL="800100" lvl="1" indent="-342900">
              <a:buClr>
                <a:srgbClr val="FF0000"/>
              </a:buClr>
              <a:buFont typeface="Wingdings" charset="2"/>
              <a:buChar char="q"/>
            </a:pPr>
            <a:r>
              <a:rPr lang="en-US" sz="2200" b="1" dirty="0"/>
              <a:t>Discussion on Profile concepts</a:t>
            </a:r>
          </a:p>
          <a:p>
            <a:pPr marL="1257300" lvl="3" indent="-342900">
              <a:buClr>
                <a:srgbClr val="FF0000"/>
              </a:buClr>
              <a:buFont typeface="Wingdings" charset="2"/>
              <a:buChar char="q"/>
            </a:pPr>
            <a:r>
              <a:rPr lang="en-US" sz="2200" b="1" dirty="0"/>
              <a:t>Revised profile hierarchy</a:t>
            </a:r>
          </a:p>
          <a:p>
            <a:pPr marL="1257300" lvl="3" indent="-342900">
              <a:buClr>
                <a:srgbClr val="FF0000"/>
              </a:buClr>
              <a:buFont typeface="Wingdings" charset="2"/>
              <a:buChar char="q"/>
            </a:pPr>
            <a:r>
              <a:rPr lang="en-US" sz="2200" b="1" dirty="0"/>
              <a:t>Added 802.15.4 configuration parameters</a:t>
            </a:r>
          </a:p>
          <a:p>
            <a:pPr marL="800100" lvl="2" indent="-342900">
              <a:buClr>
                <a:srgbClr val="FF0000"/>
              </a:buClr>
              <a:buFont typeface="Wingdings" charset="2"/>
              <a:buChar char="q"/>
            </a:pPr>
            <a:r>
              <a:rPr lang="en-US" sz="2200" b="1" dirty="0"/>
              <a:t>Discussed ULI device to ULI device operation and ULI device to non-ULI device operation</a:t>
            </a:r>
          </a:p>
          <a:p>
            <a:pPr marL="342900" lvl="1" indent="-342900">
              <a:buClr>
                <a:srgbClr val="FF0000"/>
              </a:buClr>
              <a:buFont typeface="Wingdings" charset="2"/>
              <a:buChar char="q"/>
            </a:pPr>
            <a:r>
              <a:rPr lang="en-US" sz="2200" b="1" dirty="0"/>
              <a:t>TG12 Minutes are captured in doc 15-19-0061-00</a:t>
            </a:r>
          </a:p>
        </p:txBody>
      </p:sp>
    </p:spTree>
    <p:extLst>
      <p:ext uri="{BB962C8B-B14F-4D97-AF65-F5344CB8AC3E}">
        <p14:creationId xmlns:p14="http://schemas.microsoft.com/office/powerpoint/2010/main" val="1230316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132177</TotalTime>
  <Words>988</Words>
  <Application>Microsoft Macintosh PowerPoint</Application>
  <PresentationFormat>On-screen Show (4:3)</PresentationFormat>
  <Paragraphs>208</Paragraphs>
  <Slides>12</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ＭＳ Ｐゴシック</vt:lpstr>
      <vt:lpstr>Arial</vt:lpstr>
      <vt:lpstr>Calibri</vt:lpstr>
      <vt:lpstr>Helvetica</vt:lpstr>
      <vt:lpstr>Lucida Grande</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 from Jan 2019</vt:lpstr>
      <vt:lpstr>March Meeting Accomplishments </vt:lpstr>
      <vt:lpstr>Future Efforts</vt:lpstr>
      <vt:lpstr>Schedule</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Vancouver</dc:title>
  <dc:subject>IEEE 802.15 &lt;TG12&gt;</dc:subject>
  <dc:creator>Pat Kinney</dc:creator>
  <cp:keywords/>
  <dc:description>&lt;15-19-0085-00-0012&gt;</dc:description>
  <cp:lastModifiedBy>pat@kinneys.us</cp:lastModifiedBy>
  <cp:revision>1093</cp:revision>
  <cp:lastPrinted>2015-07-14T16:02:16Z</cp:lastPrinted>
  <dcterms:created xsi:type="dcterms:W3CDTF">2009-07-12T16:25:16Z</dcterms:created>
  <dcterms:modified xsi:type="dcterms:W3CDTF">2019-03-12T15:06:40Z</dcterms:modified>
  <cp:category/>
</cp:coreProperties>
</file>