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8"/>
  </p:notesMasterIdLst>
  <p:handoutMasterIdLst>
    <p:handoutMasterId r:id="rId29"/>
  </p:handoutMasterIdLst>
  <p:sldIdLst>
    <p:sldId id="278" r:id="rId3"/>
    <p:sldId id="345" r:id="rId4"/>
    <p:sldId id="346" r:id="rId5"/>
    <p:sldId id="349" r:id="rId6"/>
    <p:sldId id="351" r:id="rId7"/>
    <p:sldId id="411" r:id="rId8"/>
    <p:sldId id="481" r:id="rId9"/>
    <p:sldId id="498" r:id="rId10"/>
    <p:sldId id="483" r:id="rId11"/>
    <p:sldId id="479" r:id="rId12"/>
    <p:sldId id="352" r:id="rId13"/>
    <p:sldId id="484" r:id="rId14"/>
    <p:sldId id="497" r:id="rId15"/>
    <p:sldId id="457" r:id="rId16"/>
    <p:sldId id="488" r:id="rId17"/>
    <p:sldId id="495" r:id="rId18"/>
    <p:sldId id="476" r:id="rId19"/>
    <p:sldId id="496" r:id="rId20"/>
    <p:sldId id="489" r:id="rId21"/>
    <p:sldId id="478" r:id="rId22"/>
    <p:sldId id="485" r:id="rId23"/>
    <p:sldId id="473" r:id="rId24"/>
    <p:sldId id="468" r:id="rId25"/>
    <p:sldId id="480" r:id="rId26"/>
    <p:sldId id="397"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9BE28"/>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22" autoAdjust="0"/>
    <p:restoredTop sz="98285" autoAdjust="0"/>
  </p:normalViewPr>
  <p:slideViewPr>
    <p:cSldViewPr>
      <p:cViewPr varScale="1">
        <p:scale>
          <a:sx n="68" d="100"/>
          <a:sy n="68" d="100"/>
        </p:scale>
        <p:origin x="-204"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2/14/2019</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userDrawn="1"/>
        </p:nvSpPr>
        <p:spPr bwMode="auto">
          <a:xfrm>
            <a:off x="2267744" y="6591300"/>
            <a:ext cx="46085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tx1"/>
                </a:solidFill>
              </a:rPr>
              <a:t>802.15 General</a:t>
            </a:r>
            <a:r>
              <a:rPr lang="en-US" sz="1200" baseline="0" dirty="0" smtClean="0">
                <a:solidFill>
                  <a:schemeClr val="tx1"/>
                </a:solidFill>
              </a:rPr>
              <a:t> Overview, February 2019</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tx1"/>
                </a:solidFill>
              </a:rPr>
              <a:t>DCN 15-19-0078-00-0000</a:t>
            </a:r>
            <a:endParaRPr lang="en-US" sz="1200" dirty="0">
              <a:solidFill>
                <a:schemeClr val="tx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4" name="Text Box 7"/>
          <p:cNvSpPr txBox="1">
            <a:spLocks noChangeArrowheads="1"/>
          </p:cNvSpPr>
          <p:nvPr userDrawn="1"/>
        </p:nvSpPr>
        <p:spPr bwMode="auto">
          <a:xfrm>
            <a:off x="7949477" y="6591378"/>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tx1"/>
                </a:solidFill>
              </a:rPr>
              <a:t>DCN 15-19-0078-00-0000</a:t>
            </a:r>
            <a:endParaRPr lang="en-US" sz="1200" dirty="0">
              <a:solidFill>
                <a:schemeClr val="tx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tx1"/>
                </a:solidFill>
              </a:rPr>
              <a:t>802.15 General</a:t>
            </a:r>
            <a:r>
              <a:rPr lang="en-US" sz="1200" baseline="0" dirty="0" smtClean="0">
                <a:solidFill>
                  <a:schemeClr val="tx1"/>
                </a:solidFill>
              </a:rPr>
              <a:t> Overview, February 2019</a:t>
            </a:r>
            <a:endParaRPr lang="en-US" sz="1200" dirty="0">
              <a:solidFill>
                <a:schemeClr val="tx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15"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 + Status</a:t>
            </a:r>
            <a:endParaRPr lang="en-US" sz="3600" dirty="0">
              <a:solidFill>
                <a:schemeClr val="tx2"/>
              </a:solidFill>
            </a:endParaRPr>
          </a:p>
        </p:txBody>
      </p:sp>
      <p:sp>
        <p:nvSpPr>
          <p:cNvPr id="4100" name="Subtitle 2"/>
          <p:cNvSpPr>
            <a:spLocks/>
          </p:cNvSpPr>
          <p:nvPr/>
        </p:nvSpPr>
        <p:spPr bwMode="auto">
          <a:xfrm>
            <a:off x="1403350" y="4077071"/>
            <a:ext cx="6400800" cy="237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t>February 2019</a:t>
            </a:r>
            <a:endParaRPr lang="en-US" sz="2800" dirty="0"/>
          </a:p>
          <a:p>
            <a:pPr algn="ctr" eaLnBrk="1" hangingPunct="1">
              <a:spcBef>
                <a:spcPct val="20000"/>
              </a:spcBef>
            </a:pPr>
            <a:r>
              <a:rPr lang="en-US" sz="2800" dirty="0" smtClean="0"/>
              <a:t>Clint Powell</a:t>
            </a:r>
            <a:endParaRPr lang="en-US" sz="2800" dirty="0"/>
          </a:p>
          <a:p>
            <a:pPr algn="ctr" eaLnBrk="1" hangingPunct="1">
              <a:spcBef>
                <a:spcPts val="0"/>
              </a:spcBef>
            </a:pPr>
            <a:endParaRPr lang="en-US" sz="800" dirty="0" smtClean="0"/>
          </a:p>
          <a:p>
            <a:pPr algn="ctr" eaLnBrk="1" hangingPunct="1">
              <a:spcBef>
                <a:spcPct val="20000"/>
              </a:spcBef>
            </a:pPr>
            <a:r>
              <a:rPr lang="en-US" sz="1400" dirty="0" smtClean="0"/>
              <a:t>Zigbee </a:t>
            </a:r>
            <a:r>
              <a:rPr lang="en-US" sz="1400" dirty="0"/>
              <a:t>Alliance - Certification Adv. Group Chair</a:t>
            </a:r>
          </a:p>
          <a:p>
            <a:pPr algn="ctr" eaLnBrk="1" hangingPunct="1">
              <a:spcBef>
                <a:spcPct val="20000"/>
              </a:spcBef>
            </a:pPr>
            <a:r>
              <a:rPr lang="en-US" sz="1400" dirty="0" smtClean="0"/>
              <a:t>Zigbee </a:t>
            </a:r>
            <a:r>
              <a:rPr lang="en-US" sz="1400" dirty="0"/>
              <a:t>Alliance - IEEE 802.15.4 MAC/PHY Adv. </a:t>
            </a:r>
            <a:r>
              <a:rPr lang="en-US" sz="1400" dirty="0" smtClean="0"/>
              <a:t>Group Chair</a:t>
            </a:r>
            <a:endParaRPr lang="en-US" sz="1400" dirty="0"/>
          </a:p>
          <a:p>
            <a:pPr algn="ctr" eaLnBrk="1" hangingPunct="1">
              <a:spcBef>
                <a:spcPct val="20000"/>
              </a:spcBef>
            </a:pPr>
            <a:r>
              <a:rPr lang="en-US" sz="1400" dirty="0" smtClean="0"/>
              <a:t>SCE </a:t>
            </a:r>
            <a:r>
              <a:rPr lang="en-US" sz="1400" dirty="0"/>
              <a:t>- </a:t>
            </a:r>
            <a:r>
              <a:rPr lang="en-US" sz="1400" dirty="0" smtClean="0"/>
              <a:t>FAN System Architect</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CSD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SA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Projects 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pPr>
            <a:r>
              <a:rPr lang="en-US" sz="2800" dirty="0" smtClean="0"/>
              <a:t>Projects Status 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smtClean="0">
                <a:solidFill>
                  <a:srgbClr val="000099"/>
                </a:solidFill>
              </a:rPr>
              <a:t>…Projects continue to be published in 2019</a:t>
            </a:r>
            <a:endParaRPr lang="en-US" sz="2400" dirty="0">
              <a:solidFill>
                <a:srgbClr val="000099"/>
              </a:solidFill>
            </a:endParaRP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smtClean="0"/>
              <a:t>IEEE802.15.3 - High </a:t>
            </a:r>
            <a:r>
              <a:rPr lang="en-US" sz="2800" dirty="0"/>
              <a:t>Rate (55 Mbps) Multimedia </a:t>
            </a:r>
            <a:r>
              <a:rPr lang="en-US" sz="2800" dirty="0" smtClean="0"/>
              <a:t>WPAN</a:t>
            </a:r>
            <a:br>
              <a:rPr lang="en-US" sz="2800" dirty="0" smtClean="0"/>
            </a:br>
            <a:r>
              <a:rPr lang="en-US" sz="2800" dirty="0" smtClean="0"/>
              <a:t>	Amendments:</a:t>
            </a:r>
          </a:p>
          <a:p>
            <a:pPr marL="0" indent="0" eaLnBrk="1" hangingPunct="1">
              <a:lnSpc>
                <a:spcPct val="80000"/>
              </a:lnSpc>
              <a:buNone/>
            </a:pPr>
            <a:endParaRPr lang="en-US" sz="1200" dirty="0" smtClean="0"/>
          </a:p>
          <a:p>
            <a:pPr marL="914400" lvl="2" indent="0" eaLnBrk="1" hangingPunct="1">
              <a:lnSpc>
                <a:spcPct val="80000"/>
              </a:lnSpc>
              <a:buNone/>
            </a:pPr>
            <a:r>
              <a:rPr lang="en-US" sz="2000" b="1" i="1" dirty="0"/>
              <a:t>STATUS: </a:t>
            </a:r>
            <a:r>
              <a:rPr lang="en-US" sz="2000" b="1" i="1" dirty="0" smtClean="0"/>
              <a:t>No new amendments</a:t>
            </a: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925144"/>
          </a:xfrm>
        </p:spPr>
        <p:txBody>
          <a:bodyPr/>
          <a:lstStyle/>
          <a:p>
            <a:pPr marL="0" indent="0" eaLnBrk="1" hangingPunct="1">
              <a:lnSpc>
                <a:spcPct val="80000"/>
              </a:lnSpc>
              <a:buNone/>
              <a:tabLst>
                <a:tab pos="457200" algn="l"/>
              </a:tabLst>
            </a:pPr>
            <a:r>
              <a:rPr lang="en-US" sz="2800" dirty="0"/>
              <a:t>IEEE802.15.4 </a:t>
            </a:r>
            <a:r>
              <a:rPr lang="en-US" sz="2800" dirty="0" smtClean="0"/>
              <a:t>- </a:t>
            </a:r>
            <a:r>
              <a:rPr lang="en-US" sz="2800" i="1" dirty="0"/>
              <a:t>Low-Rate Wireless Personal Area Networks (LR-WPANs</a:t>
            </a:r>
            <a:r>
              <a:rPr lang="en-US" sz="2800" dirty="0"/>
              <a:t> </a:t>
            </a:r>
            <a:r>
              <a:rPr lang="en-US" sz="2800" dirty="0" smtClean="0"/>
              <a:t>)</a:t>
            </a:r>
            <a:r>
              <a:rPr lang="en-US" sz="2800" dirty="0" smtClean="0"/>
              <a:t/>
            </a:r>
            <a:br>
              <a:rPr lang="en-US" sz="2800" dirty="0" smtClean="0"/>
            </a:br>
            <a:r>
              <a:rPr lang="en-US" sz="2800" dirty="0" smtClean="0"/>
              <a:t>	Amendments/Projects:</a:t>
            </a:r>
          </a:p>
          <a:p>
            <a:pPr marL="914400" lvl="2" indent="0" eaLnBrk="1" hangingPunct="1">
              <a:lnSpc>
                <a:spcPct val="80000"/>
              </a:lnSpc>
              <a:buNone/>
            </a:pPr>
            <a:endParaRPr lang="en-US" sz="800" dirty="0" smtClean="0"/>
          </a:p>
          <a:p>
            <a:pPr lvl="1" eaLnBrk="1" hangingPunct="1">
              <a:lnSpc>
                <a:spcPct val="80000"/>
              </a:lnSpc>
            </a:pPr>
            <a:r>
              <a:rPr lang="en-US" sz="2400" dirty="0" smtClean="0"/>
              <a:t>802.15.4md </a:t>
            </a:r>
            <a:r>
              <a:rPr lang="en-US" sz="2400" dirty="0"/>
              <a:t>Revision - bug fixes and roll-up of amendments n, q, s, t, u, </a:t>
            </a:r>
            <a:r>
              <a:rPr lang="en-US" sz="2400" dirty="0" smtClean="0"/>
              <a:t>v, and Corrigendum </a:t>
            </a:r>
            <a:endParaRPr lang="en-US" sz="2400" dirty="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In Letter Ballot Phase </a:t>
            </a:r>
            <a:r>
              <a:rPr lang="en-US" sz="2000" b="1" i="1" dirty="0">
                <a:solidFill>
                  <a:srgbClr val="000099"/>
                </a:solidFill>
              </a:rPr>
              <a:t>- 1</a:t>
            </a:r>
            <a:r>
              <a:rPr lang="en-US" sz="2000" b="1" i="1" baseline="30000" dirty="0">
                <a:solidFill>
                  <a:srgbClr val="000099"/>
                </a:solidFill>
              </a:rPr>
              <a:t>st</a:t>
            </a:r>
            <a:r>
              <a:rPr lang="en-US" sz="2000" b="1" i="1" dirty="0">
                <a:solidFill>
                  <a:srgbClr val="000099"/>
                </a:solidFill>
              </a:rPr>
              <a:t> </a:t>
            </a:r>
            <a:r>
              <a:rPr lang="en-US" sz="2000" b="1" i="1" dirty="0" smtClean="0">
                <a:solidFill>
                  <a:srgbClr val="000099"/>
                </a:solidFill>
              </a:rPr>
              <a:t>LB closed on  8/20/18, in </a:t>
            </a:r>
            <a:r>
              <a:rPr lang="en-US" sz="2000" b="1" i="1" dirty="0">
                <a:solidFill>
                  <a:srgbClr val="000099"/>
                </a:solidFill>
              </a:rPr>
              <a:t>comment resolution</a:t>
            </a:r>
          </a:p>
          <a:p>
            <a:pPr marL="914400" lvl="2" indent="0" eaLnBrk="1" hangingPunct="1">
              <a:lnSpc>
                <a:spcPct val="80000"/>
              </a:lnSpc>
              <a:buNone/>
            </a:pPr>
            <a:endParaRPr lang="en-US" sz="800" i="1" dirty="0"/>
          </a:p>
          <a:p>
            <a:pPr lvl="1" eaLnBrk="1" hangingPunct="1">
              <a:lnSpc>
                <a:spcPct val="80000"/>
              </a:lnSpc>
            </a:pPr>
            <a:r>
              <a:rPr lang="en-US" sz="2400" dirty="0"/>
              <a:t>802.15.4w - Low Power Wide Area Network (LPWAN) PHY</a:t>
            </a:r>
          </a:p>
          <a:p>
            <a:pPr marL="914400" lvl="2" indent="0" eaLnBrk="1" hangingPunct="1">
              <a:lnSpc>
                <a:spcPct val="80000"/>
              </a:lnSpc>
              <a:buNone/>
            </a:pPr>
            <a:r>
              <a:rPr lang="en-US" sz="2000" b="1" i="1" dirty="0">
                <a:solidFill>
                  <a:srgbClr val="000099"/>
                </a:solidFill>
              </a:rPr>
              <a:t>STATUS: In Pre-Ballot </a:t>
            </a:r>
            <a:r>
              <a:rPr lang="en-US" sz="2000" b="1" i="1" dirty="0" smtClean="0">
                <a:solidFill>
                  <a:srgbClr val="000099"/>
                </a:solidFill>
              </a:rPr>
              <a:t>Phase </a:t>
            </a:r>
            <a:r>
              <a:rPr lang="en-US" sz="2000" b="1" i="1" dirty="0">
                <a:solidFill>
                  <a:srgbClr val="000099"/>
                </a:solidFill>
              </a:rPr>
              <a:t>- hearing </a:t>
            </a:r>
            <a:r>
              <a:rPr lang="en-US" sz="2000" b="1" i="1" dirty="0" smtClean="0">
                <a:solidFill>
                  <a:srgbClr val="000099"/>
                </a:solidFill>
              </a:rPr>
              <a:t>content, </a:t>
            </a:r>
            <a:r>
              <a:rPr lang="en-US" sz="2000" b="1" i="1" dirty="0">
                <a:solidFill>
                  <a:srgbClr val="000099"/>
                </a:solidFill>
              </a:rPr>
              <a:t>developing </a:t>
            </a:r>
            <a:r>
              <a:rPr lang="en-US" sz="2000" b="1" i="1" dirty="0" smtClean="0">
                <a:solidFill>
                  <a:srgbClr val="000099"/>
                </a:solidFill>
              </a:rPr>
              <a:t>draft, and developing coexistence assurance document</a:t>
            </a:r>
            <a:endParaRPr lang="en-US" sz="2000" b="1" i="1" dirty="0">
              <a:solidFill>
                <a:srgbClr val="000099"/>
              </a:solidFill>
            </a:endParaRPr>
          </a:p>
          <a:p>
            <a:pPr lvl="1" eaLnBrk="1" hangingPunct="1">
              <a:lnSpc>
                <a:spcPct val="80000"/>
              </a:lnSpc>
            </a:pPr>
            <a:endParaRPr lang="en-US" sz="800" dirty="0" smtClean="0"/>
          </a:p>
        </p:txBody>
      </p:sp>
    </p:spTree>
    <p:extLst>
      <p:ext uri="{BB962C8B-B14F-4D97-AF65-F5344CB8AC3E}">
        <p14:creationId xmlns:p14="http://schemas.microsoft.com/office/powerpoint/2010/main" val="146316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925144"/>
          </a:xfrm>
        </p:spPr>
        <p:txBody>
          <a:bodyPr/>
          <a:lstStyle/>
          <a:p>
            <a:pPr marL="0" indent="0" eaLnBrk="1" hangingPunct="1">
              <a:lnSpc>
                <a:spcPct val="80000"/>
              </a:lnSpc>
              <a:buNone/>
              <a:tabLst>
                <a:tab pos="457200" algn="l"/>
              </a:tabLst>
            </a:pPr>
            <a:r>
              <a:rPr lang="en-US" sz="2800" dirty="0"/>
              <a:t>IEEE802.15.4 </a:t>
            </a:r>
            <a:r>
              <a:rPr lang="en-US" sz="2800" dirty="0" smtClean="0"/>
              <a:t>- </a:t>
            </a:r>
            <a:r>
              <a:rPr lang="en-US" sz="2800" i="1" dirty="0"/>
              <a:t>Low-Rate Wireless Personal Area Networks (LR-WPANs</a:t>
            </a:r>
            <a:r>
              <a:rPr lang="en-US" sz="2800" dirty="0"/>
              <a:t> </a:t>
            </a:r>
            <a:r>
              <a:rPr lang="en-US" sz="2800" dirty="0" smtClean="0"/>
              <a:t>)</a:t>
            </a:r>
            <a:r>
              <a:rPr lang="en-US" sz="2800" dirty="0" smtClean="0"/>
              <a:t/>
            </a:r>
            <a:br>
              <a:rPr lang="en-US" sz="2800" dirty="0" smtClean="0"/>
            </a:br>
            <a:r>
              <a:rPr lang="en-US" sz="2800" dirty="0" smtClean="0"/>
              <a:t>	Amendments/Projects (</a:t>
            </a:r>
            <a:r>
              <a:rPr lang="en-US" sz="2800" dirty="0" err="1" smtClean="0"/>
              <a:t>cont</a:t>
            </a:r>
            <a:r>
              <a:rPr lang="en-US" sz="2800" dirty="0" smtClean="0"/>
              <a:t>):</a:t>
            </a:r>
          </a:p>
          <a:p>
            <a:pPr marL="0" indent="0" eaLnBrk="1" hangingPunct="1">
              <a:lnSpc>
                <a:spcPct val="80000"/>
              </a:lnSpc>
              <a:buNone/>
            </a:pPr>
            <a:endParaRPr lang="en-US" sz="800" dirty="0"/>
          </a:p>
          <a:p>
            <a:pPr lvl="1" eaLnBrk="1" hangingPunct="1">
              <a:lnSpc>
                <a:spcPct val="80000"/>
              </a:lnSpc>
            </a:pPr>
            <a:r>
              <a:rPr lang="en-US" sz="2400" dirty="0"/>
              <a:t>802.15.4x - FAN Extensions (FANE), Increasing SUN OFDM PHY data rates up to 2.4Mb/s</a:t>
            </a:r>
          </a:p>
          <a:p>
            <a:pPr marL="914400" lvl="2" indent="0" eaLnBrk="1" hangingPunct="1">
              <a:lnSpc>
                <a:spcPct val="80000"/>
              </a:lnSpc>
              <a:buNone/>
            </a:pPr>
            <a:r>
              <a:rPr lang="en-US" sz="2000" b="1" i="1" dirty="0">
                <a:solidFill>
                  <a:srgbClr val="000099"/>
                </a:solidFill>
              </a:rPr>
              <a:t>STATUS: In </a:t>
            </a:r>
            <a:r>
              <a:rPr lang="en-US" sz="2000" b="1" i="1" dirty="0" smtClean="0">
                <a:solidFill>
                  <a:srgbClr val="000099"/>
                </a:solidFill>
              </a:rPr>
              <a:t>Sponsor Ballot </a:t>
            </a:r>
            <a:r>
              <a:rPr lang="en-US" sz="2000" b="1" i="1" dirty="0">
                <a:solidFill>
                  <a:srgbClr val="000099"/>
                </a:solidFill>
              </a:rPr>
              <a:t>Phase - 1st Recirculation of the </a:t>
            </a:r>
            <a:r>
              <a:rPr lang="en-US" sz="2000" b="1" i="1" dirty="0" smtClean="0">
                <a:solidFill>
                  <a:srgbClr val="000099"/>
                </a:solidFill>
              </a:rPr>
              <a:t>SB </a:t>
            </a:r>
            <a:r>
              <a:rPr lang="en-US" sz="2000" b="1" i="1" dirty="0">
                <a:solidFill>
                  <a:srgbClr val="000099"/>
                </a:solidFill>
              </a:rPr>
              <a:t>closed on </a:t>
            </a:r>
            <a:r>
              <a:rPr lang="en-US" sz="2000" b="1" i="1" dirty="0" smtClean="0">
                <a:solidFill>
                  <a:srgbClr val="000099"/>
                </a:solidFill>
              </a:rPr>
              <a:t>1/18/19</a:t>
            </a:r>
            <a:endParaRPr lang="en-US" sz="2000" b="1" i="1" dirty="0">
              <a:solidFill>
                <a:srgbClr val="000099"/>
              </a:solidFill>
            </a:endParaRPr>
          </a:p>
          <a:p>
            <a:pPr lvl="1" eaLnBrk="1" hangingPunct="1">
              <a:lnSpc>
                <a:spcPct val="80000"/>
              </a:lnSpc>
            </a:pPr>
            <a:endParaRPr lang="en-US" sz="800" dirty="0"/>
          </a:p>
          <a:p>
            <a:pPr lvl="1" eaLnBrk="1" hangingPunct="1">
              <a:lnSpc>
                <a:spcPct val="80000"/>
              </a:lnSpc>
            </a:pPr>
            <a:r>
              <a:rPr lang="en-US" sz="2400" dirty="0"/>
              <a:t>802.15.4y - Security Next Generation (SECN), Adding AES-256 CCM plus a cipher suite/authentication method registry and a process for inclusion of additional algorithms</a:t>
            </a:r>
          </a:p>
          <a:p>
            <a:pPr marL="914400" lvl="2" indent="0" eaLnBrk="1" hangingPunct="1">
              <a:lnSpc>
                <a:spcPct val="80000"/>
              </a:lnSpc>
              <a:buNone/>
            </a:pPr>
            <a:r>
              <a:rPr lang="en-US" sz="2000" b="1" i="1" dirty="0">
                <a:solidFill>
                  <a:srgbClr val="000099"/>
                </a:solidFill>
              </a:rPr>
              <a:t>STATUS: In Pre-Ballot </a:t>
            </a:r>
            <a:r>
              <a:rPr lang="en-US" sz="2000" b="1" i="1" dirty="0" smtClean="0">
                <a:solidFill>
                  <a:srgbClr val="000099"/>
                </a:solidFill>
              </a:rPr>
              <a:t>Phase </a:t>
            </a:r>
            <a:r>
              <a:rPr lang="en-US" sz="2000" b="1" i="1" dirty="0">
                <a:solidFill>
                  <a:srgbClr val="000099"/>
                </a:solidFill>
              </a:rPr>
              <a:t>-</a:t>
            </a:r>
            <a:r>
              <a:rPr lang="en-US" sz="2000" b="1" i="1" dirty="0" smtClean="0">
                <a:solidFill>
                  <a:srgbClr val="000099"/>
                </a:solidFill>
              </a:rPr>
              <a:t> hearing content, </a:t>
            </a:r>
            <a:r>
              <a:rPr lang="en-US" sz="2000" b="1" i="1" dirty="0">
                <a:solidFill>
                  <a:srgbClr val="000099"/>
                </a:solidFill>
              </a:rPr>
              <a:t>developing draft, targeting </a:t>
            </a:r>
            <a:r>
              <a:rPr lang="en-US" sz="2000" b="1" i="1" dirty="0" smtClean="0">
                <a:solidFill>
                  <a:srgbClr val="000099"/>
                </a:solidFill>
              </a:rPr>
              <a:t>Initial LB after May 2019 Interim </a:t>
            </a: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7540" y="1600200"/>
            <a:ext cx="8003232" cy="4925144"/>
          </a:xfrm>
        </p:spPr>
        <p:txBody>
          <a:bodyPr/>
          <a:lstStyle/>
          <a:p>
            <a:pPr marL="0" indent="0" eaLnBrk="1" hangingPunct="1">
              <a:lnSpc>
                <a:spcPct val="80000"/>
              </a:lnSpc>
              <a:buNone/>
              <a:tabLst>
                <a:tab pos="457200" algn="l"/>
              </a:tabLst>
            </a:pPr>
            <a:r>
              <a:rPr lang="en-US" sz="2800" dirty="0"/>
              <a:t>IEEE802.15.4 </a:t>
            </a:r>
            <a:r>
              <a:rPr lang="en-US" sz="2800" dirty="0" smtClean="0"/>
              <a:t>- </a:t>
            </a:r>
            <a:r>
              <a:rPr lang="en-US" sz="2800" i="1" dirty="0"/>
              <a:t>Low-Rate Wireless Personal Area Networks (LR-WPANs</a:t>
            </a:r>
            <a:r>
              <a:rPr lang="en-US" sz="2800" dirty="0"/>
              <a:t> </a:t>
            </a:r>
            <a:r>
              <a:rPr lang="en-US" sz="2800" dirty="0" smtClean="0"/>
              <a:t>)</a:t>
            </a:r>
            <a:r>
              <a:rPr lang="en-US" sz="2800" dirty="0" smtClean="0"/>
              <a:t/>
            </a:r>
            <a:br>
              <a:rPr lang="en-US" sz="2800" dirty="0" smtClean="0"/>
            </a:br>
            <a:r>
              <a:rPr lang="en-US" sz="2800" dirty="0" smtClean="0"/>
              <a:t>	Amendments/Projects (</a:t>
            </a:r>
            <a:r>
              <a:rPr lang="en-US" sz="2800" dirty="0" err="1" smtClean="0"/>
              <a:t>cont</a:t>
            </a:r>
            <a:r>
              <a:rPr lang="en-US" sz="2800" dirty="0" smtClean="0"/>
              <a:t>):</a:t>
            </a:r>
          </a:p>
          <a:p>
            <a:pPr marL="0" indent="0" eaLnBrk="1" hangingPunct="1">
              <a:lnSpc>
                <a:spcPct val="80000"/>
              </a:lnSpc>
              <a:buNone/>
            </a:pPr>
            <a:endParaRPr lang="en-US" sz="800" dirty="0"/>
          </a:p>
          <a:p>
            <a:pPr lvl="1" eaLnBrk="1" hangingPunct="1">
              <a:lnSpc>
                <a:spcPct val="80000"/>
              </a:lnSpc>
            </a:pPr>
            <a:r>
              <a:rPr lang="en-US" sz="2400" dirty="0"/>
              <a:t>802.15.4z - </a:t>
            </a:r>
            <a:r>
              <a:rPr lang="en-US" sz="2400" dirty="0" smtClean="0"/>
              <a:t>Enhanced </a:t>
            </a:r>
            <a:r>
              <a:rPr lang="en-US" sz="2400" dirty="0"/>
              <a:t>Impulse Radio (EIR), Enhancements to the HRP and LRP UWB PHYs and associated ranging techniques</a:t>
            </a:r>
          </a:p>
          <a:p>
            <a:pPr marL="914400" lvl="2" indent="0" eaLnBrk="1" hangingPunct="1">
              <a:lnSpc>
                <a:spcPct val="80000"/>
              </a:lnSpc>
              <a:buNone/>
            </a:pPr>
            <a:r>
              <a:rPr lang="en-US" sz="2000" b="1" i="1" dirty="0">
                <a:solidFill>
                  <a:srgbClr val="000099"/>
                </a:solidFill>
              </a:rPr>
              <a:t>STATUS: In Pre-Ballot </a:t>
            </a:r>
            <a:r>
              <a:rPr lang="en-US" sz="2000" b="1" i="1" dirty="0" smtClean="0">
                <a:solidFill>
                  <a:srgbClr val="000099"/>
                </a:solidFill>
              </a:rPr>
              <a:t>Phase </a:t>
            </a:r>
            <a:r>
              <a:rPr lang="en-US" sz="2000" b="1" i="1" dirty="0">
                <a:solidFill>
                  <a:srgbClr val="000099"/>
                </a:solidFill>
              </a:rPr>
              <a:t>- hearing content, developing draft, and developing coexistence assurance </a:t>
            </a:r>
            <a:r>
              <a:rPr lang="en-US" sz="2000" b="1" i="1" dirty="0" smtClean="0">
                <a:solidFill>
                  <a:srgbClr val="000099"/>
                </a:solidFill>
              </a:rPr>
              <a:t>document, targeting </a:t>
            </a:r>
            <a:r>
              <a:rPr lang="en-US" sz="2000" b="1" i="1" dirty="0">
                <a:solidFill>
                  <a:srgbClr val="000099"/>
                </a:solidFill>
              </a:rPr>
              <a:t>Initial LB </a:t>
            </a:r>
            <a:r>
              <a:rPr lang="en-US" sz="2000" b="1" i="1" dirty="0" smtClean="0">
                <a:solidFill>
                  <a:srgbClr val="000099"/>
                </a:solidFill>
              </a:rPr>
              <a:t>in March 2019</a:t>
            </a:r>
            <a:endParaRPr lang="en-US" sz="800" dirty="0"/>
          </a:p>
        </p:txBody>
      </p:sp>
    </p:spTree>
    <p:extLst>
      <p:ext uri="{BB962C8B-B14F-4D97-AF65-F5344CB8AC3E}">
        <p14:creationId xmlns:p14="http://schemas.microsoft.com/office/powerpoint/2010/main" val="3775742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smtClean="0"/>
              <a:t>IEEE802.15.5 </a:t>
            </a:r>
            <a:r>
              <a:rPr lang="en-US" sz="2800" dirty="0"/>
              <a:t>- Mesh </a:t>
            </a:r>
            <a:r>
              <a:rPr lang="en-US" sz="2800" dirty="0" smtClean="0"/>
              <a:t>Networking Recommended Practice</a:t>
            </a:r>
            <a:br>
              <a:rPr lang="en-US" sz="2800" dirty="0" smtClean="0"/>
            </a:br>
            <a:r>
              <a:rPr lang="en-US" sz="2800" dirty="0" smtClean="0"/>
              <a:t>	Amendments</a:t>
            </a:r>
            <a:r>
              <a:rPr lang="en-US" sz="2800" dirty="0"/>
              <a:t>:</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914400" lvl="2" indent="0" eaLnBrk="1" hangingPunct="1">
              <a:lnSpc>
                <a:spcPct val="80000"/>
              </a:lnSpc>
              <a:buNone/>
            </a:pPr>
            <a:endParaRPr lang="en-US" sz="2000" b="1" i="1" dirty="0" smtClean="0">
              <a:solidFill>
                <a:srgbClr val="000099"/>
              </a:solidFill>
            </a:endParaRPr>
          </a:p>
          <a:p>
            <a:pPr marL="0" indent="0" eaLnBrk="1" hangingPunct="1">
              <a:lnSpc>
                <a:spcPct val="80000"/>
              </a:lnSpc>
              <a:buNone/>
              <a:tabLst>
                <a:tab pos="457200" algn="l"/>
              </a:tabLst>
            </a:pPr>
            <a:r>
              <a:rPr lang="en-US" sz="2800" dirty="0"/>
              <a:t>IEEE802.15.6 - Body Area Networking for medical and entertainment </a:t>
            </a:r>
            <a:r>
              <a:rPr lang="en-US" sz="2800" dirty="0" smtClean="0"/>
              <a:t>applications</a:t>
            </a:r>
            <a:br>
              <a:rPr lang="en-US" sz="2800" dirty="0" smtClean="0"/>
            </a:br>
            <a:r>
              <a:rPr lang="en-US" sz="2800" dirty="0" smtClean="0"/>
              <a:t>	Amendments</a:t>
            </a:r>
            <a:r>
              <a:rPr lang="en-US" sz="2800" dirty="0"/>
              <a:t>:</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3238219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530488" y="1593506"/>
            <a:ext cx="7632848" cy="4931837"/>
          </a:xfrm>
        </p:spPr>
        <p:txBody>
          <a:bodyPr/>
          <a:lstStyle/>
          <a:p>
            <a:pPr marL="0" indent="0" eaLnBrk="1" hangingPunct="1">
              <a:lnSpc>
                <a:spcPct val="80000"/>
              </a:lnSpc>
              <a:buNone/>
              <a:tabLst>
                <a:tab pos="457200" algn="l"/>
              </a:tabLst>
            </a:pPr>
            <a:r>
              <a:rPr lang="en-US" sz="2800" dirty="0"/>
              <a:t>IEEE802.15.7 - Visible Light Communications using structured lighting</a:t>
            </a:r>
          </a:p>
          <a:p>
            <a:pPr marL="0" indent="0" eaLnBrk="1" hangingPunct="1">
              <a:lnSpc>
                <a:spcPct val="80000"/>
              </a:lnSpc>
              <a:buNone/>
              <a:tabLst>
                <a:tab pos="457200" algn="l"/>
              </a:tabLst>
            </a:pPr>
            <a:r>
              <a:rPr lang="en-US" sz="2800" dirty="0" smtClean="0"/>
              <a:t>	Amendments</a:t>
            </a:r>
            <a:r>
              <a:rPr lang="en-US" sz="2800" dirty="0"/>
              <a:t>:</a:t>
            </a:r>
          </a:p>
          <a:p>
            <a:pPr marL="0" indent="0" eaLnBrk="1" hangingPunct="1">
              <a:lnSpc>
                <a:spcPct val="80000"/>
              </a:lnSpc>
              <a:buNone/>
            </a:pPr>
            <a:endParaRPr lang="en-US" sz="800" dirty="0"/>
          </a:p>
          <a:p>
            <a:pPr lvl="1" eaLnBrk="1" hangingPunct="1">
              <a:lnSpc>
                <a:spcPct val="80000"/>
              </a:lnSpc>
            </a:pPr>
            <a:r>
              <a:rPr lang="en-US" sz="2400" dirty="0" smtClean="0"/>
              <a:t>802.15.7.a - Standard </a:t>
            </a:r>
            <a:r>
              <a:rPr lang="en-US" sz="2400" dirty="0"/>
              <a:t>for Visible Light Communications</a:t>
            </a:r>
            <a:r>
              <a:rPr lang="en-US" sz="2400" dirty="0" smtClean="0"/>
              <a:t>.</a:t>
            </a:r>
            <a:endParaRPr lang="en-US" sz="1800" dirty="0"/>
          </a:p>
          <a:p>
            <a:pPr lvl="2" indent="-342900" eaLnBrk="1" hangingPunct="1">
              <a:lnSpc>
                <a:spcPct val="80000"/>
              </a:lnSpc>
              <a:spcAft>
                <a:spcPts val="600"/>
              </a:spcAft>
            </a:pPr>
            <a:r>
              <a:rPr lang="en-US" sz="2000" dirty="0" smtClean="0"/>
              <a:t>Extend </a:t>
            </a:r>
            <a:r>
              <a:rPr lang="en-US" sz="2000" dirty="0"/>
              <a:t>spectral range to include near UV </a:t>
            </a:r>
            <a:r>
              <a:rPr lang="en-US" sz="2000" dirty="0" smtClean="0"/>
              <a:t>and </a:t>
            </a:r>
            <a:r>
              <a:rPr lang="en-US" sz="2000" dirty="0"/>
              <a:t>near IR</a:t>
            </a:r>
          </a:p>
          <a:p>
            <a:pPr lvl="2" indent="-342900" eaLnBrk="1" hangingPunct="1">
              <a:lnSpc>
                <a:spcPct val="80000"/>
              </a:lnSpc>
              <a:spcAft>
                <a:spcPts val="600"/>
              </a:spcAft>
            </a:pPr>
            <a:r>
              <a:rPr lang="en-US" sz="2000" dirty="0"/>
              <a:t>Rename to </a:t>
            </a:r>
            <a:r>
              <a:rPr lang="en-US" sz="2000" dirty="0" smtClean="0"/>
              <a:t>“Optical </a:t>
            </a:r>
            <a:r>
              <a:rPr lang="en-US" sz="2000" dirty="0"/>
              <a:t>Wireless </a:t>
            </a:r>
            <a:r>
              <a:rPr lang="en-US" sz="2000" dirty="0" smtClean="0"/>
              <a:t>Communications”</a:t>
            </a:r>
            <a:endParaRPr lang="en-US" sz="2000" dirty="0"/>
          </a:p>
          <a:p>
            <a:pPr lvl="2" indent="-342900" eaLnBrk="1" hangingPunct="1">
              <a:lnSpc>
                <a:spcPct val="80000"/>
              </a:lnSpc>
              <a:spcAft>
                <a:spcPts val="600"/>
              </a:spcAft>
            </a:pPr>
            <a:r>
              <a:rPr lang="en-US" sz="2000" dirty="0" smtClean="0"/>
              <a:t>Add capability to specifically to address Optical Camera Communications for use with existing as well as future smart mobile devices</a:t>
            </a:r>
          </a:p>
          <a:p>
            <a:pPr marL="914400" lvl="2" indent="0" eaLnBrk="1" hangingPunct="1">
              <a:lnSpc>
                <a:spcPct val="80000"/>
              </a:lnSpc>
              <a:buNone/>
            </a:pPr>
            <a:r>
              <a:rPr lang="en-US" sz="2000" b="1" i="1" dirty="0">
                <a:solidFill>
                  <a:srgbClr val="000099"/>
                </a:solidFill>
              </a:rPr>
              <a:t>STATUS: Finished Sponsor Ballot Phase - Approved by </a:t>
            </a:r>
            <a:r>
              <a:rPr lang="en-US" sz="2000" b="1" i="1" dirty="0" err="1" smtClean="0">
                <a:solidFill>
                  <a:srgbClr val="000099"/>
                </a:solidFill>
              </a:rPr>
              <a:t>RevCom</a:t>
            </a:r>
            <a:r>
              <a:rPr lang="en-US" sz="2000" b="1" i="1" dirty="0" smtClean="0">
                <a:solidFill>
                  <a:srgbClr val="000099"/>
                </a:solidFill>
              </a:rPr>
              <a:t>, </a:t>
            </a:r>
            <a:r>
              <a:rPr lang="en-US" sz="2000" b="1" i="1" dirty="0">
                <a:solidFill>
                  <a:srgbClr val="000099"/>
                </a:solidFill>
              </a:rPr>
              <a:t>draft </a:t>
            </a:r>
            <a:r>
              <a:rPr lang="en-US" sz="2000" b="1" i="1" dirty="0" smtClean="0">
                <a:solidFill>
                  <a:srgbClr val="000099"/>
                </a:solidFill>
              </a:rPr>
              <a:t>being prepared by </a:t>
            </a:r>
            <a:r>
              <a:rPr lang="en-US" sz="2000" b="1" i="1" dirty="0">
                <a:solidFill>
                  <a:srgbClr val="000099"/>
                </a:solidFill>
              </a:rPr>
              <a:t>IEEE editor </a:t>
            </a:r>
            <a:r>
              <a:rPr lang="en-US" sz="2000" b="1" i="1" dirty="0" smtClean="0">
                <a:solidFill>
                  <a:srgbClr val="000099"/>
                </a:solidFill>
              </a:rPr>
              <a:t>for </a:t>
            </a:r>
            <a:r>
              <a:rPr lang="en-US" sz="2000" b="1" i="1" dirty="0">
                <a:solidFill>
                  <a:srgbClr val="000099"/>
                </a:solidFill>
              </a:rPr>
              <a:t>publication</a:t>
            </a:r>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smtClean="0"/>
              <a:t>IEEE802.15.8 - </a:t>
            </a:r>
            <a:r>
              <a:rPr lang="en-US" sz="2800" dirty="0"/>
              <a:t>Peer Aware Communications</a:t>
            </a:r>
            <a:r>
              <a:rPr lang="en-US" sz="2800" dirty="0" smtClean="0"/>
              <a:t/>
            </a:r>
            <a:br>
              <a:rPr lang="en-US" sz="2800" dirty="0" smtClean="0"/>
            </a:br>
            <a:r>
              <a:rPr lang="en-US" sz="2800" dirty="0" smtClean="0"/>
              <a:t>	Amendments</a:t>
            </a:r>
            <a:r>
              <a:rPr lang="en-US" sz="2800" dirty="0"/>
              <a:t>:</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marL="0" indent="0" eaLnBrk="1" hangingPunct="1">
              <a:lnSpc>
                <a:spcPct val="80000"/>
              </a:lnSpc>
              <a:buNone/>
              <a:tabLst>
                <a:tab pos="457200" algn="l"/>
              </a:tabLst>
            </a:pPr>
            <a:r>
              <a:rPr lang="en-US" sz="2800" dirty="0"/>
              <a:t>IEEE802.15.9 - </a:t>
            </a:r>
            <a:r>
              <a:rPr lang="en-US" sz="2800" dirty="0" smtClean="0"/>
              <a:t>KMP-Recommended </a:t>
            </a:r>
            <a:r>
              <a:rPr lang="en-US" sz="2800" dirty="0"/>
              <a:t>Practice for a 15.4 Key Management Protocol</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t>
            </a:r>
            <a:r>
              <a:rPr lang="en-US" sz="2000" b="1" i="1" dirty="0" smtClean="0"/>
              <a:t>amendments</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4107694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527152" y="1600198"/>
            <a:ext cx="7715200" cy="4925145"/>
          </a:xfrm>
        </p:spPr>
        <p:txBody>
          <a:bodyPr>
            <a:noAutofit/>
          </a:bodyPr>
          <a:lstStyle/>
          <a:p>
            <a:pPr marL="0" indent="0" eaLnBrk="1" hangingPunct="1">
              <a:lnSpc>
                <a:spcPct val="80000"/>
              </a:lnSpc>
              <a:buNone/>
              <a:tabLst>
                <a:tab pos="457200" algn="l"/>
              </a:tabLst>
            </a:pPr>
            <a:r>
              <a:rPr lang="en-US" sz="2800" dirty="0" smtClean="0"/>
              <a:t>IEEE802.15.10 </a:t>
            </a:r>
            <a:r>
              <a:rPr lang="en-US" sz="2800" dirty="0"/>
              <a:t>- Layer 2 Routing Recommended Practice</a:t>
            </a:r>
            <a:r>
              <a:rPr lang="en-US" sz="2800" dirty="0" smtClean="0"/>
              <a:t/>
            </a:r>
            <a:br>
              <a:rPr lang="en-US" sz="2800" dirty="0" smtClean="0"/>
            </a:br>
            <a:r>
              <a:rPr lang="en-US" sz="2800" dirty="0" smtClean="0"/>
              <a:t>	Amendments:</a:t>
            </a:r>
          </a:p>
          <a:p>
            <a:pPr marL="0" indent="0" eaLnBrk="1" hangingPunct="1">
              <a:lnSpc>
                <a:spcPct val="80000"/>
              </a:lnSpc>
              <a:buNone/>
            </a:pPr>
            <a:endParaRPr lang="en-US" sz="800" dirty="0"/>
          </a:p>
          <a:p>
            <a:pPr lvl="1" eaLnBrk="1" hangingPunct="1">
              <a:lnSpc>
                <a:spcPct val="80000"/>
              </a:lnSpc>
            </a:pPr>
            <a:r>
              <a:rPr lang="en-US" sz="2400" dirty="0" smtClean="0"/>
              <a:t>802.15.10a </a:t>
            </a:r>
            <a:r>
              <a:rPr lang="en-US" sz="2400" dirty="0"/>
              <a:t>- Routing </a:t>
            </a:r>
            <a:r>
              <a:rPr lang="en-US" sz="2400" dirty="0" smtClean="0"/>
              <a:t>Module Addressing (RMA)</a:t>
            </a:r>
            <a:endParaRPr lang="en-US" sz="2400" dirty="0"/>
          </a:p>
          <a:p>
            <a:pPr lvl="2" eaLnBrk="1" hangingPunct="1">
              <a:lnSpc>
                <a:spcPct val="80000"/>
              </a:lnSpc>
            </a:pPr>
            <a:r>
              <a:rPr lang="en-US" sz="2200" dirty="0" smtClean="0"/>
              <a:t>Amendment adding additional routing modes</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Finished Sponsor Ballot Phase </a:t>
            </a:r>
            <a:r>
              <a:rPr lang="en-US" sz="2000" b="1" i="1" dirty="0">
                <a:solidFill>
                  <a:srgbClr val="000099"/>
                </a:solidFill>
              </a:rPr>
              <a:t>-</a:t>
            </a:r>
            <a:r>
              <a:rPr lang="en-US" sz="2000" b="1" i="1" dirty="0" smtClean="0">
                <a:solidFill>
                  <a:srgbClr val="000099"/>
                </a:solidFill>
              </a:rPr>
              <a:t> Approved by </a:t>
            </a:r>
            <a:r>
              <a:rPr lang="en-US" sz="2000" b="1" i="1" dirty="0" err="1" smtClean="0">
                <a:solidFill>
                  <a:srgbClr val="000099"/>
                </a:solidFill>
              </a:rPr>
              <a:t>RevCom</a:t>
            </a:r>
            <a:r>
              <a:rPr lang="en-US" sz="2000" b="1" i="1" dirty="0" smtClean="0">
                <a:solidFill>
                  <a:srgbClr val="000099"/>
                </a:solidFill>
              </a:rPr>
              <a:t>, draft being submitted to IEEE editor to ready for publication</a:t>
            </a:r>
          </a:p>
        </p:txBody>
      </p:sp>
    </p:spTree>
    <p:extLst>
      <p:ext uri="{BB962C8B-B14F-4D97-AF65-F5344CB8AC3E}">
        <p14:creationId xmlns:p14="http://schemas.microsoft.com/office/powerpoint/2010/main" val="232446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5001344"/>
          </a:xfrm>
        </p:spPr>
        <p:txBody>
          <a:bodyPr/>
          <a:lstStyle/>
          <a:p>
            <a:pPr eaLnBrk="1" hangingPunct="1">
              <a:buFontTx/>
              <a:buNone/>
            </a:pPr>
            <a:r>
              <a:rPr lang="en-GB" dirty="0"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dirty="0" smtClean="0"/>
              <a:t>   </a:t>
            </a:r>
            <a:r>
              <a:rPr lang="en-GB" sz="2000" dirty="0" smtClean="0"/>
              <a:t>IEEE-SA Standards Board Operation Manual (</a:t>
            </a:r>
            <a:r>
              <a:rPr lang="en-GB" sz="2000" dirty="0" err="1" smtClean="0"/>
              <a:t>subclause</a:t>
            </a:r>
            <a:r>
              <a:rPr lang="en-GB" sz="2000" dirty="0" smtClean="0"/>
              <a:t> 5.9.3)</a:t>
            </a:r>
          </a:p>
          <a:p>
            <a:pPr eaLnBrk="1" hangingPunct="1"/>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527152" y="1600198"/>
            <a:ext cx="7715200" cy="4925145"/>
          </a:xfrm>
        </p:spPr>
        <p:txBody>
          <a:bodyPr>
            <a:noAutofit/>
          </a:bodyPr>
          <a:lstStyle/>
          <a:p>
            <a:pPr marL="0" indent="0" eaLnBrk="1" hangingPunct="1">
              <a:lnSpc>
                <a:spcPct val="80000"/>
              </a:lnSpc>
              <a:buNone/>
            </a:pPr>
            <a:r>
              <a:rPr lang="en-US" sz="2800" dirty="0" smtClean="0"/>
              <a:t>IEEE802.15 New Standards Work (</a:t>
            </a:r>
            <a:r>
              <a:rPr lang="en-US" sz="2800" dirty="0" err="1" smtClean="0"/>
              <a:t>cont</a:t>
            </a:r>
            <a:r>
              <a:rPr lang="en-US" sz="2800" dirty="0" smtClean="0"/>
              <a:t>):</a:t>
            </a:r>
          </a:p>
          <a:p>
            <a:pPr marL="0" indent="0" eaLnBrk="1" hangingPunct="1">
              <a:lnSpc>
                <a:spcPct val="80000"/>
              </a:lnSpc>
              <a:buNone/>
            </a:pPr>
            <a:endParaRPr lang="en-US" sz="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smtClean="0"/>
              <a:t>Coordinated </a:t>
            </a:r>
            <a:r>
              <a:rPr lang="en-US" sz="2200" dirty="0"/>
              <a:t>with 802.1 and IETF</a:t>
            </a:r>
          </a:p>
          <a:p>
            <a:pPr marL="914400" lvl="2" indent="0" eaLnBrk="1" hangingPunct="1">
              <a:lnSpc>
                <a:spcPct val="80000"/>
              </a:lnSpc>
              <a:buNone/>
            </a:pPr>
            <a:r>
              <a:rPr lang="en-US" sz="2000" b="1" i="1" dirty="0">
                <a:solidFill>
                  <a:srgbClr val="000099"/>
                </a:solidFill>
              </a:rPr>
              <a:t>STATUS: In </a:t>
            </a:r>
            <a:r>
              <a:rPr lang="en-US" sz="2000" b="1" i="1" dirty="0" smtClean="0">
                <a:solidFill>
                  <a:srgbClr val="000099"/>
                </a:solidFill>
              </a:rPr>
              <a:t>Pre-Ballot Phase </a:t>
            </a:r>
            <a:r>
              <a:rPr lang="en-US" sz="2000" b="1" i="1" dirty="0">
                <a:solidFill>
                  <a:srgbClr val="000099"/>
                </a:solidFill>
              </a:rPr>
              <a:t>- hearing content and developing draft</a:t>
            </a: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527152" y="1596076"/>
            <a:ext cx="7715200" cy="4929268"/>
          </a:xfrm>
        </p:spPr>
        <p:txBody>
          <a:bodyPr>
            <a:noAutofit/>
          </a:bodyPr>
          <a:lstStyle/>
          <a:p>
            <a:pPr marL="0" indent="0" eaLnBrk="1" hangingPunct="1">
              <a:lnSpc>
                <a:spcPct val="80000"/>
              </a:lnSpc>
              <a:buNone/>
            </a:pPr>
            <a:r>
              <a:rPr lang="en-US" sz="2800" dirty="0" smtClean="0"/>
              <a:t>IEEE802.15 New Standards Work (</a:t>
            </a:r>
            <a:r>
              <a:rPr lang="en-US" sz="2800" dirty="0" err="1" smtClean="0"/>
              <a:t>cont</a:t>
            </a:r>
            <a:r>
              <a:rPr lang="en-US" sz="2800" dirty="0" smtClean="0"/>
              <a:t>):</a:t>
            </a:r>
          </a:p>
          <a:p>
            <a:pPr marL="0" indent="0" eaLnBrk="1" hangingPunct="1">
              <a:lnSpc>
                <a:spcPct val="80000"/>
              </a:lnSpc>
              <a:buNone/>
            </a:pPr>
            <a:endParaRPr lang="en-US" sz="800" dirty="0">
              <a:solidFill>
                <a:srgbClr val="FF0000"/>
              </a:solidFill>
            </a:endParaRPr>
          </a:p>
          <a:p>
            <a:pPr lvl="1" eaLnBrk="1" hangingPunct="1">
              <a:lnSpc>
                <a:spcPct val="80000"/>
              </a:lnSpc>
            </a:pPr>
            <a:r>
              <a:rPr lang="en-US" sz="2400" dirty="0" smtClean="0"/>
              <a:t>802.15.13 </a:t>
            </a:r>
            <a:r>
              <a:rPr lang="en-US" sz="2400" dirty="0"/>
              <a:t>- Multi-gigabit </a:t>
            </a:r>
            <a:r>
              <a:rPr lang="en-US" sz="2400" dirty="0" smtClean="0"/>
              <a:t>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a:solidFill>
                  <a:srgbClr val="000099"/>
                </a:solidFill>
              </a:rPr>
              <a:t>STATUS: In Pre-Ballot Phase -</a:t>
            </a:r>
            <a:r>
              <a:rPr lang="en-US" sz="2000" b="1" i="1" dirty="0" smtClean="0">
                <a:solidFill>
                  <a:srgbClr val="000099"/>
                </a:solidFill>
              </a:rPr>
              <a:t> posted pre Letter Ballot draft D04 for informal TG review</a:t>
            </a:r>
            <a:endParaRPr lang="en-US" sz="2000" b="1" i="1" dirty="0">
              <a:solidFill>
                <a:srgbClr val="000099"/>
              </a:solidFill>
            </a:endParaRPr>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err="1" smtClean="0"/>
              <a:t>cont</a:t>
            </a:r>
            <a:r>
              <a:rPr lang="en-US" dirty="0" smtClean="0"/>
              <a:t>)</a:t>
            </a:r>
            <a:endParaRPr lang="en-US" sz="3600" dirty="0"/>
          </a:p>
        </p:txBody>
      </p:sp>
      <p:sp>
        <p:nvSpPr>
          <p:cNvPr id="3" name="Content Placeholder 2"/>
          <p:cNvSpPr>
            <a:spLocks noGrp="1"/>
          </p:cNvSpPr>
          <p:nvPr>
            <p:ph idx="1"/>
          </p:nvPr>
        </p:nvSpPr>
        <p:spPr>
          <a:xfrm>
            <a:off x="523816" y="1600199"/>
            <a:ext cx="8219256" cy="4925145"/>
          </a:xfrm>
        </p:spPr>
        <p:txBody>
          <a:bodyPr>
            <a:noAutofit/>
          </a:bodyPr>
          <a:lstStyle/>
          <a:p>
            <a:pPr marL="0" indent="0" eaLnBrk="1" hangingPunct="1">
              <a:lnSpc>
                <a:spcPct val="80000"/>
              </a:lnSpc>
              <a:buNone/>
            </a:pPr>
            <a:r>
              <a:rPr lang="en-US" sz="2800" dirty="0" smtClean="0"/>
              <a:t>IEEE802.15 Interest </a:t>
            </a:r>
            <a:r>
              <a:rPr lang="en-US" sz="2800" dirty="0"/>
              <a:t>Groups</a:t>
            </a:r>
            <a:r>
              <a:rPr lang="en-US" sz="2800" dirty="0" smtClean="0"/>
              <a:t>:</a:t>
            </a:r>
          </a:p>
          <a:p>
            <a:pPr marL="0" indent="0" eaLnBrk="1" hangingPunct="1">
              <a:lnSpc>
                <a:spcPct val="80000"/>
              </a:lnSpc>
              <a:buNone/>
            </a:pPr>
            <a:endParaRPr lang="en-US" sz="800" dirty="0"/>
          </a:p>
          <a:p>
            <a:pPr lvl="1" eaLnBrk="1" hangingPunct="1">
              <a:lnSpc>
                <a:spcPct val="80000"/>
              </a:lnSpc>
            </a:pPr>
            <a:r>
              <a:rPr lang="en-US" sz="2400" dirty="0" smtClean="0"/>
              <a:t>THz IG </a:t>
            </a:r>
            <a:r>
              <a:rPr lang="en-US" sz="2400" dirty="0"/>
              <a:t>(TAG</a:t>
            </a:r>
            <a:r>
              <a:rPr lang="en-US" sz="2400" dirty="0" smtClean="0"/>
              <a:t>): </a:t>
            </a:r>
            <a:r>
              <a:rPr lang="en-US" sz="2400" dirty="0"/>
              <a:t>Review and discuss the latest advances for using THz bands for wireless </a:t>
            </a:r>
            <a:r>
              <a:rPr lang="en-US" sz="2400" dirty="0" smtClean="0"/>
              <a:t>data applications.</a:t>
            </a:r>
            <a:endParaRPr lang="en-US" sz="1600" dirty="0"/>
          </a:p>
          <a:p>
            <a:pPr lvl="1" eaLnBrk="1" hangingPunct="1">
              <a:lnSpc>
                <a:spcPct val="80000"/>
              </a:lnSpc>
            </a:pPr>
            <a:endParaRPr lang="en-US" sz="800" dirty="0"/>
          </a:p>
          <a:p>
            <a:pPr lvl="1" eaLnBrk="1" hangingPunct="1">
              <a:lnSpc>
                <a:spcPct val="80000"/>
              </a:lnSpc>
            </a:pPr>
            <a:r>
              <a:rPr lang="en-US" sz="2400" dirty="0" smtClean="0"/>
              <a:t>Dependability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marL="857250" lvl="2" indent="0" eaLnBrk="1" hangingPunct="1">
              <a:lnSpc>
                <a:spcPct val="80000"/>
              </a:lnSpc>
              <a:buNone/>
            </a:pPr>
            <a:endParaRPr lang="en-US" sz="800" dirty="0"/>
          </a:p>
          <a:p>
            <a:pPr lvl="1" eaLnBrk="1" hangingPunct="1">
              <a:lnSpc>
                <a:spcPct val="80000"/>
              </a:lnSpc>
            </a:pPr>
            <a:r>
              <a:rPr lang="en-US" sz="2400" dirty="0" smtClean="0"/>
              <a:t>Profiles IG (PRO):</a:t>
            </a:r>
            <a:endParaRPr lang="en-US" sz="800" dirty="0"/>
          </a:p>
          <a:p>
            <a:pPr lvl="1" eaLnBrk="1" hangingPunct="1">
              <a:lnSpc>
                <a:spcPct val="80000"/>
              </a:lnSpc>
            </a:pPr>
            <a:endParaRPr lang="en-US" sz="700" dirty="0"/>
          </a:p>
          <a:p>
            <a:pPr lvl="1" eaLnBrk="1" hangingPunct="1">
              <a:lnSpc>
                <a:spcPct val="80000"/>
              </a:lnSpc>
            </a:pPr>
            <a:r>
              <a:rPr lang="en-US" sz="2400" dirty="0"/>
              <a:t>Vehicular Assistive </a:t>
            </a:r>
            <a:r>
              <a:rPr lang="en-US" sz="2400" dirty="0" smtClean="0"/>
              <a:t>Technology IG (VAT): </a:t>
            </a:r>
          </a:p>
          <a:p>
            <a:pPr lvl="1" eaLnBrk="1" hangingPunct="1">
              <a:lnSpc>
                <a:spcPct val="80000"/>
              </a:lnSpc>
            </a:pPr>
            <a:endParaRPr lang="en-US" sz="700" dirty="0"/>
          </a:p>
          <a:p>
            <a:pPr lvl="1" eaLnBrk="1" hangingPunct="1">
              <a:lnSpc>
                <a:spcPct val="80000"/>
              </a:lnSpc>
            </a:pPr>
            <a:r>
              <a:rPr lang="en-US" sz="2400" dirty="0"/>
              <a:t>High Rate Rail Communications IG (HRRC</a:t>
            </a:r>
            <a:r>
              <a:rPr lang="en-US" sz="2400" dirty="0" smtClean="0"/>
              <a:t>):</a:t>
            </a:r>
            <a:endParaRPr lang="en-US" sz="2400" dirty="0"/>
          </a:p>
          <a:p>
            <a:pPr lvl="1" eaLnBrk="1" hangingPunct="1">
              <a:lnSpc>
                <a:spcPct val="80000"/>
              </a:lnSpc>
            </a:pPr>
            <a:endParaRPr lang="en-US" sz="800" dirty="0" smtClean="0"/>
          </a:p>
          <a:p>
            <a:pPr lvl="1" eaLnBrk="1" hangingPunct="1">
              <a:lnSpc>
                <a:spcPct val="80000"/>
              </a:lnSpc>
            </a:pPr>
            <a:r>
              <a:rPr lang="en-US" sz="2400" dirty="0"/>
              <a:t>Guide for 15.4 Use IG (Guide</a:t>
            </a:r>
            <a:r>
              <a:rPr lang="en-US" sz="2400" dirty="0" smtClean="0"/>
              <a:t>):</a:t>
            </a:r>
            <a:endParaRPr lang="en-US" sz="2400" dirty="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527152" y="1600198"/>
            <a:ext cx="8208912" cy="4925146"/>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800" dirty="0" smtClean="0"/>
          </a:p>
          <a:p>
            <a:pPr eaLnBrk="1" hangingPunct="1">
              <a:lnSpc>
                <a:spcPct val="80000"/>
              </a:lnSpc>
            </a:pPr>
            <a:r>
              <a:rPr lang="en-US" sz="2400" dirty="0" smtClean="0"/>
              <a:t>6Tisch Interest Group-formed to support </a:t>
            </a:r>
            <a:r>
              <a:rPr lang="en-US" sz="2400" dirty="0"/>
              <a:t>collaboration and coordination of 802.15 activities/positions with IETF on </a:t>
            </a:r>
            <a:r>
              <a:rPr lang="en-US" sz="2400" dirty="0" smtClean="0"/>
              <a:t>an activity to </a:t>
            </a:r>
            <a:r>
              <a:rPr lang="en-US" sz="2400" dirty="0"/>
              <a:t>utilize capabilities in 15.4e in conjunction with IPv6, specifically time slotted channel </a:t>
            </a:r>
            <a:r>
              <a:rPr lang="en-US" sz="2400" dirty="0" smtClean="0"/>
              <a:t>hopping </a:t>
            </a:r>
            <a:r>
              <a:rPr lang="en-US" sz="2400" dirty="0"/>
              <a:t>(TSCH</a:t>
            </a:r>
            <a:r>
              <a:rPr lang="en-US" sz="2400" dirty="0" smtClean="0"/>
              <a:t>).</a:t>
            </a:r>
            <a:endParaRPr lang="en-US" sz="28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Related Activities</a:t>
            </a:r>
          </a:p>
        </p:txBody>
      </p:sp>
      <p:sp>
        <p:nvSpPr>
          <p:cNvPr id="11267" name="Rectangle 3"/>
          <p:cNvSpPr>
            <a:spLocks noGrp="1" noChangeArrowheads="1"/>
          </p:cNvSpPr>
          <p:nvPr>
            <p:ph type="body" idx="1"/>
          </p:nvPr>
        </p:nvSpPr>
        <p:spPr>
          <a:xfrm>
            <a:off x="527152" y="1597130"/>
            <a:ext cx="8208912" cy="4928214"/>
          </a:xfrm>
        </p:spPr>
        <p:txBody>
          <a:bodyPr/>
          <a:lstStyle/>
          <a:p>
            <a:pPr marL="0" indent="0" eaLnBrk="1" hangingPunct="1">
              <a:lnSpc>
                <a:spcPct val="80000"/>
              </a:lnSpc>
              <a:buNone/>
            </a:pPr>
            <a:r>
              <a:rPr lang="en-US" sz="2800" dirty="0" smtClean="0"/>
              <a:t>IEEE802.19 Sub GHz Coexistence SG:</a:t>
            </a:r>
          </a:p>
          <a:p>
            <a:pPr marL="0" indent="0" eaLnBrk="1" hangingPunct="1">
              <a:lnSpc>
                <a:spcPct val="80000"/>
              </a:lnSpc>
              <a:buNone/>
            </a:pPr>
            <a:endParaRPr lang="en-US" sz="800" dirty="0" smtClean="0">
              <a:solidFill>
                <a:srgbClr val="000099"/>
              </a:solidFill>
            </a:endParaRPr>
          </a:p>
          <a:p>
            <a:pPr eaLnBrk="1" hangingPunct="1">
              <a:lnSpc>
                <a:spcPct val="80000"/>
              </a:lnSpc>
            </a:pPr>
            <a:r>
              <a:rPr lang="en-US" sz="2400" dirty="0" smtClean="0"/>
              <a:t>Improved Coexistence – Improving targeted coexistence between 802.15 and 802.11 networks.</a:t>
            </a:r>
          </a:p>
          <a:p>
            <a:pPr marL="857250" lvl="2" indent="0" eaLnBrk="1" hangingPunct="1">
              <a:lnSpc>
                <a:spcPct val="80000"/>
              </a:lnSpc>
              <a:buNone/>
            </a:pPr>
            <a:r>
              <a:rPr lang="en-US" sz="2000" b="1" i="1" dirty="0">
                <a:solidFill>
                  <a:srgbClr val="000099"/>
                </a:solidFill>
              </a:rPr>
              <a:t>STATUS: </a:t>
            </a:r>
            <a:r>
              <a:rPr lang="en-US" sz="2000" b="1" i="1" dirty="0" smtClean="0">
                <a:solidFill>
                  <a:srgbClr val="000099"/>
                </a:solidFill>
              </a:rPr>
              <a:t> Discussing coexistence </a:t>
            </a:r>
            <a:r>
              <a:rPr lang="en-US" sz="2000" b="1" i="1" dirty="0">
                <a:solidFill>
                  <a:srgbClr val="000099"/>
                </a:solidFill>
              </a:rPr>
              <a:t>recommended </a:t>
            </a:r>
            <a:r>
              <a:rPr lang="en-US" sz="2000" b="1" i="1" dirty="0" smtClean="0">
                <a:solidFill>
                  <a:srgbClr val="000099"/>
                </a:solidFill>
              </a:rPr>
              <a:t>practice(s) </a:t>
            </a:r>
            <a:r>
              <a:rPr lang="en-US" sz="2000" b="1" i="1" dirty="0">
                <a:solidFill>
                  <a:srgbClr val="000099"/>
                </a:solidFill>
              </a:rPr>
              <a:t>between 802.15.4 and </a:t>
            </a:r>
            <a:r>
              <a:rPr lang="en-US" sz="2000" b="1" i="1" dirty="0" smtClean="0">
                <a:solidFill>
                  <a:srgbClr val="000099"/>
                </a:solidFill>
              </a:rPr>
              <a:t>802.11ah</a:t>
            </a:r>
            <a:endParaRPr lang="en-US" sz="2000" dirty="0">
              <a:solidFill>
                <a:srgbClr val="000099"/>
              </a:solidFill>
            </a:endParaRPr>
          </a:p>
          <a:p>
            <a:pPr marL="0" indent="0" eaLnBrk="1" hangingPunct="1">
              <a:lnSpc>
                <a:spcPct val="80000"/>
              </a:lnSpc>
              <a:buNone/>
            </a:pPr>
            <a:endParaRPr lang="en-US" sz="2200" dirty="0" smtClean="0"/>
          </a:p>
          <a:p>
            <a:pPr marL="0" indent="0" eaLnBrk="1" hangingPunct="1">
              <a:lnSpc>
                <a:spcPct val="80000"/>
              </a:lnSpc>
              <a:buNone/>
            </a:pPr>
            <a:r>
              <a:rPr lang="en-US" sz="2800" dirty="0" smtClean="0"/>
              <a:t>IEEE802.11ax Coexistence Assurance Document (CAD)</a:t>
            </a:r>
            <a:endParaRPr lang="en-US" sz="900" dirty="0">
              <a:solidFill>
                <a:srgbClr val="000099"/>
              </a:solidFill>
            </a:endParaRPr>
          </a:p>
          <a:p>
            <a:pPr marL="857250" lvl="2" indent="0" eaLnBrk="1" hangingPunct="1">
              <a:lnSpc>
                <a:spcPct val="80000"/>
              </a:lnSpc>
              <a:buNone/>
            </a:pPr>
            <a:r>
              <a:rPr lang="en-US" sz="2000" b="1" i="1" dirty="0" smtClean="0">
                <a:solidFill>
                  <a:srgbClr val="000099"/>
                </a:solidFill>
              </a:rPr>
              <a:t>STATUS: 802.11ax </a:t>
            </a:r>
            <a:r>
              <a:rPr lang="en-US" sz="2000" b="1" i="1" dirty="0">
                <a:solidFill>
                  <a:srgbClr val="000099"/>
                </a:solidFill>
              </a:rPr>
              <a:t>has essentially </a:t>
            </a:r>
            <a:r>
              <a:rPr lang="en-US" sz="2000" b="1" i="1" dirty="0" smtClean="0">
                <a:solidFill>
                  <a:srgbClr val="000099"/>
                </a:solidFill>
              </a:rPr>
              <a:t>removed their CAD </a:t>
            </a:r>
            <a:r>
              <a:rPr lang="en-US" sz="2000" b="1" i="1" dirty="0">
                <a:solidFill>
                  <a:srgbClr val="000099"/>
                </a:solidFill>
              </a:rPr>
              <a:t>- this is concerning w.r.t. coexistence of 802.11ax with 802.15.4 networks – in particular UWB (802.15.4a and 802.15.4z) networks</a:t>
            </a:r>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smtClean="0">
                <a:solidFill>
                  <a:schemeClr val="bg1"/>
                </a:solidFill>
              </a:rPr>
              <a:t>  Vertical App.</a:t>
            </a:r>
            <a:br>
              <a:rPr lang="en-US" sz="1000" b="1" dirty="0" smtClean="0">
                <a:solidFill>
                  <a:schemeClr val="bg1"/>
                </a:solidFill>
              </a:rPr>
            </a:br>
            <a:r>
              <a:rPr lang="en-US" sz="1000" b="1" dirty="0" smtClean="0">
                <a:solidFill>
                  <a:schemeClr val="bg1"/>
                </a:solidFill>
              </a:rPr>
              <a:t>TAG</a:t>
            </a:r>
            <a:endParaRPr lang="en-US" sz="1000" b="1" dirty="0">
              <a:solidFill>
                <a:schemeClr val="bg1"/>
              </a:solidFill>
            </a:endParaRP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dirty="0"/>
              <a:t>Voting </a:t>
            </a:r>
            <a:r>
              <a:rPr lang="en-US" sz="1800" b="1" dirty="0" smtClean="0"/>
              <a:t>Members: 85</a:t>
            </a:r>
            <a:endParaRPr lang="en-US" sz="1800" b="1" dirty="0"/>
          </a:p>
          <a:p>
            <a:pPr eaLnBrk="1" hangingPunct="1"/>
            <a:r>
              <a:rPr lang="en-US" sz="1800" b="1"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355000" y="1584090"/>
            <a:ext cx="8229600" cy="4941254"/>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59532" y="1571100"/>
            <a:ext cx="8424936" cy="4954244"/>
          </a:xfrm>
        </p:spPr>
        <p:txBody>
          <a:bodyPr/>
          <a:lstStyle/>
          <a:p>
            <a:pPr eaLnBrk="1" hangingPunct="1"/>
            <a:r>
              <a:rPr lang="en-US" sz="2400" dirty="0" smtClean="0"/>
              <a:t>802.15.1 (a.k.a. Bluetooth) - Withdrawn</a:t>
            </a:r>
          </a:p>
          <a:p>
            <a:pPr eaLnBrk="1" hangingPunct="1"/>
            <a:r>
              <a:rPr lang="en-US" sz="2400" dirty="0" smtClean="0"/>
              <a:t>802.15.2 </a:t>
            </a:r>
            <a:r>
              <a:rPr lang="en-US" sz="2400" dirty="0"/>
              <a:t>(a.k.a. 802.15 Coexistence</a:t>
            </a:r>
            <a:r>
              <a:rPr lang="en-US" sz="2400" dirty="0" smtClean="0"/>
              <a:t>) </a:t>
            </a:r>
            <a:r>
              <a:rPr lang="en-US" sz="2400" dirty="0"/>
              <a:t>-</a:t>
            </a:r>
            <a:r>
              <a:rPr lang="en-US" sz="2400" dirty="0" smtClean="0"/>
              <a:t> Withdrawn</a:t>
            </a:r>
          </a:p>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a:t>802.15.3d - THz band 100Gb/s PHY layer for point to point data center applications</a:t>
            </a:r>
          </a:p>
          <a:p>
            <a:pPr lvl="1" eaLnBrk="1" hangingPunct="1"/>
            <a:r>
              <a:rPr lang="en-US" sz="2200" dirty="0" smtClean="0"/>
              <a:t>802.15.3e - High-Rate Close Proximity Point-to-Point Communications (initial target use - Japan Olympics)</a:t>
            </a:r>
          </a:p>
          <a:p>
            <a:pPr lvl="1" eaLnBrk="1" hangingPunct="1"/>
            <a:r>
              <a:rPr lang="en-US" sz="2200" dirty="0"/>
              <a:t>802.15.3f - 60GHz Band Extension for 15.3</a:t>
            </a:r>
          </a:p>
          <a:p>
            <a:pPr lvl="1" eaLnBrk="1" hangingPunct="1"/>
            <a:endParaRPr lang="en-US"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356968" y="1571382"/>
            <a:ext cx="8458200" cy="5025969"/>
          </a:xfrm>
        </p:spPr>
        <p:txBody>
          <a:bodyPr/>
          <a:lstStyle/>
          <a:p>
            <a:pPr eaLnBrk="1" hangingPunct="1"/>
            <a:r>
              <a:rPr lang="en-US" sz="2400" dirty="0"/>
              <a:t>802.15.4 - </a:t>
            </a:r>
            <a:r>
              <a:rPr lang="en-US" sz="2400" i="1" dirty="0" smtClean="0"/>
              <a:t>Low-Rate Wireless Personal </a:t>
            </a:r>
            <a:r>
              <a:rPr lang="en-US" sz="2400" i="1" dirty="0"/>
              <a:t>Area Networks (</a:t>
            </a:r>
            <a:r>
              <a:rPr lang="en-US" sz="2400" i="1" dirty="0" smtClean="0"/>
              <a:t>LR-WPANs</a:t>
            </a:r>
            <a:r>
              <a:rPr lang="en-US" sz="2400" dirty="0"/>
              <a:t> </a:t>
            </a:r>
            <a:r>
              <a:rPr lang="en-US" sz="2400" dirty="0" smtClean="0"/>
              <a:t>) </a:t>
            </a:r>
            <a:r>
              <a:rPr lang="en-US" sz="2400" dirty="0" smtClean="0"/>
              <a:t>(initial </a:t>
            </a:r>
            <a:r>
              <a:rPr lang="en-US" sz="2400" dirty="0" smtClean="0"/>
              <a:t>publication in 2003</a:t>
            </a:r>
            <a:r>
              <a:rPr lang="en-US" sz="2400" dirty="0"/>
              <a:t>)</a:t>
            </a:r>
            <a:br>
              <a:rPr lang="en-US" sz="2400" dirty="0"/>
            </a:br>
            <a:r>
              <a:rPr lang="en-US" sz="2400" dirty="0"/>
              <a:t>Energy Efficient WPAN for WSN type applications</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a:t>
            </a:r>
            <a:r>
              <a:rPr lang="en-US" sz="2200" dirty="0" smtClean="0"/>
              <a:t>Sub </a:t>
            </a:r>
            <a:r>
              <a:rPr lang="en-US" sz="2200" dirty="0"/>
              <a:t>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355000" y="1642496"/>
            <a:ext cx="8458200" cy="4882848"/>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802.15.4k - 15.4 PHY for Low Energy Critical</a:t>
            </a:r>
            <a:br>
              <a:rPr lang="en-US" sz="2200" dirty="0"/>
            </a:br>
            <a:r>
              <a:rPr lang="en-US" sz="2200" dirty="0"/>
              <a:t>Infrastructure Monitoring</a:t>
            </a:r>
          </a:p>
          <a:p>
            <a:pPr lvl="1" eaLnBrk="1" hangingPunct="1">
              <a:lnSpc>
                <a:spcPct val="80000"/>
              </a:lnSpc>
            </a:pPr>
            <a:r>
              <a:rPr lang="en-US" sz="2200" dirty="0" smtClean="0"/>
              <a:t>802.15.4m </a:t>
            </a:r>
            <a:r>
              <a:rPr lang="en-US" sz="2200" dirty="0"/>
              <a:t>- 15.4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t>802.15.4t - 2 Mbps PHY (includes backwards compatibility mechanism to original 250 kbps O-QPSK)</a:t>
            </a:r>
            <a:endParaRPr lang="en-US" sz="2200" dirty="0"/>
          </a:p>
          <a:p>
            <a:pPr lvl="1" eaLnBrk="1" hangingPunct="1">
              <a:lnSpc>
                <a:spcPct val="80000"/>
              </a:lnSpc>
            </a:pPr>
            <a:r>
              <a:rPr lang="en-US" sz="2200" dirty="0"/>
              <a:t>802.15.4u - 865 MHz to 867 MHz Band in </a:t>
            </a:r>
            <a:r>
              <a:rPr lang="en-US" sz="2200" dirty="0" smtClean="0"/>
              <a:t>India</a:t>
            </a:r>
          </a:p>
          <a:p>
            <a:pPr lvl="1" eaLnBrk="1" hangingPunct="1">
              <a:lnSpc>
                <a:spcPct val="80000"/>
              </a:lnSpc>
            </a:pPr>
            <a:r>
              <a:rPr lang="en-US" sz="2200" dirty="0"/>
              <a:t>802.15.4v - Regional Sub 1GHz Band (RSB</a:t>
            </a:r>
            <a:r>
              <a:rPr lang="en-US" sz="2200" dirty="0" smtClean="0"/>
              <a:t>)</a:t>
            </a:r>
          </a:p>
          <a:p>
            <a:pPr lvl="1" eaLnBrk="1" hangingPunct="1">
              <a:lnSpc>
                <a:spcPct val="80000"/>
              </a:lnSpc>
            </a:pPr>
            <a:r>
              <a:rPr lang="en-US" sz="2200" dirty="0"/>
              <a:t>802.15.4-2018 </a:t>
            </a:r>
            <a:r>
              <a:rPr lang="en-US" sz="2200" dirty="0" smtClean="0"/>
              <a:t>Corrigendum (fix errors in format</a:t>
            </a:r>
            <a:br>
              <a:rPr lang="en-US" sz="2200" dirty="0" smtClean="0"/>
            </a:br>
            <a:r>
              <a:rPr lang="en-US" sz="2200" dirty="0" smtClean="0"/>
              <a:t>conventions introduced in 2015)</a:t>
            </a:r>
            <a:endParaRPr lang="en-US" sz="2200" dirty="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355000" y="1642496"/>
            <a:ext cx="8458200" cy="4882848"/>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802.15.4s - MAC enhancement for improved spectrum resource utilization</a:t>
            </a:r>
          </a:p>
        </p:txBody>
      </p:sp>
    </p:spTree>
    <p:extLst>
      <p:ext uri="{BB962C8B-B14F-4D97-AF65-F5344CB8AC3E}">
        <p14:creationId xmlns:p14="http://schemas.microsoft.com/office/powerpoint/2010/main" val="66426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51664" y="1570702"/>
            <a:ext cx="8496944" cy="4954641"/>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smtClean="0"/>
              <a:t>802.15.8 </a:t>
            </a:r>
            <a:r>
              <a:rPr lang="en-US" sz="2400" dirty="0"/>
              <a:t>- Peer Aware </a:t>
            </a:r>
            <a:r>
              <a:rPr lang="en-US" sz="2400" dirty="0" smtClean="0"/>
              <a:t>Communications</a:t>
            </a:r>
            <a:endParaRPr lang="en-US" sz="2400" dirty="0"/>
          </a:p>
          <a:p>
            <a:pPr eaLnBrk="1" hangingPunct="1">
              <a:spcAft>
                <a:spcPts val="1200"/>
              </a:spcAft>
            </a:pPr>
            <a:r>
              <a:rPr lang="en-US" sz="2400" dirty="0" smtClean="0"/>
              <a:t>802.15.9 </a:t>
            </a:r>
            <a:r>
              <a:rPr lang="en-US" sz="2400" dirty="0"/>
              <a:t>- KMP-Recommend Practice for a 15.4 Key Management </a:t>
            </a:r>
            <a:r>
              <a:rPr lang="en-US" sz="2400" dirty="0" smtClean="0"/>
              <a:t>Protocol</a:t>
            </a:r>
          </a:p>
          <a:p>
            <a:pPr eaLnBrk="1" hangingPunct="1">
              <a:spcAft>
                <a:spcPts val="1200"/>
              </a:spcAft>
            </a:pPr>
            <a:r>
              <a:rPr lang="en-US" sz="2400" dirty="0" smtClean="0"/>
              <a:t>802.15.10 - Layer 2 Routing </a:t>
            </a:r>
            <a:r>
              <a:rPr lang="en-US" sz="2400" dirty="0"/>
              <a:t>Recommended </a:t>
            </a:r>
            <a:r>
              <a:rPr lang="en-US" sz="2400" dirty="0" smtClean="0"/>
              <a:t>Practice</a:t>
            </a:r>
            <a:endParaRPr lang="en-US" sz="2400" dirty="0"/>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28718</TotalTime>
  <Words>982</Words>
  <Application>Microsoft Office PowerPoint</Application>
  <PresentationFormat>On-screen Show (4:3)</PresentationFormat>
  <Paragraphs>246</Paragraphs>
  <Slides>25</Slides>
  <Notes>3</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 (cont)</vt:lpstr>
      <vt:lpstr>802.15 Active Projects/Status (cont)</vt:lpstr>
      <vt:lpstr>802.15 Active Projects/Status (cont)</vt:lpstr>
      <vt:lpstr>802.15 Active Projects/Status</vt:lpstr>
      <vt:lpstr>802.15 Active Projects/Status (cont)</vt:lpstr>
      <vt:lpstr>802.15 Active Projects/Status</vt:lpstr>
      <vt:lpstr>802.15 Active Projects/Status (cont)</vt:lpstr>
      <vt:lpstr>802.15 Active Projects/Status (cont)</vt:lpstr>
      <vt:lpstr>802.15 Active Projects/Status (cont)</vt:lpstr>
      <vt:lpstr>802.15 Active Projects/Status (cont)</vt:lpstr>
      <vt:lpstr>802.15 Other Activity</vt:lpstr>
      <vt:lpstr>802.15 Related Activities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1073</cp:revision>
  <dcterms:created xsi:type="dcterms:W3CDTF">2009-09-07T19:24:44Z</dcterms:created>
  <dcterms:modified xsi:type="dcterms:W3CDTF">2019-02-15T00:41:21Z</dcterms:modified>
</cp:coreProperties>
</file>