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5"/>
  </p:notesMasterIdLst>
  <p:handoutMasterIdLst>
    <p:handoutMasterId r:id="rId16"/>
  </p:handoutMasterIdLst>
  <p:sldIdLst>
    <p:sldId id="287" r:id="rId3"/>
    <p:sldId id="326" r:id="rId4"/>
    <p:sldId id="337" r:id="rId5"/>
    <p:sldId id="327" r:id="rId6"/>
    <p:sldId id="328" r:id="rId7"/>
    <p:sldId id="335" r:id="rId8"/>
    <p:sldId id="330" r:id="rId9"/>
    <p:sldId id="334" r:id="rId10"/>
    <p:sldId id="332" r:id="rId11"/>
    <p:sldId id="329" r:id="rId12"/>
    <p:sldId id="333" r:id="rId13"/>
    <p:sldId id="33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37"/>
            <p14:sldId id="327"/>
            <p14:sldId id="328"/>
            <p14:sldId id="335"/>
            <p14:sldId id="330"/>
            <p14:sldId id="334"/>
            <p14:sldId id="332"/>
            <p14:sldId id="329"/>
            <p14:sldId id="333"/>
            <p14:sldId id="33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6" autoAdjust="0"/>
    <p:restoredTop sz="99378" autoAdjust="0"/>
  </p:normalViewPr>
  <p:slideViewPr>
    <p:cSldViewPr>
      <p:cViewPr>
        <p:scale>
          <a:sx n="70" d="100"/>
          <a:sy n="70" d="100"/>
        </p:scale>
        <p:origin x="-342"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802.15-&lt;15-19-0069-03-IETF&gt;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802.15-&lt;15-19-0069-03-IETF&gt;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802.15-&lt;15-19-0069-03-IETF&gt;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15-19-0069-03-IETF</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&lt;May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802.15.4 Profile for IETF SCHC</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[SC IETF topic for SCHC header compression]</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[Discussion about ways to use SCHC with 802.15.4]</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[Develop document text for IETF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 submission]</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802.15.4 new frame type</a:t>
            </a:r>
            <a:endParaRPr lang="en-US" dirty="0"/>
          </a:p>
        </p:txBody>
      </p:sp>
      <p:sp>
        <p:nvSpPr>
          <p:cNvPr id="3" name="Content Placeholder 2"/>
          <p:cNvSpPr>
            <a:spLocks noGrp="1"/>
          </p:cNvSpPr>
          <p:nvPr>
            <p:ph idx="1"/>
          </p:nvPr>
        </p:nvSpPr>
        <p:spPr/>
        <p:txBody>
          <a:bodyPr/>
          <a:lstStyle/>
          <a:p>
            <a:r>
              <a:rPr lang="en-US" dirty="0" smtClean="0"/>
              <a:t>General frame format defined in 7.2</a:t>
            </a:r>
          </a:p>
          <a:p>
            <a:r>
              <a:rPr lang="en-US" dirty="0" smtClean="0"/>
              <a:t>3 bits for Frame type</a:t>
            </a:r>
          </a:p>
          <a:p>
            <a:r>
              <a:rPr lang="en-US" dirty="0" smtClean="0"/>
              <a:t>0 bits for PAN IDs, Source/</a:t>
            </a:r>
            <a:r>
              <a:rPr lang="en-US" dirty="0" err="1" smtClean="0"/>
              <a:t>Dst</a:t>
            </a:r>
            <a:r>
              <a:rPr lang="en-US" dirty="0" smtClean="0"/>
              <a:t> Address</a:t>
            </a:r>
          </a:p>
          <a:p>
            <a:r>
              <a:rPr lang="en-US" dirty="0" smtClean="0"/>
              <a:t>0 bits for IEs</a:t>
            </a:r>
          </a:p>
          <a:p>
            <a:r>
              <a:rPr lang="en-US" dirty="0" smtClean="0"/>
              <a:t>2/4 bytes for FCS</a:t>
            </a:r>
          </a:p>
          <a:p>
            <a:pPr lvl="1">
              <a:buClr>
                <a:srgbClr val="FF0000"/>
              </a:buClr>
              <a:buFont typeface="Wingdings" panose="05000000000000000000" pitchFamily="2" charset="2"/>
              <a:buChar char="Ø"/>
            </a:pPr>
            <a:r>
              <a:rPr lang="en-US" dirty="0" smtClean="0"/>
              <a:t> Less </a:t>
            </a:r>
            <a:r>
              <a:rPr lang="en-US" dirty="0"/>
              <a:t>overhead than SCHC, but </a:t>
            </a:r>
            <a:r>
              <a:rPr lang="en-US" i="1" u="sng" dirty="0" smtClean="0"/>
              <a:t>way</a:t>
            </a:r>
            <a:r>
              <a:rPr lang="en-US" dirty="0" smtClean="0"/>
              <a:t> more intrusive design-wise</a:t>
            </a:r>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723690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Questions</a:t>
            </a:r>
            <a:endParaRPr lang="en-US" dirty="0"/>
          </a:p>
        </p:txBody>
      </p:sp>
      <p:sp>
        <p:nvSpPr>
          <p:cNvPr id="3" name="Content Placeholder 2"/>
          <p:cNvSpPr>
            <a:spLocks noGrp="1"/>
          </p:cNvSpPr>
          <p:nvPr>
            <p:ph idx="1"/>
          </p:nvPr>
        </p:nvSpPr>
        <p:spPr>
          <a:xfrm>
            <a:off x="304800" y="1524000"/>
            <a:ext cx="8686800" cy="4572000"/>
          </a:xfrm>
        </p:spPr>
        <p:txBody>
          <a:bodyPr/>
          <a:lstStyle/>
          <a:p>
            <a:pPr>
              <a:spcBef>
                <a:spcPts val="1800"/>
              </a:spcBef>
            </a:pPr>
            <a:r>
              <a:rPr lang="en-US" sz="2800" dirty="0" smtClean="0"/>
              <a:t>How to minimize 802.15.4 MAC header overhead?</a:t>
            </a:r>
          </a:p>
          <a:p>
            <a:pPr>
              <a:spcBef>
                <a:spcPts val="1800"/>
              </a:spcBef>
            </a:pPr>
            <a:r>
              <a:rPr lang="en-US" sz="2800" dirty="0"/>
              <a:t>Is 16-bit FCS in common use?</a:t>
            </a:r>
          </a:p>
          <a:p>
            <a:pPr>
              <a:spcBef>
                <a:spcPts val="1800"/>
              </a:spcBef>
            </a:pPr>
            <a:r>
              <a:rPr lang="en-US" sz="2800" dirty="0" smtClean="0"/>
              <a:t>Should </a:t>
            </a:r>
            <a:r>
              <a:rPr lang="en-US" sz="2800" dirty="0" smtClean="0"/>
              <a:t>we </a:t>
            </a:r>
            <a:r>
              <a:rPr lang="en-US" sz="2800" dirty="0" smtClean="0"/>
              <a:t>specify </a:t>
            </a:r>
            <a:r>
              <a:rPr lang="en-US" sz="2800" dirty="0" smtClean="0"/>
              <a:t>an extended frame type?</a:t>
            </a:r>
          </a:p>
          <a:p>
            <a:pPr>
              <a:spcBef>
                <a:spcPts val="1800"/>
              </a:spcBef>
            </a:pPr>
            <a:r>
              <a:rPr lang="en-US" sz="2800" dirty="0" smtClean="0"/>
              <a:t>Does SCHC require security?  How shall we compare 802.15.4 security versus SCHC security?</a:t>
            </a:r>
          </a:p>
          <a:p>
            <a:pPr>
              <a:spcBef>
                <a:spcPts val="1800"/>
              </a:spcBef>
            </a:pPr>
            <a:r>
              <a:rPr lang="en-US" sz="2800" dirty="0"/>
              <a:t>SCHC MIC is a CRC checksum and not secure.  Should not call it MIC.  But SCHC doesn’t emit “frames”, so it shouldn’t be FCS.  What to call it</a:t>
            </a:r>
            <a:r>
              <a:rPr lang="en-US" sz="2800" dirty="0" smtClean="0"/>
              <a:t>?</a:t>
            </a:r>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2528754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Observations</a:t>
            </a:r>
            <a:endParaRPr lang="en-US" dirty="0"/>
          </a:p>
        </p:txBody>
      </p:sp>
      <p:sp>
        <p:nvSpPr>
          <p:cNvPr id="3" name="Content Placeholder 2"/>
          <p:cNvSpPr>
            <a:spLocks noGrp="1"/>
          </p:cNvSpPr>
          <p:nvPr>
            <p:ph idx="1"/>
          </p:nvPr>
        </p:nvSpPr>
        <p:spPr>
          <a:xfrm>
            <a:off x="381000" y="1676400"/>
            <a:ext cx="8458200" cy="4114800"/>
          </a:xfrm>
        </p:spPr>
        <p:txBody>
          <a:bodyPr/>
          <a:lstStyle/>
          <a:p>
            <a:pPr>
              <a:spcBef>
                <a:spcPts val="2400"/>
              </a:spcBef>
            </a:pPr>
            <a:r>
              <a:rPr lang="en-US" dirty="0" smtClean="0"/>
              <a:t>I believe that SC IETF decided that </a:t>
            </a:r>
            <a:r>
              <a:rPr lang="en-US" dirty="0" smtClean="0"/>
              <a:t>the IETF [</a:t>
            </a:r>
            <a:r>
              <a:rPr lang="en-US" dirty="0" err="1" smtClean="0"/>
              <a:t>lpwan</a:t>
            </a:r>
            <a:r>
              <a:rPr lang="en-US" dirty="0" smtClean="0"/>
              <a:t>] </a:t>
            </a:r>
            <a:r>
              <a:rPr lang="en-US" dirty="0"/>
              <a:t>document </a:t>
            </a:r>
            <a:r>
              <a:rPr lang="en-US" dirty="0" smtClean="0"/>
              <a:t>should be </a:t>
            </a:r>
            <a:r>
              <a:rPr lang="en-US" dirty="0" smtClean="0"/>
              <a:t>for all of </a:t>
            </a:r>
            <a:r>
              <a:rPr lang="en-US" dirty="0" smtClean="0"/>
              <a:t>15.4</a:t>
            </a:r>
            <a:endParaRPr lang="en-US" dirty="0"/>
          </a:p>
          <a:p>
            <a:pPr>
              <a:spcBef>
                <a:spcPts val="2400"/>
              </a:spcBef>
            </a:pPr>
            <a:r>
              <a:rPr lang="en-US" dirty="0" smtClean="0"/>
              <a:t>802.15.4 MIC is cryptographically secure and typically is done </a:t>
            </a:r>
            <a:r>
              <a:rPr lang="en-US" dirty="0" smtClean="0"/>
              <a:t>on-chip</a:t>
            </a:r>
          </a:p>
          <a:p>
            <a:pPr>
              <a:spcBef>
                <a:spcPts val="2400"/>
              </a:spcBef>
            </a:pPr>
            <a:r>
              <a:rPr lang="en-US" dirty="0" smtClean="0"/>
              <a:t>Probably need </a:t>
            </a:r>
            <a:r>
              <a:rPr lang="en-US" smtClean="0"/>
              <a:t>separate SCHC profiles </a:t>
            </a:r>
            <a:r>
              <a:rPr lang="en-US" dirty="0" smtClean="0"/>
              <a:t>depending on the fragmentation mode</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82170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dirty="0" smtClean="0"/>
              <a:t>SCHC – Static Context Header Compression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Static Context:</a:t>
            </a:r>
          </a:p>
          <a:p>
            <a:pPr lvl="1"/>
            <a:r>
              <a:rPr lang="en-US" dirty="0" smtClean="0"/>
              <a:t>Topology [static endpoints over one hop]</a:t>
            </a:r>
            <a:endParaRPr lang="en-US" dirty="0" smtClean="0"/>
          </a:p>
          <a:p>
            <a:pPr lvl="1"/>
            <a:r>
              <a:rPr lang="en-US" dirty="0" smtClean="0"/>
              <a:t>Application (i.e., kind of traffic)</a:t>
            </a:r>
          </a:p>
          <a:p>
            <a:pPr lvl="1"/>
            <a:r>
              <a:rPr lang="en-US" dirty="0" smtClean="0"/>
              <a:t>Packets always delivered in order</a:t>
            </a:r>
          </a:p>
          <a:p>
            <a:r>
              <a:rPr lang="en-US" dirty="0" smtClean="0"/>
              <a:t>Fragmentation modes</a:t>
            </a:r>
          </a:p>
          <a:p>
            <a:pPr lvl="1"/>
            <a:r>
              <a:rPr lang="en-US" dirty="0" smtClean="0"/>
              <a:t>Never Ack</a:t>
            </a:r>
          </a:p>
          <a:p>
            <a:pPr lvl="1"/>
            <a:r>
              <a:rPr lang="en-US" dirty="0"/>
              <a:t>Always Ack</a:t>
            </a:r>
          </a:p>
          <a:p>
            <a:pPr lvl="1"/>
            <a:r>
              <a:rPr lang="en-US" dirty="0" smtClean="0"/>
              <a:t>Ack on Error</a:t>
            </a:r>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SCHC versus 802.15.4 fragmentation</a:t>
            </a:r>
            <a:endParaRPr lang="en-US" dirty="0"/>
          </a:p>
        </p:txBody>
      </p:sp>
      <p:sp>
        <p:nvSpPr>
          <p:cNvPr id="3" name="Content Placeholder 2"/>
          <p:cNvSpPr>
            <a:spLocks noGrp="1"/>
          </p:cNvSpPr>
          <p:nvPr>
            <p:ph idx="1"/>
          </p:nvPr>
        </p:nvSpPr>
        <p:spPr/>
        <p:txBody>
          <a:bodyPr/>
          <a:lstStyle/>
          <a:p>
            <a:r>
              <a:rPr lang="en-US" dirty="0" smtClean="0"/>
              <a:t>Need to determine whether or not to specify fragmentation parameters for the IETF [</a:t>
            </a:r>
            <a:r>
              <a:rPr lang="en-US" dirty="0" err="1" smtClean="0"/>
              <a:t>lpwan</a:t>
            </a:r>
            <a:r>
              <a:rPr lang="en-US" dirty="0" smtClean="0"/>
              <a:t>] document for 802.15.4</a:t>
            </a:r>
          </a:p>
          <a:p>
            <a:r>
              <a:rPr lang="en-US" dirty="0" smtClean="0"/>
              <a:t>Every SCHC fragment needs an 802.15.4 header</a:t>
            </a:r>
          </a:p>
          <a:p>
            <a:r>
              <a:rPr lang="en-US" dirty="0"/>
              <a:t>But 802.15.4 fragmentation </a:t>
            </a:r>
            <a:r>
              <a:rPr lang="en-US" dirty="0" smtClean="0"/>
              <a:t>mandates some </a:t>
            </a:r>
            <a:r>
              <a:rPr lang="en-US" dirty="0"/>
              <a:t>things </a:t>
            </a:r>
            <a:r>
              <a:rPr lang="en-US" dirty="0" smtClean="0"/>
              <a:t>that SCHC can do without</a:t>
            </a: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467133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lstStyle/>
          <a:p>
            <a:r>
              <a:rPr lang="en-US" dirty="0" smtClean="0"/>
              <a:t>SCHC Fragment Header sizes</a:t>
            </a:r>
            <a:endParaRPr lang="en-US" dirty="0"/>
          </a:p>
        </p:txBody>
      </p:sp>
      <p:sp>
        <p:nvSpPr>
          <p:cNvPr id="3" name="Content Placeholder 2"/>
          <p:cNvSpPr>
            <a:spLocks noGrp="1"/>
          </p:cNvSpPr>
          <p:nvPr>
            <p:ph idx="1"/>
          </p:nvPr>
        </p:nvSpPr>
        <p:spPr>
          <a:xfrm>
            <a:off x="457200" y="1600200"/>
            <a:ext cx="8229600" cy="4572000"/>
          </a:xfrm>
        </p:spPr>
        <p:txBody>
          <a:bodyPr/>
          <a:lstStyle/>
          <a:p>
            <a:pPr marL="0" indent="0">
              <a:spcBef>
                <a:spcPts val="600"/>
              </a:spcBef>
              <a:spcAft>
                <a:spcPts val="1800"/>
              </a:spcAft>
              <a:buNone/>
            </a:pPr>
            <a:r>
              <a:rPr lang="en-US" sz="2800" dirty="0"/>
              <a:t>At last IETF, </a:t>
            </a:r>
            <a:r>
              <a:rPr lang="en-US" sz="2800" dirty="0" smtClean="0"/>
              <a:t>I heard </a:t>
            </a:r>
            <a:r>
              <a:rPr lang="en-US" sz="2800" dirty="0"/>
              <a:t>agreement to rename the SCHC MIC, and that it </a:t>
            </a:r>
            <a:r>
              <a:rPr lang="en-US" sz="2800" i="1" u="sng" dirty="0"/>
              <a:t>*could* </a:t>
            </a:r>
            <a:r>
              <a:rPr lang="en-US" sz="2800" dirty="0"/>
              <a:t>be 0 </a:t>
            </a:r>
            <a:r>
              <a:rPr lang="en-US" sz="2800" dirty="0" smtClean="0"/>
              <a:t>bytes, </a:t>
            </a:r>
            <a:r>
              <a:rPr lang="en-US" sz="2800" dirty="0"/>
              <a:t>since 802.15.4 *</a:t>
            </a:r>
            <a:r>
              <a:rPr lang="en-US" sz="2800" b="1" i="1" u="sng" dirty="0"/>
              <a:t>will</a:t>
            </a:r>
            <a:r>
              <a:rPr lang="en-US" sz="2800" dirty="0"/>
              <a:t>* </a:t>
            </a:r>
            <a:r>
              <a:rPr lang="en-US" sz="2800" dirty="0" smtClean="0"/>
              <a:t>check</a:t>
            </a:r>
            <a:endParaRPr lang="en-US" dirty="0" smtClean="0"/>
          </a:p>
          <a:p>
            <a:pPr marL="0" indent="0">
              <a:buNone/>
            </a:pPr>
            <a:r>
              <a:rPr lang="en-US" dirty="0" smtClean="0"/>
              <a:t>So, perhaps </a:t>
            </a:r>
            <a:r>
              <a:rPr lang="en-US" dirty="0"/>
              <a:t>one byte, </a:t>
            </a:r>
            <a:r>
              <a:rPr lang="en-US" dirty="0" smtClean="0"/>
              <a:t>minimum, as follows:</a:t>
            </a:r>
          </a:p>
          <a:p>
            <a:r>
              <a:rPr lang="en-US" sz="2800" dirty="0" err="1" smtClean="0"/>
              <a:t>RuleID</a:t>
            </a:r>
            <a:r>
              <a:rPr lang="en-US" sz="2800" dirty="0" smtClean="0"/>
              <a:t>: two or three bits minimum</a:t>
            </a:r>
          </a:p>
          <a:p>
            <a:r>
              <a:rPr lang="en-US" sz="2800" dirty="0" err="1" smtClean="0"/>
              <a:t>Dtag</a:t>
            </a:r>
            <a:r>
              <a:rPr lang="en-US" sz="2800" dirty="0" smtClean="0"/>
              <a:t>: can be zero</a:t>
            </a:r>
          </a:p>
          <a:p>
            <a:r>
              <a:rPr lang="en-US" sz="2800" dirty="0" smtClean="0"/>
              <a:t>W: at least one bit if windows are used</a:t>
            </a:r>
          </a:p>
          <a:p>
            <a:r>
              <a:rPr lang="en-US" sz="2800" dirty="0" smtClean="0"/>
              <a:t>FCN: probably at least two bits</a:t>
            </a:r>
          </a:p>
          <a:p>
            <a:pPr marL="0" indent="0">
              <a:buNone/>
            </a:pPr>
            <a:endParaRPr lang="en-US" dirty="0" smtClean="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805777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lstStyle/>
          <a:p>
            <a:r>
              <a:rPr lang="en-US" dirty="0" smtClean="0"/>
              <a:t>Comparing Fragmentation</a:t>
            </a:r>
            <a:endParaRPr lang="en-US" dirty="0"/>
          </a:p>
        </p:txBody>
      </p:sp>
      <p:sp>
        <p:nvSpPr>
          <p:cNvPr id="3" name="Content Placeholder 2"/>
          <p:cNvSpPr>
            <a:spLocks noGrp="1"/>
          </p:cNvSpPr>
          <p:nvPr>
            <p:ph idx="1"/>
          </p:nvPr>
        </p:nvSpPr>
        <p:spPr>
          <a:xfrm>
            <a:off x="381000" y="1828800"/>
            <a:ext cx="8305800" cy="3810000"/>
          </a:xfrm>
        </p:spPr>
        <p:txBody>
          <a:bodyPr/>
          <a:lstStyle/>
          <a:p>
            <a:pPr marL="0" indent="0">
              <a:buNone/>
            </a:pPr>
            <a:r>
              <a:rPr lang="en-US" dirty="0" smtClean="0"/>
              <a:t>For SCHC, fragmentation overhead is:</a:t>
            </a:r>
          </a:p>
          <a:p>
            <a:pPr>
              <a:buFont typeface="Wingdings" panose="05000000000000000000" pitchFamily="2" charset="2"/>
              <a:buChar char="Ø"/>
            </a:pPr>
            <a:r>
              <a:rPr lang="en-US" dirty="0" smtClean="0"/>
              <a:t> ~1 byte / fragment  (+ 0 for </a:t>
            </a:r>
            <a:r>
              <a:rPr lang="en-US" dirty="0"/>
              <a:t>SCHC </a:t>
            </a:r>
            <a:r>
              <a:rPr lang="en-US" dirty="0" smtClean="0"/>
              <a:t>MIC )</a:t>
            </a:r>
          </a:p>
          <a:p>
            <a:pPr>
              <a:spcBef>
                <a:spcPts val="1800"/>
              </a:spcBef>
              <a:buFont typeface="Wingdings" panose="05000000000000000000" pitchFamily="2" charset="2"/>
              <a:buChar char="Ø"/>
            </a:pPr>
            <a:r>
              <a:rPr lang="en-US" dirty="0"/>
              <a:t> </a:t>
            </a:r>
            <a:r>
              <a:rPr lang="en-US" dirty="0" smtClean="0"/>
              <a:t>+ 802.15.4 header per fragment</a:t>
            </a:r>
          </a:p>
          <a:p>
            <a:pPr lvl="1">
              <a:spcBef>
                <a:spcPts val="1800"/>
              </a:spcBef>
              <a:buClr>
                <a:srgbClr val="FF0000"/>
              </a:buClr>
              <a:buFont typeface="Wingdings" panose="05000000000000000000" pitchFamily="2" charset="2"/>
              <a:buChar char="q"/>
            </a:pPr>
            <a:r>
              <a:rPr lang="en-US" dirty="0"/>
              <a:t> </a:t>
            </a:r>
            <a:r>
              <a:rPr lang="en-US" dirty="0" smtClean="0"/>
              <a:t> </a:t>
            </a:r>
            <a:r>
              <a:rPr lang="en-US" dirty="0" smtClean="0"/>
              <a:t>(4-6 </a:t>
            </a:r>
            <a:r>
              <a:rPr lang="en-US" dirty="0" smtClean="0"/>
              <a:t>bytes ?) [see next page]</a:t>
            </a:r>
          </a:p>
          <a:p>
            <a:pPr lvl="1">
              <a:buClr>
                <a:srgbClr val="FF0000"/>
              </a:buClr>
              <a:buFont typeface="Wingdings" panose="05000000000000000000" pitchFamily="2" charset="2"/>
              <a:buChar char="v"/>
            </a:pPr>
            <a:r>
              <a:rPr lang="en-US" dirty="0" smtClean="0"/>
              <a:t>  How much can we compress </a:t>
            </a:r>
            <a:r>
              <a:rPr lang="en-US" dirty="0" smtClean="0"/>
              <a:t>MAC header?</a:t>
            </a:r>
            <a:endParaRPr lang="en-US" dirty="0" smtClean="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643178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6</a:t>
            </a:fld>
            <a:endParaRPr lang="en-US" dirty="0"/>
          </a:p>
        </p:txBody>
      </p:sp>
      <p:sp>
        <p:nvSpPr>
          <p:cNvPr id="21509" name="Rectangle 2"/>
          <p:cNvSpPr>
            <a:spLocks noGrp="1" noChangeArrowheads="1"/>
          </p:cNvSpPr>
          <p:nvPr>
            <p:ph type="title" idx="4294967295"/>
          </p:nvPr>
        </p:nvSpPr>
        <p:spPr>
          <a:xfrm>
            <a:off x="526186" y="762000"/>
            <a:ext cx="7772400" cy="685800"/>
          </a:xfrm>
        </p:spPr>
        <p:txBody>
          <a:bodyPr/>
          <a:lstStyle/>
          <a:p>
            <a:pPr lvl="2"/>
            <a:r>
              <a:rPr lang="en-US" b="1" dirty="0" smtClean="0">
                <a:solidFill>
                  <a:srgbClr val="000000"/>
                </a:solidFill>
                <a:ea typeface="Lucida Grande"/>
                <a:cs typeface="Lucida Grande"/>
              </a:rPr>
              <a:t>Compressing  802.15.4</a:t>
            </a:r>
            <a:r>
              <a:rPr lang="en-US" b="1" dirty="0">
                <a:solidFill>
                  <a:srgbClr val="000000"/>
                </a:solidFill>
                <a:ea typeface="Lucida Grande"/>
                <a:cs typeface="Lucida Grande"/>
              </a:rPr>
              <a:t> </a:t>
            </a:r>
            <a:r>
              <a:rPr lang="en-US" b="1" dirty="0" smtClean="0">
                <a:solidFill>
                  <a:srgbClr val="000000"/>
                </a:solidFill>
                <a:ea typeface="Lucida Grande"/>
                <a:cs typeface="Lucida Grande"/>
              </a:rPr>
              <a:t>MAC header</a:t>
            </a:r>
            <a:endParaRPr lang="en-US" dirty="0">
              <a:latin typeface="Times New Roman" charset="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6</a:t>
            </a:fld>
            <a:endParaRPr lang="en-US"/>
          </a:p>
        </p:txBody>
      </p:sp>
      <p:grpSp>
        <p:nvGrpSpPr>
          <p:cNvPr id="3" name="Group 2"/>
          <p:cNvGrpSpPr/>
          <p:nvPr/>
        </p:nvGrpSpPr>
        <p:grpSpPr>
          <a:xfrm>
            <a:off x="153123" y="1820862"/>
            <a:ext cx="8840788" cy="708025"/>
            <a:chOff x="178594" y="2062163"/>
            <a:chExt cx="8840788" cy="708025"/>
          </a:xfrm>
        </p:grpSpPr>
        <p:sp>
          <p:nvSpPr>
            <p:cNvPr id="627" name="Rectangle 5"/>
            <p:cNvSpPr>
              <a:spLocks noChangeArrowheads="1"/>
            </p:cNvSpPr>
            <p:nvPr/>
          </p:nvSpPr>
          <p:spPr bwMode="auto">
            <a:xfrm>
              <a:off x="1204119" y="2265363"/>
              <a:ext cx="2273300" cy="400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8" name="Rectangle 6"/>
            <p:cNvSpPr>
              <a:spLocks noChangeArrowheads="1"/>
            </p:cNvSpPr>
            <p:nvPr/>
          </p:nvSpPr>
          <p:spPr bwMode="auto">
            <a:xfrm>
              <a:off x="1204119" y="2265363"/>
              <a:ext cx="2273300" cy="4000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9" name="Rectangle 7"/>
            <p:cNvSpPr>
              <a:spLocks noChangeArrowheads="1"/>
            </p:cNvSpPr>
            <p:nvPr/>
          </p:nvSpPr>
          <p:spPr bwMode="auto">
            <a:xfrm>
              <a:off x="1753394" y="2397125"/>
              <a:ext cx="306388"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IEEE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0" name="Rectangle 8"/>
            <p:cNvSpPr>
              <a:spLocks noChangeArrowheads="1"/>
            </p:cNvSpPr>
            <p:nvPr/>
          </p:nvSpPr>
          <p:spPr bwMode="auto">
            <a:xfrm>
              <a:off x="2012157" y="2397125"/>
              <a:ext cx="214313"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1" name="Rectangle 9"/>
            <p:cNvSpPr>
              <a:spLocks noChangeArrowheads="1"/>
            </p:cNvSpPr>
            <p:nvPr/>
          </p:nvSpPr>
          <p:spPr bwMode="auto">
            <a:xfrm>
              <a:off x="2180432" y="2397125"/>
              <a:ext cx="74613"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2" name="Rectangle 10"/>
            <p:cNvSpPr>
              <a:spLocks noChangeArrowheads="1"/>
            </p:cNvSpPr>
            <p:nvPr/>
          </p:nvSpPr>
          <p:spPr bwMode="auto">
            <a:xfrm>
              <a:off x="2197894" y="2397125"/>
              <a:ext cx="157163"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3" name="Rectangle 11"/>
            <p:cNvSpPr>
              <a:spLocks noChangeArrowheads="1"/>
            </p:cNvSpPr>
            <p:nvPr/>
          </p:nvSpPr>
          <p:spPr bwMode="auto">
            <a:xfrm>
              <a:off x="2310607" y="2397125"/>
              <a:ext cx="74613"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4" name="Rectangle 12"/>
            <p:cNvSpPr>
              <a:spLocks noChangeArrowheads="1"/>
            </p:cNvSpPr>
            <p:nvPr/>
          </p:nvSpPr>
          <p:spPr bwMode="auto">
            <a:xfrm>
              <a:off x="2337594" y="2397125"/>
              <a:ext cx="1301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5" name="Rectangle 13"/>
            <p:cNvSpPr>
              <a:spLocks noChangeArrowheads="1"/>
            </p:cNvSpPr>
            <p:nvPr/>
          </p:nvSpPr>
          <p:spPr bwMode="auto">
            <a:xfrm>
              <a:off x="2421732" y="2397125"/>
              <a:ext cx="566738"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frame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1" name="Rectangle 29"/>
            <p:cNvSpPr>
              <a:spLocks noChangeArrowheads="1"/>
            </p:cNvSpPr>
            <p:nvPr/>
          </p:nvSpPr>
          <p:spPr bwMode="auto">
            <a:xfrm>
              <a:off x="178594" y="2206625"/>
              <a:ext cx="534988" cy="4286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2" name="Rectangle 30"/>
            <p:cNvSpPr>
              <a:spLocks noChangeArrowheads="1"/>
            </p:cNvSpPr>
            <p:nvPr/>
          </p:nvSpPr>
          <p:spPr bwMode="auto">
            <a:xfrm>
              <a:off x="178594" y="2206625"/>
              <a:ext cx="534988" cy="42862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3" name="Rectangle 31"/>
            <p:cNvSpPr>
              <a:spLocks noChangeArrowheads="1"/>
            </p:cNvSpPr>
            <p:nvPr/>
          </p:nvSpPr>
          <p:spPr bwMode="auto">
            <a:xfrm>
              <a:off x="294482" y="2295525"/>
              <a:ext cx="3810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4" name="Rectangle 32"/>
            <p:cNvSpPr>
              <a:spLocks noChangeArrowheads="1"/>
            </p:cNvSpPr>
            <p:nvPr/>
          </p:nvSpPr>
          <p:spPr bwMode="auto">
            <a:xfrm>
              <a:off x="265907" y="2416175"/>
              <a:ext cx="4079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 name="Rectangle 33"/>
            <p:cNvSpPr>
              <a:spLocks noChangeArrowheads="1"/>
            </p:cNvSpPr>
            <p:nvPr/>
          </p:nvSpPr>
          <p:spPr bwMode="auto">
            <a:xfrm>
              <a:off x="713582" y="2206625"/>
              <a:ext cx="579438" cy="4286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6" name="Rectangle 34"/>
            <p:cNvSpPr>
              <a:spLocks noChangeArrowheads="1"/>
            </p:cNvSpPr>
            <p:nvPr/>
          </p:nvSpPr>
          <p:spPr bwMode="auto">
            <a:xfrm>
              <a:off x="713582" y="2206625"/>
              <a:ext cx="579438" cy="42862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7" name="Rectangle 35"/>
            <p:cNvSpPr>
              <a:spLocks noChangeArrowheads="1"/>
            </p:cNvSpPr>
            <p:nvPr/>
          </p:nvSpPr>
          <p:spPr bwMode="auto">
            <a:xfrm>
              <a:off x="767557" y="2295525"/>
              <a:ext cx="5572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Sequence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8" name="Rectangle 36"/>
            <p:cNvSpPr>
              <a:spLocks noChangeArrowheads="1"/>
            </p:cNvSpPr>
            <p:nvPr/>
          </p:nvSpPr>
          <p:spPr bwMode="auto">
            <a:xfrm>
              <a:off x="815182" y="2416175"/>
              <a:ext cx="42703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Number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9" name="Rectangle 37"/>
            <p:cNvSpPr>
              <a:spLocks noChangeArrowheads="1"/>
            </p:cNvSpPr>
            <p:nvPr/>
          </p:nvSpPr>
          <p:spPr bwMode="auto">
            <a:xfrm>
              <a:off x="1293019" y="2384425"/>
              <a:ext cx="1233488" cy="2508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0" name="Rectangle 38"/>
            <p:cNvSpPr>
              <a:spLocks noChangeArrowheads="1"/>
            </p:cNvSpPr>
            <p:nvPr/>
          </p:nvSpPr>
          <p:spPr bwMode="auto">
            <a:xfrm>
              <a:off x="1293019" y="2384425"/>
              <a:ext cx="1233488" cy="25082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1" name="Rectangle 39"/>
            <p:cNvSpPr>
              <a:spLocks noChangeArrowheads="1"/>
            </p:cNvSpPr>
            <p:nvPr/>
          </p:nvSpPr>
          <p:spPr bwMode="auto">
            <a:xfrm>
              <a:off x="1483519" y="2444750"/>
              <a:ext cx="9286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Addressing Fields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2" name="Rectangle 40"/>
            <p:cNvSpPr>
              <a:spLocks noChangeArrowheads="1"/>
            </p:cNvSpPr>
            <p:nvPr/>
          </p:nvSpPr>
          <p:spPr bwMode="auto">
            <a:xfrm>
              <a:off x="2515394" y="2384425"/>
              <a:ext cx="1023938" cy="2508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3" name="Rectangle 41"/>
            <p:cNvSpPr>
              <a:spLocks noChangeArrowheads="1"/>
            </p:cNvSpPr>
            <p:nvPr/>
          </p:nvSpPr>
          <p:spPr bwMode="auto">
            <a:xfrm>
              <a:off x="2515394" y="2384425"/>
              <a:ext cx="1023938" cy="25082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4" name="Rectangle 42"/>
            <p:cNvSpPr>
              <a:spLocks noChangeArrowheads="1"/>
            </p:cNvSpPr>
            <p:nvPr/>
          </p:nvSpPr>
          <p:spPr bwMode="auto">
            <a:xfrm>
              <a:off x="2607469" y="2387600"/>
              <a:ext cx="9286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Auxiliary 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5" name="Rectangle 43"/>
            <p:cNvSpPr>
              <a:spLocks noChangeArrowheads="1"/>
            </p:cNvSpPr>
            <p:nvPr/>
          </p:nvSpPr>
          <p:spPr bwMode="auto">
            <a:xfrm>
              <a:off x="2616994" y="2509838"/>
              <a:ext cx="4175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6" name="Rectangle 44"/>
            <p:cNvSpPr>
              <a:spLocks noChangeArrowheads="1"/>
            </p:cNvSpPr>
            <p:nvPr/>
          </p:nvSpPr>
          <p:spPr bwMode="auto">
            <a:xfrm>
              <a:off x="2978944" y="2509838"/>
              <a:ext cx="8413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7" name="Rectangle 45"/>
            <p:cNvSpPr>
              <a:spLocks noChangeArrowheads="1"/>
            </p:cNvSpPr>
            <p:nvPr/>
          </p:nvSpPr>
          <p:spPr bwMode="auto">
            <a:xfrm>
              <a:off x="3015457" y="2509838"/>
              <a:ext cx="4460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8" name="Rectangle 46"/>
            <p:cNvSpPr>
              <a:spLocks noChangeArrowheads="1"/>
            </p:cNvSpPr>
            <p:nvPr/>
          </p:nvSpPr>
          <p:spPr bwMode="auto">
            <a:xfrm>
              <a:off x="3405982" y="2509838"/>
              <a:ext cx="8413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9" name="Rectangle 47"/>
            <p:cNvSpPr>
              <a:spLocks noChangeArrowheads="1"/>
            </p:cNvSpPr>
            <p:nvPr/>
          </p:nvSpPr>
          <p:spPr bwMode="auto">
            <a:xfrm>
              <a:off x="713582" y="2071688"/>
              <a:ext cx="644525"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0" name="Rectangle 48"/>
            <p:cNvSpPr>
              <a:spLocks noChangeArrowheads="1"/>
            </p:cNvSpPr>
            <p:nvPr/>
          </p:nvSpPr>
          <p:spPr bwMode="auto">
            <a:xfrm>
              <a:off x="713582" y="2071688"/>
              <a:ext cx="644525"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1" name="Rectangle 49"/>
            <p:cNvSpPr>
              <a:spLocks noChangeArrowheads="1"/>
            </p:cNvSpPr>
            <p:nvPr/>
          </p:nvSpPr>
          <p:spPr bwMode="auto">
            <a:xfrm>
              <a:off x="962819"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2" name="Rectangle 50"/>
            <p:cNvSpPr>
              <a:spLocks noChangeArrowheads="1"/>
            </p:cNvSpPr>
            <p:nvPr/>
          </p:nvSpPr>
          <p:spPr bwMode="auto">
            <a:xfrm>
              <a:off x="1018382"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3" name="Rectangle 51"/>
            <p:cNvSpPr>
              <a:spLocks noChangeArrowheads="1"/>
            </p:cNvSpPr>
            <p:nvPr/>
          </p:nvSpPr>
          <p:spPr bwMode="auto">
            <a:xfrm>
              <a:off x="1046957"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4" name="Rectangle 52"/>
            <p:cNvSpPr>
              <a:spLocks noChangeArrowheads="1"/>
            </p:cNvSpPr>
            <p:nvPr/>
          </p:nvSpPr>
          <p:spPr bwMode="auto">
            <a:xfrm>
              <a:off x="178594" y="2071688"/>
              <a:ext cx="534988"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5" name="Rectangle 53"/>
            <p:cNvSpPr>
              <a:spLocks noChangeArrowheads="1"/>
            </p:cNvSpPr>
            <p:nvPr/>
          </p:nvSpPr>
          <p:spPr bwMode="auto">
            <a:xfrm>
              <a:off x="178594" y="2071688"/>
              <a:ext cx="534988"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6" name="Rectangle 54"/>
            <p:cNvSpPr>
              <a:spLocks noChangeArrowheads="1"/>
            </p:cNvSpPr>
            <p:nvPr/>
          </p:nvSpPr>
          <p:spPr bwMode="auto">
            <a:xfrm>
              <a:off x="229394" y="2071688"/>
              <a:ext cx="3619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Octets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7" name="Rectangle 55"/>
            <p:cNvSpPr>
              <a:spLocks noChangeArrowheads="1"/>
            </p:cNvSpPr>
            <p:nvPr/>
          </p:nvSpPr>
          <p:spPr bwMode="auto">
            <a:xfrm>
              <a:off x="545307" y="2071688"/>
              <a:ext cx="11112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8" name="Rectangle 56"/>
            <p:cNvSpPr>
              <a:spLocks noChangeArrowheads="1"/>
            </p:cNvSpPr>
            <p:nvPr/>
          </p:nvSpPr>
          <p:spPr bwMode="auto">
            <a:xfrm>
              <a:off x="600869"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9" name="Rectangle 57"/>
            <p:cNvSpPr>
              <a:spLocks noChangeArrowheads="1"/>
            </p:cNvSpPr>
            <p:nvPr/>
          </p:nvSpPr>
          <p:spPr bwMode="auto">
            <a:xfrm>
              <a:off x="3539332" y="2206625"/>
              <a:ext cx="517525" cy="41910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0" name="Rectangle 58"/>
            <p:cNvSpPr>
              <a:spLocks noChangeArrowheads="1"/>
            </p:cNvSpPr>
            <p:nvPr/>
          </p:nvSpPr>
          <p:spPr bwMode="auto">
            <a:xfrm>
              <a:off x="3539332" y="2206625"/>
              <a:ext cx="517525" cy="4191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1" name="Rectangle 59"/>
            <p:cNvSpPr>
              <a:spLocks noChangeArrowheads="1"/>
            </p:cNvSpPr>
            <p:nvPr/>
          </p:nvSpPr>
          <p:spPr bwMode="auto">
            <a:xfrm>
              <a:off x="3628232" y="2295525"/>
              <a:ext cx="4175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Header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2" name="Rectangle 60"/>
            <p:cNvSpPr>
              <a:spLocks noChangeArrowheads="1"/>
            </p:cNvSpPr>
            <p:nvPr/>
          </p:nvSpPr>
          <p:spPr bwMode="auto">
            <a:xfrm>
              <a:off x="3721894" y="2416175"/>
              <a:ext cx="2047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3" name="Rectangle 61"/>
            <p:cNvSpPr>
              <a:spLocks noChangeArrowheads="1"/>
            </p:cNvSpPr>
            <p:nvPr/>
          </p:nvSpPr>
          <p:spPr bwMode="auto">
            <a:xfrm>
              <a:off x="4044157" y="2206625"/>
              <a:ext cx="533400" cy="4191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4" name="Rectangle 62"/>
            <p:cNvSpPr>
              <a:spLocks noChangeArrowheads="1"/>
            </p:cNvSpPr>
            <p:nvPr/>
          </p:nvSpPr>
          <p:spPr bwMode="auto">
            <a:xfrm>
              <a:off x="4044157" y="2206625"/>
              <a:ext cx="533400" cy="4191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5" name="Rectangle 63"/>
            <p:cNvSpPr>
              <a:spLocks noChangeArrowheads="1"/>
            </p:cNvSpPr>
            <p:nvPr/>
          </p:nvSpPr>
          <p:spPr bwMode="auto">
            <a:xfrm>
              <a:off x="4120357" y="2295525"/>
              <a:ext cx="49212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rgbClr val="000000"/>
                  </a:solidFill>
                  <a:effectLst/>
                  <a:latin typeface="Arial" pitchFamily="34" charset="0"/>
                  <a:cs typeface="Arial" pitchFamily="34" charset="0"/>
                </a:rPr>
                <a:t>Payload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6" name="Rectangle 64"/>
            <p:cNvSpPr>
              <a:spLocks noChangeArrowheads="1"/>
            </p:cNvSpPr>
            <p:nvPr/>
          </p:nvSpPr>
          <p:spPr bwMode="auto">
            <a:xfrm>
              <a:off x="4233069" y="2416175"/>
              <a:ext cx="2047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 name="Rectangle 65"/>
            <p:cNvSpPr>
              <a:spLocks noChangeArrowheads="1"/>
            </p:cNvSpPr>
            <p:nvPr/>
          </p:nvSpPr>
          <p:spPr bwMode="auto">
            <a:xfrm>
              <a:off x="3521869" y="2071688"/>
              <a:ext cx="517525"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8" name="Rectangle 66"/>
            <p:cNvSpPr>
              <a:spLocks noChangeArrowheads="1"/>
            </p:cNvSpPr>
            <p:nvPr/>
          </p:nvSpPr>
          <p:spPr bwMode="auto">
            <a:xfrm>
              <a:off x="3521869" y="2071688"/>
              <a:ext cx="517525"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9" name="Rectangle 67"/>
            <p:cNvSpPr>
              <a:spLocks noChangeArrowheads="1"/>
            </p:cNvSpPr>
            <p:nvPr/>
          </p:nvSpPr>
          <p:spPr bwMode="auto">
            <a:xfrm>
              <a:off x="3591719" y="2071688"/>
              <a:ext cx="4460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0" name="Rectangle 68"/>
            <p:cNvSpPr>
              <a:spLocks noChangeArrowheads="1"/>
            </p:cNvSpPr>
            <p:nvPr/>
          </p:nvSpPr>
          <p:spPr bwMode="auto">
            <a:xfrm>
              <a:off x="4039394" y="2071688"/>
              <a:ext cx="538163" cy="134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1" name="Rectangle 69"/>
            <p:cNvSpPr>
              <a:spLocks noChangeArrowheads="1"/>
            </p:cNvSpPr>
            <p:nvPr/>
          </p:nvSpPr>
          <p:spPr bwMode="auto">
            <a:xfrm>
              <a:off x="4039394" y="2071688"/>
              <a:ext cx="538163"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2" name="Rectangle 70"/>
            <p:cNvSpPr>
              <a:spLocks noChangeArrowheads="1"/>
            </p:cNvSpPr>
            <p:nvPr/>
          </p:nvSpPr>
          <p:spPr bwMode="auto">
            <a:xfrm>
              <a:off x="4112419" y="2071688"/>
              <a:ext cx="4460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3" name="Rectangle 71"/>
            <p:cNvSpPr>
              <a:spLocks noChangeArrowheads="1"/>
            </p:cNvSpPr>
            <p:nvPr/>
          </p:nvSpPr>
          <p:spPr bwMode="auto">
            <a:xfrm>
              <a:off x="4577557" y="2206625"/>
              <a:ext cx="3609975" cy="4286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4" name="Rectangle 72"/>
            <p:cNvSpPr>
              <a:spLocks noChangeArrowheads="1"/>
            </p:cNvSpPr>
            <p:nvPr/>
          </p:nvSpPr>
          <p:spPr bwMode="auto">
            <a:xfrm>
              <a:off x="4577557" y="2206625"/>
              <a:ext cx="3609975" cy="42862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5" name="Rectangle 73"/>
            <p:cNvSpPr>
              <a:spLocks noChangeArrowheads="1"/>
            </p:cNvSpPr>
            <p:nvPr/>
          </p:nvSpPr>
          <p:spPr bwMode="auto">
            <a:xfrm>
              <a:off x="6071394" y="2360613"/>
              <a:ext cx="6873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Data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6" name="Rectangle 74"/>
            <p:cNvSpPr>
              <a:spLocks noChangeArrowheads="1"/>
            </p:cNvSpPr>
            <p:nvPr/>
          </p:nvSpPr>
          <p:spPr bwMode="auto">
            <a:xfrm>
              <a:off x="4577557" y="2071688"/>
              <a:ext cx="3609975"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7" name="Rectangle 75"/>
            <p:cNvSpPr>
              <a:spLocks noChangeArrowheads="1"/>
            </p:cNvSpPr>
            <p:nvPr/>
          </p:nvSpPr>
          <p:spPr bwMode="auto">
            <a:xfrm>
              <a:off x="4577557" y="2071688"/>
              <a:ext cx="3609975"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8" name="Rectangle 76"/>
            <p:cNvSpPr>
              <a:spLocks noChangeArrowheads="1"/>
            </p:cNvSpPr>
            <p:nvPr/>
          </p:nvSpPr>
          <p:spPr bwMode="auto">
            <a:xfrm>
              <a:off x="6192044" y="2071688"/>
              <a:ext cx="446088"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Variable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9" name="Rectangle 77"/>
            <p:cNvSpPr>
              <a:spLocks noChangeArrowheads="1"/>
            </p:cNvSpPr>
            <p:nvPr/>
          </p:nvSpPr>
          <p:spPr bwMode="auto">
            <a:xfrm>
              <a:off x="8187532" y="2206625"/>
              <a:ext cx="415925" cy="4286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0" name="Rectangle 78"/>
            <p:cNvSpPr>
              <a:spLocks noChangeArrowheads="1"/>
            </p:cNvSpPr>
            <p:nvPr/>
          </p:nvSpPr>
          <p:spPr bwMode="auto">
            <a:xfrm>
              <a:off x="8187532" y="2206625"/>
              <a:ext cx="415925" cy="42862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1" name="Rectangle 79"/>
            <p:cNvSpPr>
              <a:spLocks noChangeArrowheads="1"/>
            </p:cNvSpPr>
            <p:nvPr/>
          </p:nvSpPr>
          <p:spPr bwMode="auto">
            <a:xfrm>
              <a:off x="8300244" y="2360613"/>
              <a:ext cx="23177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2" name="Rectangle 80"/>
            <p:cNvSpPr>
              <a:spLocks noChangeArrowheads="1"/>
            </p:cNvSpPr>
            <p:nvPr/>
          </p:nvSpPr>
          <p:spPr bwMode="auto">
            <a:xfrm>
              <a:off x="8187532" y="2071688"/>
              <a:ext cx="415925"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3" name="Rectangle 81"/>
            <p:cNvSpPr>
              <a:spLocks noChangeArrowheads="1"/>
            </p:cNvSpPr>
            <p:nvPr/>
          </p:nvSpPr>
          <p:spPr bwMode="auto">
            <a:xfrm>
              <a:off x="8187532" y="2071688"/>
              <a:ext cx="415925"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4" name="Rectangle 82"/>
            <p:cNvSpPr>
              <a:spLocks noChangeArrowheads="1"/>
            </p:cNvSpPr>
            <p:nvPr/>
          </p:nvSpPr>
          <p:spPr bwMode="auto">
            <a:xfrm>
              <a:off x="8217694"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5" name="Rectangle 83"/>
            <p:cNvSpPr>
              <a:spLocks noChangeArrowheads="1"/>
            </p:cNvSpPr>
            <p:nvPr/>
          </p:nvSpPr>
          <p:spPr bwMode="auto">
            <a:xfrm>
              <a:off x="8273257"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6" name="Rectangle 84"/>
            <p:cNvSpPr>
              <a:spLocks noChangeArrowheads="1"/>
            </p:cNvSpPr>
            <p:nvPr/>
          </p:nvSpPr>
          <p:spPr bwMode="auto">
            <a:xfrm>
              <a:off x="8300244"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7" name="Rectangle 85"/>
            <p:cNvSpPr>
              <a:spLocks noChangeArrowheads="1"/>
            </p:cNvSpPr>
            <p:nvPr/>
          </p:nvSpPr>
          <p:spPr bwMode="auto">
            <a:xfrm>
              <a:off x="8355807"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8" name="Rectangle 86"/>
            <p:cNvSpPr>
              <a:spLocks noChangeArrowheads="1"/>
            </p:cNvSpPr>
            <p:nvPr/>
          </p:nvSpPr>
          <p:spPr bwMode="auto">
            <a:xfrm>
              <a:off x="8384382"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9" name="Rectangle 87"/>
            <p:cNvSpPr>
              <a:spLocks noChangeArrowheads="1"/>
            </p:cNvSpPr>
            <p:nvPr/>
          </p:nvSpPr>
          <p:spPr bwMode="auto">
            <a:xfrm>
              <a:off x="8439944"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0" name="Rectangle 88"/>
            <p:cNvSpPr>
              <a:spLocks noChangeArrowheads="1"/>
            </p:cNvSpPr>
            <p:nvPr/>
          </p:nvSpPr>
          <p:spPr bwMode="auto">
            <a:xfrm>
              <a:off x="8468519" y="2071688"/>
              <a:ext cx="15716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1" name="Rectangle 89"/>
            <p:cNvSpPr>
              <a:spLocks noChangeArrowheads="1"/>
            </p:cNvSpPr>
            <p:nvPr/>
          </p:nvSpPr>
          <p:spPr bwMode="auto">
            <a:xfrm>
              <a:off x="8605044" y="2206625"/>
              <a:ext cx="414338" cy="4222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2" name="Rectangle 90"/>
            <p:cNvSpPr>
              <a:spLocks noChangeArrowheads="1"/>
            </p:cNvSpPr>
            <p:nvPr/>
          </p:nvSpPr>
          <p:spPr bwMode="auto">
            <a:xfrm>
              <a:off x="8605044" y="2206625"/>
              <a:ext cx="414338" cy="42227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3" name="Rectangle 91"/>
            <p:cNvSpPr>
              <a:spLocks noChangeArrowheads="1"/>
            </p:cNvSpPr>
            <p:nvPr/>
          </p:nvSpPr>
          <p:spPr bwMode="auto">
            <a:xfrm>
              <a:off x="8709819" y="2351088"/>
              <a:ext cx="25082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FCS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4" name="Rectangle 92"/>
            <p:cNvSpPr>
              <a:spLocks noChangeArrowheads="1"/>
            </p:cNvSpPr>
            <p:nvPr/>
          </p:nvSpPr>
          <p:spPr bwMode="auto">
            <a:xfrm>
              <a:off x="8605044" y="2071688"/>
              <a:ext cx="414338"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5" name="Rectangle 93"/>
            <p:cNvSpPr>
              <a:spLocks noChangeArrowheads="1"/>
            </p:cNvSpPr>
            <p:nvPr/>
          </p:nvSpPr>
          <p:spPr bwMode="auto">
            <a:xfrm>
              <a:off x="8605044" y="2071688"/>
              <a:ext cx="414338"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6" name="Rectangle 94"/>
            <p:cNvSpPr>
              <a:spLocks noChangeArrowheads="1"/>
            </p:cNvSpPr>
            <p:nvPr/>
          </p:nvSpPr>
          <p:spPr bwMode="auto">
            <a:xfrm>
              <a:off x="8746332"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7" name="Rectangle 95"/>
            <p:cNvSpPr>
              <a:spLocks noChangeArrowheads="1"/>
            </p:cNvSpPr>
            <p:nvPr/>
          </p:nvSpPr>
          <p:spPr bwMode="auto">
            <a:xfrm>
              <a:off x="8801894"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8" name="Rectangle 96"/>
            <p:cNvSpPr>
              <a:spLocks noChangeArrowheads="1"/>
            </p:cNvSpPr>
            <p:nvPr/>
          </p:nvSpPr>
          <p:spPr bwMode="auto">
            <a:xfrm>
              <a:off x="8830469"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0" name="Rectangle 118"/>
            <p:cNvSpPr>
              <a:spLocks noChangeArrowheads="1"/>
            </p:cNvSpPr>
            <p:nvPr/>
          </p:nvSpPr>
          <p:spPr bwMode="auto">
            <a:xfrm>
              <a:off x="1293019" y="2071688"/>
              <a:ext cx="312738"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1" name="Rectangle 119"/>
            <p:cNvSpPr>
              <a:spLocks noChangeArrowheads="1"/>
            </p:cNvSpPr>
            <p:nvPr/>
          </p:nvSpPr>
          <p:spPr bwMode="auto">
            <a:xfrm>
              <a:off x="1293019" y="2071688"/>
              <a:ext cx="312738"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2" name="Rectangle 120"/>
            <p:cNvSpPr>
              <a:spLocks noChangeArrowheads="1"/>
            </p:cNvSpPr>
            <p:nvPr/>
          </p:nvSpPr>
          <p:spPr bwMode="auto">
            <a:xfrm>
              <a:off x="1380332"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3" name="Rectangle 121"/>
            <p:cNvSpPr>
              <a:spLocks noChangeArrowheads="1"/>
            </p:cNvSpPr>
            <p:nvPr/>
          </p:nvSpPr>
          <p:spPr bwMode="auto">
            <a:xfrm>
              <a:off x="1437482"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4" name="Rectangle 122"/>
            <p:cNvSpPr>
              <a:spLocks noChangeArrowheads="1"/>
            </p:cNvSpPr>
            <p:nvPr/>
          </p:nvSpPr>
          <p:spPr bwMode="auto">
            <a:xfrm>
              <a:off x="1464469"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5" name="Rectangle 123"/>
            <p:cNvSpPr>
              <a:spLocks noChangeArrowheads="1"/>
            </p:cNvSpPr>
            <p:nvPr/>
          </p:nvSpPr>
          <p:spPr bwMode="auto">
            <a:xfrm>
              <a:off x="1293019" y="2206625"/>
              <a:ext cx="312738" cy="17780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6" name="Rectangle 124"/>
            <p:cNvSpPr>
              <a:spLocks noChangeArrowheads="1"/>
            </p:cNvSpPr>
            <p:nvPr/>
          </p:nvSpPr>
          <p:spPr bwMode="auto">
            <a:xfrm>
              <a:off x="1293019" y="2206625"/>
              <a:ext cx="312738" cy="1778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7" name="Rectangle 125"/>
            <p:cNvSpPr>
              <a:spLocks noChangeArrowheads="1"/>
            </p:cNvSpPr>
            <p:nvPr/>
          </p:nvSpPr>
          <p:spPr bwMode="auto">
            <a:xfrm>
              <a:off x="1372394" y="2201863"/>
              <a:ext cx="1952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8" name="Rectangle 126"/>
            <p:cNvSpPr>
              <a:spLocks noChangeArrowheads="1"/>
            </p:cNvSpPr>
            <p:nvPr/>
          </p:nvSpPr>
          <p:spPr bwMode="auto">
            <a:xfrm>
              <a:off x="1324769" y="2276475"/>
              <a:ext cx="287338"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53" name="Rectangle 131"/>
            <p:cNvSpPr>
              <a:spLocks noChangeArrowheads="1"/>
            </p:cNvSpPr>
            <p:nvPr/>
          </p:nvSpPr>
          <p:spPr bwMode="auto">
            <a:xfrm>
              <a:off x="178594" y="2630488"/>
              <a:ext cx="3862388" cy="1111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4" name="Rectangle 132"/>
            <p:cNvSpPr>
              <a:spLocks noChangeArrowheads="1"/>
            </p:cNvSpPr>
            <p:nvPr/>
          </p:nvSpPr>
          <p:spPr bwMode="auto">
            <a:xfrm>
              <a:off x="178594" y="2630488"/>
              <a:ext cx="3862388" cy="111125"/>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5" name="Rectangle 133"/>
            <p:cNvSpPr>
              <a:spLocks noChangeArrowheads="1"/>
            </p:cNvSpPr>
            <p:nvPr/>
          </p:nvSpPr>
          <p:spPr bwMode="auto">
            <a:xfrm>
              <a:off x="1994694" y="2620963"/>
              <a:ext cx="2794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MHR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56" name="Rectangle 134"/>
            <p:cNvSpPr>
              <a:spLocks noChangeArrowheads="1"/>
            </p:cNvSpPr>
            <p:nvPr/>
          </p:nvSpPr>
          <p:spPr bwMode="auto">
            <a:xfrm>
              <a:off x="4040982" y="2630488"/>
              <a:ext cx="4565650" cy="111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7" name="Rectangle 135"/>
            <p:cNvSpPr>
              <a:spLocks noChangeArrowheads="1"/>
            </p:cNvSpPr>
            <p:nvPr/>
          </p:nvSpPr>
          <p:spPr bwMode="auto">
            <a:xfrm>
              <a:off x="4040982" y="2630488"/>
              <a:ext cx="4565650" cy="111125"/>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8" name="Rectangle 136"/>
            <p:cNvSpPr>
              <a:spLocks noChangeArrowheads="1"/>
            </p:cNvSpPr>
            <p:nvPr/>
          </p:nvSpPr>
          <p:spPr bwMode="auto">
            <a:xfrm>
              <a:off x="6006307" y="2620963"/>
              <a:ext cx="6969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MAC Payload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59" name="Rectangle 137"/>
            <p:cNvSpPr>
              <a:spLocks noChangeArrowheads="1"/>
            </p:cNvSpPr>
            <p:nvPr/>
          </p:nvSpPr>
          <p:spPr bwMode="auto">
            <a:xfrm>
              <a:off x="8606632" y="2630488"/>
              <a:ext cx="411163" cy="1111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0" name="Rectangle 138"/>
            <p:cNvSpPr>
              <a:spLocks noChangeArrowheads="1"/>
            </p:cNvSpPr>
            <p:nvPr/>
          </p:nvSpPr>
          <p:spPr bwMode="auto">
            <a:xfrm>
              <a:off x="8606632" y="2630488"/>
              <a:ext cx="411163" cy="111125"/>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1" name="Rectangle 139"/>
            <p:cNvSpPr>
              <a:spLocks noChangeArrowheads="1"/>
            </p:cNvSpPr>
            <p:nvPr/>
          </p:nvSpPr>
          <p:spPr bwMode="auto">
            <a:xfrm>
              <a:off x="8700294" y="2620963"/>
              <a:ext cx="269875"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MFR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2" name="Rectangle 140"/>
            <p:cNvSpPr>
              <a:spLocks noChangeArrowheads="1"/>
            </p:cNvSpPr>
            <p:nvPr/>
          </p:nvSpPr>
          <p:spPr bwMode="auto">
            <a:xfrm>
              <a:off x="2515394" y="2071688"/>
              <a:ext cx="365125" cy="1333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3" name="Rectangle 141"/>
            <p:cNvSpPr>
              <a:spLocks noChangeArrowheads="1"/>
            </p:cNvSpPr>
            <p:nvPr/>
          </p:nvSpPr>
          <p:spPr bwMode="auto">
            <a:xfrm>
              <a:off x="2515394" y="2071688"/>
              <a:ext cx="365125" cy="1333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4" name="Rectangle 142"/>
            <p:cNvSpPr>
              <a:spLocks noChangeArrowheads="1"/>
            </p:cNvSpPr>
            <p:nvPr/>
          </p:nvSpPr>
          <p:spPr bwMode="auto">
            <a:xfrm>
              <a:off x="2672557"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5" name="Rectangle 143"/>
            <p:cNvSpPr>
              <a:spLocks noChangeArrowheads="1"/>
            </p:cNvSpPr>
            <p:nvPr/>
          </p:nvSpPr>
          <p:spPr bwMode="auto">
            <a:xfrm>
              <a:off x="2880519" y="2071688"/>
              <a:ext cx="303213" cy="1333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6" name="Rectangle 144"/>
            <p:cNvSpPr>
              <a:spLocks noChangeArrowheads="1"/>
            </p:cNvSpPr>
            <p:nvPr/>
          </p:nvSpPr>
          <p:spPr bwMode="auto">
            <a:xfrm>
              <a:off x="2880519" y="2071688"/>
              <a:ext cx="303213" cy="1333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7" name="Rectangle 145"/>
            <p:cNvSpPr>
              <a:spLocks noChangeArrowheads="1"/>
            </p:cNvSpPr>
            <p:nvPr/>
          </p:nvSpPr>
          <p:spPr bwMode="auto">
            <a:xfrm>
              <a:off x="2959894"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 name="Rectangle 146"/>
            <p:cNvSpPr>
              <a:spLocks noChangeArrowheads="1"/>
            </p:cNvSpPr>
            <p:nvPr/>
          </p:nvSpPr>
          <p:spPr bwMode="auto">
            <a:xfrm>
              <a:off x="3015457"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9" name="Rectangle 147"/>
            <p:cNvSpPr>
              <a:spLocks noChangeArrowheads="1"/>
            </p:cNvSpPr>
            <p:nvPr/>
          </p:nvSpPr>
          <p:spPr bwMode="auto">
            <a:xfrm>
              <a:off x="3044032"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0" name="Rectangle 148"/>
            <p:cNvSpPr>
              <a:spLocks noChangeArrowheads="1"/>
            </p:cNvSpPr>
            <p:nvPr/>
          </p:nvSpPr>
          <p:spPr bwMode="auto">
            <a:xfrm>
              <a:off x="3183732" y="2071688"/>
              <a:ext cx="355600" cy="1285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1" name="Rectangle 149"/>
            <p:cNvSpPr>
              <a:spLocks noChangeArrowheads="1"/>
            </p:cNvSpPr>
            <p:nvPr/>
          </p:nvSpPr>
          <p:spPr bwMode="auto">
            <a:xfrm>
              <a:off x="3183732" y="2071688"/>
              <a:ext cx="355600" cy="1285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2" name="Rectangle 150"/>
            <p:cNvSpPr>
              <a:spLocks noChangeArrowheads="1"/>
            </p:cNvSpPr>
            <p:nvPr/>
          </p:nvSpPr>
          <p:spPr bwMode="auto">
            <a:xfrm>
              <a:off x="3210719" y="2062163"/>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3" name="Rectangle 151"/>
            <p:cNvSpPr>
              <a:spLocks noChangeArrowheads="1"/>
            </p:cNvSpPr>
            <p:nvPr/>
          </p:nvSpPr>
          <p:spPr bwMode="auto">
            <a:xfrm>
              <a:off x="3266282" y="2062163"/>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4" name="Rectangle 152"/>
            <p:cNvSpPr>
              <a:spLocks noChangeArrowheads="1"/>
            </p:cNvSpPr>
            <p:nvPr/>
          </p:nvSpPr>
          <p:spPr bwMode="auto">
            <a:xfrm>
              <a:off x="3294857" y="2062163"/>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5" name="Rectangle 153"/>
            <p:cNvSpPr>
              <a:spLocks noChangeArrowheads="1"/>
            </p:cNvSpPr>
            <p:nvPr/>
          </p:nvSpPr>
          <p:spPr bwMode="auto">
            <a:xfrm>
              <a:off x="3350419" y="2062163"/>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6" name="Rectangle 154"/>
            <p:cNvSpPr>
              <a:spLocks noChangeArrowheads="1"/>
            </p:cNvSpPr>
            <p:nvPr/>
          </p:nvSpPr>
          <p:spPr bwMode="auto">
            <a:xfrm>
              <a:off x="3377407" y="2062163"/>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7" name="Rectangle 155"/>
            <p:cNvSpPr>
              <a:spLocks noChangeArrowheads="1"/>
            </p:cNvSpPr>
            <p:nvPr/>
          </p:nvSpPr>
          <p:spPr bwMode="auto">
            <a:xfrm>
              <a:off x="3434557" y="2062163"/>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8" name="Rectangle 156"/>
            <p:cNvSpPr>
              <a:spLocks noChangeArrowheads="1"/>
            </p:cNvSpPr>
            <p:nvPr/>
          </p:nvSpPr>
          <p:spPr bwMode="auto">
            <a:xfrm>
              <a:off x="3461544" y="2062163"/>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9" name="Rectangle 157"/>
            <p:cNvSpPr>
              <a:spLocks noChangeArrowheads="1"/>
            </p:cNvSpPr>
            <p:nvPr/>
          </p:nvSpPr>
          <p:spPr bwMode="auto">
            <a:xfrm>
              <a:off x="2515394" y="2205038"/>
              <a:ext cx="382588" cy="179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0" name="Rectangle 158"/>
            <p:cNvSpPr>
              <a:spLocks noChangeArrowheads="1"/>
            </p:cNvSpPr>
            <p:nvPr/>
          </p:nvSpPr>
          <p:spPr bwMode="auto">
            <a:xfrm>
              <a:off x="2515394" y="2205038"/>
              <a:ext cx="382588" cy="179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1" name="Rectangle 159"/>
            <p:cNvSpPr>
              <a:spLocks noChangeArrowheads="1"/>
            </p:cNvSpPr>
            <p:nvPr/>
          </p:nvSpPr>
          <p:spPr bwMode="auto">
            <a:xfrm>
              <a:off x="2561432" y="2201863"/>
              <a:ext cx="352425"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Security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2" name="Rectangle 160"/>
            <p:cNvSpPr>
              <a:spLocks noChangeArrowheads="1"/>
            </p:cNvSpPr>
            <p:nvPr/>
          </p:nvSpPr>
          <p:spPr bwMode="auto">
            <a:xfrm>
              <a:off x="2569369" y="2276475"/>
              <a:ext cx="306388"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3" name="Rectangle 161"/>
            <p:cNvSpPr>
              <a:spLocks noChangeArrowheads="1"/>
            </p:cNvSpPr>
            <p:nvPr/>
          </p:nvSpPr>
          <p:spPr bwMode="auto">
            <a:xfrm>
              <a:off x="2880519" y="2200275"/>
              <a:ext cx="303213" cy="1825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4" name="Rectangle 162"/>
            <p:cNvSpPr>
              <a:spLocks noChangeArrowheads="1"/>
            </p:cNvSpPr>
            <p:nvPr/>
          </p:nvSpPr>
          <p:spPr bwMode="auto">
            <a:xfrm>
              <a:off x="2880519" y="2200275"/>
              <a:ext cx="303213" cy="18256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5" name="Rectangle 163"/>
            <p:cNvSpPr>
              <a:spLocks noChangeArrowheads="1"/>
            </p:cNvSpPr>
            <p:nvPr/>
          </p:nvSpPr>
          <p:spPr bwMode="auto">
            <a:xfrm>
              <a:off x="2923382" y="2201863"/>
              <a:ext cx="279400"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Frame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6" name="Rectangle 164"/>
            <p:cNvSpPr>
              <a:spLocks noChangeArrowheads="1"/>
            </p:cNvSpPr>
            <p:nvPr/>
          </p:nvSpPr>
          <p:spPr bwMode="auto">
            <a:xfrm>
              <a:off x="2885282" y="2276475"/>
              <a:ext cx="325438"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Counter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7" name="Rectangle 165"/>
            <p:cNvSpPr>
              <a:spLocks noChangeArrowheads="1"/>
            </p:cNvSpPr>
            <p:nvPr/>
          </p:nvSpPr>
          <p:spPr bwMode="auto">
            <a:xfrm>
              <a:off x="3183732" y="2200275"/>
              <a:ext cx="355600" cy="1841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8" name="Rectangle 166"/>
            <p:cNvSpPr>
              <a:spLocks noChangeArrowheads="1"/>
            </p:cNvSpPr>
            <p:nvPr/>
          </p:nvSpPr>
          <p:spPr bwMode="auto">
            <a:xfrm>
              <a:off x="3183732" y="2200275"/>
              <a:ext cx="355600" cy="1841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9" name="Rectangle 167"/>
            <p:cNvSpPr>
              <a:spLocks noChangeArrowheads="1"/>
            </p:cNvSpPr>
            <p:nvPr/>
          </p:nvSpPr>
          <p:spPr bwMode="auto">
            <a:xfrm>
              <a:off x="3294857" y="2201863"/>
              <a:ext cx="1952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0" name="Rectangle 168"/>
            <p:cNvSpPr>
              <a:spLocks noChangeArrowheads="1"/>
            </p:cNvSpPr>
            <p:nvPr/>
          </p:nvSpPr>
          <p:spPr bwMode="auto">
            <a:xfrm>
              <a:off x="3201194" y="2276475"/>
              <a:ext cx="352425"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Identifier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1" name="Rectangle 169"/>
            <p:cNvSpPr>
              <a:spLocks noChangeArrowheads="1"/>
            </p:cNvSpPr>
            <p:nvPr/>
          </p:nvSpPr>
          <p:spPr bwMode="auto">
            <a:xfrm>
              <a:off x="2210594" y="2071688"/>
              <a:ext cx="307975"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2" name="Rectangle 170"/>
            <p:cNvSpPr>
              <a:spLocks noChangeArrowheads="1"/>
            </p:cNvSpPr>
            <p:nvPr/>
          </p:nvSpPr>
          <p:spPr bwMode="auto">
            <a:xfrm>
              <a:off x="2210594" y="2071688"/>
              <a:ext cx="307975"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3" name="Rectangle 171"/>
            <p:cNvSpPr>
              <a:spLocks noChangeArrowheads="1"/>
            </p:cNvSpPr>
            <p:nvPr/>
          </p:nvSpPr>
          <p:spPr bwMode="auto">
            <a:xfrm>
              <a:off x="2253457"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4" name="Rectangle 172"/>
            <p:cNvSpPr>
              <a:spLocks noChangeArrowheads="1"/>
            </p:cNvSpPr>
            <p:nvPr/>
          </p:nvSpPr>
          <p:spPr bwMode="auto">
            <a:xfrm>
              <a:off x="2310607"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5" name="Rectangle 173"/>
            <p:cNvSpPr>
              <a:spLocks noChangeArrowheads="1"/>
            </p:cNvSpPr>
            <p:nvPr/>
          </p:nvSpPr>
          <p:spPr bwMode="auto">
            <a:xfrm>
              <a:off x="2337594"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6" name="Rectangle 174"/>
            <p:cNvSpPr>
              <a:spLocks noChangeArrowheads="1"/>
            </p:cNvSpPr>
            <p:nvPr/>
          </p:nvSpPr>
          <p:spPr bwMode="auto">
            <a:xfrm>
              <a:off x="2393157"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7" name="Rectangle 175"/>
            <p:cNvSpPr>
              <a:spLocks noChangeArrowheads="1"/>
            </p:cNvSpPr>
            <p:nvPr/>
          </p:nvSpPr>
          <p:spPr bwMode="auto">
            <a:xfrm>
              <a:off x="2421732"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8" name="Rectangle 176"/>
            <p:cNvSpPr>
              <a:spLocks noChangeArrowheads="1"/>
            </p:cNvSpPr>
            <p:nvPr/>
          </p:nvSpPr>
          <p:spPr bwMode="auto">
            <a:xfrm>
              <a:off x="1605757" y="2071688"/>
              <a:ext cx="295275"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9" name="Rectangle 177"/>
            <p:cNvSpPr>
              <a:spLocks noChangeArrowheads="1"/>
            </p:cNvSpPr>
            <p:nvPr/>
          </p:nvSpPr>
          <p:spPr bwMode="auto">
            <a:xfrm>
              <a:off x="1605757" y="2071688"/>
              <a:ext cx="295275"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0" name="Rectangle 178"/>
            <p:cNvSpPr>
              <a:spLocks noChangeArrowheads="1"/>
            </p:cNvSpPr>
            <p:nvPr/>
          </p:nvSpPr>
          <p:spPr bwMode="auto">
            <a:xfrm>
              <a:off x="1640682"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 name="Rectangle 179"/>
            <p:cNvSpPr>
              <a:spLocks noChangeArrowheads="1"/>
            </p:cNvSpPr>
            <p:nvPr/>
          </p:nvSpPr>
          <p:spPr bwMode="auto">
            <a:xfrm>
              <a:off x="1696244"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 name="Rectangle 180"/>
            <p:cNvSpPr>
              <a:spLocks noChangeArrowheads="1"/>
            </p:cNvSpPr>
            <p:nvPr/>
          </p:nvSpPr>
          <p:spPr bwMode="auto">
            <a:xfrm>
              <a:off x="1724819"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 name="Rectangle 181"/>
            <p:cNvSpPr>
              <a:spLocks noChangeArrowheads="1"/>
            </p:cNvSpPr>
            <p:nvPr/>
          </p:nvSpPr>
          <p:spPr bwMode="auto">
            <a:xfrm>
              <a:off x="1780382"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4" name="Rectangle 182"/>
            <p:cNvSpPr>
              <a:spLocks noChangeArrowheads="1"/>
            </p:cNvSpPr>
            <p:nvPr/>
          </p:nvSpPr>
          <p:spPr bwMode="auto">
            <a:xfrm>
              <a:off x="1808957"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5" name="Rectangle 183"/>
            <p:cNvSpPr>
              <a:spLocks noChangeArrowheads="1"/>
            </p:cNvSpPr>
            <p:nvPr/>
          </p:nvSpPr>
          <p:spPr bwMode="auto">
            <a:xfrm>
              <a:off x="1901032" y="2071688"/>
              <a:ext cx="311150" cy="1349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6" name="Rectangle 184"/>
            <p:cNvSpPr>
              <a:spLocks noChangeArrowheads="1"/>
            </p:cNvSpPr>
            <p:nvPr/>
          </p:nvSpPr>
          <p:spPr bwMode="auto">
            <a:xfrm>
              <a:off x="1901032" y="2071688"/>
              <a:ext cx="311150" cy="1349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7" name="Rectangle 185"/>
            <p:cNvSpPr>
              <a:spLocks noChangeArrowheads="1"/>
            </p:cNvSpPr>
            <p:nvPr/>
          </p:nvSpPr>
          <p:spPr bwMode="auto">
            <a:xfrm>
              <a:off x="1985169"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8" name="Rectangle 186"/>
            <p:cNvSpPr>
              <a:spLocks noChangeArrowheads="1"/>
            </p:cNvSpPr>
            <p:nvPr/>
          </p:nvSpPr>
          <p:spPr bwMode="auto">
            <a:xfrm>
              <a:off x="2040732" y="2071688"/>
              <a:ext cx="7461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 name="Rectangle 187"/>
            <p:cNvSpPr>
              <a:spLocks noChangeArrowheads="1"/>
            </p:cNvSpPr>
            <p:nvPr/>
          </p:nvSpPr>
          <p:spPr bwMode="auto">
            <a:xfrm>
              <a:off x="2067719" y="2071688"/>
              <a:ext cx="1016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 name="Rectangle 188"/>
            <p:cNvSpPr>
              <a:spLocks noChangeArrowheads="1"/>
            </p:cNvSpPr>
            <p:nvPr/>
          </p:nvSpPr>
          <p:spPr bwMode="auto">
            <a:xfrm>
              <a:off x="2210594" y="2206625"/>
              <a:ext cx="306388" cy="17780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1" name="Rectangle 189"/>
            <p:cNvSpPr>
              <a:spLocks noChangeArrowheads="1"/>
            </p:cNvSpPr>
            <p:nvPr/>
          </p:nvSpPr>
          <p:spPr bwMode="auto">
            <a:xfrm>
              <a:off x="2210594" y="2206625"/>
              <a:ext cx="306388" cy="1778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2" name="Rectangle 190"/>
            <p:cNvSpPr>
              <a:spLocks noChangeArrowheads="1"/>
            </p:cNvSpPr>
            <p:nvPr/>
          </p:nvSpPr>
          <p:spPr bwMode="auto">
            <a:xfrm>
              <a:off x="2235994" y="2201863"/>
              <a:ext cx="306388"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3" name="Rectangle 191"/>
            <p:cNvSpPr>
              <a:spLocks noChangeArrowheads="1"/>
            </p:cNvSpPr>
            <p:nvPr/>
          </p:nvSpPr>
          <p:spPr bwMode="auto">
            <a:xfrm>
              <a:off x="2272507" y="2276475"/>
              <a:ext cx="21431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4" name="Rectangle 192"/>
            <p:cNvSpPr>
              <a:spLocks noChangeArrowheads="1"/>
            </p:cNvSpPr>
            <p:nvPr/>
          </p:nvSpPr>
          <p:spPr bwMode="auto">
            <a:xfrm>
              <a:off x="1605757" y="2206625"/>
              <a:ext cx="312738" cy="17780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5" name="Rectangle 193"/>
            <p:cNvSpPr>
              <a:spLocks noChangeArrowheads="1"/>
            </p:cNvSpPr>
            <p:nvPr/>
          </p:nvSpPr>
          <p:spPr bwMode="auto">
            <a:xfrm>
              <a:off x="1605757" y="2206625"/>
              <a:ext cx="312738" cy="1778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6" name="Rectangle 194"/>
            <p:cNvSpPr>
              <a:spLocks noChangeArrowheads="1"/>
            </p:cNvSpPr>
            <p:nvPr/>
          </p:nvSpPr>
          <p:spPr bwMode="auto">
            <a:xfrm>
              <a:off x="1678782" y="2201863"/>
              <a:ext cx="222250"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Dest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7" name="Rectangle 195"/>
            <p:cNvSpPr>
              <a:spLocks noChangeArrowheads="1"/>
            </p:cNvSpPr>
            <p:nvPr/>
          </p:nvSpPr>
          <p:spPr bwMode="auto">
            <a:xfrm>
              <a:off x="1678782" y="2276475"/>
              <a:ext cx="21431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Addr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8" name="Rectangle 196"/>
            <p:cNvSpPr>
              <a:spLocks noChangeArrowheads="1"/>
            </p:cNvSpPr>
            <p:nvPr/>
          </p:nvSpPr>
          <p:spPr bwMode="auto">
            <a:xfrm>
              <a:off x="1901032" y="2206625"/>
              <a:ext cx="311150" cy="17780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9" name="Rectangle 197"/>
            <p:cNvSpPr>
              <a:spLocks noChangeArrowheads="1"/>
            </p:cNvSpPr>
            <p:nvPr/>
          </p:nvSpPr>
          <p:spPr bwMode="auto">
            <a:xfrm>
              <a:off x="1901032" y="2206625"/>
              <a:ext cx="311150" cy="1778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0" name="Rectangle 198"/>
            <p:cNvSpPr>
              <a:spLocks noChangeArrowheads="1"/>
            </p:cNvSpPr>
            <p:nvPr/>
          </p:nvSpPr>
          <p:spPr bwMode="auto">
            <a:xfrm>
              <a:off x="1929607" y="2201863"/>
              <a:ext cx="306388"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Source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1" name="Rectangle 199"/>
            <p:cNvSpPr>
              <a:spLocks noChangeArrowheads="1"/>
            </p:cNvSpPr>
            <p:nvPr/>
          </p:nvSpPr>
          <p:spPr bwMode="auto">
            <a:xfrm>
              <a:off x="1929607" y="2276475"/>
              <a:ext cx="287338"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Arial" pitchFamily="34" charset="0"/>
                  <a:cs typeface="Arial" pitchFamily="34" charset="0"/>
                </a:rPr>
                <a:t>PAN 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2" name="Rectangle 200"/>
            <p:cNvSpPr>
              <a:spLocks noChangeArrowheads="1"/>
            </p:cNvSpPr>
            <p:nvPr/>
          </p:nvSpPr>
          <p:spPr bwMode="auto">
            <a:xfrm>
              <a:off x="2526507" y="2071688"/>
              <a:ext cx="1023938" cy="554038"/>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3" name="Rectangle 201"/>
            <p:cNvSpPr>
              <a:spLocks noChangeArrowheads="1"/>
            </p:cNvSpPr>
            <p:nvPr/>
          </p:nvSpPr>
          <p:spPr bwMode="auto">
            <a:xfrm>
              <a:off x="1294607" y="2071688"/>
              <a:ext cx="1231900" cy="554038"/>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4" name="Rectangle 202"/>
            <p:cNvSpPr>
              <a:spLocks noChangeArrowheads="1"/>
            </p:cNvSpPr>
            <p:nvPr/>
          </p:nvSpPr>
          <p:spPr bwMode="auto">
            <a:xfrm>
              <a:off x="180182" y="2071688"/>
              <a:ext cx="534988" cy="554038"/>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5" name="Rectangle 203"/>
            <p:cNvSpPr>
              <a:spLocks noChangeArrowheads="1"/>
            </p:cNvSpPr>
            <p:nvPr/>
          </p:nvSpPr>
          <p:spPr bwMode="auto">
            <a:xfrm>
              <a:off x="715169" y="2071688"/>
              <a:ext cx="579438" cy="554038"/>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6" name="Rectangle 204"/>
            <p:cNvSpPr>
              <a:spLocks noChangeArrowheads="1"/>
            </p:cNvSpPr>
            <p:nvPr/>
          </p:nvSpPr>
          <p:spPr bwMode="auto">
            <a:xfrm>
              <a:off x="3550444" y="2071688"/>
              <a:ext cx="490538" cy="554038"/>
            </a:xfrm>
            <a:prstGeom prst="rect">
              <a:avLst/>
            </a:prstGeom>
            <a:noFill/>
            <a:ln w="158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827" name="Content Placeholder 2"/>
          <p:cNvSpPr txBox="1">
            <a:spLocks/>
          </p:cNvSpPr>
          <p:nvPr/>
        </p:nvSpPr>
        <p:spPr>
          <a:xfrm>
            <a:off x="420605" y="2971799"/>
            <a:ext cx="8366137" cy="308553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spcBef>
                <a:spcPts val="0"/>
              </a:spcBef>
              <a:buNone/>
            </a:pPr>
            <a:r>
              <a:rPr lang="en-US" sz="2800" kern="0" dirty="0" smtClean="0"/>
              <a:t>Minimal 802.15.4 header</a:t>
            </a:r>
          </a:p>
          <a:p>
            <a:pPr lvl="1">
              <a:spcBef>
                <a:spcPts val="0"/>
              </a:spcBef>
              <a:buClr>
                <a:srgbClr val="FF0000"/>
              </a:buClr>
              <a:buFont typeface="Wingdings" panose="05000000000000000000" pitchFamily="2" charset="2"/>
              <a:buChar char="q"/>
            </a:pPr>
            <a:r>
              <a:rPr lang="en-US" sz="2400" kern="0" dirty="0" smtClean="0"/>
              <a:t> 2 bytes Frame Control</a:t>
            </a:r>
          </a:p>
          <a:p>
            <a:pPr lvl="1">
              <a:spcBef>
                <a:spcPts val="0"/>
              </a:spcBef>
              <a:buClr>
                <a:srgbClr val="FF0000"/>
              </a:buClr>
              <a:buFont typeface="Wingdings" panose="05000000000000000000" pitchFamily="2" charset="2"/>
              <a:buChar char="q"/>
            </a:pPr>
            <a:r>
              <a:rPr lang="en-US" sz="2400" kern="0" dirty="0"/>
              <a:t> </a:t>
            </a:r>
            <a:r>
              <a:rPr lang="en-US" sz="2400" kern="0" dirty="0" smtClean="0"/>
              <a:t>0 </a:t>
            </a:r>
            <a:r>
              <a:rPr lang="en-US" sz="2400" kern="0" dirty="0" smtClean="0"/>
              <a:t>byte </a:t>
            </a:r>
            <a:r>
              <a:rPr lang="en-US" sz="2400" kern="0" dirty="0"/>
              <a:t>Auxiliary Security Header</a:t>
            </a:r>
            <a:endParaRPr lang="en-US" sz="2400" kern="0" dirty="0" smtClean="0"/>
          </a:p>
          <a:p>
            <a:pPr lvl="1">
              <a:spcBef>
                <a:spcPts val="0"/>
              </a:spcBef>
              <a:buClr>
                <a:srgbClr val="FF0000"/>
              </a:buClr>
              <a:buFont typeface="Wingdings" panose="05000000000000000000" pitchFamily="2" charset="2"/>
              <a:buChar char="q"/>
            </a:pPr>
            <a:r>
              <a:rPr lang="en-US" sz="2400" kern="0" dirty="0"/>
              <a:t> </a:t>
            </a:r>
            <a:r>
              <a:rPr lang="en-US" sz="2400" kern="0" dirty="0" smtClean="0"/>
              <a:t>2-4 bytes FCS</a:t>
            </a:r>
          </a:p>
          <a:p>
            <a:pPr>
              <a:spcBef>
                <a:spcPts val="1800"/>
              </a:spcBef>
              <a:buClr>
                <a:srgbClr val="FF0000"/>
              </a:buClr>
              <a:buFont typeface="Wingdings" panose="05000000000000000000" pitchFamily="2" charset="2"/>
              <a:buChar char="Ø"/>
            </a:pPr>
            <a:r>
              <a:rPr lang="en-US" sz="2800" kern="0" dirty="0" smtClean="0"/>
              <a:t> So, </a:t>
            </a:r>
            <a:r>
              <a:rPr lang="en-US" sz="2800" kern="0" dirty="0" smtClean="0"/>
              <a:t>minimum size = 4-6 bytes … ?  Call it  </a:t>
            </a:r>
            <a:r>
              <a:rPr lang="en-US" sz="2800" i="1" kern="0" dirty="0" smtClean="0"/>
              <a:t>min</a:t>
            </a:r>
          </a:p>
          <a:p>
            <a:pPr>
              <a:spcBef>
                <a:spcPts val="1800"/>
              </a:spcBef>
              <a:buClr>
                <a:srgbClr val="FF0000"/>
              </a:buClr>
              <a:buFont typeface="Wingdings" panose="05000000000000000000" pitchFamily="2" charset="2"/>
              <a:buChar char="Ø"/>
            </a:pPr>
            <a:r>
              <a:rPr lang="en-US" sz="2800" kern="0" dirty="0" smtClean="0"/>
              <a:t> So, SCHC fragmentation overhead = 5-7 bytes</a:t>
            </a:r>
            <a:endParaRPr lang="en-US" sz="2800" kern="0" dirty="0" smtClean="0"/>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762000"/>
          </a:xfrm>
        </p:spPr>
        <p:txBody>
          <a:bodyPr/>
          <a:lstStyle/>
          <a:p>
            <a:r>
              <a:rPr lang="en-US" b="1" dirty="0" smtClean="0"/>
              <a:t>802.15.4 LECIM Fragmentation overhead</a:t>
            </a:r>
            <a:endParaRPr lang="en-US" b="1" dirty="0"/>
          </a:p>
        </p:txBody>
      </p:sp>
      <p:sp>
        <p:nvSpPr>
          <p:cNvPr id="3" name="Content Placeholder 2"/>
          <p:cNvSpPr>
            <a:spLocks noGrp="1"/>
          </p:cNvSpPr>
          <p:nvPr>
            <p:ph idx="1"/>
          </p:nvPr>
        </p:nvSpPr>
        <p:spPr>
          <a:xfrm>
            <a:off x="457200" y="1600200"/>
            <a:ext cx="8229600" cy="4800600"/>
          </a:xfrm>
        </p:spPr>
        <p:txBody>
          <a:bodyPr/>
          <a:lstStyle/>
          <a:p>
            <a:pPr marL="0" indent="0">
              <a:buNone/>
            </a:pPr>
            <a:r>
              <a:rPr lang="en-US" dirty="0" smtClean="0"/>
              <a:t>Let  </a:t>
            </a:r>
            <a:r>
              <a:rPr lang="en-US" i="1" dirty="0" smtClean="0"/>
              <a:t>n</a:t>
            </a:r>
            <a:r>
              <a:rPr lang="en-US" dirty="0" smtClean="0"/>
              <a:t>  = # </a:t>
            </a:r>
            <a:r>
              <a:rPr lang="en-US" dirty="0" smtClean="0"/>
              <a:t>of </a:t>
            </a:r>
            <a:r>
              <a:rPr lang="en-US" dirty="0" smtClean="0"/>
              <a:t>fragments, </a:t>
            </a:r>
            <a:r>
              <a:rPr lang="en-US" i="1" dirty="0" smtClean="0"/>
              <a:t>min  </a:t>
            </a:r>
            <a:r>
              <a:rPr lang="en-US" dirty="0" smtClean="0"/>
              <a:t>as on last page</a:t>
            </a:r>
            <a:endParaRPr lang="en-US" i="1" dirty="0" smtClean="0"/>
          </a:p>
          <a:p>
            <a:r>
              <a:rPr lang="en-US" dirty="0" smtClean="0"/>
              <a:t>FCSD IE </a:t>
            </a:r>
            <a:r>
              <a:rPr lang="en-US" dirty="0" smtClean="0"/>
              <a:t>needed first: (</a:t>
            </a:r>
            <a:r>
              <a:rPr lang="en-US" dirty="0">
                <a:sym typeface="Wingdings" panose="05000000000000000000" pitchFamily="2" charset="2"/>
              </a:rPr>
              <a:t>4+</a:t>
            </a:r>
            <a:r>
              <a:rPr lang="en-US" i="1" dirty="0">
                <a:sym typeface="Wingdings" panose="05000000000000000000" pitchFamily="2" charset="2"/>
              </a:rPr>
              <a:t>min</a:t>
            </a:r>
            <a:r>
              <a:rPr lang="en-US" dirty="0">
                <a:sym typeface="Wingdings" panose="05000000000000000000" pitchFamily="2" charset="2"/>
              </a:rPr>
              <a:t>)/</a:t>
            </a:r>
            <a:r>
              <a:rPr lang="en-US" i="1" dirty="0">
                <a:sym typeface="Wingdings" panose="05000000000000000000" pitchFamily="2" charset="2"/>
              </a:rPr>
              <a:t>n</a:t>
            </a:r>
            <a:endParaRPr lang="en-US" dirty="0" smtClean="0"/>
          </a:p>
          <a:p>
            <a:r>
              <a:rPr lang="en-US" dirty="0" smtClean="0"/>
              <a:t>Fragment acknowledge – Table 23-4</a:t>
            </a:r>
          </a:p>
          <a:p>
            <a:pPr lvl="1">
              <a:buFont typeface="Wingdings" panose="05000000000000000000" pitchFamily="2" charset="2"/>
              <a:buChar char="v"/>
            </a:pPr>
            <a:r>
              <a:rPr lang="en-US" dirty="0" smtClean="0"/>
              <a:t>   At least one </a:t>
            </a:r>
            <a:r>
              <a:rPr lang="en-US" dirty="0" err="1" smtClean="0"/>
              <a:t>Frak</a:t>
            </a:r>
            <a:r>
              <a:rPr lang="en-US" dirty="0" smtClean="0"/>
              <a:t> is required </a:t>
            </a:r>
            <a:r>
              <a:rPr lang="en-US" dirty="0" smtClean="0">
                <a:sym typeface="Wingdings" panose="05000000000000000000" pitchFamily="2" charset="2"/>
              </a:rPr>
              <a:t> (</a:t>
            </a:r>
            <a:r>
              <a:rPr lang="en-US" dirty="0" smtClean="0">
                <a:sym typeface="Wingdings" panose="05000000000000000000" pitchFamily="2" charset="2"/>
              </a:rPr>
              <a:t>4+</a:t>
            </a:r>
            <a:r>
              <a:rPr lang="en-US" i="1" dirty="0" smtClean="0">
                <a:sym typeface="Wingdings" panose="05000000000000000000" pitchFamily="2" charset="2"/>
              </a:rPr>
              <a:t>min</a:t>
            </a:r>
            <a:r>
              <a:rPr lang="en-US" dirty="0" smtClean="0">
                <a:sym typeface="Wingdings" panose="05000000000000000000" pitchFamily="2" charset="2"/>
              </a:rPr>
              <a:t>)/</a:t>
            </a:r>
            <a:r>
              <a:rPr lang="en-US" i="1" dirty="0" smtClean="0">
                <a:sym typeface="Wingdings" panose="05000000000000000000" pitchFamily="2" charset="2"/>
              </a:rPr>
              <a:t>n</a:t>
            </a:r>
            <a:endParaRPr lang="en-US" dirty="0" smtClean="0"/>
          </a:p>
          <a:p>
            <a:r>
              <a:rPr lang="en-US" dirty="0" smtClean="0"/>
              <a:t>Fragment header (2)</a:t>
            </a:r>
          </a:p>
          <a:p>
            <a:r>
              <a:rPr lang="en-US" dirty="0" smtClean="0"/>
              <a:t>FICS on every fragment – (2) or (4)</a:t>
            </a:r>
          </a:p>
          <a:p>
            <a:pPr>
              <a:spcBef>
                <a:spcPts val="2400"/>
              </a:spcBef>
              <a:buClr>
                <a:srgbClr val="FF0000"/>
              </a:buClr>
              <a:buFont typeface="Wingdings" panose="05000000000000000000" pitchFamily="2" charset="2"/>
              <a:buChar char="Ø"/>
            </a:pPr>
            <a:r>
              <a:rPr lang="en-US" dirty="0" smtClean="0"/>
              <a:t> More overhead than SCHC, but not </a:t>
            </a:r>
            <a:r>
              <a:rPr lang="en-US" dirty="0" smtClean="0"/>
              <a:t>catastrophic, depending on  </a:t>
            </a:r>
            <a:r>
              <a:rPr lang="en-US" i="1" dirty="0" smtClean="0"/>
              <a:t>n</a:t>
            </a:r>
            <a:endParaRPr lang="en-US" i="1" dirty="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735483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609600"/>
          </a:xfrm>
        </p:spPr>
        <p:txBody>
          <a:bodyPr/>
          <a:lstStyle/>
          <a:p>
            <a:r>
              <a:rPr lang="en-US" b="1" dirty="0"/>
              <a:t>Frame </a:t>
            </a:r>
            <a:r>
              <a:rPr lang="en-US" b="1" dirty="0" smtClean="0"/>
              <a:t>types (15.4-2015, Table 7-1)</a:t>
            </a:r>
            <a:endParaRPr lang="en-US" dirty="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56162931"/>
              </p:ext>
            </p:extLst>
          </p:nvPr>
        </p:nvGraphicFramePr>
        <p:xfrm>
          <a:off x="990600" y="1524000"/>
          <a:ext cx="7391400" cy="4495800"/>
        </p:xfrm>
        <a:graphic>
          <a:graphicData uri="http://schemas.openxmlformats.org/drawingml/2006/table">
            <a:tbl>
              <a:tblPr>
                <a:tableStyleId>{5C22544A-7EE6-4342-B048-85BDC9FD1C3A}</a:tableStyleId>
              </a:tblPr>
              <a:tblGrid>
                <a:gridCol w="2631612"/>
                <a:gridCol w="4759788"/>
              </a:tblGrid>
              <a:tr h="449580">
                <a:tc>
                  <a:txBody>
                    <a:bodyPr/>
                    <a:lstStyle/>
                    <a:p>
                      <a:pPr algn="l" fontAlgn="b"/>
                      <a:r>
                        <a:rPr lang="en-US" sz="2400" u="none" strike="noStrike" dirty="0">
                          <a:effectLst/>
                        </a:rPr>
                        <a:t>b</a:t>
                      </a:r>
                      <a:r>
                        <a:rPr lang="en-US" sz="3600" u="none" strike="noStrike" baseline="-25000" dirty="0">
                          <a:effectLst/>
                        </a:rPr>
                        <a:t>2</a:t>
                      </a:r>
                      <a:r>
                        <a:rPr lang="en-US" sz="2400" u="none" strike="noStrike" dirty="0">
                          <a:effectLst/>
                        </a:rPr>
                        <a:t> b</a:t>
                      </a:r>
                      <a:r>
                        <a:rPr lang="en-US" sz="3600" u="none" strike="noStrike" baseline="-25000" dirty="0">
                          <a:effectLst/>
                        </a:rPr>
                        <a:t>1</a:t>
                      </a:r>
                      <a:r>
                        <a:rPr lang="en-US" sz="2400" u="none" strike="noStrike" dirty="0">
                          <a:effectLst/>
                        </a:rPr>
                        <a:t> b</a:t>
                      </a:r>
                      <a:r>
                        <a:rPr lang="en-US" sz="3600" u="none" strike="noStrike" baseline="-25000" dirty="0">
                          <a:effectLst/>
                        </a:rPr>
                        <a:t>0</a:t>
                      </a:r>
                      <a:endParaRPr lang="en-US" sz="3600" b="0" i="0" u="none" strike="noStrike" baseline="-25000" dirty="0">
                        <a:solidFill>
                          <a:srgbClr val="000000"/>
                        </a:solidFill>
                        <a:effectLst/>
                        <a:latin typeface="Calibri"/>
                      </a:endParaRPr>
                    </a:p>
                  </a:txBody>
                  <a:tcPr marL="9525" marR="9525" marT="9525" marB="0" anchor="b">
                    <a:solidFill>
                      <a:srgbClr val="FFC000"/>
                    </a:solidFill>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00"/>
                          </a:solidFill>
                          <a:effectLst/>
                          <a:uLnTx/>
                          <a:uFillTx/>
                          <a:latin typeface="+mn-lt"/>
                          <a:ea typeface="+mn-ea"/>
                          <a:cs typeface="+mn-cs"/>
                        </a:rPr>
                        <a:t>Description</a:t>
                      </a:r>
                      <a:endParaRPr kumimoji="0" lang="en-US" sz="2400" b="1" i="0" u="none" strike="noStrike" kern="1200" cap="none" spc="0" normalizeH="0" baseline="0" noProof="0" dirty="0" smtClean="0">
                        <a:ln>
                          <a:noFill/>
                        </a:ln>
                        <a:solidFill>
                          <a:srgbClr val="000000"/>
                        </a:solidFill>
                        <a:effectLst/>
                        <a:uLnTx/>
                        <a:uFillTx/>
                        <a:latin typeface="Calibri"/>
                        <a:ea typeface="+mn-ea"/>
                        <a:cs typeface="+mn-cs"/>
                      </a:endParaRPr>
                    </a:p>
                  </a:txBody>
                  <a:tcPr marL="9525" marR="9525" marT="9525" marB="0" anchor="b">
                    <a:solidFill>
                      <a:srgbClr val="FFC000"/>
                    </a:solidFill>
                  </a:tcPr>
                </a:tc>
              </a:tr>
              <a:tr h="449580">
                <a:tc>
                  <a:txBody>
                    <a:bodyPr/>
                    <a:lstStyle/>
                    <a:p>
                      <a:pPr algn="l" fontAlgn="b"/>
                      <a:r>
                        <a:rPr lang="en-US" sz="2400" u="none" strike="noStrike" dirty="0" smtClean="0">
                          <a:effectLst/>
                        </a:rPr>
                        <a:t>000</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dirty="0">
                          <a:effectLst/>
                        </a:rPr>
                        <a:t>Beacon</a:t>
                      </a:r>
                      <a:endParaRPr lang="en-US" sz="2400" b="0" i="0" u="none" strike="noStrike" dirty="0">
                        <a:solidFill>
                          <a:srgbClr val="000000"/>
                        </a:solidFill>
                        <a:effectLst/>
                        <a:latin typeface="Calibri"/>
                      </a:endParaRPr>
                    </a:p>
                  </a:txBody>
                  <a:tcPr marL="9525" marR="9525" marT="9525" marB="0" anchor="b"/>
                </a:tc>
              </a:tr>
              <a:tr h="449580">
                <a:tc>
                  <a:txBody>
                    <a:bodyPr/>
                    <a:lstStyle/>
                    <a:p>
                      <a:pPr algn="l" fontAlgn="b"/>
                      <a:r>
                        <a:rPr lang="en-US" sz="2400" u="none" strike="noStrike" dirty="0" smtClean="0">
                          <a:effectLst/>
                        </a:rPr>
                        <a:t>001</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a:effectLst/>
                        </a:rPr>
                        <a:t>Data</a:t>
                      </a:r>
                      <a:endParaRPr lang="en-US" sz="2400" b="0" i="0" u="none" strike="noStrike">
                        <a:solidFill>
                          <a:srgbClr val="000000"/>
                        </a:solidFill>
                        <a:effectLst/>
                        <a:latin typeface="Calibri"/>
                      </a:endParaRPr>
                    </a:p>
                  </a:txBody>
                  <a:tcPr marL="9525" marR="9525" marT="9525" marB="0" anchor="b"/>
                </a:tc>
              </a:tr>
              <a:tr h="449580">
                <a:tc>
                  <a:txBody>
                    <a:bodyPr/>
                    <a:lstStyle/>
                    <a:p>
                      <a:pPr algn="l" fontAlgn="b"/>
                      <a:r>
                        <a:rPr lang="en-US" sz="2400" u="none" strike="noStrike" dirty="0" smtClean="0">
                          <a:effectLst/>
                        </a:rPr>
                        <a:t>010</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a:effectLst/>
                        </a:rPr>
                        <a:t>Acknowledgment</a:t>
                      </a:r>
                      <a:endParaRPr lang="en-US" sz="2400" b="0" i="0" u="none" strike="noStrike">
                        <a:solidFill>
                          <a:srgbClr val="000000"/>
                        </a:solidFill>
                        <a:effectLst/>
                        <a:latin typeface="Calibri"/>
                      </a:endParaRPr>
                    </a:p>
                  </a:txBody>
                  <a:tcPr marL="9525" marR="9525" marT="9525" marB="0" anchor="b"/>
                </a:tc>
              </a:tr>
              <a:tr h="449580">
                <a:tc>
                  <a:txBody>
                    <a:bodyPr/>
                    <a:lstStyle/>
                    <a:p>
                      <a:pPr algn="l" fontAlgn="b"/>
                      <a:r>
                        <a:rPr lang="en-US" sz="2400" u="none" strike="noStrike" dirty="0" smtClean="0">
                          <a:effectLst/>
                        </a:rPr>
                        <a:t>011</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a:effectLst/>
                        </a:rPr>
                        <a:t>MAC command</a:t>
                      </a:r>
                      <a:endParaRPr lang="en-US" sz="2400" b="0" i="0" u="none" strike="noStrike">
                        <a:solidFill>
                          <a:srgbClr val="000000"/>
                        </a:solidFill>
                        <a:effectLst/>
                        <a:latin typeface="Calibri"/>
                      </a:endParaRPr>
                    </a:p>
                  </a:txBody>
                  <a:tcPr marL="9525" marR="9525" marT="9525" marB="0" anchor="b"/>
                </a:tc>
              </a:tr>
              <a:tr h="449580">
                <a:tc>
                  <a:txBody>
                    <a:bodyPr/>
                    <a:lstStyle/>
                    <a:p>
                      <a:pPr algn="l"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a:effectLst/>
                        </a:rPr>
                        <a:t>Reserved</a:t>
                      </a:r>
                      <a:endParaRPr lang="en-US" sz="2400" b="0" i="0" u="none" strike="noStrike">
                        <a:solidFill>
                          <a:srgbClr val="000000"/>
                        </a:solidFill>
                        <a:effectLst/>
                        <a:latin typeface="Calibri"/>
                      </a:endParaRPr>
                    </a:p>
                  </a:txBody>
                  <a:tcPr marL="9525" marR="9525" marT="9525" marB="0" anchor="b"/>
                </a:tc>
              </a:tr>
              <a:tr h="449580">
                <a:tc>
                  <a:txBody>
                    <a:bodyPr/>
                    <a:lstStyle/>
                    <a:p>
                      <a:pPr algn="l" fontAlgn="b"/>
                      <a:r>
                        <a:rPr lang="en-US" sz="2400" u="none" strike="noStrike" dirty="0" smtClean="0">
                          <a:effectLst/>
                        </a:rPr>
                        <a:t>101</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a:effectLst/>
                        </a:rPr>
                        <a:t>Multipurpose</a:t>
                      </a:r>
                      <a:endParaRPr lang="en-US" sz="2400" b="0" i="0" u="none" strike="noStrike">
                        <a:solidFill>
                          <a:srgbClr val="000000"/>
                        </a:solidFill>
                        <a:effectLst/>
                        <a:latin typeface="Calibri"/>
                      </a:endParaRPr>
                    </a:p>
                  </a:txBody>
                  <a:tcPr marL="9525" marR="9525" marT="9525" marB="0" anchor="b"/>
                </a:tc>
              </a:tr>
              <a:tr h="449580">
                <a:tc>
                  <a:txBody>
                    <a:bodyPr/>
                    <a:lstStyle/>
                    <a:p>
                      <a:pPr algn="l" fontAlgn="b"/>
                      <a:r>
                        <a:rPr lang="en-US" sz="2400" u="none" strike="noStrike" dirty="0" smtClean="0">
                          <a:effectLst/>
                        </a:rPr>
                        <a:t>110</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dirty="0">
                          <a:effectLst/>
                        </a:rPr>
                        <a:t>Fragment or </a:t>
                      </a:r>
                      <a:r>
                        <a:rPr lang="en-US" sz="2400" u="none" strike="noStrike" dirty="0" err="1">
                          <a:effectLst/>
                        </a:rPr>
                        <a:t>Frak</a:t>
                      </a:r>
                      <a:endParaRPr lang="en-US" sz="2400" b="0" i="0" u="none" strike="noStrike" dirty="0">
                        <a:solidFill>
                          <a:srgbClr val="000000"/>
                        </a:solidFill>
                        <a:effectLst/>
                        <a:latin typeface="Calibri"/>
                      </a:endParaRPr>
                    </a:p>
                  </a:txBody>
                  <a:tcPr marL="9525" marR="9525" marT="9525" marB="0" anchor="b"/>
                </a:tc>
              </a:tr>
              <a:tr h="449580">
                <a:tc>
                  <a:txBody>
                    <a:bodyPr/>
                    <a:lstStyle/>
                    <a:p>
                      <a:pPr algn="l" fontAlgn="b"/>
                      <a:r>
                        <a:rPr lang="en-US" sz="2400" u="none" strike="noStrike" dirty="0" smtClean="0">
                          <a:effectLst/>
                        </a:rPr>
                        <a:t>111</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dirty="0">
                          <a:effectLst/>
                        </a:rPr>
                        <a:t>Extended</a:t>
                      </a:r>
                      <a:endParaRPr lang="en-US" sz="2400" b="0" i="0" u="none" strike="noStrike" dirty="0">
                        <a:solidFill>
                          <a:srgbClr val="000000"/>
                        </a:solidFill>
                        <a:effectLst/>
                        <a:latin typeface="Calibri"/>
                      </a:endParaRPr>
                    </a:p>
                  </a:txBody>
                  <a:tcPr marL="9525" marR="9525" marT="9525" marB="0" anchor="b"/>
                </a:tc>
              </a:tr>
              <a:tr h="449580">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600" u="none" strike="noStrike" dirty="0">
                          <a:effectLst/>
                        </a:rPr>
                        <a:t>The Fragment and </a:t>
                      </a:r>
                      <a:r>
                        <a:rPr lang="en-US" sz="1600" u="none" strike="noStrike" dirty="0" err="1">
                          <a:effectLst/>
                        </a:rPr>
                        <a:t>Frak</a:t>
                      </a:r>
                      <a:r>
                        <a:rPr lang="en-US" sz="1600" u="none" strike="noStrike" dirty="0">
                          <a:effectLst/>
                        </a:rPr>
                        <a:t> formats are defined in 23.3.3 </a:t>
                      </a:r>
                      <a:r>
                        <a:rPr lang="en-US" sz="1600" u="none" strike="noStrike" dirty="0" smtClean="0">
                          <a:effectLst/>
                        </a:rPr>
                        <a:t>and 23.3.6.2, respectively.</a:t>
                      </a:r>
                      <a:endParaRPr lang="en-US" sz="1600" b="0" i="0" u="none" strike="noStrike" dirty="0" smtClean="0">
                        <a:solidFill>
                          <a:srgbClr val="000000"/>
                        </a:solidFill>
                        <a:effectLst/>
                        <a:latin typeface="Calibri"/>
                      </a:endParaRPr>
                    </a:p>
                  </a:txBody>
                  <a:tcPr marL="9525" marR="9525" marT="9525" marB="0" anchor="b"/>
                </a:tc>
                <a:tc hMerge="1">
                  <a:txBody>
                    <a:bodyPr/>
                    <a:lstStyle/>
                    <a:p>
                      <a:endParaRPr lang="en-US"/>
                    </a:p>
                  </a:txBody>
                  <a:tcPr/>
                </a:tc>
              </a:tr>
            </a:tbl>
          </a:graphicData>
        </a:graphic>
      </p:graphicFrame>
    </p:spTree>
    <p:extLst>
      <p:ext uri="{BB962C8B-B14F-4D97-AF65-F5344CB8AC3E}">
        <p14:creationId xmlns:p14="http://schemas.microsoft.com/office/powerpoint/2010/main" val="1340857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for a new Frame Type</a:t>
            </a:r>
            <a:endParaRPr lang="en-US" dirty="0"/>
          </a:p>
        </p:txBody>
      </p:sp>
      <p:sp>
        <p:nvSpPr>
          <p:cNvPr id="3" name="Content Placeholder 2"/>
          <p:cNvSpPr>
            <a:spLocks noGrp="1"/>
          </p:cNvSpPr>
          <p:nvPr>
            <p:ph idx="1"/>
          </p:nvPr>
        </p:nvSpPr>
        <p:spPr/>
        <p:txBody>
          <a:bodyPr/>
          <a:lstStyle/>
          <a:p>
            <a:r>
              <a:rPr lang="en-US" dirty="0" smtClean="0"/>
              <a:t>Frame type 0b’100’ is “Reserved”</a:t>
            </a:r>
          </a:p>
          <a:p>
            <a:r>
              <a:rPr lang="en-US" dirty="0"/>
              <a:t>Frame type 0b’111’ is </a:t>
            </a:r>
            <a:r>
              <a:rPr lang="en-US" dirty="0" smtClean="0"/>
              <a:t>“Extended”</a:t>
            </a:r>
          </a:p>
          <a:p>
            <a:r>
              <a:rPr lang="en-US" dirty="0"/>
              <a:t>Frame type </a:t>
            </a:r>
            <a:r>
              <a:rPr lang="en-US" dirty="0" smtClean="0"/>
              <a:t>0b’110’ </a:t>
            </a:r>
            <a:r>
              <a:rPr lang="en-US" dirty="0"/>
              <a:t>is </a:t>
            </a:r>
            <a:r>
              <a:rPr lang="en-US" dirty="0" smtClean="0"/>
              <a:t>“Interesting”</a:t>
            </a:r>
            <a:endParaRPr lang="en-US" dirty="0"/>
          </a:p>
          <a:p>
            <a:pPr marL="0" indent="0">
              <a:buNone/>
            </a:pPr>
            <a:endParaRPr lang="en-US" dirty="0"/>
          </a:p>
          <a:p>
            <a:pPr marL="0" indent="0">
              <a:buNone/>
            </a:pPr>
            <a:r>
              <a:rPr lang="en-US" dirty="0" smtClean="0"/>
              <a:t>If a new frame type is possible, the next bits could be the SCHC header</a:t>
            </a:r>
          </a:p>
          <a:p>
            <a:pPr>
              <a:buClr>
                <a:srgbClr val="FF0000"/>
              </a:buClr>
              <a:buFont typeface="Wingdings" panose="05000000000000000000" pitchFamily="2" charset="2"/>
              <a:buChar char="Ø"/>
            </a:pPr>
            <a:r>
              <a:rPr lang="en-US" dirty="0" smtClean="0"/>
              <a:t> </a:t>
            </a:r>
            <a:r>
              <a:rPr lang="en-US" dirty="0" err="1" smtClean="0"/>
              <a:t>RuleID</a:t>
            </a:r>
            <a:r>
              <a:rPr lang="en-US" dirty="0" smtClean="0"/>
              <a:t>, DTAG, W, …</a:t>
            </a:r>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477558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113101</TotalTime>
  <Words>876</Words>
  <Application>Microsoft Office PowerPoint</Application>
  <PresentationFormat>On-screen Show (4:3)</PresentationFormat>
  <Paragraphs>231</Paragraphs>
  <Slides>12</Slides>
  <Notes>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Default Design</vt:lpstr>
      <vt:lpstr>Custom Design</vt:lpstr>
      <vt:lpstr>PowerPoint Presentation</vt:lpstr>
      <vt:lpstr>SCHC – Static Context Header Compression</vt:lpstr>
      <vt:lpstr>SCHC versus 802.15.4 fragmentation</vt:lpstr>
      <vt:lpstr>SCHC Fragment Header sizes</vt:lpstr>
      <vt:lpstr>Comparing Fragmentation</vt:lpstr>
      <vt:lpstr>Compressing  802.15.4 MAC header</vt:lpstr>
      <vt:lpstr>802.15.4 LECIM Fragmentation overhead</vt:lpstr>
      <vt:lpstr>Frame types (15.4-2015, Table 7-1)</vt:lpstr>
      <vt:lpstr>Possibility for a new Frame Type</vt:lpstr>
      <vt:lpstr>Hypothetical 802.15.4 new frame type</vt:lpstr>
      <vt:lpstr>Questions</vt:lpstr>
      <vt:lpstr>Observations</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 Profile for IETF SCHC</dc:title>
  <dc:subject>IEEE 802.15 &lt;TG12&gt;</dc:subject>
  <dc:creator>Charles Perkins</dc:creator>
  <dc:description>&lt;15-18-0012-00-0012&gt;</dc:description>
  <cp:lastModifiedBy>charliep</cp:lastModifiedBy>
  <cp:revision>1131</cp:revision>
  <cp:lastPrinted>2015-07-14T16:02:16Z</cp:lastPrinted>
  <dcterms:created xsi:type="dcterms:W3CDTF">2009-07-12T16:25:16Z</dcterms:created>
  <dcterms:modified xsi:type="dcterms:W3CDTF">2019-05-15T19:06:20Z</dcterms:modified>
</cp:coreProperties>
</file>