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 id="2147483661" r:id="rId2"/>
  </p:sldMasterIdLst>
  <p:notesMasterIdLst>
    <p:notesMasterId r:id="rId12"/>
  </p:notesMasterIdLst>
  <p:handoutMasterIdLst>
    <p:handoutMasterId r:id="rId13"/>
  </p:handoutMasterIdLst>
  <p:sldIdLst>
    <p:sldId id="287" r:id="rId3"/>
    <p:sldId id="326" r:id="rId4"/>
    <p:sldId id="327" r:id="rId5"/>
    <p:sldId id="328" r:id="rId6"/>
    <p:sldId id="329" r:id="rId7"/>
    <p:sldId id="330" r:id="rId8"/>
    <p:sldId id="331" r:id="rId9"/>
    <p:sldId id="332" r:id="rId10"/>
    <p:sldId id="333" r:id="rId11"/>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521415D9-36F7-43E2-AB2F-B90AF26B5E84}">
      <p14:sectionLst xmlns:p14="http://schemas.microsoft.com/office/powerpoint/2010/main">
        <p14:section name="Opening Report" id="{7E367D55-C77A-3F4F-941C-92F6A234F7F7}">
          <p14:sldIdLst>
            <p14:sldId id="287"/>
            <p14:sldId id="326"/>
            <p14:sldId id="327"/>
            <p14:sldId id="328"/>
            <p14:sldId id="329"/>
            <p14:sldId id="330"/>
            <p14:sldId id="331"/>
            <p14:sldId id="332"/>
            <p14:sldId id="333"/>
          </p14:sldIdLst>
        </p14:section>
      </p14:sectionLst>
    </p:ex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456" autoAdjust="0"/>
    <p:restoredTop sz="99378" autoAdjust="0"/>
  </p:normalViewPr>
  <p:slideViewPr>
    <p:cSldViewPr>
      <p:cViewPr varScale="1">
        <p:scale>
          <a:sx n="62" d="100"/>
          <a:sy n="62" d="100"/>
        </p:scale>
        <p:origin x="-552" y="-8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handoutMaster" Target="handoutMasters/handoutMaster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40362"/>
            <a:ext cx="2693987" cy="430887"/>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dirty="0" smtClean="0"/>
              <a:t>doc.: IEEE 802.15-&lt;15-19-0069-00-010a&gt;</a:t>
            </a:r>
            <a:endParaRPr lang="en-US" dirty="0"/>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119737"/>
            <a:ext cx="2814638" cy="430887"/>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dirty="0" smtClean="0"/>
              <a:t>doc.: IEEE 802.15-&lt;15-19-0069-00-010a&gt;</a:t>
            </a:r>
            <a:endParaRPr lang="en-US" dirty="0"/>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xfrm>
            <a:off x="3467100" y="-119737"/>
            <a:ext cx="2814638" cy="4308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smtClean="0"/>
              <a:t>doc.: IEEE 802.15-&lt;15-19-0069-00-010a&gt;</a:t>
            </a:r>
            <a:endParaRPr lang="en-US" sz="1400" dirty="0"/>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8469308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&lt;January  2019&gt;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&lt;Charlie Perkins&gt;, &lt;Futurewei&gt;</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&lt;January  2019&gt;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&lt;Charlie Perkins&gt;, &lt;Futurewei&gt;</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&lt;January  2019&gt;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&lt;Charlie Perkins&gt;, &lt;Futurewei&gt;</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&lt;January  2019&gt;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&lt;Charlie Perkins&gt;, &lt;Futurewei&gt;</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dirty="0" smtClean="0"/>
              <a:t>&lt;January  2019&gt;</a:t>
            </a:r>
            <a:endParaRPr lang="en-US" dirty="0"/>
          </a:p>
        </p:txBody>
      </p:sp>
      <p:sp>
        <p:nvSpPr>
          <p:cNvPr id="5" name="Footer Placeholder 4"/>
          <p:cNvSpPr>
            <a:spLocks noGrp="1"/>
          </p:cNvSpPr>
          <p:nvPr>
            <p:ph type="ftr" sz="quarter" idx="11"/>
          </p:nvPr>
        </p:nvSpPr>
        <p:spPr/>
        <p:txBody>
          <a:bodyPr/>
          <a:lstStyle/>
          <a:p>
            <a:r>
              <a:rPr lang="en-US" smtClean="0"/>
              <a:t>&lt;Charlie Perkins&gt;, &lt;Futurewei&gt;</a:t>
            </a:r>
            <a:endParaRPr lang="en-US"/>
          </a:p>
        </p:txBody>
      </p:sp>
      <p:sp>
        <p:nvSpPr>
          <p:cNvPr id="6" name="Slide Number Placeholder 5"/>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292732198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dirty="0" smtClean="0"/>
              <a:t>&lt;January  2019&gt;</a:t>
            </a:r>
            <a:endParaRPr lang="en-US" dirty="0"/>
          </a:p>
        </p:txBody>
      </p:sp>
      <p:sp>
        <p:nvSpPr>
          <p:cNvPr id="5" name="Footer Placeholder 4"/>
          <p:cNvSpPr>
            <a:spLocks noGrp="1"/>
          </p:cNvSpPr>
          <p:nvPr>
            <p:ph type="ftr" sz="quarter" idx="11"/>
          </p:nvPr>
        </p:nvSpPr>
        <p:spPr/>
        <p:txBody>
          <a:bodyPr/>
          <a:lstStyle/>
          <a:p>
            <a:r>
              <a:rPr lang="en-US" smtClean="0"/>
              <a:t>&lt;Charlie Perkins&gt;, &lt;Futurewei&gt;</a:t>
            </a:r>
            <a:endParaRPr lang="en-US"/>
          </a:p>
        </p:txBody>
      </p:sp>
      <p:sp>
        <p:nvSpPr>
          <p:cNvPr id="6" name="Slide Number Placeholder 5"/>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125482747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dirty="0" smtClean="0"/>
              <a:t>&lt;January  2019&gt;</a:t>
            </a:r>
            <a:endParaRPr lang="en-US" dirty="0"/>
          </a:p>
        </p:txBody>
      </p:sp>
      <p:sp>
        <p:nvSpPr>
          <p:cNvPr id="5" name="Footer Placeholder 4"/>
          <p:cNvSpPr>
            <a:spLocks noGrp="1"/>
          </p:cNvSpPr>
          <p:nvPr>
            <p:ph type="ftr" sz="quarter" idx="11"/>
          </p:nvPr>
        </p:nvSpPr>
        <p:spPr/>
        <p:txBody>
          <a:bodyPr/>
          <a:lstStyle/>
          <a:p>
            <a:r>
              <a:rPr lang="en-US" smtClean="0"/>
              <a:t>&lt;Charlie Perkins&gt;, &lt;Futurewei&gt;</a:t>
            </a:r>
            <a:endParaRPr lang="en-US"/>
          </a:p>
        </p:txBody>
      </p:sp>
      <p:sp>
        <p:nvSpPr>
          <p:cNvPr id="6" name="Slide Number Placeholder 5"/>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179261571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dirty="0" smtClean="0"/>
              <a:t>&lt;January  2019&gt;</a:t>
            </a:r>
            <a:endParaRPr lang="en-US" dirty="0"/>
          </a:p>
        </p:txBody>
      </p:sp>
      <p:sp>
        <p:nvSpPr>
          <p:cNvPr id="6" name="Footer Placeholder 5"/>
          <p:cNvSpPr>
            <a:spLocks noGrp="1"/>
          </p:cNvSpPr>
          <p:nvPr>
            <p:ph type="ftr" sz="quarter" idx="11"/>
          </p:nvPr>
        </p:nvSpPr>
        <p:spPr/>
        <p:txBody>
          <a:bodyPr/>
          <a:lstStyle/>
          <a:p>
            <a:r>
              <a:rPr lang="en-US" smtClean="0"/>
              <a:t>&lt;Charlie Perkins&gt;, &lt;Futurewei&gt;</a:t>
            </a:r>
            <a:endParaRPr lang="en-US"/>
          </a:p>
        </p:txBody>
      </p:sp>
      <p:sp>
        <p:nvSpPr>
          <p:cNvPr id="7" name="Slide Number Placeholder 6"/>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35171524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dirty="0" smtClean="0"/>
              <a:t>&lt;January  2019&gt;</a:t>
            </a:r>
            <a:endParaRPr lang="en-US" dirty="0"/>
          </a:p>
        </p:txBody>
      </p:sp>
      <p:sp>
        <p:nvSpPr>
          <p:cNvPr id="8" name="Footer Placeholder 7"/>
          <p:cNvSpPr>
            <a:spLocks noGrp="1"/>
          </p:cNvSpPr>
          <p:nvPr>
            <p:ph type="ftr" sz="quarter" idx="11"/>
          </p:nvPr>
        </p:nvSpPr>
        <p:spPr/>
        <p:txBody>
          <a:bodyPr/>
          <a:lstStyle/>
          <a:p>
            <a:r>
              <a:rPr lang="en-US" smtClean="0"/>
              <a:t>&lt;Charlie Perkins&gt;, &lt;Futurewei&gt;</a:t>
            </a:r>
            <a:endParaRPr lang="en-US"/>
          </a:p>
        </p:txBody>
      </p:sp>
      <p:sp>
        <p:nvSpPr>
          <p:cNvPr id="9" name="Slide Number Placeholder 8"/>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151694952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dirty="0" smtClean="0"/>
              <a:t>&lt;January  2019&gt;</a:t>
            </a:r>
            <a:endParaRPr lang="en-US" dirty="0"/>
          </a:p>
        </p:txBody>
      </p:sp>
      <p:sp>
        <p:nvSpPr>
          <p:cNvPr id="4" name="Footer Placeholder 3"/>
          <p:cNvSpPr>
            <a:spLocks noGrp="1"/>
          </p:cNvSpPr>
          <p:nvPr>
            <p:ph type="ftr" sz="quarter" idx="11"/>
          </p:nvPr>
        </p:nvSpPr>
        <p:spPr/>
        <p:txBody>
          <a:bodyPr/>
          <a:lstStyle/>
          <a:p>
            <a:r>
              <a:rPr lang="en-US" smtClean="0"/>
              <a:t>&lt;Charlie Perkins&gt;, &lt;Futurewei&gt;</a:t>
            </a:r>
            <a:endParaRPr lang="en-US"/>
          </a:p>
        </p:txBody>
      </p:sp>
      <p:sp>
        <p:nvSpPr>
          <p:cNvPr id="5" name="Slide Number Placeholder 4"/>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404702806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dirty="0" smtClean="0"/>
              <a:t>&lt;January  2019&gt;</a:t>
            </a:r>
            <a:endParaRPr lang="en-US" dirty="0"/>
          </a:p>
        </p:txBody>
      </p:sp>
      <p:sp>
        <p:nvSpPr>
          <p:cNvPr id="3" name="Footer Placeholder 2"/>
          <p:cNvSpPr>
            <a:spLocks noGrp="1"/>
          </p:cNvSpPr>
          <p:nvPr>
            <p:ph type="ftr" sz="quarter" idx="11"/>
          </p:nvPr>
        </p:nvSpPr>
        <p:spPr/>
        <p:txBody>
          <a:bodyPr/>
          <a:lstStyle/>
          <a:p>
            <a:r>
              <a:rPr lang="en-US" smtClean="0"/>
              <a:t>&lt;Charlie Perkins&gt;, &lt;Futurewei&gt;</a:t>
            </a:r>
            <a:endParaRPr lang="en-US"/>
          </a:p>
        </p:txBody>
      </p:sp>
      <p:sp>
        <p:nvSpPr>
          <p:cNvPr id="4" name="Slide Number Placeholder 3"/>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18764948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&lt;January  2019&gt;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&lt;Charlie Perkins&gt;, &lt;Futurewei&gt;</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dirty="0" smtClean="0"/>
              <a:t>&lt;January  2019&gt;</a:t>
            </a:r>
            <a:endParaRPr lang="en-US" dirty="0"/>
          </a:p>
        </p:txBody>
      </p:sp>
      <p:sp>
        <p:nvSpPr>
          <p:cNvPr id="6" name="Footer Placeholder 5"/>
          <p:cNvSpPr>
            <a:spLocks noGrp="1"/>
          </p:cNvSpPr>
          <p:nvPr>
            <p:ph type="ftr" sz="quarter" idx="11"/>
          </p:nvPr>
        </p:nvSpPr>
        <p:spPr/>
        <p:txBody>
          <a:bodyPr/>
          <a:lstStyle/>
          <a:p>
            <a:r>
              <a:rPr lang="en-US" smtClean="0"/>
              <a:t>&lt;Charlie Perkins&gt;, &lt;Futurewei&gt;</a:t>
            </a:r>
            <a:endParaRPr lang="en-US"/>
          </a:p>
        </p:txBody>
      </p:sp>
      <p:sp>
        <p:nvSpPr>
          <p:cNvPr id="7" name="Slide Number Placeholder 6"/>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169017894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dirty="0" smtClean="0"/>
              <a:t>&lt;January  2019&gt;</a:t>
            </a:r>
            <a:endParaRPr lang="en-US" dirty="0"/>
          </a:p>
        </p:txBody>
      </p:sp>
      <p:sp>
        <p:nvSpPr>
          <p:cNvPr id="6" name="Footer Placeholder 5"/>
          <p:cNvSpPr>
            <a:spLocks noGrp="1"/>
          </p:cNvSpPr>
          <p:nvPr>
            <p:ph type="ftr" sz="quarter" idx="11"/>
          </p:nvPr>
        </p:nvSpPr>
        <p:spPr/>
        <p:txBody>
          <a:bodyPr/>
          <a:lstStyle/>
          <a:p>
            <a:r>
              <a:rPr lang="en-US" smtClean="0"/>
              <a:t>&lt;Charlie Perkins&gt;, &lt;Futurewei&gt;</a:t>
            </a:r>
            <a:endParaRPr lang="en-US"/>
          </a:p>
        </p:txBody>
      </p:sp>
      <p:sp>
        <p:nvSpPr>
          <p:cNvPr id="7" name="Slide Number Placeholder 6"/>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109508635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dirty="0" smtClean="0"/>
              <a:t>&lt;January  2019&gt;</a:t>
            </a:r>
            <a:endParaRPr lang="en-US" dirty="0"/>
          </a:p>
        </p:txBody>
      </p:sp>
      <p:sp>
        <p:nvSpPr>
          <p:cNvPr id="5" name="Footer Placeholder 4"/>
          <p:cNvSpPr>
            <a:spLocks noGrp="1"/>
          </p:cNvSpPr>
          <p:nvPr>
            <p:ph type="ftr" sz="quarter" idx="11"/>
          </p:nvPr>
        </p:nvSpPr>
        <p:spPr/>
        <p:txBody>
          <a:bodyPr/>
          <a:lstStyle/>
          <a:p>
            <a:r>
              <a:rPr lang="en-US" smtClean="0"/>
              <a:t>&lt;Charlie Perkins&gt;, &lt;Futurewei&gt;</a:t>
            </a:r>
            <a:endParaRPr lang="en-US"/>
          </a:p>
        </p:txBody>
      </p:sp>
      <p:sp>
        <p:nvSpPr>
          <p:cNvPr id="6" name="Slide Number Placeholder 5"/>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77193424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dirty="0" smtClean="0"/>
              <a:t>&lt;January  2019&gt;</a:t>
            </a:r>
            <a:endParaRPr lang="en-US" dirty="0"/>
          </a:p>
        </p:txBody>
      </p:sp>
      <p:sp>
        <p:nvSpPr>
          <p:cNvPr id="5" name="Footer Placeholder 4"/>
          <p:cNvSpPr>
            <a:spLocks noGrp="1"/>
          </p:cNvSpPr>
          <p:nvPr>
            <p:ph type="ftr" sz="quarter" idx="11"/>
          </p:nvPr>
        </p:nvSpPr>
        <p:spPr/>
        <p:txBody>
          <a:bodyPr/>
          <a:lstStyle/>
          <a:p>
            <a:r>
              <a:rPr lang="en-US" smtClean="0"/>
              <a:t>&lt;Charlie Perkins&gt;, &lt;Futurewei&gt;</a:t>
            </a:r>
            <a:endParaRPr lang="en-US"/>
          </a:p>
        </p:txBody>
      </p:sp>
      <p:sp>
        <p:nvSpPr>
          <p:cNvPr id="6" name="Slide Number Placeholder 5"/>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14864339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r>
              <a:rPr lang="en-US" dirty="0" smtClean="0"/>
              <a:t>&lt;January  2019&gt;</a:t>
            </a:r>
            <a:endParaRPr lang="en-US" dirty="0"/>
          </a:p>
        </p:txBody>
      </p:sp>
      <p:sp>
        <p:nvSpPr>
          <p:cNvPr id="4" name="Footer Placeholder 3"/>
          <p:cNvSpPr>
            <a:spLocks noGrp="1"/>
          </p:cNvSpPr>
          <p:nvPr>
            <p:ph type="ftr" sz="quarter" idx="11"/>
          </p:nvPr>
        </p:nvSpPr>
        <p:spPr/>
        <p:txBody>
          <a:bodyPr/>
          <a:lstStyle/>
          <a:p>
            <a:pPr>
              <a:defRPr/>
            </a:pPr>
            <a:r>
              <a:rPr lang="en-US" smtClean="0"/>
              <a:t>&lt;Charlie Perkins&gt;, &lt;Futurewei&gt;</a:t>
            </a:r>
            <a:endParaRPr lang="en-US"/>
          </a:p>
        </p:txBody>
      </p:sp>
      <p:sp>
        <p:nvSpPr>
          <p:cNvPr id="5" name="Slide Number Placeholder 4"/>
          <p:cNvSpPr>
            <a:spLocks noGrp="1"/>
          </p:cNvSpPr>
          <p:nvPr>
            <p:ph type="sldNum" sz="quarter" idx="12"/>
          </p:nvPr>
        </p:nvSpPr>
        <p:spPr/>
        <p:txBody>
          <a:bodyPr/>
          <a:lstStyle/>
          <a:p>
            <a:pPr>
              <a:defRPr/>
            </a:pPr>
            <a:r>
              <a:rPr lang="en-US" smtClean="0"/>
              <a:t>Slide </a:t>
            </a:r>
            <a:fld id="{AD8365B0-1DCB-374B-8D2E-32E02956BE58}" type="slidenum">
              <a:rPr lang="en-US" smtClean="0"/>
              <a:pPr>
                <a:defRPr/>
              </a:pPr>
              <a:t>‹#›</a:t>
            </a:fld>
            <a:endParaRPr lang="en-US"/>
          </a:p>
        </p:txBody>
      </p:sp>
    </p:spTree>
    <p:extLst>
      <p:ext uri="{BB962C8B-B14F-4D97-AF65-F5344CB8AC3E}">
        <p14:creationId xmlns:p14="http://schemas.microsoft.com/office/powerpoint/2010/main" val="32265449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&lt;January  2019&gt;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&lt;Charlie Perkins&gt;, &lt;Futurewei&gt;</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&lt;January  2019&gt;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&lt;Charlie Perkins&gt;, &lt;Futurewei&gt;</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dirty="0" smtClean="0"/>
              <a:t>&lt;January  2019&gt;</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&lt;Charlie Perkins&gt;, &lt;Futurewei&gt;</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dirty="0" smtClean="0"/>
              <a:t>&lt;January  2019&gt;</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&lt;Charlie Perkins&gt;, &lt;Futurewei&gt;</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dirty="0" smtClean="0"/>
              <a:t>&lt;January  2019&gt;</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&lt;Charlie Perkins&gt;, &lt;Futurewei&gt;</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&lt;January  2019&gt;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&lt;Charlie Perkins&gt;, &lt;Futurewei&gt;</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dirty="0" smtClean="0"/>
              <a:t>&lt;January  2019&gt;</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smtClean="0"/>
              <a:t>&lt;Charlie Perkins&gt;, &lt;Futurewei&gt;</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396875"/>
            <a:ext cx="39624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a:t>
            </a:r>
            <a:r>
              <a:rPr lang="en-US" sz="1400" b="1" dirty="0" smtClean="0"/>
              <a:t>&lt;</a:t>
            </a:r>
            <a:r>
              <a:rPr lang="en-US" b="1" dirty="0" smtClean="0"/>
              <a:t>15-19-0069-00-010a</a:t>
            </a:r>
            <a:r>
              <a:rPr lang="en-US" sz="1400" b="1" dirty="0" smtClean="0"/>
              <a:t>&gt;</a:t>
            </a:r>
            <a:endParaRPr lang="en-US" sz="1400" b="1" dirty="0"/>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smtClean="0"/>
              <a:t>&lt;January  2019&gt;</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&lt;Charlie Perkins&gt;, &lt;Futurewei&gt;</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D7420C-4272-4DB2-8EFD-D13A12D898A1}" type="slidenum">
              <a:rPr lang="en-US" smtClean="0"/>
              <a:t>‹#›</a:t>
            </a:fld>
            <a:endParaRPr lang="en-US"/>
          </a:p>
        </p:txBody>
      </p:sp>
    </p:spTree>
    <p:extLst>
      <p:ext uri="{BB962C8B-B14F-4D97-AF65-F5344CB8AC3E}">
        <p14:creationId xmlns:p14="http://schemas.microsoft.com/office/powerpoint/2010/main" val="3123712365"/>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&lt;Charlie Perkins&gt;, &lt;Futurewei&gt;</a:t>
            </a:r>
            <a:endParaRPr lang="en-US"/>
          </a:p>
        </p:txBody>
      </p:sp>
      <p:sp>
        <p:nvSpPr>
          <p:cNvPr id="1536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52400" y="609600"/>
            <a:ext cx="8839200" cy="5016758"/>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802.15.4 Profile for IETF SCHC</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17 January 2019</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Charlie Perkins</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Futurewei</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smtClean="0">
                <a:solidFill>
                  <a:schemeClr val="tx2"/>
                </a:solidFill>
                <a:latin typeface="Times New Roman" pitchFamily="18" charset="0"/>
                <a:ea typeface="ＭＳ Ｐゴシック" pitchFamily="-65" charset="-128"/>
                <a:cs typeface="+mn-cs"/>
              </a:rPr>
              <a:t>Address </a:t>
            </a:r>
            <a:r>
              <a:rPr lang="es-ES" sz="1600" dirty="0">
                <a:solidFill>
                  <a:schemeClr val="tx2"/>
                </a:solidFill>
                <a:latin typeface="Times New Roman" pitchFamily="18" charset="0"/>
                <a:ea typeface="ＭＳ Ｐゴシック" pitchFamily="-65" charset="-128"/>
                <a:cs typeface="+mn-cs"/>
              </a:rPr>
              <a:t>[</a:t>
            </a:r>
            <a:r>
              <a:rPr lang="es-ES" sz="1600" dirty="0">
                <a:solidFill>
                  <a:srgbClr val="FF0000"/>
                </a:solidFill>
                <a:latin typeface="Times New Roman" pitchFamily="18" charset="0"/>
                <a:ea typeface="ＭＳ Ｐゴシック" pitchFamily="-65" charset="-128"/>
                <a:cs typeface="+mn-cs"/>
              </a:rPr>
              <a:t>2330 Central </a:t>
            </a:r>
            <a:r>
              <a:rPr lang="es-ES" sz="1600" dirty="0" err="1" smtClean="0">
                <a:solidFill>
                  <a:srgbClr val="FF0000"/>
                </a:solidFill>
                <a:latin typeface="Times New Roman" pitchFamily="18" charset="0"/>
                <a:ea typeface="ＭＳ Ｐゴシック" pitchFamily="-65" charset="-128"/>
                <a:cs typeface="+mn-cs"/>
              </a:rPr>
              <a:t>Expressway</a:t>
            </a:r>
            <a:r>
              <a:rPr lang="es-ES" sz="1600" dirty="0">
                <a:solidFill>
                  <a:srgbClr val="FF0000"/>
                </a:solidFill>
                <a:latin typeface="Times New Roman" pitchFamily="18" charset="0"/>
                <a:ea typeface="ＭＳ Ｐゴシック" pitchFamily="-65" charset="-128"/>
                <a:cs typeface="+mn-cs"/>
              </a:rPr>
              <a:t>, Santa Clara Ca, USA</a:t>
            </a:r>
            <a:r>
              <a:rPr lang="es-ES" sz="1600" dirty="0" smtClean="0">
                <a:solidFill>
                  <a:schemeClr val="tx2"/>
                </a:solidFill>
                <a:latin typeface="Times New Roman" pitchFamily="18" charset="0"/>
                <a:ea typeface="ＭＳ Ｐゴシック" pitchFamily="-65" charset="-128"/>
                <a:cs typeface="+mn-cs"/>
              </a:rPr>
              <a:t>]</a:t>
            </a:r>
          </a:p>
          <a:p>
            <a:pPr eaLnBrk="0" hangingPunct="0">
              <a:defRPr/>
            </a:pPr>
            <a:r>
              <a:rPr lang="en-US" sz="1600" dirty="0" smtClean="0">
                <a:solidFill>
                  <a:schemeClr val="tx2"/>
                </a:solidFill>
                <a:latin typeface="Times New Roman" pitchFamily="18" charset="0"/>
                <a:ea typeface="ＭＳ Ｐゴシック" pitchFamily="-65" charset="-128"/>
                <a:cs typeface="+mn-cs"/>
              </a:rPr>
              <a:t>Voice</a:t>
            </a:r>
            <a:r>
              <a:rPr lang="en-US" sz="1600" dirty="0">
                <a:solidFill>
                  <a:schemeClr val="tx2"/>
                </a:solidFill>
                <a:latin typeface="Times New Roman" pitchFamily="18" charset="0"/>
                <a:ea typeface="ＭＳ Ｐゴシック" pitchFamily="-65" charset="-128"/>
                <a:cs typeface="+mn-cs"/>
              </a:rPr>
              <a:t>:[</a:t>
            </a:r>
            <a:r>
              <a:rPr lang="en-US" sz="1600" dirty="0">
                <a:solidFill>
                  <a:srgbClr val="FF0000"/>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1.408-330-4586</a:t>
            </a:r>
            <a:r>
              <a:rPr lang="en-US" sz="1600" dirty="0" smtClean="0">
                <a:solidFill>
                  <a:schemeClr val="tx2"/>
                </a:solidFill>
                <a:latin typeface="Times New Roman" pitchFamily="18" charset="0"/>
                <a:ea typeface="ＭＳ Ｐゴシック" pitchFamily="-65" charset="-128"/>
                <a:cs typeface="+mn-cs"/>
              </a:rPr>
              <a:t>]</a:t>
            </a:r>
          </a:p>
          <a:p>
            <a:pPr eaLnBrk="0" hangingPunct="0">
              <a:defRPr/>
            </a:pPr>
            <a:r>
              <a:rPr lang="en-US" sz="1600" dirty="0" smtClean="0">
                <a:solidFill>
                  <a:schemeClr val="tx2"/>
                </a:solidFill>
                <a:latin typeface="Times New Roman" pitchFamily="18" charset="0"/>
                <a:ea typeface="ＭＳ Ｐゴシック" pitchFamily="-65" charset="-128"/>
                <a:cs typeface="+mn-cs"/>
              </a:rPr>
              <a:t>E-Mail:[</a:t>
            </a:r>
            <a:r>
              <a:rPr lang="en-US" sz="1600" dirty="0">
                <a:solidFill>
                  <a:srgbClr val="FF0000"/>
                </a:solidFill>
                <a:latin typeface="Times New Roman" pitchFamily="18" charset="0"/>
                <a:ea typeface="ＭＳ Ｐゴシック" pitchFamily="-65" charset="-128"/>
                <a:cs typeface="+mn-cs"/>
              </a:rPr>
              <a:t>charlie.perkins@huawei.com</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[TG10a</a:t>
            </a:r>
            <a:r>
              <a:rPr lang="en-US" sz="1600" dirty="0" smtClean="0">
                <a:solidFill>
                  <a:srgbClr val="FF0000"/>
                </a:solidFill>
                <a:latin typeface="Times New Roman" pitchFamily="18" charset="0"/>
                <a:ea typeface="ＭＳ Ｐゴシック" pitchFamily="-65" charset="-128"/>
                <a:cs typeface="+mn-cs"/>
              </a:rPr>
              <a:t>.</a:t>
            </a:r>
            <a:r>
              <a:rPr lang="en-US" sz="1600" dirty="0" smtClean="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[How to use SCHC with 802.15.4]</a:t>
            </a:r>
            <a:endParaRPr lang="en-US" sz="1600"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[Develop document text for IETF [</a:t>
            </a:r>
            <a:r>
              <a:rPr lang="en-US" sz="1600" dirty="0" err="1" smtClean="0">
                <a:solidFill>
                  <a:schemeClr val="tx2"/>
                </a:solidFill>
                <a:latin typeface="Times New Roman" pitchFamily="18" charset="0"/>
                <a:ea typeface="ＭＳ Ｐゴシック" pitchFamily="-65" charset="-128"/>
                <a:cs typeface="+mn-cs"/>
              </a:rPr>
              <a:t>lpwan</a:t>
            </a:r>
            <a:r>
              <a:rPr lang="en-US" sz="1600" dirty="0" smtClean="0">
                <a:solidFill>
                  <a:schemeClr val="tx2"/>
                </a:solidFill>
                <a:latin typeface="Times New Roman" pitchFamily="18" charset="0"/>
                <a:ea typeface="ＭＳ Ｐゴシック" pitchFamily="-65" charset="-128"/>
                <a:cs typeface="+mn-cs"/>
              </a:rPr>
              <a:t>] submission]</a:t>
            </a: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a:t>
            </a:r>
            <a:r>
              <a:rPr lang="en-US" sz="1600" dirty="0" smtClean="0">
                <a:solidFill>
                  <a:schemeClr val="tx2"/>
                </a:solidFill>
                <a:latin typeface="Times New Roman" pitchFamily="18" charset="0"/>
                <a:ea typeface="ＭＳ Ｐゴシック" pitchFamily="-65" charset="-128"/>
                <a:cs typeface="+mn-cs"/>
              </a:rPr>
              <a:t>the </a:t>
            </a:r>
            <a:r>
              <a:rPr lang="en-US" sz="1600" dirty="0">
                <a:solidFill>
                  <a:schemeClr val="tx2"/>
                </a:solidFill>
                <a:latin typeface="Times New Roman" pitchFamily="18" charset="0"/>
                <a:ea typeface="ＭＳ Ｐゴシック" pitchFamily="-65" charset="-128"/>
                <a:cs typeface="+mn-cs"/>
              </a:rPr>
              <a:t>contributing individual(s) or organization(s). The material in this document is subject to change in form and content after further study. The contributor(s) reserve(s) the right to add, amend or withdraw material contained herein.</a:t>
            </a:r>
          </a:p>
          <a:p>
            <a:pPr eaLnBrk="0" hangingPunct="0">
              <a:defRPr/>
            </a:pPr>
            <a:endParaRPr lang="en-US" sz="1600" b="1" dirty="0" smtClean="0">
              <a:solidFill>
                <a:schemeClr val="tx2"/>
              </a:solidFill>
              <a:latin typeface="Times New Roman" pitchFamily="18" charset="0"/>
              <a:ea typeface="ＭＳ Ｐゴシック" pitchFamily="-65" charset="-128"/>
              <a:cs typeface="+mn-cs"/>
            </a:endParaRPr>
          </a:p>
          <a:p>
            <a:pPr eaLnBrk="0" hangingPunct="0">
              <a:defRPr/>
            </a:pPr>
            <a:r>
              <a:rPr lang="en-US" sz="1600" b="1" dirty="0" smtClean="0">
                <a:solidFill>
                  <a:schemeClr val="tx2"/>
                </a:solidFill>
                <a:latin typeface="Times New Roman" pitchFamily="18" charset="0"/>
                <a:ea typeface="ＭＳ Ｐゴシック" pitchFamily="-65" charset="-128"/>
                <a:cs typeface="+mn-cs"/>
              </a:rPr>
              <a:t>Release</a:t>
            </a:r>
            <a:r>
              <a:rPr lang="en-US" sz="1600" b="1" dirty="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a:t>
            </a:r>
            <a:r>
              <a:rPr lang="en-US" sz="1600" dirty="0" smtClean="0">
                <a:solidFill>
                  <a:schemeClr val="tx2"/>
                </a:solidFill>
                <a:latin typeface="Times New Roman" pitchFamily="18" charset="0"/>
                <a:ea typeface="ＭＳ Ｐゴシック" pitchFamily="-65" charset="-128"/>
                <a:cs typeface="+mn-cs"/>
              </a:rPr>
              <a:t>may be </a:t>
            </a:r>
            <a:r>
              <a:rPr lang="en-US" sz="1600" dirty="0">
                <a:solidFill>
                  <a:schemeClr val="tx2"/>
                </a:solidFill>
                <a:latin typeface="Times New Roman" pitchFamily="18" charset="0"/>
                <a:ea typeface="ＭＳ Ｐゴシック" pitchFamily="-65" charset="-128"/>
                <a:cs typeface="+mn-cs"/>
              </a:rPr>
              <a:t>made publicly available by P802.15.	</a:t>
            </a:r>
          </a:p>
        </p:txBody>
      </p:sp>
      <p:sp>
        <p:nvSpPr>
          <p:cNvPr id="15364" name="Date Placeholder 5"/>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smtClean="0"/>
              <a:t>&lt;January  2019&gt;</a:t>
            </a:r>
            <a:endParaRPr lang="en-US" sz="14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685800"/>
            <a:ext cx="8534400" cy="1066800"/>
          </a:xfrm>
        </p:spPr>
        <p:txBody>
          <a:bodyPr/>
          <a:lstStyle/>
          <a:p>
            <a:r>
              <a:rPr lang="en-US" dirty="0" smtClean="0"/>
              <a:t>SCHC – Static Context Header Compression</a:t>
            </a:r>
            <a:endParaRPr lang="en-US" dirty="0"/>
          </a:p>
        </p:txBody>
      </p:sp>
      <p:sp>
        <p:nvSpPr>
          <p:cNvPr id="3" name="Content Placeholder 2"/>
          <p:cNvSpPr>
            <a:spLocks noGrp="1"/>
          </p:cNvSpPr>
          <p:nvPr>
            <p:ph idx="1"/>
          </p:nvPr>
        </p:nvSpPr>
        <p:spPr>
          <a:xfrm>
            <a:off x="685800" y="1676400"/>
            <a:ext cx="7772400" cy="4419600"/>
          </a:xfrm>
        </p:spPr>
        <p:txBody>
          <a:bodyPr/>
          <a:lstStyle/>
          <a:p>
            <a:r>
              <a:rPr lang="en-US" dirty="0" smtClean="0"/>
              <a:t>Static Context:</a:t>
            </a:r>
          </a:p>
          <a:p>
            <a:pPr lvl="1"/>
            <a:r>
              <a:rPr lang="en-US" dirty="0" smtClean="0"/>
              <a:t>Topology</a:t>
            </a:r>
          </a:p>
          <a:p>
            <a:pPr lvl="1"/>
            <a:r>
              <a:rPr lang="en-US" dirty="0" smtClean="0"/>
              <a:t>Application (i.e., kind of traffic)</a:t>
            </a:r>
          </a:p>
          <a:p>
            <a:pPr lvl="1"/>
            <a:r>
              <a:rPr lang="en-US" dirty="0" smtClean="0"/>
              <a:t>Packets always delivered in order</a:t>
            </a:r>
          </a:p>
          <a:p>
            <a:r>
              <a:rPr lang="en-US" dirty="0" smtClean="0"/>
              <a:t>Fragmentation modes</a:t>
            </a:r>
          </a:p>
          <a:p>
            <a:pPr lvl="1"/>
            <a:r>
              <a:rPr lang="en-US" dirty="0" smtClean="0"/>
              <a:t>Never Ack</a:t>
            </a:r>
          </a:p>
          <a:p>
            <a:pPr lvl="1"/>
            <a:r>
              <a:rPr lang="en-US" dirty="0"/>
              <a:t>Always Ack</a:t>
            </a:r>
          </a:p>
          <a:p>
            <a:pPr lvl="1"/>
            <a:r>
              <a:rPr lang="en-US" dirty="0" smtClean="0"/>
              <a:t>Ack on Error</a:t>
            </a:r>
          </a:p>
        </p:txBody>
      </p:sp>
      <p:sp>
        <p:nvSpPr>
          <p:cNvPr id="4" name="Date Placeholder 3"/>
          <p:cNvSpPr>
            <a:spLocks noGrp="1"/>
          </p:cNvSpPr>
          <p:nvPr>
            <p:ph type="dt" sz="half" idx="10"/>
          </p:nvPr>
        </p:nvSpPr>
        <p:spPr/>
        <p:txBody>
          <a:bodyPr/>
          <a:lstStyle/>
          <a:p>
            <a:pPr>
              <a:defRPr/>
            </a:pPr>
            <a:r>
              <a:rPr lang="en-US" smtClean="0"/>
              <a:t>&lt;January  2019&gt;</a:t>
            </a:r>
            <a:endParaRPr lang="en-US" dirty="0"/>
          </a:p>
        </p:txBody>
      </p:sp>
      <p:sp>
        <p:nvSpPr>
          <p:cNvPr id="5" name="Footer Placeholder 4"/>
          <p:cNvSpPr>
            <a:spLocks noGrp="1"/>
          </p:cNvSpPr>
          <p:nvPr>
            <p:ph type="ftr" sz="quarter" idx="11"/>
          </p:nvPr>
        </p:nvSpPr>
        <p:spPr/>
        <p:txBody>
          <a:bodyPr/>
          <a:lstStyle/>
          <a:p>
            <a:pPr>
              <a:defRPr/>
            </a:pPr>
            <a:r>
              <a:rPr lang="en-US" smtClean="0"/>
              <a:t>&lt;Charlie Perkins&gt;, &lt;Futurewei&gt;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2</a:t>
            </a:fld>
            <a:endParaRPr lang="en-US"/>
          </a:p>
        </p:txBody>
      </p:sp>
    </p:spTree>
    <p:extLst>
      <p:ext uri="{BB962C8B-B14F-4D97-AF65-F5344CB8AC3E}">
        <p14:creationId xmlns:p14="http://schemas.microsoft.com/office/powerpoint/2010/main" val="199523337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85800"/>
          </a:xfrm>
        </p:spPr>
        <p:txBody>
          <a:bodyPr/>
          <a:lstStyle/>
          <a:p>
            <a:r>
              <a:rPr lang="en-US" dirty="0" smtClean="0"/>
              <a:t>SCHC Fragment Header sizes</a:t>
            </a:r>
            <a:endParaRPr lang="en-US" dirty="0"/>
          </a:p>
        </p:txBody>
      </p:sp>
      <p:sp>
        <p:nvSpPr>
          <p:cNvPr id="3" name="Content Placeholder 2"/>
          <p:cNvSpPr>
            <a:spLocks noGrp="1"/>
          </p:cNvSpPr>
          <p:nvPr>
            <p:ph idx="1"/>
          </p:nvPr>
        </p:nvSpPr>
        <p:spPr>
          <a:xfrm>
            <a:off x="685800" y="2209800"/>
            <a:ext cx="7772400" cy="3886200"/>
          </a:xfrm>
        </p:spPr>
        <p:txBody>
          <a:bodyPr/>
          <a:lstStyle/>
          <a:p>
            <a:r>
              <a:rPr lang="en-US" dirty="0" err="1" smtClean="0"/>
              <a:t>RuleID</a:t>
            </a:r>
            <a:r>
              <a:rPr lang="en-US" dirty="0" smtClean="0"/>
              <a:t>: two or three bits minimum</a:t>
            </a:r>
          </a:p>
          <a:p>
            <a:r>
              <a:rPr lang="en-US" dirty="0" err="1" smtClean="0"/>
              <a:t>Dtag</a:t>
            </a:r>
            <a:r>
              <a:rPr lang="en-US" dirty="0" smtClean="0"/>
              <a:t>: can be zero</a:t>
            </a:r>
          </a:p>
          <a:p>
            <a:r>
              <a:rPr lang="en-US" dirty="0" smtClean="0"/>
              <a:t>W: at least one bit if windows are used</a:t>
            </a:r>
          </a:p>
          <a:p>
            <a:r>
              <a:rPr lang="en-US" dirty="0" smtClean="0"/>
              <a:t>FCN: probably at least two bits</a:t>
            </a:r>
          </a:p>
          <a:p>
            <a:pPr marL="0" indent="0">
              <a:buNone/>
            </a:pPr>
            <a:r>
              <a:rPr lang="en-US" dirty="0" smtClean="0"/>
              <a:t>Let’s say one byte.</a:t>
            </a:r>
          </a:p>
          <a:p>
            <a:pPr marL="0" indent="0">
              <a:buNone/>
            </a:pPr>
            <a:endParaRPr lang="en-US" dirty="0" smtClean="0"/>
          </a:p>
          <a:p>
            <a:pPr marL="0" indent="0">
              <a:buNone/>
            </a:pPr>
            <a:r>
              <a:rPr lang="en-US" dirty="0" smtClean="0"/>
              <a:t>Plus, MIC</a:t>
            </a:r>
            <a:endParaRPr lang="en-US" dirty="0"/>
          </a:p>
        </p:txBody>
      </p:sp>
      <p:sp>
        <p:nvSpPr>
          <p:cNvPr id="4" name="Date Placeholder 3"/>
          <p:cNvSpPr>
            <a:spLocks noGrp="1"/>
          </p:cNvSpPr>
          <p:nvPr>
            <p:ph type="dt" sz="half" idx="10"/>
          </p:nvPr>
        </p:nvSpPr>
        <p:spPr/>
        <p:txBody>
          <a:bodyPr/>
          <a:lstStyle/>
          <a:p>
            <a:pPr>
              <a:defRPr/>
            </a:pPr>
            <a:r>
              <a:rPr lang="en-US" smtClean="0"/>
              <a:t>&lt;January  2019&gt;</a:t>
            </a:r>
            <a:endParaRPr lang="en-US" dirty="0"/>
          </a:p>
        </p:txBody>
      </p:sp>
      <p:sp>
        <p:nvSpPr>
          <p:cNvPr id="5" name="Footer Placeholder 4"/>
          <p:cNvSpPr>
            <a:spLocks noGrp="1"/>
          </p:cNvSpPr>
          <p:nvPr>
            <p:ph type="ftr" sz="quarter" idx="11"/>
          </p:nvPr>
        </p:nvSpPr>
        <p:spPr/>
        <p:txBody>
          <a:bodyPr/>
          <a:lstStyle/>
          <a:p>
            <a:pPr>
              <a:defRPr/>
            </a:pPr>
            <a:r>
              <a:rPr lang="en-US" smtClean="0"/>
              <a:t>&lt;Charlie Perkins&gt;, &lt;Futurewei&gt;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3</a:t>
            </a:fld>
            <a:endParaRPr lang="en-US"/>
          </a:p>
        </p:txBody>
      </p:sp>
    </p:spTree>
    <p:extLst>
      <p:ext uri="{BB962C8B-B14F-4D97-AF65-F5344CB8AC3E}">
        <p14:creationId xmlns:p14="http://schemas.microsoft.com/office/powerpoint/2010/main" val="80577701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Comparing Fragmentation</a:t>
            </a:r>
            <a:endParaRPr lang="en-US" dirty="0"/>
          </a:p>
        </p:txBody>
      </p:sp>
      <p:sp>
        <p:nvSpPr>
          <p:cNvPr id="3" name="Content Placeholder 2"/>
          <p:cNvSpPr>
            <a:spLocks noGrp="1"/>
          </p:cNvSpPr>
          <p:nvPr>
            <p:ph idx="1"/>
          </p:nvPr>
        </p:nvSpPr>
        <p:spPr/>
        <p:txBody>
          <a:bodyPr/>
          <a:lstStyle/>
          <a:p>
            <a:r>
              <a:rPr lang="en-US" dirty="0" smtClean="0"/>
              <a:t>For SCHC, overhead is ~1 byte / fragment plus MIC</a:t>
            </a:r>
          </a:p>
          <a:p>
            <a:r>
              <a:rPr lang="en-US" dirty="0" smtClean="0"/>
              <a:t>For 802.15.4 …?</a:t>
            </a:r>
            <a:endParaRPr lang="en-US" dirty="0"/>
          </a:p>
        </p:txBody>
      </p:sp>
      <p:sp>
        <p:nvSpPr>
          <p:cNvPr id="4" name="Date Placeholder 3"/>
          <p:cNvSpPr>
            <a:spLocks noGrp="1"/>
          </p:cNvSpPr>
          <p:nvPr>
            <p:ph type="dt" sz="half" idx="10"/>
          </p:nvPr>
        </p:nvSpPr>
        <p:spPr/>
        <p:txBody>
          <a:bodyPr/>
          <a:lstStyle/>
          <a:p>
            <a:pPr>
              <a:defRPr/>
            </a:pPr>
            <a:r>
              <a:rPr lang="en-US" smtClean="0"/>
              <a:t>&lt;January  2019&gt;</a:t>
            </a:r>
            <a:endParaRPr lang="en-US" dirty="0"/>
          </a:p>
        </p:txBody>
      </p:sp>
      <p:sp>
        <p:nvSpPr>
          <p:cNvPr id="5" name="Footer Placeholder 4"/>
          <p:cNvSpPr>
            <a:spLocks noGrp="1"/>
          </p:cNvSpPr>
          <p:nvPr>
            <p:ph type="ftr" sz="quarter" idx="11"/>
          </p:nvPr>
        </p:nvSpPr>
        <p:spPr/>
        <p:txBody>
          <a:bodyPr/>
          <a:lstStyle/>
          <a:p>
            <a:pPr>
              <a:defRPr/>
            </a:pPr>
            <a:r>
              <a:rPr lang="en-US" smtClean="0"/>
              <a:t>&lt;Charlie Perkins&gt;, &lt;Futurewei&gt;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4</a:t>
            </a:fld>
            <a:endParaRPr lang="en-US"/>
          </a:p>
        </p:txBody>
      </p:sp>
    </p:spTree>
    <p:extLst>
      <p:ext uri="{BB962C8B-B14F-4D97-AF65-F5344CB8AC3E}">
        <p14:creationId xmlns:p14="http://schemas.microsoft.com/office/powerpoint/2010/main" val="64317886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Minimal 802.15.4 frame format</a:t>
            </a:r>
            <a:endParaRPr lang="en-US" dirty="0"/>
          </a:p>
        </p:txBody>
      </p:sp>
      <p:sp>
        <p:nvSpPr>
          <p:cNvPr id="3" name="Content Placeholder 2"/>
          <p:cNvSpPr>
            <a:spLocks noGrp="1"/>
          </p:cNvSpPr>
          <p:nvPr>
            <p:ph idx="1"/>
          </p:nvPr>
        </p:nvSpPr>
        <p:spPr/>
        <p:txBody>
          <a:bodyPr/>
          <a:lstStyle/>
          <a:p>
            <a:r>
              <a:rPr lang="en-US" dirty="0" smtClean="0"/>
              <a:t>General frame format defined in 7.2</a:t>
            </a:r>
          </a:p>
          <a:p>
            <a:r>
              <a:rPr lang="en-US" dirty="0" smtClean="0"/>
              <a:t>3 bits for Frame type</a:t>
            </a:r>
          </a:p>
          <a:p>
            <a:r>
              <a:rPr lang="en-US" dirty="0" smtClean="0"/>
              <a:t>0 bits for PAN IDs, Source/</a:t>
            </a:r>
            <a:r>
              <a:rPr lang="en-US" dirty="0" err="1" smtClean="0"/>
              <a:t>Dst</a:t>
            </a:r>
            <a:r>
              <a:rPr lang="en-US" dirty="0" smtClean="0"/>
              <a:t> Address</a:t>
            </a:r>
          </a:p>
          <a:p>
            <a:r>
              <a:rPr lang="en-US" dirty="0" smtClean="0"/>
              <a:t>0 bits for IEs</a:t>
            </a:r>
          </a:p>
          <a:p>
            <a:r>
              <a:rPr lang="en-US" dirty="0" smtClean="0"/>
              <a:t>2/4 bytes for FCS</a:t>
            </a:r>
            <a:endParaRPr lang="en-US" dirty="0"/>
          </a:p>
        </p:txBody>
      </p:sp>
      <p:sp>
        <p:nvSpPr>
          <p:cNvPr id="4" name="Date Placeholder 3"/>
          <p:cNvSpPr>
            <a:spLocks noGrp="1"/>
          </p:cNvSpPr>
          <p:nvPr>
            <p:ph type="dt" sz="half" idx="10"/>
          </p:nvPr>
        </p:nvSpPr>
        <p:spPr/>
        <p:txBody>
          <a:bodyPr/>
          <a:lstStyle/>
          <a:p>
            <a:pPr>
              <a:defRPr/>
            </a:pPr>
            <a:r>
              <a:rPr lang="en-US" smtClean="0"/>
              <a:t>&lt;January  2019&gt;</a:t>
            </a:r>
            <a:endParaRPr lang="en-US" dirty="0"/>
          </a:p>
        </p:txBody>
      </p:sp>
      <p:sp>
        <p:nvSpPr>
          <p:cNvPr id="5" name="Footer Placeholder 4"/>
          <p:cNvSpPr>
            <a:spLocks noGrp="1"/>
          </p:cNvSpPr>
          <p:nvPr>
            <p:ph type="ftr" sz="quarter" idx="11"/>
          </p:nvPr>
        </p:nvSpPr>
        <p:spPr/>
        <p:txBody>
          <a:bodyPr/>
          <a:lstStyle/>
          <a:p>
            <a:pPr>
              <a:defRPr/>
            </a:pPr>
            <a:r>
              <a:rPr lang="en-US" smtClean="0"/>
              <a:t>&lt;Charlie Perkins&gt;, &lt;Futurewei&gt;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5</a:t>
            </a:fld>
            <a:endParaRPr lang="en-US"/>
          </a:p>
        </p:txBody>
      </p:sp>
    </p:spTree>
    <p:extLst>
      <p:ext uri="{BB962C8B-B14F-4D97-AF65-F5344CB8AC3E}">
        <p14:creationId xmlns:p14="http://schemas.microsoft.com/office/powerpoint/2010/main" val="72369088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802.15.4 Fragment overhead</a:t>
            </a:r>
            <a:endParaRPr lang="en-US" dirty="0"/>
          </a:p>
        </p:txBody>
      </p:sp>
      <p:sp>
        <p:nvSpPr>
          <p:cNvPr id="3" name="Content Placeholder 2"/>
          <p:cNvSpPr>
            <a:spLocks noGrp="1"/>
          </p:cNvSpPr>
          <p:nvPr>
            <p:ph idx="1"/>
          </p:nvPr>
        </p:nvSpPr>
        <p:spPr/>
        <p:txBody>
          <a:bodyPr/>
          <a:lstStyle/>
          <a:p>
            <a:r>
              <a:rPr lang="en-US" dirty="0" smtClean="0"/>
              <a:t>802.15.4 only defines for LECIM</a:t>
            </a:r>
          </a:p>
          <a:p>
            <a:r>
              <a:rPr lang="en-US" dirty="0" smtClean="0"/>
              <a:t>All fragments are acknowledged</a:t>
            </a:r>
          </a:p>
          <a:p>
            <a:r>
              <a:rPr lang="en-US" dirty="0" smtClean="0"/>
              <a:t>FCSD IE required prior to fragments</a:t>
            </a:r>
          </a:p>
          <a:p>
            <a:r>
              <a:rPr lang="en-US" dirty="0" smtClean="0"/>
              <a:t>Fragment header is 2 bytes</a:t>
            </a:r>
          </a:p>
          <a:p>
            <a:r>
              <a:rPr lang="en-US" dirty="0" smtClean="0"/>
              <a:t>FICS on every fragment – 2 or 4 bytes</a:t>
            </a:r>
          </a:p>
          <a:p>
            <a:pPr>
              <a:spcBef>
                <a:spcPts val="2400"/>
              </a:spcBef>
              <a:buClr>
                <a:srgbClr val="FF0000"/>
              </a:buClr>
              <a:buFont typeface="Wingdings" panose="05000000000000000000" pitchFamily="2" charset="2"/>
              <a:buChar char="Ø"/>
            </a:pPr>
            <a:r>
              <a:rPr lang="en-US" dirty="0" smtClean="0"/>
              <a:t>This seems to always be substantially more overhead than SCHC</a:t>
            </a:r>
            <a:endParaRPr lang="en-US" dirty="0"/>
          </a:p>
        </p:txBody>
      </p:sp>
      <p:sp>
        <p:nvSpPr>
          <p:cNvPr id="4" name="Date Placeholder 3"/>
          <p:cNvSpPr>
            <a:spLocks noGrp="1"/>
          </p:cNvSpPr>
          <p:nvPr>
            <p:ph type="dt" sz="half" idx="10"/>
          </p:nvPr>
        </p:nvSpPr>
        <p:spPr/>
        <p:txBody>
          <a:bodyPr/>
          <a:lstStyle/>
          <a:p>
            <a:pPr>
              <a:defRPr/>
            </a:pPr>
            <a:r>
              <a:rPr lang="en-US" smtClean="0"/>
              <a:t>&lt;January  2019&gt;</a:t>
            </a:r>
            <a:endParaRPr lang="en-US" dirty="0"/>
          </a:p>
        </p:txBody>
      </p:sp>
      <p:sp>
        <p:nvSpPr>
          <p:cNvPr id="5" name="Footer Placeholder 4"/>
          <p:cNvSpPr>
            <a:spLocks noGrp="1"/>
          </p:cNvSpPr>
          <p:nvPr>
            <p:ph type="ftr" sz="quarter" idx="11"/>
          </p:nvPr>
        </p:nvSpPr>
        <p:spPr/>
        <p:txBody>
          <a:bodyPr/>
          <a:lstStyle/>
          <a:p>
            <a:pPr>
              <a:defRPr/>
            </a:pPr>
            <a:r>
              <a:rPr lang="en-US" smtClean="0"/>
              <a:t>&lt;Charlie Perkins&gt;, &lt;Futurewei&gt;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6</a:t>
            </a:fld>
            <a:endParaRPr lang="en-US"/>
          </a:p>
        </p:txBody>
      </p:sp>
    </p:spTree>
    <p:extLst>
      <p:ext uri="{BB962C8B-B14F-4D97-AF65-F5344CB8AC3E}">
        <p14:creationId xmlns:p14="http://schemas.microsoft.com/office/powerpoint/2010/main" val="73548322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Goal 1: Optional SCHC MIC</a:t>
            </a:r>
            <a:endParaRPr lang="en-US" dirty="0"/>
          </a:p>
        </p:txBody>
      </p:sp>
      <p:sp>
        <p:nvSpPr>
          <p:cNvPr id="3" name="Content Placeholder 2"/>
          <p:cNvSpPr>
            <a:spLocks noGrp="1"/>
          </p:cNvSpPr>
          <p:nvPr>
            <p:ph idx="1"/>
          </p:nvPr>
        </p:nvSpPr>
        <p:spPr/>
        <p:txBody>
          <a:bodyPr/>
          <a:lstStyle/>
          <a:p>
            <a:r>
              <a:rPr lang="en-US" dirty="0" smtClean="0"/>
              <a:t>No need to have FCS and MIC on every reassembled frame, may well be identical</a:t>
            </a:r>
          </a:p>
          <a:p>
            <a:r>
              <a:rPr lang="en-US" dirty="0" smtClean="0"/>
              <a:t>Can ask as individual, but would be likely be better to also have validation from the SC IETF composed of 802.15 experts</a:t>
            </a:r>
            <a:endParaRPr lang="en-US" dirty="0"/>
          </a:p>
        </p:txBody>
      </p:sp>
      <p:sp>
        <p:nvSpPr>
          <p:cNvPr id="4" name="Date Placeholder 3"/>
          <p:cNvSpPr>
            <a:spLocks noGrp="1"/>
          </p:cNvSpPr>
          <p:nvPr>
            <p:ph type="dt" sz="half" idx="10"/>
          </p:nvPr>
        </p:nvSpPr>
        <p:spPr/>
        <p:txBody>
          <a:bodyPr/>
          <a:lstStyle/>
          <a:p>
            <a:pPr>
              <a:defRPr/>
            </a:pPr>
            <a:r>
              <a:rPr lang="en-US" smtClean="0"/>
              <a:t>&lt;January  2019&gt;</a:t>
            </a:r>
            <a:endParaRPr lang="en-US" dirty="0"/>
          </a:p>
        </p:txBody>
      </p:sp>
      <p:sp>
        <p:nvSpPr>
          <p:cNvPr id="5" name="Footer Placeholder 4"/>
          <p:cNvSpPr>
            <a:spLocks noGrp="1"/>
          </p:cNvSpPr>
          <p:nvPr>
            <p:ph type="ftr" sz="quarter" idx="11"/>
          </p:nvPr>
        </p:nvSpPr>
        <p:spPr/>
        <p:txBody>
          <a:bodyPr/>
          <a:lstStyle/>
          <a:p>
            <a:pPr>
              <a:defRPr/>
            </a:pPr>
            <a:r>
              <a:rPr lang="en-US" smtClean="0"/>
              <a:t>&lt;Charlie Perkins&gt;, &lt;Futurewei&gt;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7</a:t>
            </a:fld>
            <a:endParaRPr lang="en-US"/>
          </a:p>
        </p:txBody>
      </p:sp>
    </p:spTree>
    <p:extLst>
      <p:ext uri="{BB962C8B-B14F-4D97-AF65-F5344CB8AC3E}">
        <p14:creationId xmlns:p14="http://schemas.microsoft.com/office/powerpoint/2010/main" val="298079096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Possibility for a new Frame Type</a:t>
            </a:r>
            <a:endParaRPr lang="en-US" dirty="0"/>
          </a:p>
        </p:txBody>
      </p:sp>
      <p:sp>
        <p:nvSpPr>
          <p:cNvPr id="3" name="Content Placeholder 2"/>
          <p:cNvSpPr>
            <a:spLocks noGrp="1"/>
          </p:cNvSpPr>
          <p:nvPr>
            <p:ph idx="1"/>
          </p:nvPr>
        </p:nvSpPr>
        <p:spPr/>
        <p:txBody>
          <a:bodyPr/>
          <a:lstStyle/>
          <a:p>
            <a:r>
              <a:rPr lang="en-US" dirty="0" smtClean="0"/>
              <a:t>Frame type 0b’100’ is “Reserved”</a:t>
            </a:r>
          </a:p>
          <a:p>
            <a:r>
              <a:rPr lang="en-US" dirty="0"/>
              <a:t>Frame type 0b’111’ is </a:t>
            </a:r>
            <a:r>
              <a:rPr lang="en-US" dirty="0" smtClean="0"/>
              <a:t>“Extended”</a:t>
            </a:r>
          </a:p>
          <a:p>
            <a:endParaRPr lang="en-US" dirty="0"/>
          </a:p>
          <a:p>
            <a:pPr marL="0" indent="0">
              <a:buNone/>
            </a:pPr>
            <a:r>
              <a:rPr lang="en-US" dirty="0" smtClean="0"/>
              <a:t>If a new frame type is possible, the next bits could be the SCHC header</a:t>
            </a:r>
          </a:p>
          <a:p>
            <a:pPr>
              <a:buClr>
                <a:srgbClr val="FF0000"/>
              </a:buClr>
              <a:buFont typeface="Wingdings" panose="05000000000000000000" pitchFamily="2" charset="2"/>
              <a:buChar char="Ø"/>
            </a:pPr>
            <a:r>
              <a:rPr lang="en-US" dirty="0" smtClean="0"/>
              <a:t> </a:t>
            </a:r>
            <a:r>
              <a:rPr lang="en-US" dirty="0" err="1" smtClean="0"/>
              <a:t>RuleID</a:t>
            </a:r>
            <a:r>
              <a:rPr lang="en-US" dirty="0" smtClean="0"/>
              <a:t>, DTAG, W, …</a:t>
            </a:r>
            <a:endParaRPr lang="en-US" dirty="0"/>
          </a:p>
          <a:p>
            <a:endParaRPr lang="en-US" dirty="0"/>
          </a:p>
        </p:txBody>
      </p:sp>
      <p:sp>
        <p:nvSpPr>
          <p:cNvPr id="4" name="Date Placeholder 3"/>
          <p:cNvSpPr>
            <a:spLocks noGrp="1"/>
          </p:cNvSpPr>
          <p:nvPr>
            <p:ph type="dt" sz="half" idx="10"/>
          </p:nvPr>
        </p:nvSpPr>
        <p:spPr/>
        <p:txBody>
          <a:bodyPr/>
          <a:lstStyle/>
          <a:p>
            <a:pPr>
              <a:defRPr/>
            </a:pPr>
            <a:r>
              <a:rPr lang="en-US" smtClean="0"/>
              <a:t>&lt;January  2019&gt;</a:t>
            </a:r>
            <a:endParaRPr lang="en-US" dirty="0"/>
          </a:p>
        </p:txBody>
      </p:sp>
      <p:sp>
        <p:nvSpPr>
          <p:cNvPr id="5" name="Footer Placeholder 4"/>
          <p:cNvSpPr>
            <a:spLocks noGrp="1"/>
          </p:cNvSpPr>
          <p:nvPr>
            <p:ph type="ftr" sz="quarter" idx="11"/>
          </p:nvPr>
        </p:nvSpPr>
        <p:spPr/>
        <p:txBody>
          <a:bodyPr/>
          <a:lstStyle/>
          <a:p>
            <a:pPr>
              <a:defRPr/>
            </a:pPr>
            <a:r>
              <a:rPr lang="en-US" smtClean="0"/>
              <a:t>&lt;Charlie Perkins&gt;, &lt;Futurewei&gt;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8</a:t>
            </a:fld>
            <a:endParaRPr lang="en-US"/>
          </a:p>
        </p:txBody>
      </p:sp>
    </p:spTree>
    <p:extLst>
      <p:ext uri="{BB962C8B-B14F-4D97-AF65-F5344CB8AC3E}">
        <p14:creationId xmlns:p14="http://schemas.microsoft.com/office/powerpoint/2010/main" val="247755807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762000"/>
          </a:xfrm>
        </p:spPr>
        <p:txBody>
          <a:bodyPr/>
          <a:lstStyle/>
          <a:p>
            <a:r>
              <a:rPr lang="en-US" dirty="0" smtClean="0"/>
              <a:t>Questions</a:t>
            </a:r>
            <a:endParaRPr lang="en-US" dirty="0"/>
          </a:p>
        </p:txBody>
      </p:sp>
      <p:sp>
        <p:nvSpPr>
          <p:cNvPr id="3" name="Content Placeholder 2"/>
          <p:cNvSpPr>
            <a:spLocks noGrp="1"/>
          </p:cNvSpPr>
          <p:nvPr>
            <p:ph idx="1"/>
          </p:nvPr>
        </p:nvSpPr>
        <p:spPr>
          <a:xfrm>
            <a:off x="609600" y="1676400"/>
            <a:ext cx="8001000" cy="4419600"/>
          </a:xfrm>
        </p:spPr>
        <p:txBody>
          <a:bodyPr/>
          <a:lstStyle/>
          <a:p>
            <a:r>
              <a:rPr lang="en-US" dirty="0" smtClean="0"/>
              <a:t>This </a:t>
            </a:r>
            <a:r>
              <a:rPr lang="en-US" smtClean="0"/>
              <a:t>slide was added </a:t>
            </a:r>
            <a:r>
              <a:rPr lang="en-US" dirty="0" smtClean="0"/>
              <a:t>after presentations</a:t>
            </a:r>
          </a:p>
          <a:p>
            <a:r>
              <a:rPr lang="en-US" dirty="0" smtClean="0"/>
              <a:t>Does IETF SCHC “assume” PHY frame check?  If not, then problems with false positive</a:t>
            </a:r>
          </a:p>
          <a:p>
            <a:r>
              <a:rPr lang="en-US" dirty="0" smtClean="0"/>
              <a:t>How to minimize 802.15.4 MAC header overhead?</a:t>
            </a:r>
          </a:p>
          <a:p>
            <a:r>
              <a:rPr lang="en-US" dirty="0" smtClean="0"/>
              <a:t>Should the document be only for 15.4w</a:t>
            </a:r>
            <a:r>
              <a:rPr lang="en-US" dirty="0" smtClean="0"/>
              <a:t>?</a:t>
            </a:r>
          </a:p>
          <a:p>
            <a:r>
              <a:rPr lang="en-US" dirty="0" smtClean="0"/>
              <a:t>Extended frame type?</a:t>
            </a:r>
            <a:endParaRPr lang="en-US" dirty="0"/>
          </a:p>
        </p:txBody>
      </p:sp>
      <p:sp>
        <p:nvSpPr>
          <p:cNvPr id="4" name="Date Placeholder 3"/>
          <p:cNvSpPr>
            <a:spLocks noGrp="1"/>
          </p:cNvSpPr>
          <p:nvPr>
            <p:ph type="dt" sz="half" idx="10"/>
          </p:nvPr>
        </p:nvSpPr>
        <p:spPr/>
        <p:txBody>
          <a:bodyPr/>
          <a:lstStyle/>
          <a:p>
            <a:pPr>
              <a:defRPr/>
            </a:pPr>
            <a:r>
              <a:rPr lang="en-US" smtClean="0"/>
              <a:t>&lt;January  2019&gt;</a:t>
            </a:r>
            <a:endParaRPr lang="en-US" dirty="0"/>
          </a:p>
        </p:txBody>
      </p:sp>
      <p:sp>
        <p:nvSpPr>
          <p:cNvPr id="5" name="Footer Placeholder 4"/>
          <p:cNvSpPr>
            <a:spLocks noGrp="1"/>
          </p:cNvSpPr>
          <p:nvPr>
            <p:ph type="ftr" sz="quarter" idx="11"/>
          </p:nvPr>
        </p:nvSpPr>
        <p:spPr/>
        <p:txBody>
          <a:bodyPr/>
          <a:lstStyle/>
          <a:p>
            <a:pPr>
              <a:defRPr/>
            </a:pPr>
            <a:r>
              <a:rPr lang="en-US" smtClean="0"/>
              <a:t>&lt;Charlie Perkins&gt;, &lt;Futurewei&gt;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9</a:t>
            </a:fld>
            <a:endParaRPr lang="en-US"/>
          </a:p>
        </p:txBody>
      </p:sp>
    </p:spTree>
    <p:extLst>
      <p:ext uri="{BB962C8B-B14F-4D97-AF65-F5344CB8AC3E}">
        <p14:creationId xmlns:p14="http://schemas.microsoft.com/office/powerpoint/2010/main" val="2528754282"/>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112406</TotalTime>
  <Words>453</Words>
  <Application>Microsoft Office PowerPoint</Application>
  <PresentationFormat>On-screen Show (4:3)</PresentationFormat>
  <Paragraphs>92</Paragraphs>
  <Slides>9</Slides>
  <Notes>1</Notes>
  <HiddenSlides>0</HiddenSlides>
  <MMClips>0</MMClips>
  <ScaleCrop>false</ScaleCrop>
  <HeadingPairs>
    <vt:vector size="4" baseType="variant">
      <vt:variant>
        <vt:lpstr>Theme</vt:lpstr>
      </vt:variant>
      <vt:variant>
        <vt:i4>2</vt:i4>
      </vt:variant>
      <vt:variant>
        <vt:lpstr>Slide Titles</vt:lpstr>
      </vt:variant>
      <vt:variant>
        <vt:i4>9</vt:i4>
      </vt:variant>
    </vt:vector>
  </HeadingPairs>
  <TitlesOfParts>
    <vt:vector size="11" baseType="lpstr">
      <vt:lpstr>Default Design</vt:lpstr>
      <vt:lpstr>Custom Design</vt:lpstr>
      <vt:lpstr>PowerPoint Presentation</vt:lpstr>
      <vt:lpstr>SCHC – Static Context Header Compression</vt:lpstr>
      <vt:lpstr>SCHC Fragment Header sizes</vt:lpstr>
      <vt:lpstr>Comparing Fragmentation</vt:lpstr>
      <vt:lpstr>Minimal 802.15.4 frame format</vt:lpstr>
      <vt:lpstr>802.15.4 Fragment overhead</vt:lpstr>
      <vt:lpstr>Goal 1: Optional SCHC MIC</vt:lpstr>
      <vt:lpstr>Possibility for a new Frame Type</vt:lpstr>
      <vt:lpstr>Questions</vt:lpstr>
    </vt:vector>
  </TitlesOfParts>
  <Company>Futurewei</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TG12 Opening Report</dc:title>
  <dc:subject>IEEE 802.15 &lt;TG12&gt;</dc:subject>
  <dc:creator>Charles Perkins</dc:creator>
  <dc:description>&lt;15-18-0012-00-0012&gt;</dc:description>
  <cp:lastModifiedBy>charliep</cp:lastModifiedBy>
  <cp:revision>1095</cp:revision>
  <cp:lastPrinted>2015-07-14T16:02:16Z</cp:lastPrinted>
  <dcterms:created xsi:type="dcterms:W3CDTF">2009-07-12T16:25:16Z</dcterms:created>
  <dcterms:modified xsi:type="dcterms:W3CDTF">2019-01-18T00:45:07Z</dcterms:modified>
</cp:coreProperties>
</file>