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48" r:id="rId1"/>
  </p:sldMasterIdLst>
  <p:notesMasterIdLst>
    <p:notesMasterId r:id="rId10"/>
  </p:notesMasterIdLst>
  <p:sldIdLst>
    <p:sldId id="295" r:id="rId2"/>
    <p:sldId id="325" r:id="rId3"/>
    <p:sldId id="335" r:id="rId4"/>
    <p:sldId id="334" r:id="rId5"/>
    <p:sldId id="336" r:id="rId6"/>
    <p:sldId id="329" r:id="rId7"/>
    <p:sldId id="338" r:id="rId8"/>
    <p:sldId id="337" r:id="rId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extLst>
    <p:ext uri="{521415D9-36F7-43E2-AB2F-B90AF26B5E84}">
      <p14:sectionLst xmlns:p14="http://schemas.microsoft.com/office/powerpoint/2010/main">
        <p14:section name="Header slides" id="{C1882743-BA21-49AE-8E74-95FDC8C3712F}">
          <p14:sldIdLst>
            <p14:sldId id="295"/>
            <p14:sldId id="325"/>
            <p14:sldId id="335"/>
            <p14:sldId id="334"/>
            <p14:sldId id="336"/>
            <p14:sldId id="329"/>
            <p14:sldId id="338"/>
            <p14:sldId id="33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4" autoAdjust="0"/>
    <p:restoredTop sz="77248" autoAdjust="0"/>
  </p:normalViewPr>
  <p:slideViewPr>
    <p:cSldViewPr>
      <p:cViewPr varScale="1">
        <p:scale>
          <a:sx n="69" d="100"/>
          <a:sy n="69" d="100"/>
        </p:scale>
        <p:origin x="1776" y="58"/>
      </p:cViewPr>
      <p:guideLst>
        <p:guide orient="horz" pos="2160"/>
        <p:guide pos="2880"/>
      </p:guideLst>
    </p:cSldViewPr>
  </p:slideViewPr>
  <p:outlineViewPr>
    <p:cViewPr varScale="1">
      <p:scale>
        <a:sx n="170" d="200"/>
        <a:sy n="170" d="200"/>
      </p:scale>
      <p:origin x="588" y="0"/>
    </p:cViewPr>
  </p:outlineViewPr>
  <p:notesTextViewPr>
    <p:cViewPr>
      <p:scale>
        <a:sx n="100" d="100"/>
        <a:sy n="100" d="100"/>
      </p:scale>
      <p:origin x="0" y="0"/>
    </p:cViewPr>
  </p:notesTextViewPr>
  <p:notesViewPr>
    <p:cSldViewPr>
      <p:cViewPr varScale="1">
        <p:scale>
          <a:sx n="73" d="100"/>
          <a:sy n="73" d="100"/>
        </p:scale>
        <p:origin x="-275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19"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0"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1"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2"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3"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2" name="Rectangle 7">
            <a:extLst>
              <a:ext uri="{FF2B5EF4-FFF2-40B4-BE49-F238E27FC236}"/>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9225"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9227"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4" name="Rectangle 11">
            <a:extLst>
              <a:ext uri="{FF2B5EF4-FFF2-40B4-BE49-F238E27FC236}"/>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47537694-A7F7-46DA-8595-88100B154C2F}" type="slidenum">
              <a:rPr lang="en-US" altLang="en-US"/>
              <a:pPr>
                <a:defRPr/>
              </a:pPr>
              <a:t>‹#›</a:t>
            </a:fld>
            <a:endParaRPr lang="en-US" altLang="en-US"/>
          </a:p>
        </p:txBody>
      </p:sp>
      <p:sp>
        <p:nvSpPr>
          <p:cNvPr id="25613" name="Rectangle 12">
            <a:extLst>
              <a:ext uri="{FF2B5EF4-FFF2-40B4-BE49-F238E27FC236}"/>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9230"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2645553"/>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2</a:t>
            </a:fld>
            <a:endParaRPr lang="en-US" altLang="en-US"/>
          </a:p>
        </p:txBody>
      </p:sp>
    </p:spTree>
    <p:extLst>
      <p:ext uri="{BB962C8B-B14F-4D97-AF65-F5344CB8AC3E}">
        <p14:creationId xmlns:p14="http://schemas.microsoft.com/office/powerpoint/2010/main" val="3699157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3</a:t>
            </a:fld>
            <a:endParaRPr lang="en-US" altLang="en-US"/>
          </a:p>
        </p:txBody>
      </p:sp>
    </p:spTree>
    <p:extLst>
      <p:ext uri="{BB962C8B-B14F-4D97-AF65-F5344CB8AC3E}">
        <p14:creationId xmlns:p14="http://schemas.microsoft.com/office/powerpoint/2010/main" val="4056219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4</a:t>
            </a:fld>
            <a:endParaRPr lang="en-US" altLang="en-US"/>
          </a:p>
        </p:txBody>
      </p:sp>
    </p:spTree>
    <p:extLst>
      <p:ext uri="{BB962C8B-B14F-4D97-AF65-F5344CB8AC3E}">
        <p14:creationId xmlns:p14="http://schemas.microsoft.com/office/powerpoint/2010/main" val="1418139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8</a:t>
            </a:fld>
            <a:endParaRPr lang="en-US" altLang="en-US"/>
          </a:p>
        </p:txBody>
      </p:sp>
    </p:spTree>
    <p:extLst>
      <p:ext uri="{BB962C8B-B14F-4D97-AF65-F5344CB8AC3E}">
        <p14:creationId xmlns:p14="http://schemas.microsoft.com/office/powerpoint/2010/main" val="116420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330596D8-28CD-42D5-B3DE-99B279DE29E0}" type="slidenum">
              <a:rPr lang="en-US" altLang="en-US"/>
              <a:pPr>
                <a:defRPr/>
              </a:pPr>
              <a:t>‹#›</a:t>
            </a:fld>
            <a:endParaRPr lang="en-US" altLang="en-US"/>
          </a:p>
        </p:txBody>
      </p:sp>
    </p:spTree>
    <p:extLst>
      <p:ext uri="{BB962C8B-B14F-4D97-AF65-F5344CB8AC3E}">
        <p14:creationId xmlns:p14="http://schemas.microsoft.com/office/powerpoint/2010/main" val="37855155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3FD6E06B-351D-4D0E-A468-C3175BB5315F}" type="slidenum">
              <a:rPr lang="en-US" altLang="en-US"/>
              <a:pPr>
                <a:defRPr/>
              </a:pPr>
              <a:t>‹#›</a:t>
            </a:fld>
            <a:endParaRPr lang="en-US" altLang="en-US"/>
          </a:p>
        </p:txBody>
      </p:sp>
    </p:spTree>
    <p:extLst>
      <p:ext uri="{BB962C8B-B14F-4D97-AF65-F5344CB8AC3E}">
        <p14:creationId xmlns:p14="http://schemas.microsoft.com/office/powerpoint/2010/main" val="188950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81DF489E-2A57-435E-A460-8A0873096F61}" type="slidenum">
              <a:rPr lang="en-US" altLang="en-US"/>
              <a:pPr>
                <a:defRPr/>
              </a:pPr>
              <a:t>‹#›</a:t>
            </a:fld>
            <a:endParaRPr lang="en-US" altLang="en-US"/>
          </a:p>
        </p:txBody>
      </p:sp>
    </p:spTree>
    <p:extLst>
      <p:ext uri="{BB962C8B-B14F-4D97-AF65-F5344CB8AC3E}">
        <p14:creationId xmlns:p14="http://schemas.microsoft.com/office/powerpoint/2010/main" val="227462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47FEA2D7-397E-4665-BF89-4A90B4EF3FFA}" type="slidenum">
              <a:rPr lang="en-US" altLang="en-US"/>
              <a:pPr>
                <a:defRPr/>
              </a:pPr>
              <a:t>‹#›</a:t>
            </a:fld>
            <a:endParaRPr lang="en-US" altLang="en-US"/>
          </a:p>
        </p:txBody>
      </p:sp>
      <p:sp>
        <p:nvSpPr>
          <p:cNvPr id="5" name="Text Box 6">
            <a:extLst>
              <a:ext uri="{FF2B5EF4-FFF2-40B4-BE49-F238E27FC236}"/>
            </a:extLst>
          </p:cNvPr>
          <p:cNvSpPr txBox="1">
            <a:spLocks noChangeArrowheads="1"/>
          </p:cNvSpPr>
          <p:nvPr userDrawn="1"/>
        </p:nvSpPr>
        <p:spPr bwMode="auto">
          <a:xfrm>
            <a:off x="6084168" y="6442278"/>
            <a:ext cx="2971800" cy="27918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baseline="0" dirty="0" smtClean="0"/>
              <a:t>3db Access, ETH Zurich</a:t>
            </a:r>
            <a:endParaRPr lang="en-GB" dirty="0"/>
          </a:p>
        </p:txBody>
      </p:sp>
    </p:spTree>
    <p:extLst>
      <p:ext uri="{BB962C8B-B14F-4D97-AF65-F5344CB8AC3E}">
        <p14:creationId xmlns:p14="http://schemas.microsoft.com/office/powerpoint/2010/main" val="30876687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EF213FE4-07A3-403E-A300-2E04B29DBD09}" type="slidenum">
              <a:rPr lang="en-US" altLang="en-US"/>
              <a:pPr>
                <a:defRPr/>
              </a:pPr>
              <a:t>‹#›</a:t>
            </a:fld>
            <a:endParaRPr lang="en-US" altLang="en-US"/>
          </a:p>
        </p:txBody>
      </p:sp>
    </p:spTree>
    <p:extLst>
      <p:ext uri="{BB962C8B-B14F-4D97-AF65-F5344CB8AC3E}">
        <p14:creationId xmlns:p14="http://schemas.microsoft.com/office/powerpoint/2010/main" val="151041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42334" y="1371600"/>
            <a:ext cx="4161730"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94217" y="1371600"/>
            <a:ext cx="41634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C0D8C90F-ACEC-4D95-A7DE-148ECBA24D61}" type="slidenum">
              <a:rPr lang="en-US" altLang="en-US"/>
              <a:pPr>
                <a:defRPr/>
              </a:pPr>
              <a:t>‹#›</a:t>
            </a:fld>
            <a:endParaRPr lang="en-US" altLang="en-US"/>
          </a:p>
        </p:txBody>
      </p:sp>
    </p:spTree>
    <p:extLst>
      <p:ext uri="{BB962C8B-B14F-4D97-AF65-F5344CB8AC3E}">
        <p14:creationId xmlns:p14="http://schemas.microsoft.com/office/powerpoint/2010/main" val="1610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CBCB899E-B21D-4BCF-BCE2-88D9A84BBFD9}" type="slidenum">
              <a:rPr lang="en-US" altLang="en-US"/>
              <a:pPr>
                <a:defRPr/>
              </a:pPr>
              <a:t>‹#›</a:t>
            </a:fld>
            <a:endParaRPr lang="en-US" altLang="en-US"/>
          </a:p>
        </p:txBody>
      </p:sp>
    </p:spTree>
    <p:extLst>
      <p:ext uri="{BB962C8B-B14F-4D97-AF65-F5344CB8AC3E}">
        <p14:creationId xmlns:p14="http://schemas.microsoft.com/office/powerpoint/2010/main" val="382025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93ADCB80-EC57-474B-A18B-3E8D081C791D}" type="slidenum">
              <a:rPr lang="en-US" altLang="en-US"/>
              <a:pPr>
                <a:defRPr/>
              </a:pPr>
              <a:t>‹#›</a:t>
            </a:fld>
            <a:endParaRPr lang="en-US" altLang="en-US"/>
          </a:p>
        </p:txBody>
      </p:sp>
    </p:spTree>
    <p:extLst>
      <p:ext uri="{BB962C8B-B14F-4D97-AF65-F5344CB8AC3E}">
        <p14:creationId xmlns:p14="http://schemas.microsoft.com/office/powerpoint/2010/main" val="337598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9C9E2A97-2E3E-40FD-AD8E-7D5EECFC766A}" type="slidenum">
              <a:rPr lang="en-US" altLang="en-US"/>
              <a:pPr>
                <a:defRPr/>
              </a:pPr>
              <a:t>‹#›</a:t>
            </a:fld>
            <a:endParaRPr lang="en-US" altLang="en-US"/>
          </a:p>
        </p:txBody>
      </p:sp>
    </p:spTree>
    <p:extLst>
      <p:ext uri="{BB962C8B-B14F-4D97-AF65-F5344CB8AC3E}">
        <p14:creationId xmlns:p14="http://schemas.microsoft.com/office/powerpoint/2010/main" val="370902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BF93E57A-DC72-4A5B-8EFF-AAA54AC9DB2C}" type="slidenum">
              <a:rPr lang="en-US" altLang="en-US"/>
              <a:pPr>
                <a:defRPr/>
              </a:pPr>
              <a:t>‹#›</a:t>
            </a:fld>
            <a:endParaRPr lang="en-US" altLang="en-US"/>
          </a:p>
        </p:txBody>
      </p:sp>
    </p:spTree>
    <p:extLst>
      <p:ext uri="{BB962C8B-B14F-4D97-AF65-F5344CB8AC3E}">
        <p14:creationId xmlns:p14="http://schemas.microsoft.com/office/powerpoint/2010/main" val="64883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33B89E2B-5F59-45BB-92B5-93C8F6B1F11D}" type="slidenum">
              <a:rPr lang="en-US" altLang="en-US"/>
              <a:pPr>
                <a:defRPr/>
              </a:pPr>
              <a:t>‹#›</a:t>
            </a:fld>
            <a:endParaRPr lang="en-US" altLang="en-US"/>
          </a:p>
        </p:txBody>
      </p:sp>
    </p:spTree>
    <p:extLst>
      <p:ext uri="{BB962C8B-B14F-4D97-AF65-F5344CB8AC3E}">
        <p14:creationId xmlns:p14="http://schemas.microsoft.com/office/powerpoint/2010/main" val="35038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extLst>
          </p:cNvPr>
          <p:cNvSpPr>
            <a:spLocks noChangeArrowheads="1"/>
          </p:cNvSpPr>
          <p:nvPr/>
        </p:nvSpPr>
        <p:spPr bwMode="auto">
          <a:xfrm>
            <a:off x="493008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US" b="1" dirty="0" smtClean="0">
                <a:solidFill>
                  <a:schemeClr val="tx1"/>
                </a:solidFill>
              </a:rPr>
              <a:t>15-19-0058-00-004z</a:t>
            </a:r>
            <a:r>
              <a:rPr lang="en-US" dirty="0" smtClean="0">
                <a:solidFill>
                  <a:schemeClr val="tx1"/>
                </a:solidFill>
              </a:rPr>
              <a:t>.</a:t>
            </a:r>
            <a:endParaRPr lang="en-GB" altLang="en-US" b="1" dirty="0">
              <a:solidFill>
                <a:schemeClr val="tx1"/>
              </a:solidFill>
            </a:endParaRPr>
          </a:p>
        </p:txBody>
      </p:sp>
      <p:sp>
        <p:nvSpPr>
          <p:cNvPr id="1027" name="Line 2"/>
          <p:cNvSpPr>
            <a:spLocks noChangeShapeType="1"/>
          </p:cNvSpPr>
          <p:nvPr/>
        </p:nvSpPr>
        <p:spPr bwMode="auto">
          <a:xfrm>
            <a:off x="237131" y="609576"/>
            <a:ext cx="8669738" cy="163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p:cNvSpPr>
            <a:spLocks noChangeShapeType="1"/>
          </p:cNvSpPr>
          <p:nvPr/>
        </p:nvSpPr>
        <p:spPr bwMode="auto">
          <a:xfrm>
            <a:off x="117525" y="6477000"/>
            <a:ext cx="890895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extLst>
          </p:cNvPr>
          <p:cNvSpPr txBox="1">
            <a:spLocks noChangeArrowheads="1"/>
          </p:cNvSpPr>
          <p:nvPr/>
        </p:nvSpPr>
        <p:spPr bwMode="auto">
          <a:xfrm>
            <a:off x="251520" y="341288"/>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smtClean="0"/>
              <a:t>January 2019</a:t>
            </a:r>
            <a:endParaRPr lang="en-GB" dirty="0"/>
          </a:p>
        </p:txBody>
      </p:sp>
      <p:sp>
        <p:nvSpPr>
          <p:cNvPr id="1031" name="Rectangle 7"/>
          <p:cNvSpPr>
            <a:spLocks noGrp="1" noChangeArrowheads="1"/>
          </p:cNvSpPr>
          <p:nvPr>
            <p:ph type="title"/>
          </p:nvPr>
        </p:nvSpPr>
        <p:spPr bwMode="auto">
          <a:xfrm>
            <a:off x="197523" y="685801"/>
            <a:ext cx="8742976" cy="582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smtClean="0"/>
              <a:t>Click to edit the title text format</a:t>
            </a:r>
          </a:p>
        </p:txBody>
      </p:sp>
      <p:sp>
        <p:nvSpPr>
          <p:cNvPr id="1032" name="Rectangle 8"/>
          <p:cNvSpPr>
            <a:spLocks noGrp="1" noChangeArrowheads="1"/>
          </p:cNvSpPr>
          <p:nvPr>
            <p:ph type="body" idx="1"/>
          </p:nvPr>
        </p:nvSpPr>
        <p:spPr bwMode="auto">
          <a:xfrm>
            <a:off x="195046" y="1371600"/>
            <a:ext cx="8753908"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3" name="Rectangle 9">
            <a:extLst>
              <a:ext uri="{FF2B5EF4-FFF2-40B4-BE49-F238E27FC236}"/>
            </a:extLst>
          </p:cNvPr>
          <p:cNvSpPr>
            <a:spLocks noGrp="1" noChangeArrowheads="1"/>
          </p:cNvSpPr>
          <p:nvPr>
            <p:ph type="sldNum"/>
          </p:nvPr>
        </p:nvSpPr>
        <p:spPr bwMode="auto">
          <a:xfrm>
            <a:off x="4261084" y="6475413"/>
            <a:ext cx="690094" cy="109220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35EFC9A-3130-490E-9196-E8ED9688F50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38200"/>
            <a:ext cx="8839200" cy="4524315"/>
          </a:xfrm>
          <a:prstGeom prst="rect">
            <a:avLst/>
          </a:prstGeom>
          <a:noFill/>
          <a:ln w="12700">
            <a:noFill/>
            <a:miter lim="800000"/>
            <a:headEnd type="none" w="sm" len="sm"/>
            <a:tailEnd type="none" w="sm" len="sm"/>
          </a:ln>
          <a:effectLst/>
        </p:spPr>
        <p:txBody>
          <a:bodyPr>
            <a:spAutoFit/>
          </a:bodyPr>
          <a:lstStyle/>
          <a:p>
            <a:pPr algn="ctr" defTabSz="914400">
              <a:defRPr/>
            </a:pPr>
            <a:r>
              <a:rPr lang="en-US" sz="1800" b="1" u="sng" dirty="0">
                <a:solidFill>
                  <a:srgbClr val="000000"/>
                </a:solidFill>
                <a:effectLst>
                  <a:outerShdw blurRad="38100" dist="38100" dir="2700000" algn="tl">
                    <a:srgbClr val="C0C0C0"/>
                  </a:outerShdw>
                </a:effectLst>
                <a:ea typeface="ＭＳ Ｐゴシック" pitchFamily="-65" charset="-128"/>
              </a:rPr>
              <a:t>Project: IEEE </a:t>
            </a:r>
            <a:r>
              <a:rPr lang="en-US" sz="1800" b="1" u="sng" dirty="0" err="1">
                <a:solidFill>
                  <a:srgbClr val="000000"/>
                </a:solidFill>
                <a:effectLst>
                  <a:outerShdw blurRad="38100" dist="38100" dir="2700000" algn="tl">
                    <a:srgbClr val="C0C0C0"/>
                  </a:outerShdw>
                </a:effectLst>
                <a:ea typeface="ＭＳ Ｐゴシック" pitchFamily="-65" charset="-128"/>
              </a:rPr>
              <a:t>P802.15</a:t>
            </a:r>
            <a:r>
              <a:rPr lang="en-US" sz="1800" b="1" u="sng" dirty="0">
                <a:solidFill>
                  <a:srgbClr val="000000"/>
                </a:solidFill>
                <a:effectLst>
                  <a:outerShdw blurRad="38100" dist="38100" dir="2700000" algn="tl">
                    <a:srgbClr val="C0C0C0"/>
                  </a:outerShdw>
                </a:effectLst>
                <a:ea typeface="ＭＳ Ｐゴシック" pitchFamily="-65" charset="-128"/>
              </a:rPr>
              <a:t> Working Group for Wireless Personal Area Networks (WPANs)</a:t>
            </a:r>
            <a:endParaRPr lang="en-US" sz="1600" b="1" dirty="0">
              <a:solidFill>
                <a:srgbClr val="000000"/>
              </a:solidFill>
              <a:ea typeface="ＭＳ Ｐゴシック" pitchFamily="-65" charset="-128"/>
            </a:endParaRPr>
          </a:p>
          <a:p>
            <a:pPr defTabSz="914400">
              <a:defRPr/>
            </a:pP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Submission Title:</a:t>
            </a:r>
            <a:r>
              <a:rPr lang="en-US" sz="1600" dirty="0">
                <a:solidFill>
                  <a:srgbClr val="000000"/>
                </a:solidFill>
                <a:ea typeface="ＭＳ Ｐゴシック" pitchFamily="-65" charset="-128"/>
              </a:rPr>
              <a:t> </a:t>
            </a:r>
            <a:r>
              <a:rPr lang="en-US" sz="1600" dirty="0" smtClean="0">
                <a:solidFill>
                  <a:srgbClr val="000000"/>
                </a:solidFill>
                <a:ea typeface="ＭＳ Ｐゴシック" pitchFamily="-65" charset="-128"/>
              </a:rPr>
              <a:t>[Secure Ranging Definitions and Interoperability]</a:t>
            </a:r>
            <a:r>
              <a:rPr lang="en-US" sz="1600" dirty="0">
                <a:solidFill>
                  <a:srgbClr val="000000"/>
                </a:solidFill>
                <a:ea typeface="ＭＳ Ｐゴシック" pitchFamily="-65" charset="-128"/>
              </a:rPr>
              <a:t>	</a:t>
            </a:r>
          </a:p>
          <a:p>
            <a:pPr defTabSz="914400">
              <a:defRPr/>
            </a:pPr>
            <a:r>
              <a:rPr lang="en-US" sz="1600" b="1" dirty="0">
                <a:solidFill>
                  <a:srgbClr val="000000"/>
                </a:solidFill>
                <a:ea typeface="ＭＳ Ｐゴシック" pitchFamily="-65" charset="-128"/>
              </a:rPr>
              <a:t>Date Submitted: </a:t>
            </a:r>
            <a:r>
              <a:rPr lang="en-US" sz="1600" dirty="0" smtClean="0">
                <a:solidFill>
                  <a:srgbClr val="000000"/>
                </a:solidFill>
                <a:ea typeface="ＭＳ Ｐゴシック" pitchFamily="-65" charset="-128"/>
              </a:rPr>
              <a:t>[</a:t>
            </a:r>
            <a:r>
              <a:rPr lang="en-US" sz="1600" dirty="0" smtClean="0">
                <a:solidFill>
                  <a:schemeClr val="tx1"/>
                </a:solidFill>
                <a:ea typeface="ＭＳ Ｐゴシック" pitchFamily="-65" charset="-128"/>
              </a:rPr>
              <a:t>16 January 2019</a:t>
            </a:r>
            <a:r>
              <a:rPr lang="en-US" sz="1600" dirty="0" smtClean="0">
                <a:solidFill>
                  <a:srgbClr val="000000"/>
                </a:solidFill>
                <a:ea typeface="ＭＳ Ｐゴシック" pitchFamily="-65" charset="-128"/>
              </a:rPr>
              <a:t>]</a:t>
            </a:r>
            <a:r>
              <a:rPr lang="en-US" sz="1600" dirty="0">
                <a:solidFill>
                  <a:srgbClr val="000000"/>
                </a:solidFill>
                <a:ea typeface="ＭＳ Ｐゴシック" pitchFamily="-65" charset="-128"/>
              </a:rPr>
              <a:t>	</a:t>
            </a:r>
          </a:p>
          <a:p>
            <a:r>
              <a:rPr lang="en-US" sz="1600" b="1" dirty="0" smtClean="0">
                <a:solidFill>
                  <a:srgbClr val="000000"/>
                </a:solidFill>
                <a:ea typeface="ＭＳ Ｐゴシック" pitchFamily="-65" charset="-128"/>
              </a:rPr>
              <a:t>Source:</a:t>
            </a:r>
            <a:r>
              <a:rPr lang="en-US" sz="1600" b="1" dirty="0" smtClean="0">
                <a:solidFill>
                  <a:schemeClr val="tx1"/>
                </a:solidFill>
                <a:ea typeface="ＭＳ Ｐゴシック" pitchFamily="-65" charset="-128"/>
              </a:rPr>
              <a:t> 	</a:t>
            </a:r>
            <a:r>
              <a:rPr lang="en-US" sz="1600" dirty="0" smtClean="0">
                <a:solidFill>
                  <a:schemeClr val="tx1"/>
                </a:solidFill>
              </a:rPr>
              <a:t>Dr. Boris </a:t>
            </a:r>
            <a:r>
              <a:rPr lang="en-US" sz="1600" dirty="0" err="1" smtClean="0">
                <a:solidFill>
                  <a:schemeClr val="tx1"/>
                </a:solidFill>
              </a:rPr>
              <a:t>Danev</a:t>
            </a:r>
            <a:r>
              <a:rPr lang="en-US" sz="1600" dirty="0" smtClean="0">
                <a:solidFill>
                  <a:schemeClr val="tx1"/>
                </a:solidFill>
              </a:rPr>
              <a:t> </a:t>
            </a:r>
            <a:r>
              <a:rPr lang="en-US" sz="1600" dirty="0">
                <a:solidFill>
                  <a:schemeClr val="tx1"/>
                </a:solidFill>
              </a:rPr>
              <a:t>[3db Access, Switzerland</a:t>
            </a:r>
            <a:r>
              <a:rPr lang="en-US" sz="1600" dirty="0" smtClean="0">
                <a:solidFill>
                  <a:schemeClr val="tx1"/>
                </a:solidFill>
              </a:rPr>
              <a:t>], </a:t>
            </a:r>
          </a:p>
          <a:p>
            <a:r>
              <a:rPr lang="en-US" altLang="ja-JP" sz="1600" dirty="0">
                <a:solidFill>
                  <a:schemeClr val="tx1"/>
                </a:solidFill>
                <a:ea typeface="ＭＳ Ｐゴシック" charset="-128"/>
              </a:rPr>
              <a:t>	</a:t>
            </a:r>
            <a:r>
              <a:rPr lang="en-US" altLang="ja-JP" sz="1600" dirty="0" smtClean="0">
                <a:solidFill>
                  <a:schemeClr val="tx1"/>
                </a:solidFill>
                <a:ea typeface="ＭＳ Ｐゴシック" charset="-128"/>
              </a:rPr>
              <a:t>	Prof. Dr. </a:t>
            </a:r>
            <a:r>
              <a:rPr lang="en-US" altLang="ja-JP" sz="1600" dirty="0" err="1" smtClean="0">
                <a:solidFill>
                  <a:schemeClr val="tx1"/>
                </a:solidFill>
                <a:ea typeface="ＭＳ Ｐゴシック" charset="-128"/>
              </a:rPr>
              <a:t>Srdjan</a:t>
            </a:r>
            <a:r>
              <a:rPr lang="en-US" altLang="ja-JP" sz="1600" dirty="0" smtClean="0">
                <a:solidFill>
                  <a:schemeClr val="tx1"/>
                </a:solidFill>
                <a:ea typeface="ＭＳ Ｐゴシック" charset="-128"/>
              </a:rPr>
              <a:t> </a:t>
            </a:r>
            <a:r>
              <a:rPr lang="en-US" altLang="ja-JP" sz="1600" dirty="0" err="1" smtClean="0">
                <a:solidFill>
                  <a:schemeClr val="tx1"/>
                </a:solidFill>
                <a:ea typeface="ＭＳ Ｐゴシック" charset="-128"/>
              </a:rPr>
              <a:t>Capkun</a:t>
            </a:r>
            <a:r>
              <a:rPr lang="en-US" altLang="ja-JP" sz="1600" dirty="0" smtClean="0">
                <a:solidFill>
                  <a:schemeClr val="tx1"/>
                </a:solidFill>
                <a:ea typeface="ＭＳ Ｐゴシック" charset="-128"/>
              </a:rPr>
              <a:t> </a:t>
            </a:r>
            <a:r>
              <a:rPr lang="en-US" sz="1600" dirty="0" smtClean="0">
                <a:solidFill>
                  <a:schemeClr val="tx1"/>
                </a:solidFill>
                <a:ea typeface="ＭＳ Ｐゴシック" pitchFamily="-65" charset="-128"/>
              </a:rPr>
              <a:t>[ETH Zurich, Switzerland]</a:t>
            </a:r>
          </a:p>
          <a:p>
            <a:pPr defTabSz="914400">
              <a:spcBef>
                <a:spcPts val="600"/>
              </a:spcBef>
              <a:spcAft>
                <a:spcPts val="600"/>
              </a:spcAft>
              <a:defRPr/>
            </a:pPr>
            <a:r>
              <a:rPr lang="en-US" sz="1600" b="1" dirty="0" smtClean="0">
                <a:solidFill>
                  <a:srgbClr val="000000"/>
                </a:solidFill>
                <a:ea typeface="ＭＳ Ｐゴシック" pitchFamily="-65" charset="-128"/>
              </a:rPr>
              <a:t>Re</a:t>
            </a:r>
            <a:r>
              <a:rPr lang="en-US" sz="1600" b="1" dirty="0">
                <a:solidFill>
                  <a:srgbClr val="000000"/>
                </a:solidFill>
                <a:ea typeface="ＭＳ Ｐゴシック" pitchFamily="-65" charset="-128"/>
              </a:rPr>
              <a:t>:</a:t>
            </a:r>
            <a:r>
              <a:rPr lang="en-US" sz="1600" dirty="0">
                <a:solidFill>
                  <a:srgbClr val="000000"/>
                </a:solidFill>
                <a:ea typeface="ＭＳ Ｐゴシック" pitchFamily="-65" charset="-128"/>
              </a:rPr>
              <a:t> </a:t>
            </a:r>
            <a:r>
              <a:rPr lang="en-US" sz="1600" dirty="0" smtClean="0">
                <a:solidFill>
                  <a:srgbClr val="000000"/>
                </a:solidFill>
                <a:ea typeface="ＭＳ Ｐゴシック" pitchFamily="-65" charset="-128"/>
              </a:rPr>
              <a:t>[Changes proposal for the LRP/HRP </a:t>
            </a:r>
            <a:r>
              <a:rPr lang="en-US" sz="1600" dirty="0">
                <a:solidFill>
                  <a:srgbClr val="000000"/>
                </a:solidFill>
                <a:ea typeface="ＭＳ Ｐゴシック" pitchFamily="-65" charset="-128"/>
              </a:rPr>
              <a:t>UWB PHY]</a:t>
            </a:r>
            <a:r>
              <a:rPr lang="en-US" dirty="0">
                <a:solidFill>
                  <a:srgbClr val="3333CC"/>
                </a:solidFill>
                <a:ea typeface="ＭＳ Ｐゴシック" pitchFamily="-65" charset="-128"/>
              </a:rPr>
              <a:t>	</a:t>
            </a:r>
            <a:endParaRPr lang="en-US" dirty="0">
              <a:solidFill>
                <a:srgbClr val="000000"/>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Abstract:</a:t>
            </a:r>
            <a:r>
              <a:rPr lang="en-US" sz="1600" dirty="0">
                <a:solidFill>
                  <a:srgbClr val="000000"/>
                </a:solidFill>
                <a:ea typeface="ＭＳ Ｐゴシック" pitchFamily="-65" charset="-128"/>
              </a:rPr>
              <a:t>	</a:t>
            </a:r>
            <a:r>
              <a:rPr lang="en-US" sz="1600" dirty="0" smtClean="0">
                <a:solidFill>
                  <a:srgbClr val="000000"/>
                </a:solidFill>
                <a:ea typeface="ＭＳ Ｐゴシック" pitchFamily="-65" charset="-128"/>
              </a:rPr>
              <a:t>[Contribute to a proposal to the enhanced impulse radio group w.r.t. 4z Security ]</a:t>
            </a:r>
            <a:endParaRPr lang="en-US" sz="1600" dirty="0">
              <a:solidFill>
                <a:srgbClr val="000000"/>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Purpose:</a:t>
            </a:r>
            <a:r>
              <a:rPr lang="en-US" sz="1600" dirty="0">
                <a:solidFill>
                  <a:srgbClr val="000000"/>
                </a:solidFill>
                <a:ea typeface="ＭＳ Ｐゴシック" pitchFamily="-65" charset="-128"/>
              </a:rPr>
              <a:t>	</a:t>
            </a:r>
            <a:r>
              <a:rPr lang="en-US" sz="1600" dirty="0" smtClean="0">
                <a:solidFill>
                  <a:srgbClr val="000000"/>
                </a:solidFill>
                <a:ea typeface="ＭＳ Ｐゴシック" pitchFamily="-65" charset="-128"/>
              </a:rPr>
              <a:t>[</a:t>
            </a:r>
            <a:r>
              <a:rPr lang="en-US" sz="1600" dirty="0" smtClean="0">
                <a:solidFill>
                  <a:schemeClr val="tx1"/>
                </a:solidFill>
              </a:rPr>
              <a:t>Discussion, current 4z LRP/HRP Security, definitions, questions, interoperability</a:t>
            </a:r>
            <a:r>
              <a:rPr lang="en-US" sz="1600" dirty="0" smtClean="0">
                <a:solidFill>
                  <a:srgbClr val="000000"/>
                </a:solidFill>
                <a:ea typeface="ＭＳ Ｐゴシック" pitchFamily="-65" charset="-128"/>
              </a:rPr>
              <a:t>]</a:t>
            </a: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Notice:</a:t>
            </a:r>
            <a:r>
              <a:rPr lang="en-US" sz="1600" dirty="0">
                <a:solidFill>
                  <a:srgbClr val="000000"/>
                </a:solidFill>
                <a:ea typeface="ＭＳ Ｐゴシック" pitchFamily="-65" charset="-128"/>
              </a:rPr>
              <a:t>	This document has been prepared to assist the IEEE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defRPr/>
            </a:pPr>
            <a:endParaRPr lang="en-US" sz="1600" b="1"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Release:</a:t>
            </a:r>
            <a:r>
              <a:rPr lang="en-US" sz="1600" dirty="0">
                <a:solidFill>
                  <a:srgbClr val="000000"/>
                </a:solidFill>
                <a:ea typeface="ＭＳ Ｐゴシック" pitchFamily="-65" charset="-128"/>
              </a:rPr>
              <a:t>	The contributor acknowledges and accepts that this contribution becomes the property of IEEE and may be made publicly available by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smtClean="0"/>
              <a:t>Scope</a:t>
            </a:r>
          </a:p>
        </p:txBody>
      </p:sp>
      <p:sp>
        <p:nvSpPr>
          <p:cNvPr id="5" name="Espace réservé du contenu 2"/>
          <p:cNvSpPr>
            <a:spLocks noGrp="1"/>
          </p:cNvSpPr>
          <p:nvPr>
            <p:ph idx="1"/>
          </p:nvPr>
        </p:nvSpPr>
        <p:spPr>
          <a:xfrm>
            <a:off x="457200" y="1618704"/>
            <a:ext cx="8435280" cy="874192"/>
          </a:xfrm>
          <a:extLst/>
        </p:spPr>
        <p:txBody>
          <a:bodyPr>
            <a:noAutofit/>
          </a:bodyPr>
          <a:lstStyle/>
          <a:p>
            <a:pPr>
              <a:buFont typeface="Arial" panose="020B0604020202020204" pitchFamily="34" charset="0"/>
              <a:buChar char="•"/>
              <a:defRPr/>
            </a:pPr>
            <a:r>
              <a:rPr lang="en-US" sz="2400" b="1" dirty="0"/>
              <a:t>D</a:t>
            </a:r>
            <a:r>
              <a:rPr lang="en-US" sz="2400" b="1" dirty="0" smtClean="0"/>
              <a:t>iscussion on LRP/HRP Security including Security Definitions &amp; Interoperability</a:t>
            </a:r>
          </a:p>
        </p:txBody>
      </p:sp>
      <p:sp>
        <p:nvSpPr>
          <p:cNvPr id="4" name="Titre 1"/>
          <p:cNvSpPr txBox="1">
            <a:spLocks/>
          </p:cNvSpPr>
          <p:nvPr/>
        </p:nvSpPr>
        <p:spPr bwMode="auto">
          <a:xfrm>
            <a:off x="446856" y="2492896"/>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en-US" kern="0" dirty="0" smtClean="0"/>
              <a:t>Motivation</a:t>
            </a:r>
          </a:p>
        </p:txBody>
      </p:sp>
      <p:sp>
        <p:nvSpPr>
          <p:cNvPr id="6" name="Espace réservé du contenu 2"/>
          <p:cNvSpPr txBox="1">
            <a:spLocks/>
          </p:cNvSpPr>
          <p:nvPr/>
        </p:nvSpPr>
        <p:spPr bwMode="auto">
          <a:xfrm>
            <a:off x="457200" y="3429000"/>
            <a:ext cx="8435280" cy="15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Autofit/>
          </a:bodyPr>
          <a:lst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buFont typeface="Arial" panose="020B0604020202020204" pitchFamily="34" charset="0"/>
              <a:buChar char="•"/>
              <a:defRPr/>
            </a:pPr>
            <a:r>
              <a:rPr lang="en-US" sz="2400" b="1" kern="0" dirty="0" smtClean="0"/>
              <a:t>Provide status on defining security for </a:t>
            </a:r>
            <a:r>
              <a:rPr lang="en-US" sz="2400" b="1" kern="0" dirty="0" err="1" smtClean="0"/>
              <a:t>SRDevs</a:t>
            </a:r>
            <a:r>
              <a:rPr lang="en-US" sz="2400" b="1" kern="0" dirty="0" smtClean="0"/>
              <a:t> and discuss IEEE </a:t>
            </a:r>
            <a:r>
              <a:rPr lang="en-US" sz="2400" b="1" kern="0" dirty="0"/>
              <a:t>standard compliance </a:t>
            </a:r>
            <a:r>
              <a:rPr lang="en-US" sz="2400" b="1" kern="0" dirty="0" smtClean="0"/>
              <a:t>and interoperability</a:t>
            </a:r>
          </a:p>
          <a:p>
            <a:pPr>
              <a:buFont typeface="Arial" panose="020B0604020202020204" pitchFamily="34" charset="0"/>
              <a:buChar char="•"/>
              <a:defRPr/>
            </a:pPr>
            <a:endParaRPr lang="en-US" sz="2400" b="1" kern="0" dirty="0" smtClean="0"/>
          </a:p>
        </p:txBody>
      </p:sp>
    </p:spTree>
    <p:extLst>
      <p:ext uri="{BB962C8B-B14F-4D97-AF65-F5344CB8AC3E}">
        <p14:creationId xmlns:p14="http://schemas.microsoft.com/office/powerpoint/2010/main" val="3630742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smtClean="0"/>
              <a:t>Agenda</a:t>
            </a:r>
          </a:p>
        </p:txBody>
      </p:sp>
      <p:sp>
        <p:nvSpPr>
          <p:cNvPr id="5" name="Espace réservé du contenu 2"/>
          <p:cNvSpPr>
            <a:spLocks noGrp="1"/>
          </p:cNvSpPr>
          <p:nvPr>
            <p:ph idx="1"/>
          </p:nvPr>
        </p:nvSpPr>
        <p:spPr>
          <a:xfrm>
            <a:off x="457200" y="1618704"/>
            <a:ext cx="8435280" cy="1522264"/>
          </a:xfrm>
          <a:extLst/>
        </p:spPr>
        <p:txBody>
          <a:bodyPr>
            <a:noAutofit/>
          </a:bodyPr>
          <a:lstStyle/>
          <a:p>
            <a:pPr>
              <a:buFont typeface="Arial" panose="020B0604020202020204" pitchFamily="34" charset="0"/>
              <a:buChar char="•"/>
              <a:defRPr/>
            </a:pPr>
            <a:r>
              <a:rPr lang="en-US" sz="2400" b="1" dirty="0" smtClean="0"/>
              <a:t>Introduction of </a:t>
            </a:r>
            <a:r>
              <a:rPr lang="en-US" sz="2400" b="1" dirty="0"/>
              <a:t>S</a:t>
            </a:r>
            <a:r>
              <a:rPr lang="en-US" sz="2400" b="1" dirty="0" smtClean="0"/>
              <a:t>ecurity Definitions</a:t>
            </a:r>
          </a:p>
          <a:p>
            <a:pPr>
              <a:buFont typeface="Arial" panose="020B0604020202020204" pitchFamily="34" charset="0"/>
              <a:buChar char="•"/>
              <a:defRPr/>
            </a:pPr>
            <a:r>
              <a:rPr lang="en-US" sz="2400" b="1" dirty="0" smtClean="0"/>
              <a:t>Current </a:t>
            </a:r>
            <a:r>
              <a:rPr lang="en-US" sz="2400" b="1" dirty="0" smtClean="0"/>
              <a:t>Status </a:t>
            </a:r>
            <a:r>
              <a:rPr lang="en-US" sz="2400" b="1" dirty="0" smtClean="0"/>
              <a:t>and </a:t>
            </a:r>
            <a:r>
              <a:rPr lang="en-US" sz="2400" b="1" dirty="0" smtClean="0"/>
              <a:t>Questions</a:t>
            </a:r>
            <a:endParaRPr lang="en-US" sz="2400" b="1" dirty="0" smtClean="0"/>
          </a:p>
          <a:p>
            <a:pPr>
              <a:buFont typeface="Arial" panose="020B0604020202020204" pitchFamily="34" charset="0"/>
              <a:buChar char="•"/>
              <a:defRPr/>
            </a:pPr>
            <a:r>
              <a:rPr lang="en-US" sz="2400" b="1" dirty="0" smtClean="0"/>
              <a:t>Standard </a:t>
            </a:r>
            <a:r>
              <a:rPr lang="en-US" sz="2400" b="1" dirty="0" smtClean="0"/>
              <a:t>Compliance </a:t>
            </a:r>
            <a:r>
              <a:rPr lang="en-US" sz="2400" b="1" dirty="0" smtClean="0"/>
              <a:t>and </a:t>
            </a:r>
            <a:r>
              <a:rPr lang="en-US" sz="2400" b="1" dirty="0" smtClean="0"/>
              <a:t>Interoperability</a:t>
            </a:r>
            <a:endParaRPr lang="en-US" sz="2400" b="1" dirty="0" smtClean="0"/>
          </a:p>
          <a:p>
            <a:pPr>
              <a:buFont typeface="Arial" panose="020B0604020202020204" pitchFamily="34" charset="0"/>
              <a:buChar char="•"/>
              <a:defRPr/>
            </a:pPr>
            <a:endParaRPr lang="en-US" sz="2400" b="1" dirty="0" smtClean="0"/>
          </a:p>
        </p:txBody>
      </p:sp>
    </p:spTree>
    <p:extLst>
      <p:ext uri="{BB962C8B-B14F-4D97-AF65-F5344CB8AC3E}">
        <p14:creationId xmlns:p14="http://schemas.microsoft.com/office/powerpoint/2010/main" val="29373007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Security </a:t>
            </a:r>
            <a:r>
              <a:rPr lang="en-US" dirty="0" smtClean="0"/>
              <a:t>Definitions</a:t>
            </a:r>
            <a:endParaRPr lang="en-US" dirty="0"/>
          </a:p>
        </p:txBody>
      </p:sp>
      <p:sp>
        <p:nvSpPr>
          <p:cNvPr id="5" name="Espace réservé du contenu 2"/>
          <p:cNvSpPr>
            <a:spLocks noGrp="1"/>
          </p:cNvSpPr>
          <p:nvPr>
            <p:ph idx="1"/>
          </p:nvPr>
        </p:nvSpPr>
        <p:spPr>
          <a:xfrm>
            <a:off x="195046" y="1371600"/>
            <a:ext cx="8948954" cy="1337320"/>
          </a:xfrm>
        </p:spPr>
        <p:txBody>
          <a:bodyPr/>
          <a:lstStyle/>
          <a:p>
            <a:pPr marL="342900" lvl="2" indent="-342900">
              <a:spcBef>
                <a:spcPts val="800"/>
              </a:spcBef>
              <a:buFont typeface="Arial" panose="020B0604020202020204" pitchFamily="34" charset="0"/>
              <a:buChar char="•"/>
            </a:pPr>
            <a:endParaRPr lang="en-US" sz="1800" u="sng" dirty="0"/>
          </a:p>
          <a:p>
            <a:pPr marL="0" lvl="2" indent="0">
              <a:spcBef>
                <a:spcPts val="800"/>
              </a:spcBef>
            </a:pPr>
            <a:r>
              <a:rPr lang="en-US" sz="1200" dirty="0"/>
              <a:t/>
            </a:r>
            <a:br>
              <a:rPr lang="en-US" sz="1200" dirty="0"/>
            </a:br>
            <a:endParaRPr lang="en-US" sz="1200" dirty="0" smtClean="0"/>
          </a:p>
        </p:txBody>
      </p:sp>
      <p:sp>
        <p:nvSpPr>
          <p:cNvPr id="6" name="Espace réservé du contenu 2"/>
          <p:cNvSpPr txBox="1">
            <a:spLocks/>
          </p:cNvSpPr>
          <p:nvPr/>
        </p:nvSpPr>
        <p:spPr bwMode="auto">
          <a:xfrm>
            <a:off x="457200" y="1412776"/>
            <a:ext cx="8686800" cy="4834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Autofit/>
          </a:bodyPr>
          <a:lst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342900" lvl="1" indent="-342900">
              <a:spcBef>
                <a:spcPts val="800"/>
              </a:spcBef>
              <a:buFont typeface="Arial" panose="020B0604020202020204" pitchFamily="34" charset="0"/>
              <a:buChar char="•"/>
              <a:defRPr/>
            </a:pPr>
            <a:r>
              <a:rPr lang="en-US" altLang="en-US" sz="2400" b="1" kern="0" dirty="0" smtClean="0"/>
              <a:t>Security Verification</a:t>
            </a:r>
          </a:p>
          <a:p>
            <a:pPr marL="742950" lvl="2" indent="-342900">
              <a:spcBef>
                <a:spcPts val="800"/>
              </a:spcBef>
              <a:buFont typeface="Arial" panose="020B0604020202020204" pitchFamily="34" charset="0"/>
              <a:buChar char="•"/>
              <a:defRPr/>
            </a:pPr>
            <a:r>
              <a:rPr lang="en-US" altLang="en-US" sz="2000" kern="0" dirty="0" smtClean="0"/>
              <a:t>Procedures of verification of ranging sessions to ensure </a:t>
            </a:r>
            <a:r>
              <a:rPr lang="en-US" altLang="en-US" sz="2000" b="1" kern="0" dirty="0" smtClean="0"/>
              <a:t>secure ranging transaction</a:t>
            </a:r>
          </a:p>
          <a:p>
            <a:pPr marL="742950" lvl="2" indent="-342900">
              <a:spcBef>
                <a:spcPts val="800"/>
              </a:spcBef>
              <a:buFont typeface="Arial" panose="020B0604020202020204" pitchFamily="34" charset="0"/>
              <a:buChar char="•"/>
              <a:defRPr/>
            </a:pPr>
            <a:r>
              <a:rPr lang="en-US" altLang="en-US" sz="2000" kern="0" dirty="0" smtClean="0"/>
              <a:t>PHY </a:t>
            </a:r>
            <a:r>
              <a:rPr lang="en-US" altLang="en-US" sz="2000" kern="0" dirty="0"/>
              <a:t>layer and </a:t>
            </a:r>
            <a:r>
              <a:rPr lang="en-US" altLang="en-US" sz="2000" kern="0" dirty="0" smtClean="0"/>
              <a:t>MAC </a:t>
            </a:r>
            <a:r>
              <a:rPr lang="en-US" altLang="en-US" sz="2000" kern="0" dirty="0"/>
              <a:t>layer (Clause 9</a:t>
            </a:r>
            <a:r>
              <a:rPr lang="en-US" altLang="en-US" sz="2000" kern="0" dirty="0" smtClean="0"/>
              <a:t>)</a:t>
            </a:r>
            <a:endParaRPr lang="en-US" sz="2400" kern="0" dirty="0" smtClean="0"/>
          </a:p>
          <a:p>
            <a:pPr marL="400050">
              <a:buFont typeface="Arial" panose="020B0604020202020204" pitchFamily="34" charset="0"/>
              <a:buChar char="•"/>
              <a:defRPr/>
            </a:pPr>
            <a:r>
              <a:rPr lang="en-US" sz="2400" b="1" kern="0" dirty="0" smtClean="0"/>
              <a:t>Security Levels</a:t>
            </a:r>
          </a:p>
          <a:p>
            <a:pPr marL="800100" lvl="1">
              <a:buFont typeface="Arial" panose="020B0604020202020204" pitchFamily="34" charset="0"/>
              <a:buChar char="•"/>
              <a:defRPr/>
            </a:pPr>
            <a:r>
              <a:rPr lang="en-US" sz="2000" kern="0" dirty="0" smtClean="0"/>
              <a:t>Definition of </a:t>
            </a:r>
            <a:r>
              <a:rPr lang="en-US" sz="2000" kern="0" dirty="0" err="1" smtClean="0"/>
              <a:t>SRDev</a:t>
            </a:r>
            <a:r>
              <a:rPr lang="en-US" sz="2000" kern="0" dirty="0" smtClean="0"/>
              <a:t> Security Levels with respect to entropy bits of security (as mandated by IEEE standards)</a:t>
            </a:r>
            <a:endParaRPr lang="en-US" sz="2400" kern="0" dirty="0" smtClean="0"/>
          </a:p>
          <a:p>
            <a:pPr marL="400050">
              <a:buFont typeface="Arial" panose="020B0604020202020204" pitchFamily="34" charset="0"/>
              <a:buChar char="•"/>
              <a:defRPr/>
            </a:pPr>
            <a:r>
              <a:rPr lang="en-US" sz="2400" b="1" kern="0" dirty="0" smtClean="0"/>
              <a:t>Security Proofs</a:t>
            </a:r>
          </a:p>
          <a:p>
            <a:pPr marL="800100" lvl="1">
              <a:buFont typeface="Arial" panose="020B0604020202020204" pitchFamily="34" charset="0"/>
              <a:buChar char="•"/>
              <a:defRPr/>
            </a:pPr>
            <a:r>
              <a:rPr lang="en-US" sz="2000" kern="0" dirty="0" smtClean="0"/>
              <a:t>Definition of threat model for analysis</a:t>
            </a:r>
          </a:p>
          <a:p>
            <a:pPr marL="800100" lvl="1">
              <a:buFont typeface="Arial" panose="020B0604020202020204" pitchFamily="34" charset="0"/>
              <a:buChar char="•"/>
              <a:defRPr/>
            </a:pPr>
            <a:r>
              <a:rPr lang="en-US" sz="2000" kern="0" dirty="0" smtClean="0"/>
              <a:t>Resistance to known attacks such as Cicada, Early/Detect &amp; Late Commit, Preamble Injection, Guess-and-Compensate, First path injection, etc.</a:t>
            </a:r>
          </a:p>
          <a:p>
            <a:pPr marL="800100" lvl="1">
              <a:buFont typeface="Arial" panose="020B0604020202020204" pitchFamily="34" charset="0"/>
              <a:buChar char="•"/>
              <a:defRPr/>
            </a:pPr>
            <a:r>
              <a:rPr lang="en-US" sz="2000" kern="0" dirty="0" smtClean="0"/>
              <a:t>Investigation of new attacks (if appropriate)</a:t>
            </a:r>
          </a:p>
        </p:txBody>
      </p:sp>
    </p:spTree>
    <p:extLst>
      <p:ext uri="{BB962C8B-B14F-4D97-AF65-F5344CB8AC3E}">
        <p14:creationId xmlns:p14="http://schemas.microsoft.com/office/powerpoint/2010/main" val="2057416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Current </a:t>
            </a:r>
            <a:r>
              <a:rPr lang="en-US" dirty="0" smtClean="0"/>
              <a:t>Status </a:t>
            </a:r>
            <a:r>
              <a:rPr lang="en-US" dirty="0" smtClean="0"/>
              <a:t>and </a:t>
            </a:r>
            <a:r>
              <a:rPr lang="en-US" dirty="0" smtClean="0"/>
              <a:t>Questions </a:t>
            </a:r>
            <a:r>
              <a:rPr lang="en-US" dirty="0" smtClean="0"/>
              <a:t>(1/2)</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6194691"/>
              </p:ext>
            </p:extLst>
          </p:nvPr>
        </p:nvGraphicFramePr>
        <p:xfrm>
          <a:off x="180375" y="1412776"/>
          <a:ext cx="8856121" cy="4927600"/>
        </p:xfrm>
        <a:graphic>
          <a:graphicData uri="http://schemas.openxmlformats.org/drawingml/2006/table">
            <a:tbl>
              <a:tblPr firstRow="1" bandRow="1">
                <a:tableStyleId>{5C22544A-7EE6-4342-B048-85BDC9FD1C3A}</a:tableStyleId>
              </a:tblPr>
              <a:tblGrid>
                <a:gridCol w="2257551"/>
                <a:gridCol w="3351210"/>
                <a:gridCol w="3247360"/>
              </a:tblGrid>
              <a:tr h="370840">
                <a:tc>
                  <a:txBody>
                    <a:bodyPr/>
                    <a:lstStyle/>
                    <a:p>
                      <a:endParaRPr lang="en-US" dirty="0"/>
                    </a:p>
                  </a:txBody>
                  <a:tcPr/>
                </a:tc>
                <a:tc>
                  <a:txBody>
                    <a:bodyPr/>
                    <a:lstStyle/>
                    <a:p>
                      <a:r>
                        <a:rPr lang="en-US" dirty="0" smtClean="0"/>
                        <a:t>4z LRP </a:t>
                      </a:r>
                      <a:r>
                        <a:rPr lang="en-US" dirty="0" err="1" smtClean="0"/>
                        <a:t>SRDev</a:t>
                      </a:r>
                      <a:endParaRPr lang="en-US" dirty="0"/>
                    </a:p>
                  </a:txBody>
                  <a:tcPr/>
                </a:tc>
                <a:tc>
                  <a:txBody>
                    <a:bodyPr/>
                    <a:lstStyle/>
                    <a:p>
                      <a:r>
                        <a:rPr lang="en-US" dirty="0" smtClean="0"/>
                        <a:t>4z HRP </a:t>
                      </a:r>
                      <a:r>
                        <a:rPr lang="en-US" dirty="0" err="1" smtClean="0"/>
                        <a:t>SRDev</a:t>
                      </a:r>
                      <a:endParaRPr lang="en-US" dirty="0"/>
                    </a:p>
                  </a:txBody>
                  <a:tcPr/>
                </a:tc>
              </a:tr>
              <a:tr h="370840">
                <a:tc>
                  <a:txBody>
                    <a:bodyPr/>
                    <a:lstStyle/>
                    <a:p>
                      <a:r>
                        <a:rPr lang="en-US" sz="1600" b="1" dirty="0" smtClean="0"/>
                        <a:t>Security Verification</a:t>
                      </a:r>
                      <a:endParaRPr lang="en-US" sz="1600" b="1" dirty="0"/>
                    </a:p>
                  </a:txBody>
                  <a:tcPr/>
                </a:tc>
                <a:tc>
                  <a:txBody>
                    <a:bodyPr/>
                    <a:lstStyle/>
                    <a:p>
                      <a:endParaRPr lang="en-US" sz="1600" dirty="0"/>
                    </a:p>
                  </a:txBody>
                  <a:tcPr/>
                </a:tc>
                <a:tc>
                  <a:txBody>
                    <a:bodyPr/>
                    <a:lstStyle/>
                    <a:p>
                      <a:endParaRPr lang="en-US" sz="1600"/>
                    </a:p>
                  </a:txBody>
                  <a:tcPr/>
                </a:tc>
              </a:tr>
              <a:tr h="370840">
                <a:tc>
                  <a:txBody>
                    <a:bodyPr/>
                    <a:lstStyle/>
                    <a:p>
                      <a:pPr marL="285750" indent="-285750">
                        <a:buFontTx/>
                        <a:buChar char="-"/>
                      </a:pPr>
                      <a:r>
                        <a:rPr lang="en-US" sz="1600" baseline="0" dirty="0" smtClean="0"/>
                        <a:t>PHY layer</a:t>
                      </a:r>
                      <a:endParaRPr lang="en-US" sz="1600" dirty="0"/>
                    </a:p>
                  </a:txBody>
                  <a:tcPr/>
                </a:tc>
                <a:tc>
                  <a:txBody>
                    <a:bodyPr/>
                    <a:lstStyle/>
                    <a:p>
                      <a:pPr marL="0" indent="0">
                        <a:buFontTx/>
                        <a:buNone/>
                      </a:pPr>
                      <a:r>
                        <a:rPr lang="en-US" sz="1600" dirty="0" smtClean="0"/>
                        <a:t>- Distance </a:t>
                      </a:r>
                      <a:r>
                        <a:rPr lang="en-US" sz="1600" smtClean="0"/>
                        <a:t>Bounding</a:t>
                      </a:r>
                      <a:r>
                        <a:rPr lang="en-US" sz="1600" baseline="0" smtClean="0"/>
                        <a:t> approach </a:t>
                      </a:r>
                      <a:endParaRPr lang="en-US" sz="1600" baseline="0" dirty="0" smtClean="0"/>
                    </a:p>
                    <a:p>
                      <a:pPr marL="0" indent="0">
                        <a:buFontTx/>
                        <a:buNone/>
                      </a:pPr>
                      <a:r>
                        <a:rPr lang="en-US" sz="1600" dirty="0" smtClean="0"/>
                        <a:t>-</a:t>
                      </a:r>
                      <a:r>
                        <a:rPr lang="en-US" sz="1600" baseline="0" dirty="0" smtClean="0"/>
                        <a:t> D</a:t>
                      </a:r>
                      <a:r>
                        <a:rPr lang="en-US" sz="1600" dirty="0" smtClean="0"/>
                        <a:t>efined </a:t>
                      </a:r>
                      <a:r>
                        <a:rPr lang="en-US" sz="1600" dirty="0" smtClean="0"/>
                        <a:t>in</a:t>
                      </a:r>
                      <a:r>
                        <a:rPr lang="en-US" sz="1600" baseline="0" dirty="0" smtClean="0"/>
                        <a:t> </a:t>
                      </a:r>
                      <a:r>
                        <a:rPr lang="en-US" sz="1600" baseline="0" dirty="0" smtClean="0"/>
                        <a:t>the </a:t>
                      </a:r>
                      <a:r>
                        <a:rPr lang="en-US" sz="1600" baseline="0" dirty="0" smtClean="0"/>
                        <a:t>contributions</a:t>
                      </a:r>
                    </a:p>
                    <a:p>
                      <a:r>
                        <a:rPr lang="en-US" sz="1600" baseline="0" dirty="0" smtClean="0"/>
                        <a:t>- Being integrated and refined in Clause 6 MAC </a:t>
                      </a:r>
                      <a:r>
                        <a:rPr lang="en-US" sz="1600" baseline="0" dirty="0" err="1" smtClean="0"/>
                        <a:t>Func</a:t>
                      </a:r>
                      <a:r>
                        <a:rPr lang="en-US" sz="1600" baseline="0" dirty="0" smtClean="0"/>
                        <a:t> Description</a:t>
                      </a:r>
                      <a:endParaRPr lang="en-US" sz="1600" dirty="0"/>
                    </a:p>
                  </a:txBody>
                  <a:tcPr/>
                </a:tc>
                <a:tc>
                  <a:txBody>
                    <a:bodyPr/>
                    <a:lstStyle/>
                    <a:p>
                      <a:r>
                        <a:rPr lang="en-US" sz="1600" dirty="0" smtClean="0"/>
                        <a:t>- How is</a:t>
                      </a:r>
                      <a:r>
                        <a:rPr lang="en-US" sz="1600" baseline="0" dirty="0" smtClean="0"/>
                        <a:t> the threshold defined for secure timestamp?</a:t>
                      </a:r>
                      <a:endParaRPr lang="en-US" sz="1600" dirty="0" smtClean="0"/>
                    </a:p>
                    <a:p>
                      <a:r>
                        <a:rPr lang="en-US" sz="1600" dirty="0" smtClean="0"/>
                        <a:t>- What</a:t>
                      </a:r>
                      <a:r>
                        <a:rPr lang="en-US" sz="1600" baseline="0" dirty="0" smtClean="0"/>
                        <a:t> is the procedure to qualify as secure timestamp?</a:t>
                      </a:r>
                      <a:endParaRPr lang="en-US" sz="1600" dirty="0"/>
                    </a:p>
                  </a:txBody>
                  <a:tcPr/>
                </a:tc>
              </a:tr>
              <a:tr h="370840">
                <a:tc>
                  <a:txBody>
                    <a:bodyPr/>
                    <a:lstStyle/>
                    <a:p>
                      <a:pPr marL="285750" indent="-285750">
                        <a:buFontTx/>
                        <a:buChar char="-"/>
                      </a:pPr>
                      <a:r>
                        <a:rPr lang="en-US" sz="1600" dirty="0" smtClean="0"/>
                        <a:t>MAC layer</a:t>
                      </a:r>
                      <a:endParaRPr lang="en-US" sz="1600" dirty="0"/>
                    </a:p>
                  </a:txBody>
                  <a:tcPr/>
                </a:tc>
                <a:tc>
                  <a:txBody>
                    <a:bodyPr/>
                    <a:lstStyle/>
                    <a:p>
                      <a:r>
                        <a:rPr lang="en-US" sz="1600" dirty="0" smtClean="0"/>
                        <a:t>- Complies </a:t>
                      </a:r>
                      <a:r>
                        <a:rPr lang="en-US" sz="1600" dirty="0" smtClean="0"/>
                        <a:t>to Clause </a:t>
                      </a:r>
                      <a:r>
                        <a:rPr lang="en-US" sz="1600" dirty="0" smtClean="0"/>
                        <a:t>9 (Security)</a:t>
                      </a:r>
                    </a:p>
                    <a:p>
                      <a:r>
                        <a:rPr lang="en-US" sz="1600" dirty="0" smtClean="0"/>
                        <a:t>- </a:t>
                      </a:r>
                      <a:r>
                        <a:rPr lang="en-US" sz="1600" dirty="0" smtClean="0"/>
                        <a:t>Verification</a:t>
                      </a:r>
                      <a:r>
                        <a:rPr lang="en-US" sz="1600" baseline="0" dirty="0" smtClean="0"/>
                        <a:t> is d</a:t>
                      </a:r>
                      <a:r>
                        <a:rPr lang="en-US" sz="1600" dirty="0" smtClean="0"/>
                        <a:t>efined </a:t>
                      </a:r>
                      <a:r>
                        <a:rPr lang="en-US" sz="1600" dirty="0" smtClean="0"/>
                        <a:t>in Clause 9</a:t>
                      </a:r>
                      <a:endParaRPr lang="en-US" sz="1600" dirty="0"/>
                    </a:p>
                  </a:txBody>
                  <a:tcPr/>
                </a:tc>
                <a:tc>
                  <a:txBody>
                    <a:bodyPr/>
                    <a:lstStyle/>
                    <a:p>
                      <a:pPr marL="0" indent="0">
                        <a:buFontTx/>
                        <a:buNone/>
                      </a:pPr>
                      <a:r>
                        <a:rPr lang="en-US" sz="1600" dirty="0" smtClean="0"/>
                        <a:t>- How is</a:t>
                      </a:r>
                      <a:r>
                        <a:rPr lang="en-US" sz="1600" baseline="0" dirty="0" smtClean="0"/>
                        <a:t> the secure exchange of the timestamps planed?</a:t>
                      </a:r>
                    </a:p>
                    <a:p>
                      <a:pPr marL="0" indent="0">
                        <a:buFontTx/>
                        <a:buNone/>
                      </a:pPr>
                      <a:r>
                        <a:rPr lang="en-US" sz="1600" baseline="0" dirty="0" smtClean="0"/>
                        <a:t>- </a:t>
                      </a:r>
                      <a:r>
                        <a:rPr lang="en-US" sz="1600" baseline="0" dirty="0" smtClean="0"/>
                        <a:t>Would an </a:t>
                      </a:r>
                      <a:r>
                        <a:rPr lang="en-US" sz="1600" baseline="0" dirty="0" smtClean="0"/>
                        <a:t>exchange procedure be defined?</a:t>
                      </a:r>
                    </a:p>
                  </a:txBody>
                  <a:tcPr/>
                </a:tc>
              </a:tr>
              <a:tr h="370840">
                <a:tc>
                  <a:txBody>
                    <a:bodyPr/>
                    <a:lstStyle/>
                    <a:p>
                      <a:r>
                        <a:rPr lang="en-US" sz="1600" b="1" dirty="0" smtClean="0"/>
                        <a:t>Security Levels</a:t>
                      </a:r>
                      <a:endParaRPr lang="en-US" sz="1600" b="1" dirty="0"/>
                    </a:p>
                  </a:txBody>
                  <a:tcPr/>
                </a:tc>
                <a:tc>
                  <a:txBody>
                    <a:bodyPr/>
                    <a:lstStyle/>
                    <a:p>
                      <a:endParaRPr lang="en-US" sz="1600" dirty="0"/>
                    </a:p>
                  </a:txBody>
                  <a:tcPr/>
                </a:tc>
                <a:tc>
                  <a:txBody>
                    <a:bodyPr/>
                    <a:lstStyle/>
                    <a:p>
                      <a:endParaRPr lang="en-US" sz="1600" dirty="0"/>
                    </a:p>
                  </a:txBody>
                  <a:tcPr/>
                </a:tc>
              </a:tr>
              <a:tr h="370840">
                <a:tc>
                  <a:txBody>
                    <a:bodyPr/>
                    <a:lstStyle/>
                    <a:p>
                      <a:r>
                        <a:rPr lang="en-US" sz="1600" dirty="0" smtClean="0"/>
                        <a:t>IEEE 802.15.4</a:t>
                      </a:r>
                      <a:endParaRPr lang="en-US" sz="1600" dirty="0"/>
                    </a:p>
                  </a:txBody>
                  <a:tcPr/>
                </a:tc>
                <a:tc>
                  <a:txBody>
                    <a:bodyPr/>
                    <a:lstStyle/>
                    <a:p>
                      <a:r>
                        <a:rPr lang="en-US" sz="1600" dirty="0" smtClean="0"/>
                        <a:t>-</a:t>
                      </a:r>
                      <a:r>
                        <a:rPr lang="en-US" sz="1600" baseline="0" dirty="0" smtClean="0"/>
                        <a:t> </a:t>
                      </a:r>
                      <a:r>
                        <a:rPr lang="en-US" sz="1600" dirty="0" smtClean="0"/>
                        <a:t>IEEE Security Level 1 (32 bits)</a:t>
                      </a:r>
                    </a:p>
                    <a:p>
                      <a:r>
                        <a:rPr lang="en-US" sz="1600" dirty="0" smtClean="0"/>
                        <a:t>- IEEE Security</a:t>
                      </a:r>
                      <a:r>
                        <a:rPr lang="en-US" sz="1600" baseline="0" dirty="0" smtClean="0"/>
                        <a:t> Level 2 (64 bits)</a:t>
                      </a:r>
                    </a:p>
                    <a:p>
                      <a:pPr marL="0" indent="0">
                        <a:buFontTx/>
                        <a:buNone/>
                      </a:pPr>
                      <a:r>
                        <a:rPr lang="en-US" sz="1600" baseline="0" dirty="0" smtClean="0"/>
                        <a:t>- IEEE Security Level 3 (128 bits)</a:t>
                      </a:r>
                    </a:p>
                    <a:p>
                      <a:pPr marL="0" indent="0">
                        <a:buFontTx/>
                        <a:buNone/>
                      </a:pPr>
                      <a:r>
                        <a:rPr lang="en-US" sz="1600" baseline="0" dirty="0" smtClean="0"/>
                        <a:t>- Other SLs are possible </a:t>
                      </a:r>
                    </a:p>
                    <a:p>
                      <a:endParaRPr lang="en-US" sz="1600" dirty="0"/>
                    </a:p>
                  </a:txBody>
                  <a:tcPr/>
                </a:tc>
                <a:tc>
                  <a:txBody>
                    <a:bodyPr/>
                    <a:lstStyle/>
                    <a:p>
                      <a:r>
                        <a:rPr lang="en-US" sz="1600" dirty="0" smtClean="0"/>
                        <a:t>- What</a:t>
                      </a:r>
                      <a:r>
                        <a:rPr lang="en-US" sz="1600" baseline="0" dirty="0" smtClean="0"/>
                        <a:t> Security Levels can be achieved (bit-equivalent entropy)?</a:t>
                      </a:r>
                    </a:p>
                    <a:p>
                      <a:r>
                        <a:rPr lang="en-US" sz="1600" baseline="0" dirty="0" smtClean="0"/>
                        <a:t>- What are the RX implementation details to ensure security </a:t>
                      </a:r>
                      <a:r>
                        <a:rPr lang="en-US" sz="1600" baseline="0" dirty="0" smtClean="0"/>
                        <a:t>and </a:t>
                      </a:r>
                      <a:r>
                        <a:rPr lang="en-US" sz="1600" baseline="0" dirty="0" smtClean="0"/>
                        <a:t>Security Levels?</a:t>
                      </a:r>
                      <a:endParaRPr lang="en-US" sz="1600" dirty="0"/>
                    </a:p>
                  </a:txBody>
                  <a:tcPr/>
                </a:tc>
              </a:tr>
              <a:tr h="370840">
                <a:tc>
                  <a:txBody>
                    <a:bodyPr/>
                    <a:lstStyle/>
                    <a:p>
                      <a:r>
                        <a:rPr lang="en-US" sz="1600" b="1" dirty="0" smtClean="0"/>
                        <a:t>Securit</a:t>
                      </a:r>
                      <a:r>
                        <a:rPr lang="en-US" sz="1600" b="1" baseline="0" dirty="0" smtClean="0"/>
                        <a:t>y Proofs</a:t>
                      </a:r>
                      <a:endParaRPr lang="en-US" sz="1600" b="1" dirty="0"/>
                    </a:p>
                  </a:txBody>
                  <a:tcPr/>
                </a:tc>
                <a:tc>
                  <a:txBody>
                    <a:bodyPr/>
                    <a:lstStyle/>
                    <a:p>
                      <a:r>
                        <a:rPr lang="en-US" sz="1600" dirty="0" smtClean="0"/>
                        <a:t>Next slide</a:t>
                      </a:r>
                      <a:endParaRPr lang="en-US" sz="1600" dirty="0"/>
                    </a:p>
                  </a:txBody>
                  <a:tcPr/>
                </a:tc>
                <a:tc>
                  <a:txBody>
                    <a:bodyPr/>
                    <a:lstStyle/>
                    <a:p>
                      <a:r>
                        <a:rPr lang="en-US" sz="1600" dirty="0" smtClean="0"/>
                        <a:t>Next slide</a:t>
                      </a:r>
                      <a:endParaRPr lang="en-US" sz="1600" dirty="0"/>
                    </a:p>
                  </a:txBody>
                  <a:tcPr/>
                </a:tc>
              </a:tr>
            </a:tbl>
          </a:graphicData>
        </a:graphic>
      </p:graphicFrame>
    </p:spTree>
    <p:extLst>
      <p:ext uri="{BB962C8B-B14F-4D97-AF65-F5344CB8AC3E}">
        <p14:creationId xmlns:p14="http://schemas.microsoft.com/office/powerpoint/2010/main" val="957277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Current </a:t>
            </a:r>
            <a:r>
              <a:rPr lang="en-US" dirty="0" smtClean="0"/>
              <a:t>Status </a:t>
            </a:r>
            <a:r>
              <a:rPr lang="en-US" dirty="0" smtClean="0"/>
              <a:t>and </a:t>
            </a:r>
            <a:r>
              <a:rPr lang="en-US" dirty="0" smtClean="0"/>
              <a:t>Questions </a:t>
            </a:r>
            <a:r>
              <a:rPr lang="en-US" dirty="0" smtClean="0"/>
              <a:t>(2/2)</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93208142"/>
              </p:ext>
            </p:extLst>
          </p:nvPr>
        </p:nvGraphicFramePr>
        <p:xfrm>
          <a:off x="180375" y="1628800"/>
          <a:ext cx="8856121" cy="3515360"/>
        </p:xfrm>
        <a:graphic>
          <a:graphicData uri="http://schemas.openxmlformats.org/drawingml/2006/table">
            <a:tbl>
              <a:tblPr firstRow="1" bandRow="1">
                <a:tableStyleId>{5C22544A-7EE6-4342-B048-85BDC9FD1C3A}</a:tableStyleId>
              </a:tblPr>
              <a:tblGrid>
                <a:gridCol w="2447409"/>
                <a:gridCol w="3096344"/>
                <a:gridCol w="3312368"/>
              </a:tblGrid>
              <a:tr h="370840">
                <a:tc>
                  <a:txBody>
                    <a:bodyPr/>
                    <a:lstStyle/>
                    <a:p>
                      <a:endParaRPr lang="en-US" dirty="0"/>
                    </a:p>
                  </a:txBody>
                  <a:tcPr/>
                </a:tc>
                <a:tc>
                  <a:txBody>
                    <a:bodyPr/>
                    <a:lstStyle/>
                    <a:p>
                      <a:r>
                        <a:rPr lang="en-US" dirty="0" smtClean="0"/>
                        <a:t>4z LRP</a:t>
                      </a:r>
                      <a:endParaRPr lang="en-US" dirty="0"/>
                    </a:p>
                  </a:txBody>
                  <a:tcPr/>
                </a:tc>
                <a:tc>
                  <a:txBody>
                    <a:bodyPr/>
                    <a:lstStyle/>
                    <a:p>
                      <a:r>
                        <a:rPr lang="en-US" dirty="0" smtClean="0"/>
                        <a:t>4z HRP</a:t>
                      </a:r>
                      <a:endParaRPr lang="en-US" dirty="0"/>
                    </a:p>
                  </a:txBody>
                  <a:tcPr/>
                </a:tc>
              </a:tr>
              <a:tr h="370840">
                <a:tc>
                  <a:txBody>
                    <a:bodyPr/>
                    <a:lstStyle/>
                    <a:p>
                      <a:r>
                        <a:rPr lang="en-US" sz="1600" b="1" dirty="0" smtClean="0"/>
                        <a:t>Security Proofs</a:t>
                      </a:r>
                      <a:endParaRPr lang="en-US" sz="1600" b="1" dirty="0"/>
                    </a:p>
                  </a:txBody>
                  <a:tcPr/>
                </a:tc>
                <a:tc>
                  <a:txBody>
                    <a:bodyPr/>
                    <a:lstStyle/>
                    <a:p>
                      <a:endParaRPr lang="en-US" sz="1600" dirty="0"/>
                    </a:p>
                  </a:txBody>
                  <a:tcPr/>
                </a:tc>
                <a:tc>
                  <a:txBody>
                    <a:bodyPr/>
                    <a:lstStyle/>
                    <a:p>
                      <a:endParaRPr lang="en-US" sz="1600"/>
                    </a:p>
                  </a:txBody>
                  <a:tcPr/>
                </a:tc>
              </a:tr>
              <a:tr h="370840">
                <a:tc>
                  <a:txBody>
                    <a:bodyPr/>
                    <a:lstStyle/>
                    <a:p>
                      <a:pPr marL="0" indent="0">
                        <a:buFontTx/>
                        <a:buNone/>
                      </a:pPr>
                      <a:endParaRPr lang="en-US" sz="1600" dirty="0"/>
                    </a:p>
                  </a:txBody>
                  <a:tcPr/>
                </a:tc>
                <a:tc>
                  <a:txBody>
                    <a:bodyPr/>
                    <a:lstStyle/>
                    <a:p>
                      <a:r>
                        <a:rPr lang="en-US" sz="1600" baseline="0" dirty="0" smtClean="0"/>
                        <a:t>- Thread model of Distance Bounding (well defined in security literature)</a:t>
                      </a:r>
                    </a:p>
                    <a:p>
                      <a:endParaRPr lang="en-US" sz="1600" baseline="0" dirty="0" smtClean="0"/>
                    </a:p>
                    <a:p>
                      <a:r>
                        <a:rPr lang="en-US" sz="1600" baseline="0" dirty="0" smtClean="0"/>
                        <a:t>- Resilience to all known PHY &amp; MAC layer attacks is proven in </a:t>
                      </a:r>
                      <a:r>
                        <a:rPr lang="en-US" sz="1600" b="1" baseline="0" dirty="0" smtClean="0"/>
                        <a:t>Annex G</a:t>
                      </a:r>
                      <a:endParaRPr lang="en-US" sz="16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 What is the threat model?</a:t>
                      </a:r>
                      <a:endParaRPr lang="en-US" sz="1600" dirty="0" smtClean="0"/>
                    </a:p>
                    <a:p>
                      <a:r>
                        <a:rPr lang="en-US" sz="1600" dirty="0" smtClean="0"/>
                        <a:t>STS</a:t>
                      </a:r>
                      <a:r>
                        <a:rPr lang="en-US" sz="1600" baseline="0" dirty="0" smtClean="0"/>
                        <a:t> concept is not documented </a:t>
                      </a:r>
                    </a:p>
                    <a:p>
                      <a:r>
                        <a:rPr lang="en-US" sz="1600" baseline="0" dirty="0" smtClean="0"/>
                        <a:t>in open security literature</a:t>
                      </a:r>
                    </a:p>
                    <a:p>
                      <a:endParaRPr lang="en-US" sz="1600" baseline="0" dirty="0" smtClean="0"/>
                    </a:p>
                    <a:p>
                      <a:r>
                        <a:rPr lang="en-US" sz="1600" baseline="0" dirty="0" smtClean="0"/>
                        <a:t>- What is the resilience of proposed scheme with respect to known PHY, TIMESTAMP &amp; MAC attacks?</a:t>
                      </a:r>
                    </a:p>
                    <a:p>
                      <a:endParaRPr lang="en-US" sz="1600" baseline="0" dirty="0" smtClean="0"/>
                    </a:p>
                    <a:p>
                      <a:r>
                        <a:rPr lang="en-US" sz="1600" baseline="0" dirty="0" smtClean="0"/>
                        <a:t>- Are their more attacks?</a:t>
                      </a:r>
                    </a:p>
                    <a:p>
                      <a:r>
                        <a:rPr lang="en-US" sz="1600" baseline="0" dirty="0" smtClean="0"/>
                        <a:t>- Does a security analysis exist?</a:t>
                      </a:r>
                    </a:p>
                  </a:txBody>
                  <a:tcPr/>
                </a:tc>
              </a:tr>
            </a:tbl>
          </a:graphicData>
        </a:graphic>
      </p:graphicFrame>
    </p:spTree>
    <p:extLst>
      <p:ext uri="{BB962C8B-B14F-4D97-AF65-F5344CB8AC3E}">
        <p14:creationId xmlns:p14="http://schemas.microsoft.com/office/powerpoint/2010/main" val="18034488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a:t>
            </a:r>
            <a:r>
              <a:rPr lang="en-US" dirty="0" smtClean="0"/>
              <a:t>Compliance </a:t>
            </a:r>
            <a:r>
              <a:rPr lang="en-US" dirty="0" smtClean="0"/>
              <a:t>&amp; Interoperability</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Standard compliance</a:t>
            </a:r>
          </a:p>
          <a:p>
            <a:pPr marL="857250" lvl="1" indent="-457200">
              <a:buFont typeface="Arial" panose="020B0604020202020204" pitchFamily="34" charset="0"/>
              <a:buChar char="•"/>
            </a:pPr>
            <a:r>
              <a:rPr lang="en-US" sz="2400" dirty="0" smtClean="0"/>
              <a:t>Ensure precise security definitions </a:t>
            </a:r>
            <a:r>
              <a:rPr lang="en-US" sz="2400" dirty="0" smtClean="0"/>
              <a:t>for</a:t>
            </a:r>
            <a:r>
              <a:rPr lang="en-US" sz="2400" dirty="0" smtClean="0"/>
              <a:t> </a:t>
            </a:r>
            <a:r>
              <a:rPr lang="en-US" sz="2400" dirty="0" smtClean="0"/>
              <a:t>threat analysis</a:t>
            </a:r>
          </a:p>
          <a:p>
            <a:pPr marL="857250" lvl="1" indent="-457200">
              <a:buFont typeface="Arial" panose="020B0604020202020204" pitchFamily="34" charset="0"/>
              <a:buChar char="•"/>
            </a:pPr>
            <a:r>
              <a:rPr lang="en-US" sz="2400" dirty="0" smtClean="0"/>
              <a:t>E.g., IEEE 802.11az Secure Ranging</a:t>
            </a:r>
          </a:p>
          <a:p>
            <a:pPr marL="1257300" lvl="2" indent="-457200">
              <a:buFont typeface="Arial" panose="020B0604020202020204" pitchFamily="34" charset="0"/>
              <a:buChar char="•"/>
            </a:pPr>
            <a:r>
              <a:rPr lang="en-US" sz="2000" dirty="0" smtClean="0"/>
              <a:t>11-17-1122-00-00az-cp-replay-threat-model-for-11az.docx</a:t>
            </a:r>
            <a:endParaRPr lang="en-US" dirty="0" smtClean="0"/>
          </a:p>
          <a:p>
            <a:pPr marL="457200" indent="-457200">
              <a:buFont typeface="Arial" panose="020B0604020202020204" pitchFamily="34" charset="0"/>
              <a:buChar char="•"/>
            </a:pPr>
            <a:r>
              <a:rPr lang="en-US" dirty="0" smtClean="0"/>
              <a:t>Interoperability</a:t>
            </a:r>
          </a:p>
          <a:p>
            <a:pPr marL="857250" lvl="1" indent="-457200">
              <a:buFont typeface="Arial" panose="020B0604020202020204" pitchFamily="34" charset="0"/>
              <a:buChar char="•"/>
            </a:pPr>
            <a:r>
              <a:rPr lang="en-US" sz="2400" dirty="0" smtClean="0"/>
              <a:t>Precisely defined security is a must for </a:t>
            </a:r>
            <a:r>
              <a:rPr lang="en-US" sz="2400" dirty="0" smtClean="0"/>
              <a:t>interoperability between vendors</a:t>
            </a:r>
            <a:endParaRPr lang="en-US" sz="2400" dirty="0" smtClean="0"/>
          </a:p>
          <a:p>
            <a:pPr marL="857250" lvl="1" indent="-457200">
              <a:buFont typeface="Arial" panose="020B0604020202020204" pitchFamily="34" charset="0"/>
              <a:buChar char="•"/>
            </a:pPr>
            <a:r>
              <a:rPr lang="en-US" sz="2400" dirty="0" smtClean="0"/>
              <a:t>Precisely defined security is a must for application-level standards (e.g., ISO/ECMA)</a:t>
            </a:r>
            <a:endParaRPr lang="en-US" sz="2400" dirty="0"/>
          </a:p>
        </p:txBody>
      </p:sp>
    </p:spTree>
    <p:extLst>
      <p:ext uri="{BB962C8B-B14F-4D97-AF65-F5344CB8AC3E}">
        <p14:creationId xmlns:p14="http://schemas.microsoft.com/office/powerpoint/2010/main" val="2988766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Summary and </a:t>
            </a:r>
            <a:r>
              <a:rPr lang="en-US" dirty="0" smtClean="0"/>
              <a:t>Conclusions</a:t>
            </a:r>
            <a:endParaRPr lang="en-US" dirty="0"/>
          </a:p>
        </p:txBody>
      </p:sp>
      <p:sp>
        <p:nvSpPr>
          <p:cNvPr id="5" name="Espace réservé du contenu 2"/>
          <p:cNvSpPr>
            <a:spLocks noGrp="1"/>
          </p:cNvSpPr>
          <p:nvPr>
            <p:ph idx="1"/>
          </p:nvPr>
        </p:nvSpPr>
        <p:spPr>
          <a:xfrm>
            <a:off x="195046" y="1371600"/>
            <a:ext cx="8948954" cy="1337320"/>
          </a:xfrm>
        </p:spPr>
        <p:txBody>
          <a:bodyPr/>
          <a:lstStyle/>
          <a:p>
            <a:pPr marL="342900" lvl="2" indent="-342900">
              <a:spcBef>
                <a:spcPts val="800"/>
              </a:spcBef>
              <a:buFont typeface="Arial" panose="020B0604020202020204" pitchFamily="34" charset="0"/>
              <a:buChar char="•"/>
            </a:pPr>
            <a:endParaRPr lang="en-US" sz="1800" u="sng" dirty="0"/>
          </a:p>
          <a:p>
            <a:pPr marL="0" lvl="2" indent="0">
              <a:spcBef>
                <a:spcPts val="800"/>
              </a:spcBef>
            </a:pPr>
            <a:r>
              <a:rPr lang="en-US" sz="1200" dirty="0"/>
              <a:t/>
            </a:r>
            <a:br>
              <a:rPr lang="en-US" sz="1200" dirty="0"/>
            </a:br>
            <a:endParaRPr lang="en-US" sz="1200" dirty="0" smtClean="0"/>
          </a:p>
        </p:txBody>
      </p:sp>
      <p:sp>
        <p:nvSpPr>
          <p:cNvPr id="6" name="Espace réservé du contenu 2"/>
          <p:cNvSpPr txBox="1">
            <a:spLocks/>
          </p:cNvSpPr>
          <p:nvPr/>
        </p:nvSpPr>
        <p:spPr bwMode="auto">
          <a:xfrm>
            <a:off x="457200" y="1412776"/>
            <a:ext cx="8686800" cy="4834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Autofit/>
          </a:bodyPr>
          <a:lst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marL="342900" lvl="1" indent="-342900">
              <a:spcBef>
                <a:spcPts val="800"/>
              </a:spcBef>
              <a:buFont typeface="Arial" panose="020B0604020202020204" pitchFamily="34" charset="0"/>
              <a:buChar char="•"/>
              <a:defRPr/>
            </a:pPr>
            <a:r>
              <a:rPr lang="en-US" sz="2400" kern="0" dirty="0" smtClean="0"/>
              <a:t>Security definitions need to be carefully elaborated</a:t>
            </a:r>
            <a:r>
              <a:rPr lang="en-US" sz="2400" kern="0" dirty="0"/>
              <a:t> </a:t>
            </a:r>
            <a:r>
              <a:rPr lang="en-US" sz="2400" kern="0" dirty="0" smtClean="0"/>
              <a:t>for </a:t>
            </a:r>
            <a:r>
              <a:rPr lang="en-US" sz="2400" b="1" kern="0" dirty="0" smtClean="0"/>
              <a:t>standard compliance </a:t>
            </a:r>
            <a:r>
              <a:rPr lang="en-US" sz="2400" kern="0" dirty="0" smtClean="0"/>
              <a:t>and </a:t>
            </a:r>
            <a:r>
              <a:rPr lang="en-US" sz="2400" b="1" kern="0" dirty="0" smtClean="0"/>
              <a:t>interoperability</a:t>
            </a:r>
          </a:p>
          <a:p>
            <a:pPr marL="342900" lvl="1" indent="-342900">
              <a:spcBef>
                <a:spcPts val="800"/>
              </a:spcBef>
              <a:buFont typeface="Arial" panose="020B0604020202020204" pitchFamily="34" charset="0"/>
              <a:buChar char="•"/>
              <a:defRPr/>
            </a:pPr>
            <a:endParaRPr lang="en-US" sz="2400" dirty="0" smtClean="0"/>
          </a:p>
          <a:p>
            <a:pPr marL="342900" lvl="1" indent="-342900">
              <a:spcBef>
                <a:spcPts val="800"/>
              </a:spcBef>
              <a:buFont typeface="Arial" panose="020B0604020202020204" pitchFamily="34" charset="0"/>
              <a:buChar char="•"/>
              <a:defRPr/>
            </a:pPr>
            <a:r>
              <a:rPr lang="en-US" sz="2400" dirty="0" smtClean="0"/>
              <a:t>Preliminary </a:t>
            </a:r>
            <a:r>
              <a:rPr lang="en-US" sz="2400" dirty="0"/>
              <a:t>analysis of STS-based schemes </a:t>
            </a:r>
            <a:r>
              <a:rPr lang="en-US" sz="2400" dirty="0" smtClean="0"/>
              <a:t>raise security concerns</a:t>
            </a:r>
            <a:endParaRPr lang="en-US" sz="2400" b="1" kern="0" dirty="0" smtClean="0"/>
          </a:p>
        </p:txBody>
      </p:sp>
    </p:spTree>
    <p:extLst>
      <p:ext uri="{BB962C8B-B14F-4D97-AF65-F5344CB8AC3E}">
        <p14:creationId xmlns:p14="http://schemas.microsoft.com/office/powerpoint/2010/main" val="39270207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14859</TotalTime>
  <Words>477</Words>
  <Application>Microsoft Office PowerPoint</Application>
  <PresentationFormat>On-screen Show (4:3)</PresentationFormat>
  <Paragraphs>95</Paragraphs>
  <Slides>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 Unicode MS</vt:lpstr>
      <vt:lpstr>MS PGothic</vt:lpstr>
      <vt:lpstr>MS PGothic</vt:lpstr>
      <vt:lpstr>Arial</vt:lpstr>
      <vt:lpstr>Times New Roman</vt:lpstr>
      <vt:lpstr>Office Theme</vt:lpstr>
      <vt:lpstr>PowerPoint Presentation</vt:lpstr>
      <vt:lpstr>Scope</vt:lpstr>
      <vt:lpstr>Agenda</vt:lpstr>
      <vt:lpstr>Security Definitions</vt:lpstr>
      <vt:lpstr>Current Status and Questions (1/2)</vt:lpstr>
      <vt:lpstr>Current Status and Questions (2/2)</vt:lpstr>
      <vt:lpstr>Standard Compliance &amp; Interoperability</vt:lpstr>
      <vt:lpstr>Summary and Conclusions</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A. Rolfe</dc:creator>
  <cp:lastModifiedBy>Windows User</cp:lastModifiedBy>
  <cp:revision>749</cp:revision>
  <cp:lastPrinted>2000-03-07T00:55:37Z</cp:lastPrinted>
  <dcterms:created xsi:type="dcterms:W3CDTF">2016-01-17T22:48:36Z</dcterms:created>
  <dcterms:modified xsi:type="dcterms:W3CDTF">2019-01-16T19:40:05Z</dcterms:modified>
</cp:coreProperties>
</file>