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EFB43B9-2DD6-450E-9BB6-51C17DBB6187}"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42393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BACECE78-2039-49FD-B1B2-4366CA77DF03}"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5742830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61FBAE-F6F2-480B-8227-343A6646F7C4}" type="slidenum">
              <a:rPr lang="en-US" altLang="en-US"/>
              <a:pPr>
                <a:defRPr/>
              </a:pPr>
              <a:t>‹Nr.›</a:t>
            </a:fld>
            <a:endParaRPr lang="en-US" altLang="en-US"/>
          </a:p>
        </p:txBody>
      </p:sp>
    </p:spTree>
    <p:extLst>
      <p:ext uri="{BB962C8B-B14F-4D97-AF65-F5344CB8AC3E}">
        <p14:creationId xmlns:p14="http://schemas.microsoft.com/office/powerpoint/2010/main" val="298031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F64BE7A-69FB-4DEF-8B98-25E7C3117A78}" type="slidenum">
              <a:rPr lang="en-US" altLang="en-US"/>
              <a:pPr>
                <a:defRPr/>
              </a:pPr>
              <a:t>‹Nr.›</a:t>
            </a:fld>
            <a:endParaRPr lang="en-US" altLang="en-US"/>
          </a:p>
        </p:txBody>
      </p:sp>
    </p:spTree>
    <p:extLst>
      <p:ext uri="{BB962C8B-B14F-4D97-AF65-F5344CB8AC3E}">
        <p14:creationId xmlns:p14="http://schemas.microsoft.com/office/powerpoint/2010/main" val="2297748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0F477F8-EB1F-46D9-848A-F17FEEE9CC60}" type="slidenum">
              <a:rPr lang="en-US" altLang="en-US"/>
              <a:pPr>
                <a:defRPr/>
              </a:pPr>
              <a:t>‹Nr.›</a:t>
            </a:fld>
            <a:endParaRPr lang="en-US" altLang="en-US"/>
          </a:p>
        </p:txBody>
      </p:sp>
    </p:spTree>
    <p:extLst>
      <p:ext uri="{BB962C8B-B14F-4D97-AF65-F5344CB8AC3E}">
        <p14:creationId xmlns:p14="http://schemas.microsoft.com/office/powerpoint/2010/main" val="1071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48983CA-3483-43FB-9371-5424BDBA9271}" type="slidenum">
              <a:rPr lang="en-US" altLang="en-US"/>
              <a:pPr>
                <a:defRPr/>
              </a:pPr>
              <a:t>‹Nr.›</a:t>
            </a:fld>
            <a:endParaRPr lang="en-US" altLang="en-US"/>
          </a:p>
        </p:txBody>
      </p:sp>
    </p:spTree>
    <p:extLst>
      <p:ext uri="{BB962C8B-B14F-4D97-AF65-F5344CB8AC3E}">
        <p14:creationId xmlns:p14="http://schemas.microsoft.com/office/powerpoint/2010/main" val="32651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2F390C9-0496-4E25-8C58-77D3B0E41078}" type="slidenum">
              <a:rPr lang="en-US" altLang="en-US"/>
              <a:pPr>
                <a:defRPr/>
              </a:pPr>
              <a:t>‹Nr.›</a:t>
            </a:fld>
            <a:endParaRPr lang="en-US" altLang="en-US"/>
          </a:p>
        </p:txBody>
      </p:sp>
    </p:spTree>
    <p:extLst>
      <p:ext uri="{BB962C8B-B14F-4D97-AF65-F5344CB8AC3E}">
        <p14:creationId xmlns:p14="http://schemas.microsoft.com/office/powerpoint/2010/main" val="1900177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January 2019</a:t>
            </a:r>
            <a:endParaRPr lang="en-US" altLang="en-US"/>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156EF24-1762-4E1D-B811-476DFA2EFB52}" type="slidenum">
              <a:rPr lang="en-US" altLang="en-US"/>
              <a:pPr>
                <a:defRPr/>
              </a:pPr>
              <a:t>‹Nr.›</a:t>
            </a:fld>
            <a:endParaRPr lang="en-US" altLang="en-US"/>
          </a:p>
        </p:txBody>
      </p:sp>
    </p:spTree>
    <p:extLst>
      <p:ext uri="{BB962C8B-B14F-4D97-AF65-F5344CB8AC3E}">
        <p14:creationId xmlns:p14="http://schemas.microsoft.com/office/powerpoint/2010/main" val="354365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2C0866A-2F84-4357-BAE4-5FF20681E850}" type="slidenum">
              <a:rPr lang="en-US" altLang="en-US"/>
              <a:pPr>
                <a:defRPr/>
              </a:pPr>
              <a:t>‹Nr.›</a:t>
            </a:fld>
            <a:endParaRPr lang="en-US" altLang="en-US"/>
          </a:p>
        </p:txBody>
      </p:sp>
    </p:spTree>
    <p:extLst>
      <p:ext uri="{BB962C8B-B14F-4D97-AF65-F5344CB8AC3E}">
        <p14:creationId xmlns:p14="http://schemas.microsoft.com/office/powerpoint/2010/main" val="347989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D7516BAA-4664-4F84-986F-14003CA72609}" type="slidenum">
              <a:rPr lang="en-US" altLang="en-US"/>
              <a:pPr>
                <a:defRPr/>
              </a:pPr>
              <a:t>‹Nr.›</a:t>
            </a:fld>
            <a:endParaRPr lang="en-US" altLang="en-US"/>
          </a:p>
        </p:txBody>
      </p:sp>
    </p:spTree>
    <p:extLst>
      <p:ext uri="{BB962C8B-B14F-4D97-AF65-F5344CB8AC3E}">
        <p14:creationId xmlns:p14="http://schemas.microsoft.com/office/powerpoint/2010/main" val="220173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7D56D20D-A793-4E43-9F41-0893C9A3BC18}" type="slidenum">
              <a:rPr lang="en-US" altLang="en-US"/>
              <a:pPr>
                <a:defRPr/>
              </a:pPr>
              <a:t>‹Nr.›</a:t>
            </a:fld>
            <a:endParaRPr lang="en-US" altLang="en-US"/>
          </a:p>
        </p:txBody>
      </p:sp>
    </p:spTree>
    <p:extLst>
      <p:ext uri="{BB962C8B-B14F-4D97-AF65-F5344CB8AC3E}">
        <p14:creationId xmlns:p14="http://schemas.microsoft.com/office/powerpoint/2010/main" val="4245321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42A10EFE-9B21-431A-AD76-7C988425FD79}" type="slidenum">
              <a:rPr lang="en-US" altLang="en-US"/>
              <a:pPr>
                <a:defRPr/>
              </a:pPr>
              <a:t>‹Nr.›</a:t>
            </a:fld>
            <a:endParaRPr lang="en-US" altLang="en-US"/>
          </a:p>
        </p:txBody>
      </p:sp>
    </p:spTree>
    <p:extLst>
      <p:ext uri="{BB962C8B-B14F-4D97-AF65-F5344CB8AC3E}">
        <p14:creationId xmlns:p14="http://schemas.microsoft.com/office/powerpoint/2010/main" val="4044349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January 2019</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4E943695-4568-4B37-BCBB-B0AD2BB3ED21}" type="slidenum">
              <a:rPr lang="en-US" altLang="en-US"/>
              <a:pPr>
                <a:defRPr/>
              </a:pPr>
              <a:t>‹Nr.›</a:t>
            </a:fld>
            <a:endParaRPr lang="en-US" altLang="en-US"/>
          </a:p>
        </p:txBody>
      </p:sp>
    </p:spTree>
    <p:extLst>
      <p:ext uri="{BB962C8B-B14F-4D97-AF65-F5344CB8AC3E}">
        <p14:creationId xmlns:p14="http://schemas.microsoft.com/office/powerpoint/2010/main" val="207984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January 2019</a:t>
            </a:r>
            <a:endParaRPr lang="en-US" alt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3AB5108C-404E-4F83-A0D2-52E0473C15A9}"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15-19-0057-00-004w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January 2019</a:t>
            </a:r>
            <a:endParaRPr lang="en-US" altLang="en-US" sz="140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11BD2223-822C-4208-B864-240A03EB5F83}"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[Channel bandwidth observations]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[This document presents the spectral characteristics of the FSK signals]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t>Discussion in TG 4w</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802.15.4 LECIM FSK PHY defines channel raster and modulation bandwidth</a:t>
            </a:r>
          </a:p>
          <a:p>
            <a:endParaRPr lang="en-US" sz="2400" dirty="0" smtClean="0"/>
          </a:p>
          <a:p>
            <a:r>
              <a:rPr lang="en-US" sz="2400" dirty="0" smtClean="0"/>
              <a:t>ETSI 300 220-1 has strong limits on adjacent channel power</a:t>
            </a:r>
          </a:p>
          <a:p>
            <a:endParaRPr lang="en-US" sz="2400" dirty="0"/>
          </a:p>
          <a:p>
            <a:r>
              <a:rPr lang="en-US" sz="2400" dirty="0" smtClean="0"/>
              <a:t>Current channel raster may potentially not fulfill ETSI requirement</a:t>
            </a:r>
            <a:endParaRPr lang="en-US" sz="2400" dirty="0"/>
          </a:p>
        </p:txBody>
      </p:sp>
      <p:sp>
        <p:nvSpPr>
          <p:cNvPr id="4098"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January 2019</a:t>
            </a:r>
            <a:endParaRPr lang="en-US" altLang="en-US" sz="140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E4A141C-4B72-4A70-9E7C-14BDFEBB5739}"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MSK Spectrum and Channel Bandwidth in 802.15.4 LECIM FSK PHY</a:t>
            </a:r>
            <a:endParaRPr lang="en-US"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2005242"/>
            <a:ext cx="7772400" cy="4066715"/>
          </a:xfrm>
        </p:spPr>
      </p:pic>
      <p:sp>
        <p:nvSpPr>
          <p:cNvPr id="2" name="Datumsplatzhalter 1"/>
          <p:cNvSpPr>
            <a:spLocks noGrp="1"/>
          </p:cNvSpPr>
          <p:nvPr>
            <p:ph type="dt" sz="half" idx="10"/>
          </p:nvPr>
        </p:nvSpPr>
        <p:spPr/>
        <p:txBody>
          <a:bodyPr/>
          <a:lstStyle/>
          <a:p>
            <a:pPr>
              <a:defRPr/>
            </a:pPr>
            <a:r>
              <a:rPr lang="de-DE" altLang="en-US" smtClean="0"/>
              <a:t>January 2019</a:t>
            </a:r>
            <a:endParaRPr lang="en-US" altLang="en-US"/>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7D56D20D-A793-4E43-9F41-0893C9A3BC18}" type="slidenum">
              <a:rPr lang="en-US" altLang="en-US" smtClean="0"/>
              <a:pPr>
                <a:defRPr/>
              </a:pPr>
              <a:t>3</a:t>
            </a:fld>
            <a:endParaRPr lang="en-US" altLang="en-US"/>
          </a:p>
        </p:txBody>
      </p:sp>
      <mc:AlternateContent xmlns:mc="http://schemas.openxmlformats.org/markup-compatibility/2006">
        <mc:Choice xmlns:a14="http://schemas.microsoft.com/office/drawing/2010/main" Requires="a14">
          <p:sp>
            <p:nvSpPr>
              <p:cNvPr id="10" name="Legende mit Linie 1 9"/>
              <p:cNvSpPr/>
              <p:nvPr/>
            </p:nvSpPr>
            <p:spPr bwMode="auto">
              <a:xfrm>
                <a:off x="7092280" y="3664253"/>
                <a:ext cx="936104" cy="504056"/>
              </a:xfrm>
              <a:prstGeom prst="borderCallout1">
                <a:avLst/>
              </a:prstGeom>
              <a:ln>
                <a:headEnd type="none" w="sm" len="sm"/>
                <a:tailEnd type="none" w="sm" len="sm"/>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MSK (BT=</a:t>
                </a:r>
                <a14:m>
                  <m:oMath xmlns:m="http://schemas.openxmlformats.org/officeDocument/2006/math">
                    <m:r>
                      <a:rPr kumimoji="0" lang="en-US" sz="1200" b="0" i="1" u="none" strike="noStrike" cap="none" normalizeH="0" baseline="0" smtClean="0">
                        <a:ln>
                          <a:noFill/>
                        </a:ln>
                        <a:solidFill>
                          <a:schemeClr val="tx1"/>
                        </a:solidFill>
                        <a:effectLst/>
                        <a:latin typeface="Cambria Math"/>
                        <a:ea typeface="Cambria Math"/>
                      </a:rPr>
                      <m:t>∞</m:t>
                    </m:r>
                  </m:oMath>
                </a14:m>
                <a:r>
                  <a:rPr kumimoji="0" lang="en-US" sz="1200" b="0" i="0" u="none" strike="noStrike" cap="none" normalizeH="0" baseline="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mc:Choice>
        <mc:Fallback>
          <p:sp>
            <p:nvSpPr>
              <p:cNvPr id="10" name="Legende mit Linie 1 9"/>
              <p:cNvSpPr>
                <a:spLocks noRot="1" noChangeAspect="1" noMove="1" noResize="1" noEditPoints="1" noAdjustHandles="1" noChangeArrowheads="1" noChangeShapeType="1" noTextEdit="1"/>
              </p:cNvSpPr>
              <p:nvPr/>
            </p:nvSpPr>
            <p:spPr bwMode="auto">
              <a:xfrm>
                <a:off x="7092280" y="3664253"/>
                <a:ext cx="936104" cy="504056"/>
              </a:xfrm>
              <a:prstGeom prst="borderCallout1">
                <a:avLst/>
              </a:prstGeom>
              <a:blipFill rotWithShape="1">
                <a:blip r:embed="rId3"/>
                <a:stretch>
                  <a:fillRect/>
                </a:stretch>
              </a:blipFill>
              <a:ln>
                <a:headEnd type="none" w="sm" len="sm"/>
                <a:tailEnd type="none" w="sm" len="sm"/>
              </a:ln>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Legende mit Linie 1 10"/>
              <p:cNvSpPr/>
              <p:nvPr/>
            </p:nvSpPr>
            <p:spPr bwMode="auto">
              <a:xfrm>
                <a:off x="1331640" y="2996952"/>
                <a:ext cx="936104" cy="504056"/>
              </a:xfrm>
              <a:prstGeom prst="borderCallout1">
                <a:avLst>
                  <a:gd name="adj1" fmla="val 97623"/>
                  <a:gd name="adj2" fmla="val 82553"/>
                  <a:gd name="adj3" fmla="val 314415"/>
                  <a:gd name="adj4" fmla="val 148536"/>
                </a:avLst>
              </a:prstGeom>
              <a:ln>
                <a:solidFill>
                  <a:srgbClr val="00B050"/>
                </a:solidFill>
                <a:headEnd type="none" w="sm" len="sm"/>
                <a:tailEnd type="none" w="sm" len="sm"/>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G-MSK (BT=</a:t>
                </a:r>
                <a14:m>
                  <m:oMath xmlns:m="http://schemas.openxmlformats.org/officeDocument/2006/math">
                    <m:r>
                      <a:rPr kumimoji="0" lang="de-DE" sz="1200" b="0" i="0" u="none" strike="noStrike" cap="none" normalizeH="0" baseline="0" smtClean="0">
                        <a:ln>
                          <a:noFill/>
                        </a:ln>
                        <a:solidFill>
                          <a:schemeClr val="tx1"/>
                        </a:solidFill>
                        <a:effectLst/>
                        <a:latin typeface="Cambria Math"/>
                        <a:ea typeface="Cambria Math"/>
                      </a:rPr>
                      <m:t>1.0</m:t>
                    </m:r>
                  </m:oMath>
                </a14:m>
                <a:r>
                  <a:rPr kumimoji="0" lang="en-US" sz="1200" b="0" i="0" u="none" strike="noStrike" cap="none" normalizeH="0" baseline="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mc:Choice>
        <mc:Fallback>
          <p:sp>
            <p:nvSpPr>
              <p:cNvPr id="11" name="Legende mit Linie 1 10"/>
              <p:cNvSpPr>
                <a:spLocks noRot="1" noChangeAspect="1" noMove="1" noResize="1" noEditPoints="1" noAdjustHandles="1" noChangeArrowheads="1" noChangeShapeType="1" noTextEdit="1"/>
              </p:cNvSpPr>
              <p:nvPr/>
            </p:nvSpPr>
            <p:spPr bwMode="auto">
              <a:xfrm>
                <a:off x="1331640" y="2996952"/>
                <a:ext cx="936104" cy="504056"/>
              </a:xfrm>
              <a:prstGeom prst="borderCallout1">
                <a:avLst>
                  <a:gd name="adj1" fmla="val 97623"/>
                  <a:gd name="adj2" fmla="val 82553"/>
                  <a:gd name="adj3" fmla="val 314415"/>
                  <a:gd name="adj4" fmla="val 148536"/>
                </a:avLst>
              </a:prstGeom>
              <a:blipFill rotWithShape="1">
                <a:blip r:embed="rId4"/>
                <a:stretch>
                  <a:fillRect/>
                </a:stretch>
              </a:blipFill>
              <a:ln>
                <a:solidFill>
                  <a:srgbClr val="00B050"/>
                </a:solidFill>
                <a:headEnd type="none" w="sm" len="sm"/>
                <a:tailEnd type="none" w="sm" len="sm"/>
              </a:ln>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Legende mit Linie 1 11"/>
              <p:cNvSpPr/>
              <p:nvPr/>
            </p:nvSpPr>
            <p:spPr bwMode="auto">
              <a:xfrm>
                <a:off x="2396574" y="2636912"/>
                <a:ext cx="936104" cy="504056"/>
              </a:xfrm>
              <a:prstGeom prst="borderCallout1">
                <a:avLst>
                  <a:gd name="adj1" fmla="val 97623"/>
                  <a:gd name="adj2" fmla="val 82553"/>
                  <a:gd name="adj3" fmla="val 308105"/>
                  <a:gd name="adj4" fmla="val 106066"/>
                </a:avLst>
              </a:prstGeom>
              <a:ln>
                <a:solidFill>
                  <a:srgbClr val="FF0000"/>
                </a:solidFill>
                <a:headEnd type="none" w="sm" len="sm"/>
                <a:tailEnd type="none" w="sm" len="sm"/>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G-MSK (BT=</a:t>
                </a:r>
                <a14:m>
                  <m:oMath xmlns:m="http://schemas.openxmlformats.org/officeDocument/2006/math">
                    <m:r>
                      <a:rPr lang="de-DE">
                        <a:solidFill>
                          <a:schemeClr val="tx1"/>
                        </a:solidFill>
                        <a:latin typeface="Cambria Math"/>
                        <a:ea typeface="Cambria Math"/>
                      </a:rPr>
                      <m:t>0</m:t>
                    </m:r>
                    <m:r>
                      <a:rPr lang="de-DE" b="0" i="0" smtClean="0">
                        <a:solidFill>
                          <a:schemeClr val="tx1"/>
                        </a:solidFill>
                        <a:latin typeface="Cambria Math"/>
                        <a:ea typeface="Cambria Math"/>
                      </a:rPr>
                      <m:t>.5</m:t>
                    </m:r>
                  </m:oMath>
                </a14:m>
                <a:r>
                  <a:rPr kumimoji="0" lang="en-US" sz="1200" b="0" i="0" u="none" strike="noStrike" cap="none" normalizeH="0" baseline="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mc:Choice>
        <mc:Fallback>
          <p:sp>
            <p:nvSpPr>
              <p:cNvPr id="12" name="Legende mit Linie 1 11"/>
              <p:cNvSpPr>
                <a:spLocks noRot="1" noChangeAspect="1" noMove="1" noResize="1" noEditPoints="1" noAdjustHandles="1" noChangeArrowheads="1" noChangeShapeType="1" noTextEdit="1"/>
              </p:cNvSpPr>
              <p:nvPr/>
            </p:nvSpPr>
            <p:spPr bwMode="auto">
              <a:xfrm>
                <a:off x="2396574" y="2636912"/>
                <a:ext cx="936104" cy="504056"/>
              </a:xfrm>
              <a:prstGeom prst="borderCallout1">
                <a:avLst>
                  <a:gd name="adj1" fmla="val 97623"/>
                  <a:gd name="adj2" fmla="val 82553"/>
                  <a:gd name="adj3" fmla="val 308105"/>
                  <a:gd name="adj4" fmla="val 106066"/>
                </a:avLst>
              </a:prstGeom>
              <a:blipFill rotWithShape="1">
                <a:blip r:embed="rId5"/>
                <a:stretch>
                  <a:fillRect/>
                </a:stretch>
              </a:blipFill>
              <a:ln>
                <a:solidFill>
                  <a:srgbClr val="FF0000"/>
                </a:solidFill>
                <a:headEnd type="none" w="sm" len="sm"/>
                <a:tailEnd type="none" w="sm" len="sm"/>
              </a:ln>
              <a:extLst/>
            </p:spPr>
            <p:txBody>
              <a:bodyPr/>
              <a:lstStyle/>
              <a:p>
                <a:r>
                  <a:rPr lang="en-US">
                    <a:noFill/>
                  </a:rPr>
                  <a:t> </a:t>
                </a:r>
              </a:p>
            </p:txBody>
          </p:sp>
        </mc:Fallback>
      </mc:AlternateContent>
      <p:sp>
        <p:nvSpPr>
          <p:cNvPr id="13" name="Rechteck 12"/>
          <p:cNvSpPr/>
          <p:nvPr/>
        </p:nvSpPr>
        <p:spPr bwMode="auto">
          <a:xfrm>
            <a:off x="5292080" y="2204864"/>
            <a:ext cx="1296144" cy="3456384"/>
          </a:xfrm>
          <a:prstGeom prst="rect">
            <a:avLst/>
          </a:prstGeom>
          <a:noFill/>
          <a:ln w="44450" cap="flat"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Adjacent Channel</a:t>
            </a:r>
            <a:endParaRPr kumimoji="0" lang="en-US" sz="20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41683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Observations</a:t>
            </a:r>
            <a:endParaRPr lang="en-US" dirty="0"/>
          </a:p>
        </p:txBody>
      </p:sp>
      <p:sp>
        <p:nvSpPr>
          <p:cNvPr id="3" name="Inhaltsplatzhalter 2"/>
          <p:cNvSpPr>
            <a:spLocks noGrp="1"/>
          </p:cNvSpPr>
          <p:nvPr>
            <p:ph idx="1"/>
          </p:nvPr>
        </p:nvSpPr>
        <p:spPr/>
        <p:txBody>
          <a:bodyPr/>
          <a:lstStyle/>
          <a:p>
            <a:r>
              <a:rPr lang="en-US" sz="2800" dirty="0" smtClean="0"/>
              <a:t>Signals have significant leakage into adjacent channels, as symbol rate matches channel bandwidth</a:t>
            </a:r>
          </a:p>
          <a:p>
            <a:endParaRPr lang="en-US" sz="2800" dirty="0"/>
          </a:p>
          <a:p>
            <a:pPr>
              <a:buFont typeface="Wingdings"/>
              <a:buChar char="è"/>
            </a:pPr>
            <a:r>
              <a:rPr lang="en-US" sz="2800" dirty="0" smtClean="0">
                <a:sym typeface="Wingdings" panose="05000000000000000000" pitchFamily="2" charset="2"/>
              </a:rPr>
              <a:t>May not be compliant to adjacent channel power limits as defined in ETSI 300 220-1 V3.1.1(2017), section 5.11</a:t>
            </a:r>
          </a:p>
          <a:p>
            <a:pPr>
              <a:buFont typeface="Wingdings"/>
              <a:buChar char="è"/>
            </a:pPr>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C48983CA-3483-43FB-9371-5424BDBA9271}" type="slidenum">
              <a:rPr lang="en-US" altLang="en-US" smtClean="0"/>
              <a:pPr>
                <a:defRPr/>
              </a:pPr>
              <a:t>4</a:t>
            </a:fld>
            <a:endParaRPr lang="en-US" altLang="en-US"/>
          </a:p>
        </p:txBody>
      </p:sp>
    </p:spTree>
    <p:extLst>
      <p:ext uri="{BB962C8B-B14F-4D97-AF65-F5344CB8AC3E}">
        <p14:creationId xmlns:p14="http://schemas.microsoft.com/office/powerpoint/2010/main" val="1529168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C48983CA-3483-43FB-9371-5424BDBA9271}" type="slidenum">
              <a:rPr lang="en-US" altLang="en-US" smtClean="0"/>
              <a:pPr>
                <a:defRPr/>
              </a:pPr>
              <a:t>5</a:t>
            </a:fld>
            <a:endParaRPr lang="en-US" altLang="en-US"/>
          </a:p>
        </p:txBody>
      </p:sp>
    </p:spTree>
    <p:extLst>
      <p:ext uri="{BB962C8B-B14F-4D97-AF65-F5344CB8AC3E}">
        <p14:creationId xmlns:p14="http://schemas.microsoft.com/office/powerpoint/2010/main" val="1492654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165</Words>
  <Application>Microsoft Office PowerPoint</Application>
  <PresentationFormat>Bildschirmpräsentation (4:3)</PresentationFormat>
  <Paragraphs>43</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Times New Roman</vt:lpstr>
      <vt:lpstr>Arial</vt:lpstr>
      <vt:lpstr>IEEE-P802_15_Rbt</vt:lpstr>
      <vt:lpstr>PowerPoint-Präsentation</vt:lpstr>
      <vt:lpstr>Motivation</vt:lpstr>
      <vt:lpstr>MSK Spectrum and Channel Bandwidth in 802.15.4 LECIM FSK PHY</vt:lpstr>
      <vt:lpstr>Observations</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cp:revision>
  <cp:lastPrinted>1998-02-10T13:28:06Z</cp:lastPrinted>
  <dcterms:created xsi:type="dcterms:W3CDTF">2019-01-16T17:26:35Z</dcterms:created>
  <dcterms:modified xsi:type="dcterms:W3CDTF">2019-01-16T17:40:26Z</dcterms:modified>
</cp:coreProperties>
</file>