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8"/>
  </p:notesMasterIdLst>
  <p:handoutMasterIdLst>
    <p:handoutMasterId r:id="rId19"/>
  </p:handoutMasterIdLst>
  <p:sldIdLst>
    <p:sldId id="287" r:id="rId3"/>
    <p:sldId id="326" r:id="rId4"/>
    <p:sldId id="327" r:id="rId5"/>
    <p:sldId id="328" r:id="rId6"/>
    <p:sldId id="330" r:id="rId7"/>
    <p:sldId id="331" r:id="rId8"/>
    <p:sldId id="332" r:id="rId9"/>
    <p:sldId id="335" r:id="rId10"/>
    <p:sldId id="336" r:id="rId11"/>
    <p:sldId id="333" r:id="rId12"/>
    <p:sldId id="334" r:id="rId13"/>
    <p:sldId id="325" r:id="rId14"/>
    <p:sldId id="337" r:id="rId15"/>
    <p:sldId id="339" r:id="rId16"/>
    <p:sldId id="338"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6"/>
            <p14:sldId id="327"/>
            <p14:sldId id="328"/>
            <p14:sldId id="330"/>
            <p14:sldId id="331"/>
            <p14:sldId id="332"/>
            <p14:sldId id="335"/>
            <p14:sldId id="336"/>
            <p14:sldId id="333"/>
            <p14:sldId id="334"/>
            <p14:sldId id="325"/>
            <p14:sldId id="337"/>
            <p14:sldId id="339"/>
            <p14:sldId id="338"/>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7" d="100"/>
          <a:sy n="47" d="100"/>
        </p:scale>
        <p:origin x="-2046"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802.15-&lt;15-19-0056-01-010a&gt;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802.15-&lt;15-19-0056-01-010a&gt;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802.15-&lt;15-19-0056-01-010a&gt;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802.15-&lt;15-16-0666-00-0012&gt;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738269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119737"/>
            <a:ext cx="2814638" cy="430887"/>
          </a:xfrm>
        </p:spPr>
        <p:txBody>
          <a:bodyPr/>
          <a:lstStyle/>
          <a:p>
            <a:pPr>
              <a:defRPr/>
            </a:pPr>
            <a:r>
              <a:rPr lang="en-US" dirty="0" smtClean="0"/>
              <a:t>doc.: IEEE 802.15-&lt;15-19-0056-01-010a&gt;</a:t>
            </a:r>
            <a:endParaRPr lang="en-US" dirty="0"/>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pPr>
              <a:defRPr/>
            </a:pPr>
            <a:r>
              <a:rPr lang="en-US" smtClean="0"/>
              <a:t>Page </a:t>
            </a:r>
            <a:fld id="{44150747-EEFC-F243-90C1-8A0124CC47EF}" type="slidenum">
              <a:rPr lang="en-US" smtClean="0"/>
              <a:pPr>
                <a:defRPr/>
              </a:pPr>
              <a:t>12</a:t>
            </a:fld>
            <a:endParaRPr lang="en-US"/>
          </a:p>
        </p:txBody>
      </p:sp>
    </p:spTree>
    <p:extLst>
      <p:ext uri="{BB962C8B-B14F-4D97-AF65-F5344CB8AC3E}">
        <p14:creationId xmlns:p14="http://schemas.microsoft.com/office/powerpoint/2010/main" val="1532609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&lt;January  2019&gt;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&lt;January  2019&gt;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&lt;January  2019&gt;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&lt;March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&lt;March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&lt;March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15-19-0056-01-010a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&lt;March  2019&gt;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67640" y="838200"/>
            <a:ext cx="8839200" cy="5262979"/>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History and Summary of 802.15.10a</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March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a:t>
            </a:r>
            <a:r>
              <a:rPr lang="en-US" sz="1600" dirty="0" smtClean="0">
                <a:solidFill>
                  <a:srgbClr val="FF0000"/>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[Brief Summary of the History of TG 802.15.10a]</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[This short history of TG 802.15.10a, along with some lessons learned, might be interesting for chairs of new Task Groups in the future]</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2019&gt;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2019&gt;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74392394"/>
              </p:ext>
            </p:extLst>
          </p:nvPr>
        </p:nvGraphicFramePr>
        <p:xfrm>
          <a:off x="609600" y="1676400"/>
          <a:ext cx="7848600" cy="3586941"/>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May,</a:t>
                      </a:r>
                      <a:r>
                        <a:rPr lang="en-US" b="1" baseline="0" dirty="0" smtClean="0"/>
                        <a:t> 2018</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solidFill>
                            <a:schemeClr val="tx1"/>
                          </a:solidFill>
                        </a:rPr>
                        <a:t>July</a:t>
                      </a:r>
                      <a:r>
                        <a:rPr lang="en-US" dirty="0" smtClean="0"/>
                        <a:t>,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solidFill>
                            <a:schemeClr val="tx1"/>
                          </a:solidFill>
                        </a:rPr>
                        <a:t>July</a:t>
                      </a:r>
                      <a:r>
                        <a:rPr lang="en-US" dirty="0" smtClean="0"/>
                        <a:t>,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WG Recirculation Ballot</a:t>
                      </a:r>
                      <a:endParaRPr lang="en-US" dirty="0"/>
                    </a:p>
                  </a:txBody>
                  <a:tcPr/>
                </a:tc>
                <a:tc>
                  <a:txBody>
                    <a:bodyPr/>
                    <a:lstStyle/>
                    <a:p>
                      <a:r>
                        <a:rPr lang="en-US" dirty="0" smtClean="0">
                          <a:solidFill>
                            <a:schemeClr val="tx1"/>
                          </a:solidFill>
                        </a:rPr>
                        <a:t>Sept 11</a:t>
                      </a:r>
                      <a:r>
                        <a:rPr lang="en-US" dirty="0" smtClean="0"/>
                        <a:t>, 2018</a:t>
                      </a:r>
                    </a:p>
                  </a:txBody>
                  <a:tcPr/>
                </a:tc>
                <a:tc>
                  <a:txBody>
                    <a:bodyPr/>
                    <a:lstStyle/>
                    <a:p>
                      <a:r>
                        <a:rPr lang="en-US" dirty="0" smtClean="0"/>
                        <a:t>Sept 27, 2018</a:t>
                      </a:r>
                      <a:endParaRPr lang="en-US" dirty="0"/>
                    </a:p>
                  </a:txBody>
                  <a:tcPr/>
                </a:tc>
              </a:tr>
              <a:tr h="398549">
                <a:tc>
                  <a:txBody>
                    <a:bodyPr/>
                    <a:lstStyle/>
                    <a:p>
                      <a:r>
                        <a:rPr lang="en-US" dirty="0" smtClean="0"/>
                        <a:t>BRC Conference</a:t>
                      </a:r>
                      <a:r>
                        <a:rPr lang="en-US" baseline="0" dirty="0" smtClean="0"/>
                        <a:t> Call</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a:t>
                      </a:r>
                      <a:r>
                        <a:rPr lang="en-US" baseline="0" dirty="0" smtClean="0"/>
                        <a:t> 3</a:t>
                      </a:r>
                      <a:r>
                        <a:rPr lang="en-US" dirty="0" smtClean="0"/>
                        <a:t>,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Oct 3, 2018</a:t>
                      </a:r>
                    </a:p>
                  </a:txBody>
                  <a:tcPr/>
                </a:tc>
              </a:tr>
            </a:tbl>
          </a:graphicData>
        </a:graphic>
      </p:graphicFrame>
    </p:spTree>
    <p:extLst>
      <p:ext uri="{BB962C8B-B14F-4D97-AF65-F5344CB8AC3E}">
        <p14:creationId xmlns:p14="http://schemas.microsoft.com/office/powerpoint/2010/main" val="3602640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&lt;March  2019&gt;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 continued</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816433868"/>
              </p:ext>
            </p:extLst>
          </p:nvPr>
        </p:nvGraphicFramePr>
        <p:xfrm>
          <a:off x="304799" y="1676400"/>
          <a:ext cx="8534401" cy="3276602"/>
        </p:xfrm>
        <a:graphic>
          <a:graphicData uri="http://schemas.openxmlformats.org/drawingml/2006/table">
            <a:tbl>
              <a:tblPr firstRow="1" bandRow="1">
                <a:tableStyleId>{5C22544A-7EE6-4342-B048-85BDC9FD1C3A}</a:tableStyleId>
              </a:tblPr>
              <a:tblGrid>
                <a:gridCol w="3733801"/>
                <a:gridCol w="2259613"/>
                <a:gridCol w="2540987"/>
              </a:tblGrid>
              <a:tr h="468086">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468086">
                <a:tc>
                  <a:txBody>
                    <a:bodyPr/>
                    <a:lstStyle/>
                    <a:p>
                      <a:r>
                        <a:rPr lang="en-US" dirty="0" smtClean="0"/>
                        <a:t>EC Approval for Sponsor Ballot</a:t>
                      </a:r>
                      <a:endParaRPr lang="en-US" dirty="0"/>
                    </a:p>
                  </a:txBody>
                  <a:tcPr/>
                </a:tc>
                <a:tc>
                  <a:txBody>
                    <a:bodyPr/>
                    <a:lstStyle/>
                    <a:p>
                      <a:r>
                        <a:rPr lang="en-US" dirty="0" smtClean="0"/>
                        <a:t>Oct, 2018</a:t>
                      </a:r>
                    </a:p>
                  </a:txBody>
                  <a:tcPr/>
                </a:tc>
                <a:tc>
                  <a:txBody>
                    <a:bodyPr/>
                    <a:lstStyle/>
                    <a:p>
                      <a:r>
                        <a:rPr lang="en-US" dirty="0" smtClean="0"/>
                        <a:t>Oct, 2018</a:t>
                      </a:r>
                      <a:endParaRPr lang="en-US" dirty="0"/>
                    </a:p>
                  </a:txBody>
                  <a:tcPr/>
                </a:tc>
              </a:tr>
              <a:tr h="468086">
                <a:tc>
                  <a:txBody>
                    <a:bodyPr/>
                    <a:lstStyle/>
                    <a:p>
                      <a:r>
                        <a:rPr lang="en-US" dirty="0" smtClean="0"/>
                        <a:t>Sponsor Ballot</a:t>
                      </a:r>
                      <a:endParaRPr lang="en-US" dirty="0"/>
                    </a:p>
                  </a:txBody>
                  <a:tcPr/>
                </a:tc>
                <a:tc>
                  <a:txBody>
                    <a:bodyPr/>
                    <a:lstStyle/>
                    <a:p>
                      <a:r>
                        <a:rPr lang="en-US" dirty="0" smtClean="0">
                          <a:solidFill>
                            <a:schemeClr val="tx1"/>
                          </a:solidFill>
                        </a:rPr>
                        <a:t>Oct</a:t>
                      </a:r>
                      <a:r>
                        <a:rPr lang="en-US" dirty="0" smtClean="0"/>
                        <a:t>, 2018</a:t>
                      </a:r>
                    </a:p>
                  </a:txBody>
                  <a:tcPr/>
                </a:tc>
                <a:tc>
                  <a:txBody>
                    <a:bodyPr/>
                    <a:lstStyle/>
                    <a:p>
                      <a:r>
                        <a:rPr lang="en-US" dirty="0" smtClean="0"/>
                        <a:t>Nov, 2018</a:t>
                      </a:r>
                      <a:endParaRPr lang="en-US" dirty="0"/>
                    </a:p>
                  </a:txBody>
                  <a:tcPr/>
                </a:tc>
              </a:tr>
              <a:tr h="468086">
                <a:tc>
                  <a:txBody>
                    <a:bodyPr/>
                    <a:lstStyle/>
                    <a:p>
                      <a:r>
                        <a:rPr lang="en-US" dirty="0" smtClean="0"/>
                        <a:t>Resolve</a:t>
                      </a:r>
                      <a:r>
                        <a:rPr lang="en-US" baseline="0" dirty="0" smtClean="0"/>
                        <a:t> Sponsor Ballot Comments</a:t>
                      </a:r>
                      <a:endParaRPr lang="en-US" dirty="0"/>
                    </a:p>
                  </a:txBody>
                  <a:tcPr/>
                </a:tc>
                <a:tc>
                  <a:txBody>
                    <a:bodyPr/>
                    <a:lstStyle/>
                    <a:p>
                      <a:r>
                        <a:rPr lang="en-US" dirty="0" smtClean="0"/>
                        <a:t>Nov, 2018</a:t>
                      </a:r>
                      <a:endParaRPr lang="en-US" dirty="0"/>
                    </a:p>
                  </a:txBody>
                  <a:tcPr/>
                </a:tc>
                <a:tc>
                  <a:txBody>
                    <a:bodyPr/>
                    <a:lstStyle/>
                    <a:p>
                      <a:r>
                        <a:rPr lang="en-US" dirty="0" smtClean="0"/>
                        <a:t>Nov, 2018</a:t>
                      </a:r>
                      <a:endParaRPr lang="en-US" dirty="0"/>
                    </a:p>
                  </a:txBody>
                  <a:tcPr/>
                </a:tc>
              </a:tr>
              <a:tr h="468086">
                <a:tc>
                  <a:txBody>
                    <a:bodyPr/>
                    <a:lstStyle/>
                    <a:p>
                      <a:r>
                        <a:rPr lang="en-US" dirty="0" smtClean="0"/>
                        <a:t>Sponsor Ballot Recirculation</a:t>
                      </a:r>
                      <a:endParaRPr lang="en-US" dirty="0"/>
                    </a:p>
                  </a:txBody>
                  <a:tcPr/>
                </a:tc>
                <a:tc>
                  <a:txBody>
                    <a:bodyPr/>
                    <a:lstStyle/>
                    <a:p>
                      <a:r>
                        <a:rPr lang="en-US" dirty="0" smtClean="0"/>
                        <a:t>Nov, 2018</a:t>
                      </a:r>
                      <a:endParaRPr lang="en-US" dirty="0"/>
                    </a:p>
                  </a:txBody>
                  <a:tcPr/>
                </a:tc>
                <a:tc>
                  <a:txBody>
                    <a:bodyPr/>
                    <a:lstStyle/>
                    <a:p>
                      <a:r>
                        <a:rPr lang="en-US" dirty="0" smtClean="0"/>
                        <a:t>Dec,</a:t>
                      </a:r>
                      <a:r>
                        <a:rPr lang="en-US" baseline="0" dirty="0" smtClean="0"/>
                        <a:t> 2018</a:t>
                      </a:r>
                      <a:endParaRPr lang="en-US" dirty="0"/>
                    </a:p>
                  </a:txBody>
                  <a:tcPr/>
                </a:tc>
              </a:tr>
              <a:tr h="468086">
                <a:tc>
                  <a:txBody>
                    <a:bodyPr/>
                    <a:lstStyle/>
                    <a:p>
                      <a:r>
                        <a:rPr lang="en-US" dirty="0" smtClean="0"/>
                        <a:t>RevCom / IEEE SASB Approval</a:t>
                      </a:r>
                      <a:endParaRPr lang="en-US" dirty="0"/>
                    </a:p>
                  </a:txBody>
                  <a:tcPr/>
                </a:tc>
                <a:tc>
                  <a:txBody>
                    <a:bodyPr/>
                    <a:lstStyle/>
                    <a:p>
                      <a:r>
                        <a:rPr lang="en-US" dirty="0" smtClean="0"/>
                        <a:t>Jan 19, 2019</a:t>
                      </a:r>
                      <a:endParaRPr lang="en-US" dirty="0"/>
                    </a:p>
                  </a:txBody>
                  <a:tcPr/>
                </a:tc>
                <a:tc>
                  <a:txBody>
                    <a:bodyPr/>
                    <a:lstStyle/>
                    <a:p>
                      <a:r>
                        <a:rPr lang="en-US" dirty="0" smtClean="0"/>
                        <a:t>March </a:t>
                      </a:r>
                      <a:r>
                        <a:rPr lang="en-US" strike="sngStrike" dirty="0" smtClean="0"/>
                        <a:t>21</a:t>
                      </a:r>
                      <a:r>
                        <a:rPr lang="en-US" strike="noStrike" dirty="0" smtClean="0"/>
                        <a:t> 8</a:t>
                      </a:r>
                      <a:r>
                        <a:rPr lang="en-US" dirty="0" smtClean="0"/>
                        <a:t>, 2019</a:t>
                      </a:r>
                      <a:endParaRPr lang="en-US" dirty="0"/>
                    </a:p>
                  </a:txBody>
                  <a:tcPr/>
                </a:tc>
              </a:tr>
              <a:tr h="468086">
                <a:tc>
                  <a:txBody>
                    <a:bodyPr/>
                    <a:lstStyle/>
                    <a:p>
                      <a:r>
                        <a:rPr lang="en-US" dirty="0" smtClean="0"/>
                        <a:t>IEEE-SA Publication</a:t>
                      </a:r>
                      <a:endParaRPr lang="en-US" dirty="0"/>
                    </a:p>
                  </a:txBody>
                  <a:tcPr/>
                </a:tc>
                <a:tc>
                  <a:txBody>
                    <a:bodyPr/>
                    <a:lstStyle/>
                    <a:p>
                      <a:r>
                        <a:rPr lang="en-US" strike="sngStrike" dirty="0" smtClean="0"/>
                        <a:t>May</a:t>
                      </a:r>
                      <a:r>
                        <a:rPr lang="en-US" dirty="0" smtClean="0"/>
                        <a:t>, March, 2019</a:t>
                      </a:r>
                    </a:p>
                  </a:txBody>
                  <a:tcPr/>
                </a:tc>
                <a:tc>
                  <a:txBody>
                    <a:bodyPr/>
                    <a:lstStyle/>
                    <a:p>
                      <a:r>
                        <a:rPr lang="en-US" strike="sngStrike" dirty="0" smtClean="0"/>
                        <a:t>July</a:t>
                      </a:r>
                      <a:r>
                        <a:rPr lang="en-US" dirty="0" smtClean="0"/>
                        <a:t>, April, 2019</a:t>
                      </a:r>
                    </a:p>
                  </a:txBody>
                  <a:tcPr/>
                </a:tc>
              </a:tr>
            </a:tbl>
          </a:graphicData>
        </a:graphic>
      </p:graphicFrame>
    </p:spTree>
    <p:extLst>
      <p:ext uri="{BB962C8B-B14F-4D97-AF65-F5344CB8AC3E}">
        <p14:creationId xmlns:p14="http://schemas.microsoft.com/office/powerpoint/2010/main" val="278679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1000" cy="533400"/>
          </a:xfrm>
        </p:spPr>
        <p:txBody>
          <a:bodyPr/>
          <a:lstStyle/>
          <a:p>
            <a:r>
              <a:rPr lang="en-US" dirty="0" smtClean="0"/>
              <a:t>Sponsor Ballot finals, </a:t>
            </a:r>
            <a:r>
              <a:rPr lang="en-US" dirty="0" err="1" smtClean="0"/>
              <a:t>Revcom</a:t>
            </a:r>
            <a:r>
              <a:rPr lang="en-US" dirty="0" smtClean="0"/>
              <a:t> submission</a:t>
            </a:r>
            <a:endParaRPr lang="en-US" dirty="0"/>
          </a:p>
        </p:txBody>
      </p:sp>
      <p:sp>
        <p:nvSpPr>
          <p:cNvPr id="3" name="Content Placeholder 2"/>
          <p:cNvSpPr>
            <a:spLocks noGrp="1"/>
          </p:cNvSpPr>
          <p:nvPr>
            <p:ph idx="1"/>
          </p:nvPr>
        </p:nvSpPr>
        <p:spPr>
          <a:xfrm>
            <a:off x="609600" y="4648200"/>
            <a:ext cx="7848600" cy="1676400"/>
          </a:xfrm>
        </p:spPr>
        <p:txBody>
          <a:bodyPr/>
          <a:lstStyle/>
          <a:p>
            <a:r>
              <a:rPr lang="en-US" dirty="0" smtClean="0"/>
              <a:t>BRC December 19 meeting results</a:t>
            </a:r>
          </a:p>
          <a:p>
            <a:pPr lvl="1"/>
            <a:r>
              <a:rPr lang="en-US" sz="2400" dirty="0" smtClean="0"/>
              <a:t>Minutes available: DCN 15-18-0620-01-010a</a:t>
            </a:r>
            <a:endParaRPr lang="en-US" sz="3200" dirty="0" smtClean="0"/>
          </a:p>
          <a:p>
            <a:r>
              <a:rPr lang="en-US" dirty="0" smtClean="0"/>
              <a:t>Draft approved at RevCom Jan. 19 </a:t>
            </a:r>
            <a:r>
              <a:rPr lang="en-US" dirty="0" err="1" smtClean="0"/>
              <a:t>mtg</a:t>
            </a:r>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685252123"/>
              </p:ext>
            </p:extLst>
          </p:nvPr>
        </p:nvGraphicFramePr>
        <p:xfrm>
          <a:off x="2286000" y="1600200"/>
          <a:ext cx="4038600" cy="2895598"/>
        </p:xfrm>
        <a:graphic>
          <a:graphicData uri="http://schemas.openxmlformats.org/drawingml/2006/table">
            <a:tbl>
              <a:tblPr firstRow="1" firstCol="1" bandRow="1">
                <a:tableStyleId>{5C22544A-7EE6-4342-B048-85BDC9FD1C3A}</a:tableStyleId>
              </a:tblPr>
              <a:tblGrid>
                <a:gridCol w="2298209"/>
                <a:gridCol w="1740391"/>
              </a:tblGrid>
              <a:tr h="374216">
                <a:tc>
                  <a:txBody>
                    <a:bodyPr/>
                    <a:lstStyle/>
                    <a:p>
                      <a:pPr marL="0" marR="0" algn="r">
                        <a:lnSpc>
                          <a:spcPct val="115000"/>
                        </a:lnSpc>
                        <a:spcBef>
                          <a:spcPts val="0"/>
                        </a:spcBef>
                        <a:spcAft>
                          <a:spcPts val="0"/>
                        </a:spcAft>
                      </a:pPr>
                      <a:r>
                        <a:rPr lang="en-US" sz="1400" dirty="0">
                          <a:effectLst/>
                        </a:rPr>
                        <a:t>VOTERS</a:t>
                      </a:r>
                      <a:endParaRPr lang="en-US" sz="18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a:effectLst/>
                        </a:rPr>
                        <a:t>75</a:t>
                      </a:r>
                      <a:endParaRPr lang="en-US" sz="1800">
                        <a:effectLst/>
                        <a:latin typeface="Calibri"/>
                        <a:ea typeface="Calibri"/>
                        <a:cs typeface="Times New Roman"/>
                      </a:endParaRPr>
                    </a:p>
                  </a:txBody>
                  <a:tcPr marL="68580" marR="68580" marT="0" marB="0" anchor="b"/>
                </a:tc>
              </a:tr>
              <a:tr h="374216">
                <a:tc>
                  <a:txBody>
                    <a:bodyPr/>
                    <a:lstStyle/>
                    <a:p>
                      <a:pPr marL="0" marR="0" algn="r">
                        <a:lnSpc>
                          <a:spcPct val="115000"/>
                        </a:lnSpc>
                        <a:spcBef>
                          <a:spcPts val="0"/>
                        </a:spcBef>
                        <a:spcAft>
                          <a:spcPts val="0"/>
                        </a:spcAft>
                      </a:pPr>
                      <a:r>
                        <a:rPr lang="en-US" sz="1400">
                          <a:effectLst/>
                        </a:rPr>
                        <a:t>VOTED</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64</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YES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58</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ABSTAIN</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6</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dirty="0">
                          <a:effectLst/>
                        </a:rPr>
                        <a:t>NO</a:t>
                      </a:r>
                      <a:endParaRPr lang="en-US" sz="18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a:effectLst/>
                          <a:latin typeface="+mn-lt"/>
                          <a:ea typeface="+mn-ea"/>
                          <a:cs typeface="+mn-cs"/>
                        </a:rPr>
                        <a:t>0</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 VOTERS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85%</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 YES</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100%</a:t>
                      </a:r>
                      <a:endParaRPr lang="en-US" sz="1800" dirty="0">
                        <a:effectLst/>
                        <a:latin typeface="Calibri"/>
                        <a:ea typeface="Calibri"/>
                        <a:cs typeface="Times New Roman"/>
                      </a:endParaRPr>
                    </a:p>
                  </a:txBody>
                  <a:tcPr marL="68580" marR="68580" marT="0" marB="0" anchor="b"/>
                </a:tc>
              </a:tr>
              <a:tr h="357861">
                <a:tc>
                  <a:txBody>
                    <a:bodyPr/>
                    <a:lstStyle/>
                    <a:p>
                      <a:pPr marL="0" marR="0" algn="r">
                        <a:lnSpc>
                          <a:spcPct val="115000"/>
                        </a:lnSpc>
                        <a:spcBef>
                          <a:spcPts val="0"/>
                        </a:spcBef>
                        <a:spcAft>
                          <a:spcPts val="0"/>
                        </a:spcAft>
                      </a:pPr>
                      <a:r>
                        <a:rPr lang="en-US" sz="1400">
                          <a:effectLst/>
                        </a:rPr>
                        <a:t>% ABSTAIN</a:t>
                      </a:r>
                      <a:endParaRPr lang="en-US" sz="18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400" dirty="0" smtClean="0">
                          <a:effectLst/>
                        </a:rPr>
                        <a:t>9%</a:t>
                      </a:r>
                      <a:endParaRPr lang="en-US" sz="1800" dirty="0">
                        <a:effectLst/>
                        <a:latin typeface="Calibri"/>
                        <a:ea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22301756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What can possibly go wrong?</a:t>
            </a:r>
            <a:endParaRPr lang="en-US" dirty="0"/>
          </a:p>
        </p:txBody>
      </p:sp>
      <p:sp>
        <p:nvSpPr>
          <p:cNvPr id="3" name="Content Placeholder 2"/>
          <p:cNvSpPr>
            <a:spLocks noGrp="1"/>
          </p:cNvSpPr>
          <p:nvPr>
            <p:ph idx="1"/>
          </p:nvPr>
        </p:nvSpPr>
        <p:spPr>
          <a:xfrm>
            <a:off x="381000" y="1600200"/>
            <a:ext cx="8305800" cy="4495800"/>
          </a:xfrm>
        </p:spPr>
        <p:txBody>
          <a:bodyPr/>
          <a:lstStyle/>
          <a:p>
            <a:r>
              <a:rPr lang="en-US" dirty="0" smtClean="0"/>
              <a:t>Make a BRC, even if you don’t think it’s needed.  It’s always needed.</a:t>
            </a:r>
          </a:p>
          <a:p>
            <a:r>
              <a:rPr lang="en-US" dirty="0" smtClean="0"/>
              <a:t>Pay attention to the IEEE Style Guide</a:t>
            </a:r>
          </a:p>
          <a:p>
            <a:r>
              <a:rPr lang="en-US" dirty="0" smtClean="0"/>
              <a:t>Use the IEEE Add-Ins</a:t>
            </a:r>
          </a:p>
          <a:p>
            <a:r>
              <a:rPr lang="en-US" dirty="0" smtClean="0"/>
              <a:t>Do NOT put draft documents on mentor</a:t>
            </a:r>
          </a:p>
          <a:p>
            <a:r>
              <a:rPr lang="en-US" dirty="0" smtClean="0"/>
              <a:t>Use </a:t>
            </a:r>
            <a:r>
              <a:rPr lang="en-US" dirty="0"/>
              <a:t>.</a:t>
            </a:r>
            <a:r>
              <a:rPr lang="en-US" dirty="0" smtClean="0"/>
              <a:t>pdf (</a:t>
            </a:r>
            <a:r>
              <a:rPr lang="en-US" u="sng" dirty="0" smtClean="0"/>
              <a:t>not</a:t>
            </a:r>
            <a:r>
              <a:rPr lang="en-US" dirty="0" smtClean="0"/>
              <a:t> .doc) for Letter Ballot ()</a:t>
            </a:r>
          </a:p>
          <a:p>
            <a:r>
              <a:rPr lang="en-US" dirty="0" smtClean="0"/>
              <a:t>Take the red out.  Don’t take the red out.</a:t>
            </a:r>
          </a:p>
          <a:p>
            <a:r>
              <a:rPr lang="en-US" dirty="0" smtClean="0"/>
              <a:t>What can go wrong?  Everything!</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262349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Contributors to 802.15.10a</a:t>
            </a:r>
            <a:endParaRPr lang="en-US" dirty="0"/>
          </a:p>
        </p:txBody>
      </p:sp>
      <p:sp>
        <p:nvSpPr>
          <p:cNvPr id="3" name="Content Placeholder 2"/>
          <p:cNvSpPr>
            <a:spLocks noGrp="1"/>
          </p:cNvSpPr>
          <p:nvPr>
            <p:ph idx="1"/>
          </p:nvPr>
        </p:nvSpPr>
        <p:spPr/>
        <p:txBody>
          <a:bodyPr/>
          <a:lstStyle/>
          <a:p>
            <a:r>
              <a:rPr lang="en-US" dirty="0" smtClean="0"/>
              <a:t>Kiyoshi Fukui</a:t>
            </a:r>
          </a:p>
          <a:p>
            <a:r>
              <a:rPr lang="en-US" dirty="0"/>
              <a:t>James </a:t>
            </a:r>
            <a:r>
              <a:rPr lang="en-US" dirty="0" smtClean="0"/>
              <a:t>Gilb</a:t>
            </a:r>
          </a:p>
          <a:p>
            <a:r>
              <a:rPr lang="en-US" dirty="0"/>
              <a:t>Pat Kinney</a:t>
            </a:r>
          </a:p>
          <a:p>
            <a:r>
              <a:rPr lang="en-US" dirty="0"/>
              <a:t>Tero Kivinen</a:t>
            </a:r>
          </a:p>
          <a:p>
            <a:r>
              <a:rPr lang="en-US" dirty="0" smtClean="0"/>
              <a:t>Clint </a:t>
            </a:r>
            <a:r>
              <a:rPr lang="en-US" dirty="0"/>
              <a:t>Powell</a:t>
            </a:r>
          </a:p>
          <a:p>
            <a:r>
              <a:rPr lang="en-US" dirty="0" smtClean="0"/>
              <a:t>Ben Rolfe</a:t>
            </a:r>
          </a:p>
          <a:p>
            <a:r>
              <a:rPr lang="en-US" dirty="0" smtClean="0"/>
              <a:t>Noriyuki Sato</a:t>
            </a:r>
            <a:endParaRPr lang="en-US" dirty="0"/>
          </a:p>
        </p:txBody>
      </p:sp>
      <p:sp>
        <p:nvSpPr>
          <p:cNvPr id="4" name="Date Placeholder 3"/>
          <p:cNvSpPr>
            <a:spLocks noGrp="1"/>
          </p:cNvSpPr>
          <p:nvPr>
            <p:ph type="dt" sz="half" idx="10"/>
          </p:nvPr>
        </p:nvSpPr>
        <p:spPr/>
        <p:txBody>
          <a:bodyPr/>
          <a:lstStyle/>
          <a:p>
            <a:pPr>
              <a:defRPr/>
            </a:pPr>
            <a:r>
              <a:rPr lang="en-US"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16890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802.15.10</a:t>
            </a:r>
            <a:endParaRPr lang="en-US" dirty="0"/>
          </a:p>
        </p:txBody>
      </p:sp>
      <p:sp>
        <p:nvSpPr>
          <p:cNvPr id="3" name="Content Placeholder 2"/>
          <p:cNvSpPr>
            <a:spLocks noGrp="1"/>
          </p:cNvSpPr>
          <p:nvPr>
            <p:ph idx="1"/>
          </p:nvPr>
        </p:nvSpPr>
        <p:spPr/>
        <p:txBody>
          <a:bodyPr/>
          <a:lstStyle/>
          <a:p>
            <a:r>
              <a:rPr lang="en-US" dirty="0"/>
              <a:t>Designed to handle thousands of devices, with topology discovery, mesh maintenance, address management, multiple metrics, and features for more robust routing</a:t>
            </a:r>
          </a:p>
          <a:p>
            <a:r>
              <a:rPr lang="en-US" dirty="0" smtClean="0"/>
              <a:t>DCN 15-17-205-00-0010 has a good description of the overall protocol</a:t>
            </a:r>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997049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and Summary of 802.15.10a</a:t>
            </a:r>
            <a:endParaRPr lang="en-US" dirty="0"/>
          </a:p>
        </p:txBody>
      </p:sp>
      <p:sp>
        <p:nvSpPr>
          <p:cNvPr id="3" name="Content Placeholder 2"/>
          <p:cNvSpPr>
            <a:spLocks noGrp="1"/>
          </p:cNvSpPr>
          <p:nvPr>
            <p:ph idx="1"/>
          </p:nvPr>
        </p:nvSpPr>
        <p:spPr/>
        <p:txBody>
          <a:bodyPr/>
          <a:lstStyle/>
          <a:p>
            <a:r>
              <a:rPr lang="en-US" dirty="0" smtClean="0"/>
              <a:t>Problem Statement</a:t>
            </a:r>
          </a:p>
          <a:p>
            <a:r>
              <a:rPr lang="en-US" dirty="0" smtClean="0"/>
              <a:t>PAR, CSD, and TG formation</a:t>
            </a:r>
          </a:p>
          <a:p>
            <a:r>
              <a:rPr lang="en-US" dirty="0" smtClean="0"/>
              <a:t>Initial proposal</a:t>
            </a:r>
          </a:p>
          <a:p>
            <a:r>
              <a:rPr lang="en-US" dirty="0" smtClean="0"/>
              <a:t>Evolution into “route table” formulation</a:t>
            </a:r>
          </a:p>
          <a:p>
            <a:r>
              <a:rPr lang="en-US" dirty="0" smtClean="0"/>
              <a:t>Status: almost done</a:t>
            </a:r>
          </a:p>
          <a:p>
            <a:r>
              <a:rPr lang="en-US" dirty="0" smtClean="0"/>
              <a:t>Some things that a Chair can do wrong</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1995233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a:t>Problem </a:t>
            </a:r>
            <a:r>
              <a:rPr lang="en-US" dirty="0" smtClean="0"/>
              <a:t>Statement</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15-17-0517-02-0mag-802-15-10-non-storing-cor (all related to non-storing)</a:t>
            </a:r>
          </a:p>
          <a:p>
            <a:pPr lvl="1">
              <a:buFont typeface="Wingdings" panose="05000000000000000000" pitchFamily="2" charset="2"/>
              <a:buChar char="v"/>
            </a:pPr>
            <a:r>
              <a:rPr lang="en-US" sz="2400" dirty="0" smtClean="0"/>
              <a:t> E2E </a:t>
            </a:r>
            <a:r>
              <a:rPr lang="en-US" sz="2400" dirty="0"/>
              <a:t>acknowledgement from </a:t>
            </a:r>
            <a:r>
              <a:rPr lang="en-US" sz="2400" dirty="0" smtClean="0"/>
              <a:t>mesh root</a:t>
            </a:r>
          </a:p>
          <a:p>
            <a:pPr lvl="1">
              <a:buFont typeface="Wingdings" panose="05000000000000000000" pitchFamily="2" charset="2"/>
              <a:buChar char="v"/>
            </a:pPr>
            <a:r>
              <a:rPr lang="en-US" sz="2400" dirty="0" smtClean="0"/>
              <a:t> P2P </a:t>
            </a:r>
            <a:r>
              <a:rPr lang="en-US" sz="2400" dirty="0"/>
              <a:t>routing using a combination of up/down </a:t>
            </a:r>
            <a:r>
              <a:rPr lang="en-US" sz="2400" dirty="0" smtClean="0"/>
              <a:t>routing</a:t>
            </a:r>
          </a:p>
          <a:p>
            <a:pPr lvl="1">
              <a:buFont typeface="Wingdings" panose="05000000000000000000" pitchFamily="2" charset="2"/>
              <a:buChar char="v"/>
            </a:pPr>
            <a:r>
              <a:rPr lang="en-US" sz="2400" dirty="0" smtClean="0"/>
              <a:t> On-demand </a:t>
            </a:r>
            <a:r>
              <a:rPr lang="en-US" sz="2400" dirty="0"/>
              <a:t>P2P routing for E2E </a:t>
            </a:r>
            <a:r>
              <a:rPr lang="en-US" sz="2400" dirty="0" smtClean="0"/>
              <a:t>acknowledgement</a:t>
            </a:r>
          </a:p>
          <a:p>
            <a:pPr lvl="1">
              <a:buFont typeface="Wingdings" panose="05000000000000000000" pitchFamily="2" charset="2"/>
              <a:buChar char="v"/>
            </a:pPr>
            <a:r>
              <a:rPr lang="en-US" sz="2400" dirty="0" smtClean="0"/>
              <a:t> On-demand </a:t>
            </a:r>
            <a:r>
              <a:rPr lang="en-US" sz="2400" dirty="0"/>
              <a:t>path storing when sending </a:t>
            </a:r>
            <a:r>
              <a:rPr lang="en-US" sz="2400" dirty="0" smtClean="0"/>
              <a:t>unicast</a:t>
            </a: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1763886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 CSD, and TG formation</a:t>
            </a:r>
          </a:p>
        </p:txBody>
      </p:sp>
      <p:sp>
        <p:nvSpPr>
          <p:cNvPr id="3" name="Content Placeholder 2"/>
          <p:cNvSpPr>
            <a:spLocks noGrp="1"/>
          </p:cNvSpPr>
          <p:nvPr>
            <p:ph idx="1"/>
          </p:nvPr>
        </p:nvSpPr>
        <p:spPr/>
        <p:txBody>
          <a:bodyPr/>
          <a:lstStyle/>
          <a:p>
            <a:r>
              <a:rPr lang="en-US" dirty="0" smtClean="0"/>
              <a:t>PAR: </a:t>
            </a:r>
            <a:r>
              <a:rPr lang="en-US" dirty="0" err="1" smtClean="0"/>
              <a:t>dcn</a:t>
            </a:r>
            <a:r>
              <a:rPr lang="en-US" dirty="0" smtClean="0"/>
              <a:t> 15-17-0565-01-0000</a:t>
            </a:r>
          </a:p>
          <a:p>
            <a:r>
              <a:rPr lang="en-US" dirty="0" smtClean="0"/>
              <a:t>CSD: </a:t>
            </a:r>
            <a:r>
              <a:rPr lang="en-US" dirty="0" err="1" smtClean="0"/>
              <a:t>dcn</a:t>
            </a:r>
            <a:r>
              <a:rPr lang="en-US" dirty="0" smtClean="0"/>
              <a:t> 15-17-0566-01-0000</a:t>
            </a:r>
          </a:p>
          <a:p>
            <a:r>
              <a:rPr lang="en-US" dirty="0" smtClean="0"/>
              <a:t>First meeting in January 2018</a:t>
            </a:r>
          </a:p>
          <a:p>
            <a:r>
              <a:rPr lang="en-US" dirty="0" smtClean="0"/>
              <a:t>Chair:</a:t>
            </a:r>
            <a:r>
              <a:rPr lang="en-US" dirty="0"/>
              <a:t>		Charlie Perkins</a:t>
            </a:r>
          </a:p>
          <a:p>
            <a:r>
              <a:rPr lang="en-US" dirty="0"/>
              <a:t>Vice </a:t>
            </a:r>
            <a:r>
              <a:rPr lang="en-US" dirty="0" smtClean="0"/>
              <a:t>Chair:</a:t>
            </a:r>
            <a:r>
              <a:rPr lang="en-US" dirty="0"/>
              <a:t>	Jörg Robert</a:t>
            </a:r>
          </a:p>
          <a:p>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289967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685800"/>
            <a:ext cx="7772400" cy="609600"/>
          </a:xfrm>
        </p:spPr>
        <p:txBody>
          <a:bodyPr/>
          <a:lstStyle/>
          <a:p>
            <a:r>
              <a:rPr kumimoji="1" lang="en-US" altLang="ja-JP" dirty="0" smtClean="0"/>
              <a:t>Problem: non-storing P2P (Up </a:t>
            </a:r>
            <a:r>
              <a:rPr kumimoji="1" lang="en-US" altLang="ja-JP" dirty="0" smtClean="0">
                <a:sym typeface="Wingdings" panose="05000000000000000000" pitchFamily="2" charset="2"/>
              </a:rPr>
              <a:t></a:t>
            </a:r>
            <a:r>
              <a:rPr kumimoji="1" lang="en-US" altLang="ja-JP" dirty="0" smtClean="0"/>
              <a:t> Down)</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&lt;March 2018&gt;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
        <p:nvSpPr>
          <p:cNvPr id="7" name="正方形/長方形 6"/>
          <p:cNvSpPr/>
          <p:nvPr/>
        </p:nvSpPr>
        <p:spPr bwMode="auto">
          <a:xfrm>
            <a:off x="757421" y="39364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3" name="正方形/長方形 32"/>
          <p:cNvSpPr/>
          <p:nvPr/>
        </p:nvSpPr>
        <p:spPr bwMode="auto">
          <a:xfrm>
            <a:off x="757421" y="36316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758714" y="3326847"/>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757421" y="30220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119621" y="39364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119621" y="3631647"/>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120914" y="3326847"/>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7288116" y="3937075"/>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7288116" y="3632275"/>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7289409" y="3327475"/>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7288116" y="3022675"/>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003457" y="3178912"/>
            <a:ext cx="2359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014887" y="4546047"/>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635073" y="4546047"/>
            <a:ext cx="6053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500621" y="3178912"/>
            <a:ext cx="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500621" y="4546047"/>
            <a:ext cx="195280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7507675" y="3179540"/>
            <a:ext cx="0" cy="1367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1" name="テキスト ボックス 180"/>
          <p:cNvSpPr txBox="1"/>
          <p:nvPr/>
        </p:nvSpPr>
        <p:spPr>
          <a:xfrm>
            <a:off x="1707534" y="1867466"/>
            <a:ext cx="1446238" cy="646331"/>
          </a:xfrm>
          <a:prstGeom prst="rect">
            <a:avLst/>
          </a:prstGeom>
          <a:noFill/>
        </p:spPr>
        <p:txBody>
          <a:bodyPr wrap="square" rtlCol="0">
            <a:spAutoFit/>
          </a:bodyPr>
          <a:lstStyle/>
          <a:p>
            <a:r>
              <a:rPr kumimoji="1" lang="en-US" altLang="ja-JP" dirty="0" err="1" smtClean="0"/>
              <a:t>DATA.ind</a:t>
            </a:r>
            <a:r>
              <a:rPr kumimoji="1" lang="en-US" altLang="ja-JP" dirty="0" smtClean="0"/>
              <a:t> can’t issue a data frame</a:t>
            </a:r>
          </a:p>
          <a:p>
            <a:r>
              <a:rPr kumimoji="1" lang="en-US" altLang="ja-JP" dirty="0" smtClean="0"/>
              <a:t>From S to D</a:t>
            </a:r>
            <a:endParaRPr kumimoji="1" lang="ja-JP" altLang="en-US" dirty="0"/>
          </a:p>
        </p:txBody>
      </p:sp>
      <p:sp>
        <p:nvSpPr>
          <p:cNvPr id="191" name="テキスト ボックス 190"/>
          <p:cNvSpPr txBox="1"/>
          <p:nvPr/>
        </p:nvSpPr>
        <p:spPr>
          <a:xfrm>
            <a:off x="4238233" y="2531946"/>
            <a:ext cx="1367929" cy="1200329"/>
          </a:xfrm>
          <a:prstGeom prst="rect">
            <a:avLst/>
          </a:prstGeom>
          <a:noFill/>
        </p:spPr>
        <p:txBody>
          <a:bodyPr wrap="square" rtlCol="0">
            <a:spAutoFit/>
          </a:bodyPr>
          <a:lstStyle/>
          <a:p>
            <a:r>
              <a:rPr kumimoji="1" lang="en-US" altLang="ja-JP" dirty="0" err="1" smtClean="0"/>
              <a:t>DATA.req</a:t>
            </a:r>
            <a:r>
              <a:rPr kumimoji="1" lang="en-US" altLang="ja-JP" dirty="0" smtClean="0"/>
              <a:t> from R cannot send a frame as if S is source. It just a sends a frame from R to D.</a:t>
            </a:r>
            <a:endParaRPr kumimoji="1" lang="ja-JP" altLang="en-US" dirty="0"/>
          </a:p>
        </p:txBody>
      </p:sp>
      <p:cxnSp>
        <p:nvCxnSpPr>
          <p:cNvPr id="193" name="直線矢印コネクタ 192"/>
          <p:cNvCxnSpPr/>
          <p:nvPr/>
        </p:nvCxnSpPr>
        <p:spPr bwMode="auto">
          <a:xfrm flipH="1">
            <a:off x="3500622" y="3093337"/>
            <a:ext cx="939548" cy="77548"/>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757421" y="2488647"/>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086282" y="3560165"/>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198" name="テキスト ボックス 197"/>
          <p:cNvSpPr txBox="1"/>
          <p:nvPr/>
        </p:nvSpPr>
        <p:spPr>
          <a:xfrm>
            <a:off x="3043421" y="2440248"/>
            <a:ext cx="638316" cy="276999"/>
          </a:xfrm>
          <a:prstGeom prst="rect">
            <a:avLst/>
          </a:prstGeom>
          <a:noFill/>
        </p:spPr>
        <p:txBody>
          <a:bodyPr wrap="none" rtlCol="0">
            <a:spAutoFit/>
          </a:bodyPr>
          <a:lstStyle/>
          <a:p>
            <a:r>
              <a:rPr kumimoji="1" lang="en-US" altLang="ja-JP" dirty="0" smtClean="0"/>
              <a:t>R(root)</a:t>
            </a:r>
            <a:endParaRPr kumimoji="1" lang="ja-JP" altLang="en-US" dirty="0"/>
          </a:p>
        </p:txBody>
      </p:sp>
      <p:sp>
        <p:nvSpPr>
          <p:cNvPr id="199" name="テキスト ボックス 198"/>
          <p:cNvSpPr txBox="1"/>
          <p:nvPr/>
        </p:nvSpPr>
        <p:spPr>
          <a:xfrm>
            <a:off x="7631258" y="2598531"/>
            <a:ext cx="295274" cy="276999"/>
          </a:xfrm>
          <a:prstGeom prst="rect">
            <a:avLst/>
          </a:prstGeom>
          <a:noFill/>
        </p:spPr>
        <p:txBody>
          <a:bodyPr wrap="none" rtlCol="0">
            <a:spAutoFit/>
          </a:bodyPr>
          <a:lstStyle/>
          <a:p>
            <a:r>
              <a:rPr kumimoji="1" lang="en-US" altLang="ja-JP" dirty="0" smtClean="0"/>
              <a:t>D</a:t>
            </a:r>
            <a:endParaRPr kumimoji="1" lang="ja-JP" altLang="en-US" dirty="0"/>
          </a:p>
        </p:txBody>
      </p:sp>
      <p:cxnSp>
        <p:nvCxnSpPr>
          <p:cNvPr id="154" name="直線矢印コネクタ 153"/>
          <p:cNvCxnSpPr/>
          <p:nvPr/>
        </p:nvCxnSpPr>
        <p:spPr bwMode="auto">
          <a:xfrm flipV="1">
            <a:off x="3246916" y="3169538"/>
            <a:ext cx="0" cy="137650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1" name="正方形/長方形 170"/>
          <p:cNvSpPr/>
          <p:nvPr/>
        </p:nvSpPr>
        <p:spPr bwMode="auto">
          <a:xfrm>
            <a:off x="3121604" y="301713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94" name="直線コネクタ 193"/>
          <p:cNvCxnSpPr/>
          <p:nvPr/>
        </p:nvCxnSpPr>
        <p:spPr bwMode="auto">
          <a:xfrm flipV="1">
            <a:off x="3418368" y="3375280"/>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1" name="直線コネクタ 200"/>
          <p:cNvCxnSpPr/>
          <p:nvPr/>
        </p:nvCxnSpPr>
        <p:spPr bwMode="auto">
          <a:xfrm flipH="1" flipV="1">
            <a:off x="3428070" y="3363089"/>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2" name="直線コネクタ 201"/>
          <p:cNvCxnSpPr/>
          <p:nvPr/>
        </p:nvCxnSpPr>
        <p:spPr bwMode="auto">
          <a:xfrm flipV="1">
            <a:off x="3153772" y="3105528"/>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3" name="直線コネクタ 202"/>
          <p:cNvCxnSpPr/>
          <p:nvPr/>
        </p:nvCxnSpPr>
        <p:spPr bwMode="auto">
          <a:xfrm flipH="1" flipV="1">
            <a:off x="3163474" y="3093337"/>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4" name="直線矢印コネクタ 203"/>
          <p:cNvCxnSpPr/>
          <p:nvPr/>
        </p:nvCxnSpPr>
        <p:spPr bwMode="auto">
          <a:xfrm>
            <a:off x="2579383" y="2364183"/>
            <a:ext cx="464038" cy="65849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205" name="テキスト ボックス 204"/>
          <p:cNvSpPr txBox="1"/>
          <p:nvPr/>
        </p:nvSpPr>
        <p:spPr>
          <a:xfrm>
            <a:off x="1015252" y="5029200"/>
            <a:ext cx="7086141" cy="1323439"/>
          </a:xfrm>
          <a:prstGeom prst="rect">
            <a:avLst/>
          </a:prstGeom>
          <a:noFill/>
        </p:spPr>
        <p:txBody>
          <a:bodyPr wrap="square" rtlCol="0">
            <a:spAutoFit/>
          </a:bodyPr>
          <a:lstStyle/>
          <a:p>
            <a:r>
              <a:rPr kumimoji="1" lang="en-US" altLang="ja-JP" sz="1600" b="1" dirty="0" smtClean="0"/>
              <a:t>Solution I</a:t>
            </a:r>
            <a:r>
              <a:rPr kumimoji="1" lang="en-US" altLang="ja-JP" sz="1600" dirty="0" smtClean="0"/>
              <a:t>: Let L2R have a record of the paths. Insert text specifying that the record is attached when a data is sent.</a:t>
            </a:r>
          </a:p>
          <a:p>
            <a:r>
              <a:rPr kumimoji="1" lang="en-US" altLang="ja-JP" sz="1600" b="1" strike="sngStrike" dirty="0" smtClean="0"/>
              <a:t>Solution II</a:t>
            </a:r>
            <a:r>
              <a:rPr kumimoji="1" lang="en-US" altLang="ja-JP" sz="1600" strike="sngStrike" dirty="0" smtClean="0"/>
              <a:t>: Add a new primitive to indicate the event (up </a:t>
            </a:r>
            <a:r>
              <a:rPr kumimoji="1" lang="en-US" altLang="ja-JP" sz="1600" strike="sngStrike" dirty="0" smtClean="0">
                <a:sym typeface="Wingdings" panose="05000000000000000000" pitchFamily="2" charset="2"/>
              </a:rPr>
              <a:t></a:t>
            </a:r>
            <a:r>
              <a:rPr kumimoji="1" lang="en-US" altLang="ja-JP" sz="1600" strike="sngStrike" dirty="0" smtClean="0"/>
              <a:t> down) and add a new primitive to send a frame so that it keeps its source address as the originator not mesh root. </a:t>
            </a:r>
            <a:endParaRPr kumimoji="1" lang="ja-JP" altLang="en-US" sz="1600" strike="sngStrike" dirty="0"/>
          </a:p>
        </p:txBody>
      </p:sp>
      <p:sp>
        <p:nvSpPr>
          <p:cNvPr id="8" name="円/楕円 7"/>
          <p:cNvSpPr/>
          <p:nvPr/>
        </p:nvSpPr>
        <p:spPr bwMode="auto">
          <a:xfrm>
            <a:off x="5193259" y="1867466"/>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6034042" y="22931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0" name="円/楕円 9"/>
          <p:cNvSpPr/>
          <p:nvPr/>
        </p:nvSpPr>
        <p:spPr bwMode="auto">
          <a:xfrm>
            <a:off x="6031459" y="15174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6869659" y="1867466"/>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7860259" y="1822263"/>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R</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5453422" y="1669863"/>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6338842" y="2127629"/>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6336259" y="1669863"/>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7174459" y="1974946"/>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5" name="曲線コネクタ 194"/>
          <p:cNvCxnSpPr>
            <a:stCxn id="8" idx="7"/>
            <a:endCxn id="12" idx="2"/>
          </p:cNvCxnSpPr>
          <p:nvPr/>
        </p:nvCxnSpPr>
        <p:spPr bwMode="auto">
          <a:xfrm rot="16200000" flipH="1">
            <a:off x="6625418" y="740106"/>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cxnSp>
        <p:nvCxnSpPr>
          <p:cNvPr id="206" name="曲線コネクタ 205"/>
          <p:cNvCxnSpPr>
            <a:stCxn id="12" idx="2"/>
          </p:cNvCxnSpPr>
          <p:nvPr/>
        </p:nvCxnSpPr>
        <p:spPr bwMode="auto">
          <a:xfrm rot="10800000" flipV="1">
            <a:off x="6305281" y="1974946"/>
            <a:ext cx="1554979" cy="465284"/>
          </a:xfrm>
          <a:prstGeom prst="curvedConnector3">
            <a:avLst>
              <a:gd name="adj1" fmla="val 50000"/>
            </a:avLst>
          </a:prstGeom>
          <a:solidFill>
            <a:schemeClr val="accent1"/>
          </a:solidFill>
          <a:ln w="28575" cap="flat" cmpd="sng" algn="ctr">
            <a:solidFill>
              <a:srgbClr val="FF0000"/>
            </a:solidFill>
            <a:prstDash val="dash"/>
            <a:round/>
            <a:headEnd type="none" w="sm" len="sm"/>
            <a:tailEnd type="arrow"/>
          </a:ln>
          <a:effectLst/>
        </p:spPr>
      </p:cxnSp>
      <p:cxnSp>
        <p:nvCxnSpPr>
          <p:cNvPr id="207" name="直線コネクタ 206"/>
          <p:cNvCxnSpPr/>
          <p:nvPr/>
        </p:nvCxnSpPr>
        <p:spPr bwMode="auto">
          <a:xfrm>
            <a:off x="5840784" y="4546047"/>
            <a:ext cx="1666891" cy="62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8" name="テキスト ボックス 207"/>
          <p:cNvSpPr txBox="1"/>
          <p:nvPr/>
        </p:nvSpPr>
        <p:spPr>
          <a:xfrm>
            <a:off x="5488779" y="3784047"/>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Tree>
    <p:extLst>
      <p:ext uri="{BB962C8B-B14F-4D97-AF65-F5344CB8AC3E}">
        <p14:creationId xmlns:p14="http://schemas.microsoft.com/office/powerpoint/2010/main" val="506847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0437" y="762000"/>
            <a:ext cx="7772400" cy="609600"/>
          </a:xfrm>
        </p:spPr>
        <p:txBody>
          <a:bodyPr/>
          <a:lstStyle/>
          <a:p>
            <a:r>
              <a:rPr kumimoji="1" lang="en-US" altLang="ja-JP" dirty="0"/>
              <a:t>Problem: non-storing E2E </a:t>
            </a:r>
            <a:r>
              <a:rPr kumimoji="1" lang="en-US" altLang="ja-JP" dirty="0" smtClean="0"/>
              <a:t>Ack</a:t>
            </a:r>
            <a:endParaRPr kumimoji="1" lang="ja-JP" altLang="en-US" dirty="0"/>
          </a:p>
        </p:txBody>
      </p:sp>
      <p:sp>
        <p:nvSpPr>
          <p:cNvPr id="4" name="日付プレースホルダー 3"/>
          <p:cNvSpPr>
            <a:spLocks noGrp="1"/>
          </p:cNvSpPr>
          <p:nvPr>
            <p:ph type="dt" sz="half" idx="10"/>
          </p:nvPr>
        </p:nvSpPr>
        <p:spPr>
          <a:xfrm>
            <a:off x="685800" y="381000"/>
            <a:ext cx="1600200" cy="215900"/>
          </a:xfrm>
        </p:spPr>
        <p:txBody>
          <a:bodyPr/>
          <a:lstStyle/>
          <a:p>
            <a:pPr>
              <a:defRPr/>
            </a:pPr>
            <a:r>
              <a:rPr lang="en-US" altLang="ja-JP" dirty="0" smtClean="0"/>
              <a:t>&lt;March 2018&gt;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6</a:t>
            </a:fld>
            <a:endParaRPr lang="en-US"/>
          </a:p>
        </p:txBody>
      </p:sp>
      <p:sp>
        <p:nvSpPr>
          <p:cNvPr id="7" name="正方形/長方形 6"/>
          <p:cNvSpPr/>
          <p:nvPr/>
        </p:nvSpPr>
        <p:spPr bwMode="auto">
          <a:xfrm>
            <a:off x="1338054" y="41820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3" name="正方形/長方形 32"/>
          <p:cNvSpPr/>
          <p:nvPr/>
        </p:nvSpPr>
        <p:spPr bwMode="auto">
          <a:xfrm>
            <a:off x="1338054" y="38772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339347" y="3572408"/>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338054" y="32676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700254" y="41820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700254" y="3877208"/>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701547" y="3572408"/>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7456372" y="41770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7456372" y="38722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7457665" y="3567499"/>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7456372" y="32626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584090" y="3424473"/>
            <a:ext cx="2359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595520" y="4791608"/>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3215706" y="4791608"/>
            <a:ext cx="6053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4081254" y="3424473"/>
            <a:ext cx="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4081254" y="4791608"/>
            <a:ext cx="1628751"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7675931" y="3419564"/>
            <a:ext cx="0" cy="1367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91" name="テキスト ボックス 190"/>
          <p:cNvSpPr txBox="1"/>
          <p:nvPr/>
        </p:nvSpPr>
        <p:spPr>
          <a:xfrm>
            <a:off x="5061168" y="2898276"/>
            <a:ext cx="1610885" cy="830997"/>
          </a:xfrm>
          <a:prstGeom prst="rect">
            <a:avLst/>
          </a:prstGeom>
          <a:noFill/>
        </p:spPr>
        <p:txBody>
          <a:bodyPr wrap="square" rtlCol="0">
            <a:spAutoFit/>
          </a:bodyPr>
          <a:lstStyle/>
          <a:p>
            <a:r>
              <a:rPr kumimoji="1" lang="en-US" altLang="ja-JP" sz="1600" dirty="0" err="1" smtClean="0"/>
              <a:t>DATA.req</a:t>
            </a:r>
            <a:r>
              <a:rPr kumimoji="1" lang="en-US" altLang="ja-JP" sz="1600" dirty="0" smtClean="0"/>
              <a:t> from R cannot send  a L2R Ack frame</a:t>
            </a:r>
            <a:endParaRPr kumimoji="1" lang="ja-JP" altLang="en-US" sz="1600" dirty="0"/>
          </a:p>
        </p:txBody>
      </p:sp>
      <p:cxnSp>
        <p:nvCxnSpPr>
          <p:cNvPr id="193" name="直線矢印コネクタ 192"/>
          <p:cNvCxnSpPr/>
          <p:nvPr/>
        </p:nvCxnSpPr>
        <p:spPr bwMode="auto">
          <a:xfrm flipH="1">
            <a:off x="4236372" y="3115208"/>
            <a:ext cx="824797" cy="569361"/>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338054" y="2734208"/>
            <a:ext cx="295274" cy="276999"/>
          </a:xfrm>
          <a:prstGeom prst="rect">
            <a:avLst/>
          </a:prstGeom>
          <a:noFill/>
        </p:spPr>
        <p:txBody>
          <a:bodyPr wrap="none" rtlCol="0">
            <a:spAutoFit/>
          </a:bodyPr>
          <a:lstStyle/>
          <a:p>
            <a:r>
              <a:rPr kumimoji="1" lang="en-US" altLang="ja-JP" dirty="0" smtClean="0"/>
              <a:t>D</a:t>
            </a:r>
            <a:endParaRPr kumimoji="1" lang="ja-JP" altLang="en-US" dirty="0"/>
          </a:p>
        </p:txBody>
      </p:sp>
      <p:sp>
        <p:nvSpPr>
          <p:cNvPr id="197" name="テキスト ボックス 196"/>
          <p:cNvSpPr txBox="1"/>
          <p:nvPr/>
        </p:nvSpPr>
        <p:spPr>
          <a:xfrm>
            <a:off x="2666915" y="4110130"/>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198" name="テキスト ボックス 197"/>
          <p:cNvSpPr txBox="1"/>
          <p:nvPr/>
        </p:nvSpPr>
        <p:spPr>
          <a:xfrm>
            <a:off x="3624054" y="2685809"/>
            <a:ext cx="287258" cy="276999"/>
          </a:xfrm>
          <a:prstGeom prst="rect">
            <a:avLst/>
          </a:prstGeom>
          <a:noFill/>
        </p:spPr>
        <p:txBody>
          <a:bodyPr wrap="none" rtlCol="0">
            <a:spAutoFit/>
          </a:bodyPr>
          <a:lstStyle/>
          <a:p>
            <a:r>
              <a:rPr kumimoji="1" lang="en-US" altLang="ja-JP" dirty="0" smtClean="0"/>
              <a:t>R</a:t>
            </a:r>
            <a:endParaRPr kumimoji="1" lang="ja-JP" altLang="en-US" dirty="0"/>
          </a:p>
        </p:txBody>
      </p:sp>
      <p:sp>
        <p:nvSpPr>
          <p:cNvPr id="199" name="テキスト ボックス 198"/>
          <p:cNvSpPr txBox="1"/>
          <p:nvPr/>
        </p:nvSpPr>
        <p:spPr>
          <a:xfrm>
            <a:off x="7371131" y="2680900"/>
            <a:ext cx="269626" cy="276999"/>
          </a:xfrm>
          <a:prstGeom prst="rect">
            <a:avLst/>
          </a:prstGeom>
          <a:noFill/>
        </p:spPr>
        <p:txBody>
          <a:bodyPr wrap="none" rtlCol="0">
            <a:spAutoFit/>
          </a:bodyPr>
          <a:lstStyle/>
          <a:p>
            <a:r>
              <a:rPr kumimoji="1" lang="en-US" altLang="ja-JP" dirty="0" smtClean="0"/>
              <a:t>S</a:t>
            </a:r>
            <a:endParaRPr kumimoji="1" lang="ja-JP" altLang="en-US" dirty="0"/>
          </a:p>
        </p:txBody>
      </p:sp>
      <p:cxnSp>
        <p:nvCxnSpPr>
          <p:cNvPr id="154" name="直線矢印コネクタ 153"/>
          <p:cNvCxnSpPr/>
          <p:nvPr/>
        </p:nvCxnSpPr>
        <p:spPr bwMode="auto">
          <a:xfrm flipV="1">
            <a:off x="3827549" y="3415099"/>
            <a:ext cx="0" cy="137650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1" name="正方形/長方形 170"/>
          <p:cNvSpPr/>
          <p:nvPr/>
        </p:nvSpPr>
        <p:spPr bwMode="auto">
          <a:xfrm>
            <a:off x="3702237" y="3262699"/>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94" name="直線コネクタ 193"/>
          <p:cNvCxnSpPr/>
          <p:nvPr/>
        </p:nvCxnSpPr>
        <p:spPr bwMode="auto">
          <a:xfrm flipV="1">
            <a:off x="3999001" y="3620841"/>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1" name="直線コネクタ 200"/>
          <p:cNvCxnSpPr/>
          <p:nvPr/>
        </p:nvCxnSpPr>
        <p:spPr bwMode="auto">
          <a:xfrm flipH="1" flipV="1">
            <a:off x="4008703" y="3608650"/>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05" name="テキスト ボックス 204"/>
          <p:cNvSpPr txBox="1"/>
          <p:nvPr/>
        </p:nvSpPr>
        <p:spPr>
          <a:xfrm>
            <a:off x="606902" y="5105400"/>
            <a:ext cx="8083736" cy="1077218"/>
          </a:xfrm>
          <a:prstGeom prst="rect">
            <a:avLst/>
          </a:prstGeom>
          <a:noFill/>
        </p:spPr>
        <p:txBody>
          <a:bodyPr wrap="square" rtlCol="0">
            <a:spAutoFit/>
          </a:bodyPr>
          <a:lstStyle/>
          <a:p>
            <a:r>
              <a:rPr kumimoji="1" lang="en-US" altLang="ja-JP" sz="1600" b="1" dirty="0"/>
              <a:t>Solution </a:t>
            </a:r>
            <a:r>
              <a:rPr kumimoji="1" lang="en-US" altLang="ja-JP" sz="1600" b="1" dirty="0" smtClean="0"/>
              <a:t>I</a:t>
            </a:r>
            <a:r>
              <a:rPr kumimoji="1" lang="en-US" altLang="ja-JP" sz="1600" dirty="0" smtClean="0"/>
              <a:t>: </a:t>
            </a:r>
            <a:r>
              <a:rPr kumimoji="1" lang="en-US" altLang="ja-JP" sz="1600" dirty="0"/>
              <a:t>Let L2R have a record of the paths. Insert text specifying that the record is attached when a data is sent.</a:t>
            </a:r>
          </a:p>
          <a:p>
            <a:r>
              <a:rPr kumimoji="1" lang="en-US" altLang="ja-JP" sz="1600" b="1" strike="sngStrike" dirty="0" smtClean="0"/>
              <a:t>Solution II</a:t>
            </a:r>
            <a:r>
              <a:rPr kumimoji="1" lang="en-US" altLang="ja-JP" sz="1600" strike="sngStrike" dirty="0" smtClean="0"/>
              <a:t>: Add a new </a:t>
            </a:r>
            <a:r>
              <a:rPr kumimoji="1" lang="en-US" altLang="ja-JP" sz="1600" strike="sngStrike" dirty="0"/>
              <a:t>parameter to the </a:t>
            </a:r>
            <a:r>
              <a:rPr kumimoji="1" lang="en-US" altLang="ja-JP" sz="1600" strike="sngStrike" dirty="0" err="1"/>
              <a:t>DATA.indication</a:t>
            </a:r>
            <a:r>
              <a:rPr kumimoji="1" lang="en-US" altLang="ja-JP" sz="1600" strike="sngStrike" dirty="0"/>
              <a:t> </a:t>
            </a:r>
            <a:r>
              <a:rPr kumimoji="1" lang="en-US" altLang="ja-JP" sz="1600" strike="sngStrike" dirty="0" smtClean="0"/>
              <a:t>primitive, to indicate L2R </a:t>
            </a:r>
            <a:r>
              <a:rPr kumimoji="1" lang="en-US" altLang="ja-JP" sz="1600" strike="sngStrike" dirty="0" err="1" smtClean="0"/>
              <a:t>ack</a:t>
            </a:r>
            <a:r>
              <a:rPr kumimoji="1" lang="en-US" altLang="ja-JP" sz="1600" strike="sngStrike" dirty="0" smtClean="0"/>
              <a:t> request. Add another to send a frame as if its source address were the originator, not </a:t>
            </a:r>
            <a:r>
              <a:rPr kumimoji="1" lang="en-US" altLang="ja-JP" sz="1600" strike="sngStrike" dirty="0" err="1" smtClean="0"/>
              <a:t>themesh</a:t>
            </a:r>
            <a:r>
              <a:rPr kumimoji="1" lang="en-US" altLang="ja-JP" sz="1600" strike="sngStrike" dirty="0" smtClean="0"/>
              <a:t> root. </a:t>
            </a:r>
            <a:endParaRPr kumimoji="1" lang="ja-JP" altLang="en-US" sz="1600" strike="sngStrike" dirty="0"/>
          </a:p>
        </p:txBody>
      </p:sp>
      <p:grpSp>
        <p:nvGrpSpPr>
          <p:cNvPr id="3" name="Group 2"/>
          <p:cNvGrpSpPr/>
          <p:nvPr/>
        </p:nvGrpSpPr>
        <p:grpSpPr>
          <a:xfrm>
            <a:off x="5574424" y="1491470"/>
            <a:ext cx="2971800" cy="1080440"/>
            <a:chOff x="1905000" y="1828800"/>
            <a:chExt cx="2971800" cy="1080440"/>
          </a:xfrm>
        </p:grpSpPr>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R</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cxnSp>
          <p:nvCxnSpPr>
            <p:cNvPr id="206" name="曲線コネクタ 205"/>
            <p:cNvCxnSpPr>
              <a:stCxn id="12" idx="3"/>
              <a:endCxn id="8" idx="6"/>
            </p:cNvCxnSpPr>
            <p:nvPr/>
          </p:nvCxnSpPr>
          <p:spPr bwMode="auto">
            <a:xfrm rot="5400000" flipH="1">
              <a:off x="3381697" y="1159307"/>
              <a:ext cx="63043" cy="2406837"/>
            </a:xfrm>
            <a:prstGeom prst="curvedConnector4">
              <a:avLst>
                <a:gd name="adj1" fmla="val -55313"/>
                <a:gd name="adj2" fmla="val 39658"/>
              </a:avLst>
            </a:prstGeom>
            <a:solidFill>
              <a:schemeClr val="accent1"/>
            </a:solidFill>
            <a:ln w="28575" cap="flat" cmpd="sng" algn="ctr">
              <a:solidFill>
                <a:srgbClr val="FF0000"/>
              </a:solidFill>
              <a:prstDash val="dash"/>
              <a:round/>
              <a:headEnd type="none" w="sm" len="sm"/>
              <a:tailEnd type="arrow"/>
            </a:ln>
            <a:effectLst/>
          </p:spPr>
        </p:cxnSp>
      </p:grpSp>
      <p:cxnSp>
        <p:nvCxnSpPr>
          <p:cNvPr id="207" name="直線コネクタ 206"/>
          <p:cNvCxnSpPr/>
          <p:nvPr/>
        </p:nvCxnSpPr>
        <p:spPr bwMode="auto">
          <a:xfrm flipV="1">
            <a:off x="6338703" y="4786699"/>
            <a:ext cx="1337228" cy="49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8" name="テキスト ボックス 207"/>
          <p:cNvSpPr txBox="1"/>
          <p:nvPr/>
        </p:nvSpPr>
        <p:spPr>
          <a:xfrm>
            <a:off x="5710005" y="4108040"/>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58" name="テキスト ボックス 57"/>
          <p:cNvSpPr txBox="1"/>
          <p:nvPr/>
        </p:nvSpPr>
        <p:spPr>
          <a:xfrm>
            <a:off x="780171" y="1561605"/>
            <a:ext cx="2801229" cy="830997"/>
          </a:xfrm>
          <a:prstGeom prst="rect">
            <a:avLst/>
          </a:prstGeom>
          <a:noFill/>
        </p:spPr>
        <p:txBody>
          <a:bodyPr wrap="square" rtlCol="0">
            <a:spAutoFit/>
          </a:bodyPr>
          <a:lstStyle/>
          <a:p>
            <a:r>
              <a:rPr kumimoji="1" lang="en-US" altLang="ja-JP" sz="1600" dirty="0" smtClean="0"/>
              <a:t>Sending Acknowledgment should be done by L2R layer (e.g. handling timeout)</a:t>
            </a:r>
            <a:endParaRPr kumimoji="1" lang="ja-JP" altLang="en-US" sz="1600" dirty="0"/>
          </a:p>
        </p:txBody>
      </p:sp>
    </p:spTree>
    <p:extLst>
      <p:ext uri="{BB962C8B-B14F-4D97-AF65-F5344CB8AC3E}">
        <p14:creationId xmlns:p14="http://schemas.microsoft.com/office/powerpoint/2010/main" val="2393352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kumimoji="1" lang="en-US" altLang="ja-JP" dirty="0"/>
              <a:t>Initial proposal: storing more path lists</a:t>
            </a:r>
            <a:endParaRPr kumimoji="1" lang="ja-JP" altLang="en-US" dirty="0"/>
          </a:p>
        </p:txBody>
      </p:sp>
      <p:sp>
        <p:nvSpPr>
          <p:cNvPr id="7" name="コンテンツ プレースホルダー 6"/>
          <p:cNvSpPr>
            <a:spLocks noGrp="1"/>
          </p:cNvSpPr>
          <p:nvPr>
            <p:ph idx="1"/>
          </p:nvPr>
        </p:nvSpPr>
        <p:spPr>
          <a:xfrm>
            <a:off x="685800" y="1371600"/>
            <a:ext cx="7772400" cy="4953000"/>
          </a:xfrm>
        </p:spPr>
        <p:txBody>
          <a:bodyPr/>
          <a:lstStyle/>
          <a:p>
            <a:r>
              <a:rPr kumimoji="1" lang="en-US" altLang="ja-JP" sz="1800" dirty="0" smtClean="0"/>
              <a:t>Add an entry to the mesh table 5-1 (MT)</a:t>
            </a:r>
          </a:p>
          <a:p>
            <a:pPr lvl="1"/>
            <a:r>
              <a:rPr kumimoji="1" lang="en-US" altLang="ja-JP" sz="1600" dirty="0" smtClean="0">
                <a:solidFill>
                  <a:srgbClr val="FF0000"/>
                </a:solidFill>
              </a:rPr>
              <a:t>Path List</a:t>
            </a:r>
          </a:p>
          <a:p>
            <a:pPr lvl="2"/>
            <a:r>
              <a:rPr kumimoji="1" lang="en-US" altLang="ja-JP" sz="1400" dirty="0" smtClean="0">
                <a:solidFill>
                  <a:srgbClr val="FF0000"/>
                </a:solidFill>
              </a:rPr>
              <a:t>Consists of ‘Destination Address’ and ‘Address List’ pair</a:t>
            </a:r>
          </a:p>
          <a:p>
            <a:pPr lvl="2"/>
            <a:r>
              <a:rPr kumimoji="1" lang="en-US" altLang="ja-JP" sz="1400" dirty="0" smtClean="0">
                <a:solidFill>
                  <a:srgbClr val="FF0000"/>
                </a:solidFill>
              </a:rPr>
              <a:t>Enabled only when non-storing mode </a:t>
            </a:r>
          </a:p>
          <a:p>
            <a:r>
              <a:rPr kumimoji="1" lang="en-US" altLang="ja-JP" sz="1800" dirty="0" smtClean="0"/>
              <a:t>Add new specification after the following text in 5.2.4.2</a:t>
            </a:r>
          </a:p>
          <a:p>
            <a:pPr lvl="1"/>
            <a:r>
              <a:rPr kumimoji="1" lang="en-US" altLang="ja-JP" sz="1600" dirty="0" smtClean="0"/>
              <a:t>When the mesh root receives the RA IE or the SRA IE, it delivers the path and the source address therein to the next higher layer with the L2LME-INTERMEDIATE-ADDR-LIST.indication primitive, </a:t>
            </a:r>
            <a:r>
              <a:rPr kumimoji="1" lang="en-US" altLang="ja-JP" sz="1600" i="1" u="sng" dirty="0" smtClean="0">
                <a:solidFill>
                  <a:srgbClr val="FF0000"/>
                </a:solidFill>
              </a:rPr>
              <a:t>and stores them as the pair of the address list and the destination address into the ‘Path List’ in the MT</a:t>
            </a:r>
            <a:r>
              <a:rPr kumimoji="1" lang="en-US" altLang="ja-JP" sz="1600" i="1" u="sng" dirty="0" smtClean="0"/>
              <a:t>.</a:t>
            </a:r>
          </a:p>
          <a:p>
            <a:r>
              <a:rPr kumimoji="1" lang="en-US" altLang="ja-JP" sz="1800" dirty="0" smtClean="0"/>
              <a:t>Add to </a:t>
            </a:r>
            <a:r>
              <a:rPr kumimoji="1" lang="en-US" altLang="ja-JP" sz="1800" dirty="0" err="1" smtClean="0"/>
              <a:t>IntermediateAddrList</a:t>
            </a:r>
            <a:r>
              <a:rPr kumimoji="1" lang="en-US" altLang="ja-JP" sz="1800" dirty="0" smtClean="0"/>
              <a:t> </a:t>
            </a:r>
            <a:r>
              <a:rPr kumimoji="1" lang="en-US" altLang="ja-JP" sz="1800" dirty="0"/>
              <a:t>description </a:t>
            </a:r>
            <a:r>
              <a:rPr kumimoji="1" lang="en-US" altLang="ja-JP" sz="1800" dirty="0" smtClean="0"/>
              <a:t>of L2RDATA.request (7.2.1.1):</a:t>
            </a:r>
          </a:p>
          <a:p>
            <a:pPr lvl="1"/>
            <a:r>
              <a:rPr lang="en-US" altLang="ja-JP" sz="1600" dirty="0"/>
              <a:t>Addresses to be inserted in the </a:t>
            </a:r>
            <a:r>
              <a:rPr lang="en-US" altLang="ja-JP" sz="1600" dirty="0" smtClean="0"/>
              <a:t>Intermediate</a:t>
            </a:r>
            <a:r>
              <a:rPr lang="ja-JP" altLang="en-US" sz="1600" dirty="0"/>
              <a:t> </a:t>
            </a:r>
            <a:r>
              <a:rPr lang="en-US" altLang="ja-JP" sz="1600" dirty="0" smtClean="0"/>
              <a:t>Address </a:t>
            </a:r>
            <a:r>
              <a:rPr lang="en-US" altLang="ja-JP" sz="1600" dirty="0"/>
              <a:t>List of the L2R Routing IE. </a:t>
            </a:r>
            <a:r>
              <a:rPr lang="en-US" altLang="ja-JP" sz="1600" i="1" dirty="0" smtClean="0">
                <a:solidFill>
                  <a:srgbClr val="FF0000"/>
                </a:solidFill>
              </a:rPr>
              <a:t>When </a:t>
            </a:r>
            <a:r>
              <a:rPr lang="en-US" altLang="ja-JP" sz="1600" i="1" dirty="0" err="1">
                <a:solidFill>
                  <a:srgbClr val="FF0000"/>
                </a:solidFill>
              </a:rPr>
              <a:t>IntermediateAddrList</a:t>
            </a:r>
            <a:r>
              <a:rPr lang="en-US" altLang="ja-JP" sz="1600" i="1" dirty="0">
                <a:solidFill>
                  <a:srgbClr val="FF0000"/>
                </a:solidFill>
              </a:rPr>
              <a:t> </a:t>
            </a:r>
            <a:r>
              <a:rPr lang="en-US" altLang="ja-JP" sz="1600" i="1" dirty="0" smtClean="0">
                <a:solidFill>
                  <a:srgbClr val="FF0000"/>
                </a:solidFill>
              </a:rPr>
              <a:t>is ‘NULL’, the ‘Address List’ in the ‘Path List’ in the MT is used, where the destination address matches to the one in this primitive.</a:t>
            </a:r>
            <a:r>
              <a:rPr lang="en-US" altLang="ja-JP" sz="1600" dirty="0" smtClean="0"/>
              <a:t> Omitted if source </a:t>
            </a:r>
            <a:r>
              <a:rPr lang="en-US" altLang="ja-JP" sz="1600" dirty="0"/>
              <a:t>routing is not used</a:t>
            </a:r>
            <a:r>
              <a:rPr lang="en-US" altLang="ja-JP" sz="1600" dirty="0" smtClean="0"/>
              <a:t>.</a:t>
            </a:r>
          </a:p>
          <a:p>
            <a:pPr marL="0" indent="0">
              <a:buNone/>
            </a:pPr>
            <a:endParaRPr kumimoji="1" lang="en-US" altLang="ja-JP" sz="2000" dirty="0" smtClean="0"/>
          </a:p>
          <a:p>
            <a:pPr marL="0" indent="0">
              <a:buNone/>
            </a:pPr>
            <a:r>
              <a:rPr kumimoji="1" lang="en-US" altLang="ja-JP" sz="2000" dirty="0" smtClean="0"/>
              <a:t>No format change. No change of protocol between devices S, D, R.</a:t>
            </a:r>
          </a:p>
        </p:txBody>
      </p:sp>
      <p:sp>
        <p:nvSpPr>
          <p:cNvPr id="3" name="日付プレースホルダー 2"/>
          <p:cNvSpPr>
            <a:spLocks noGrp="1"/>
          </p:cNvSpPr>
          <p:nvPr>
            <p:ph type="dt" sz="half" idx="10"/>
          </p:nvPr>
        </p:nvSpPr>
        <p:spPr/>
        <p:txBody>
          <a:bodyPr/>
          <a:lstStyle/>
          <a:p>
            <a:pPr>
              <a:defRPr/>
            </a:pPr>
            <a:r>
              <a:rPr lang="en-US" altLang="ja-JP" dirty="0" smtClean="0"/>
              <a:t>&lt;March 2018&gt;</a:t>
            </a:r>
            <a:endParaRPr lang="en-US" dirty="0"/>
          </a:p>
        </p:txBody>
      </p:sp>
      <p:sp>
        <p:nvSpPr>
          <p:cNvPr id="4" name="フッター プレースホルダー 3"/>
          <p:cNvSpPr>
            <a:spLocks noGrp="1"/>
          </p:cNvSpPr>
          <p:nvPr>
            <p:ph type="ftr" sz="quarter" idx="11"/>
          </p:nvPr>
        </p:nvSpPr>
        <p:spPr/>
        <p:txBody>
          <a:bodyPr/>
          <a:lstStyle/>
          <a:p>
            <a:pPr>
              <a:defRPr/>
            </a:pPr>
            <a:r>
              <a:rPr lang="en-US" dirty="0" smtClean="0"/>
              <a:t>&lt;Noriyuki Sato&gt;&lt;Kiyoshi Fukui&gt;, &lt;OKI&gt;</a:t>
            </a:r>
            <a:endParaRPr lang="en-US" dirty="0"/>
          </a:p>
        </p:txBody>
      </p:sp>
      <p:sp>
        <p:nvSpPr>
          <p:cNvPr id="5" name="スライド番号プレースホルダー 4"/>
          <p:cNvSpPr>
            <a:spLocks noGrp="1"/>
          </p:cNvSpPr>
          <p:nvPr>
            <p:ph type="sldNum" sz="quarter" idx="12"/>
          </p:nvPr>
        </p:nvSpPr>
        <p:spPr/>
        <p:txBody>
          <a:bodyPr/>
          <a:lstStyle/>
          <a:p>
            <a:pPr>
              <a:defRPr/>
            </a:pPr>
            <a:r>
              <a:rPr lang="en-US" smtClean="0"/>
              <a:t>Slide </a:t>
            </a:r>
            <a:fld id="{44D6F7E7-F846-9C47-8234-F22A6D728C69}" type="slidenum">
              <a:rPr lang="en-US" smtClean="0"/>
              <a:pPr>
                <a:defRPr/>
              </a:pPr>
              <a:t>7</a:t>
            </a:fld>
            <a:endParaRPr lang="en-US"/>
          </a:p>
        </p:txBody>
      </p:sp>
    </p:spTree>
    <p:extLst>
      <p:ext uri="{BB962C8B-B14F-4D97-AF65-F5344CB8AC3E}">
        <p14:creationId xmlns:p14="http://schemas.microsoft.com/office/powerpoint/2010/main" val="776144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09600"/>
          </a:xfrm>
        </p:spPr>
        <p:txBody>
          <a:bodyPr/>
          <a:lstStyle/>
          <a:p>
            <a:r>
              <a:rPr kumimoji="1" lang="en-US" altLang="ja-JP" dirty="0" smtClean="0"/>
              <a:t>Evolved </a:t>
            </a:r>
            <a:r>
              <a:rPr kumimoji="1" lang="en-US" altLang="ja-JP" dirty="0"/>
              <a:t>proposal: storing </a:t>
            </a:r>
            <a:r>
              <a:rPr kumimoji="1" lang="en-US" altLang="ja-JP" dirty="0" smtClean="0"/>
              <a:t>more routes</a:t>
            </a:r>
            <a:endParaRPr kumimoji="1" lang="ja-JP" altLang="en-US" dirty="0"/>
          </a:p>
        </p:txBody>
      </p:sp>
      <p:sp>
        <p:nvSpPr>
          <p:cNvPr id="7" name="コンテンツ プレースホルダー 6"/>
          <p:cNvSpPr>
            <a:spLocks noGrp="1"/>
          </p:cNvSpPr>
          <p:nvPr>
            <p:ph idx="1"/>
          </p:nvPr>
        </p:nvSpPr>
        <p:spPr>
          <a:xfrm>
            <a:off x="533400" y="1219200"/>
            <a:ext cx="8153400" cy="5257800"/>
          </a:xfrm>
        </p:spPr>
        <p:txBody>
          <a:bodyPr/>
          <a:lstStyle/>
          <a:p>
            <a:r>
              <a:rPr kumimoji="1" lang="en-US" altLang="ja-JP" sz="1800" dirty="0" smtClean="0"/>
              <a:t>Change the P2P path list in the mesh table 5-1 (MT) to be a Route Table</a:t>
            </a:r>
          </a:p>
          <a:p>
            <a:pPr lvl="2"/>
            <a:r>
              <a:rPr kumimoji="1" lang="en-US" altLang="ja-JP" sz="1400" u="sng" dirty="0" smtClean="0">
                <a:solidFill>
                  <a:srgbClr val="FF0000"/>
                </a:solidFill>
              </a:rPr>
              <a:t>Type</a:t>
            </a:r>
            <a:r>
              <a:rPr kumimoji="1" lang="en-US" altLang="ja-JP" sz="1400" dirty="0" smtClean="0">
                <a:solidFill>
                  <a:srgbClr val="FF0000"/>
                </a:solidFill>
              </a:rPr>
              <a:t>: Reachable </a:t>
            </a:r>
            <a:r>
              <a:rPr kumimoji="1" lang="en-US" altLang="ja-JP" sz="1400" dirty="0">
                <a:solidFill>
                  <a:srgbClr val="FF0000"/>
                </a:solidFill>
              </a:rPr>
              <a:t>destination </a:t>
            </a:r>
            <a:r>
              <a:rPr kumimoji="1" lang="en-US" altLang="ja-JP" sz="1400" dirty="0" smtClean="0">
                <a:solidFill>
                  <a:srgbClr val="FF0000"/>
                </a:solidFill>
              </a:rPr>
              <a:t>information</a:t>
            </a:r>
          </a:p>
          <a:p>
            <a:pPr lvl="2"/>
            <a:r>
              <a:rPr lang="en-US" sz="1400" u="sng" dirty="0" smtClean="0">
                <a:solidFill>
                  <a:srgbClr val="FF0000"/>
                </a:solidFill>
                <a:ea typeface="MS Mincho"/>
              </a:rPr>
              <a:t>Description</a:t>
            </a:r>
            <a:r>
              <a:rPr lang="en-US" sz="1400" dirty="0" smtClean="0">
                <a:solidFill>
                  <a:srgbClr val="FF0000"/>
                </a:solidFill>
                <a:ea typeface="MS Mincho"/>
              </a:rPr>
              <a:t>: Information </a:t>
            </a:r>
            <a:r>
              <a:rPr lang="en-US" sz="1400" dirty="0">
                <a:solidFill>
                  <a:srgbClr val="FF0000"/>
                </a:solidFill>
                <a:ea typeface="MS Mincho"/>
              </a:rPr>
              <a:t>needed to route a frame to each reachable destination </a:t>
            </a:r>
            <a:r>
              <a:rPr kumimoji="1" lang="en-US" altLang="ja-JP" sz="1400" dirty="0" smtClean="0">
                <a:solidFill>
                  <a:srgbClr val="FF0000"/>
                </a:solidFill>
              </a:rPr>
              <a:t> </a:t>
            </a:r>
          </a:p>
          <a:p>
            <a:r>
              <a:rPr kumimoji="1" lang="en-US" altLang="ja-JP" sz="1800" dirty="0" smtClean="0"/>
              <a:t>Add new specification after the following text in 5.2.4.2</a:t>
            </a:r>
          </a:p>
          <a:p>
            <a:pPr lvl="1"/>
            <a:r>
              <a:rPr lang="en-US" sz="1600" dirty="0">
                <a:ea typeface="Times New Roman"/>
              </a:rPr>
              <a:t>When the mesh root receives the RA IE or the SRA IE, it delivers the path and the source address therein to the next higher layer with the L2LME-INTERMEDIATE-ADDR-LIST.indication primitive</a:t>
            </a:r>
            <a:r>
              <a:rPr lang="en-US" sz="1600" strike="sngStrike" dirty="0">
                <a:solidFill>
                  <a:srgbClr val="FF0000"/>
                </a:solidFill>
                <a:ea typeface="Times New Roman"/>
              </a:rPr>
              <a:t>.</a:t>
            </a:r>
            <a:r>
              <a:rPr lang="en-US" sz="1600" u="sng" dirty="0">
                <a:solidFill>
                  <a:srgbClr val="FF0000"/>
                </a:solidFill>
                <a:ea typeface="Times New Roman"/>
              </a:rPr>
              <a:t>, and stores them as the pair of the address list and the destination address into the ‘Route Table’ in the MT (Table 5-1)</a:t>
            </a:r>
            <a:r>
              <a:rPr lang="en-US" sz="1600" dirty="0">
                <a:ea typeface="Times New Roman"/>
              </a:rPr>
              <a:t>.</a:t>
            </a:r>
            <a:r>
              <a:rPr kumimoji="1" lang="en-US" altLang="ja-JP" sz="1600" i="1" u="sng" dirty="0" smtClean="0"/>
              <a:t>.</a:t>
            </a:r>
          </a:p>
          <a:p>
            <a:r>
              <a:rPr kumimoji="1" lang="en-US" altLang="ja-JP" sz="1800" dirty="0" smtClean="0"/>
              <a:t>Add to </a:t>
            </a:r>
            <a:r>
              <a:rPr kumimoji="1" lang="en-US" altLang="ja-JP" sz="1800" dirty="0" err="1" smtClean="0"/>
              <a:t>IntermediateAddrList</a:t>
            </a:r>
            <a:r>
              <a:rPr kumimoji="1" lang="en-US" altLang="ja-JP" sz="1800" dirty="0" smtClean="0"/>
              <a:t> </a:t>
            </a:r>
            <a:r>
              <a:rPr kumimoji="1" lang="en-US" altLang="ja-JP" sz="1800" dirty="0"/>
              <a:t>description </a:t>
            </a:r>
            <a:r>
              <a:rPr kumimoji="1" lang="en-US" altLang="ja-JP" sz="1800" dirty="0" smtClean="0"/>
              <a:t>of L2RDATA.request (7.2.1.1):</a:t>
            </a:r>
          </a:p>
          <a:p>
            <a:pPr lvl="1"/>
            <a:r>
              <a:rPr lang="en-US" sz="1600" dirty="0">
                <a:ea typeface="MS Mincho"/>
              </a:rPr>
              <a:t>Addresses to be inserted in the IntermediateAddressList of the L2R Routing IE. </a:t>
            </a:r>
            <a:r>
              <a:rPr lang="en-US" sz="1600" u="sng" dirty="0">
                <a:solidFill>
                  <a:srgbClr val="FF0000"/>
                </a:solidFill>
                <a:ea typeface="MS Mincho"/>
              </a:rPr>
              <a:t>When IntermediateAddrList is ‘NULL’, the ‘Address List’ in the Route Table in the MT is used, where the destination address matches to the one in this primitive.</a:t>
            </a:r>
            <a:r>
              <a:rPr lang="en-US" sz="1600" dirty="0">
                <a:ea typeface="MS Mincho"/>
              </a:rPr>
              <a:t> Omitted if source routing is not used</a:t>
            </a:r>
            <a:r>
              <a:rPr lang="en-US" sz="1600" dirty="0" smtClean="0">
                <a:ea typeface="MS Mincho"/>
              </a:rPr>
              <a:t>.</a:t>
            </a:r>
          </a:p>
          <a:p>
            <a:r>
              <a:rPr kumimoji="1" lang="en-US" altLang="ja-JP" sz="2200" dirty="0" smtClean="0"/>
              <a:t>Change all instances of path list to route entry (address list)</a:t>
            </a:r>
          </a:p>
          <a:p>
            <a:pPr marL="0" indent="0">
              <a:buNone/>
            </a:pPr>
            <a:r>
              <a:rPr kumimoji="1" lang="en-US" altLang="ja-JP" sz="2000" dirty="0" smtClean="0"/>
              <a:t>No format change. No change of protocol between devices S, D, R.</a:t>
            </a:r>
          </a:p>
        </p:txBody>
      </p:sp>
      <p:sp>
        <p:nvSpPr>
          <p:cNvPr id="3" name="日付プレースホルダー 2"/>
          <p:cNvSpPr>
            <a:spLocks noGrp="1"/>
          </p:cNvSpPr>
          <p:nvPr>
            <p:ph type="dt" sz="half" idx="10"/>
          </p:nvPr>
        </p:nvSpPr>
        <p:spPr/>
        <p:txBody>
          <a:bodyPr/>
          <a:lstStyle/>
          <a:p>
            <a:pPr>
              <a:defRPr/>
            </a:pPr>
            <a:r>
              <a:rPr lang="en-US" altLang="ja-JP" dirty="0" smtClean="0"/>
              <a:t>&lt;March 2018&gt;</a:t>
            </a:r>
            <a:endParaRPr lang="en-US" dirty="0"/>
          </a:p>
        </p:txBody>
      </p:sp>
      <p:sp>
        <p:nvSpPr>
          <p:cNvPr id="4" name="フッター プレースホルダー 3"/>
          <p:cNvSpPr>
            <a:spLocks noGrp="1"/>
          </p:cNvSpPr>
          <p:nvPr>
            <p:ph type="ftr" sz="quarter" idx="11"/>
          </p:nvPr>
        </p:nvSpPr>
        <p:spPr/>
        <p:txBody>
          <a:bodyPr/>
          <a:lstStyle/>
          <a:p>
            <a:pPr>
              <a:defRPr/>
            </a:pPr>
            <a:r>
              <a:rPr lang="en-US" dirty="0" smtClean="0"/>
              <a:t>&lt;Noriyuki Sato&gt;&lt;Kiyoshi Fukui&gt;, &lt;OKI&gt;</a:t>
            </a:r>
            <a:endParaRPr lang="en-US" dirty="0"/>
          </a:p>
        </p:txBody>
      </p:sp>
      <p:sp>
        <p:nvSpPr>
          <p:cNvPr id="5" name="スライド番号プレースホルダー 4"/>
          <p:cNvSpPr>
            <a:spLocks noGrp="1"/>
          </p:cNvSpPr>
          <p:nvPr>
            <p:ph type="sldNum" sz="quarter" idx="12"/>
          </p:nvPr>
        </p:nvSpPr>
        <p:spPr/>
        <p:txBody>
          <a:bodyPr/>
          <a:lstStyle/>
          <a:p>
            <a:pPr>
              <a:defRPr/>
            </a:pPr>
            <a:r>
              <a:rPr lang="en-US" smtClean="0"/>
              <a:t>Slide </a:t>
            </a:r>
            <a:fld id="{44D6F7E7-F846-9C47-8234-F22A6D728C69}" type="slidenum">
              <a:rPr lang="en-US" smtClean="0"/>
              <a:pPr>
                <a:defRPr/>
              </a:pPr>
              <a:t>8</a:t>
            </a:fld>
            <a:endParaRPr lang="en-US"/>
          </a:p>
        </p:txBody>
      </p:sp>
    </p:spTree>
    <p:extLst>
      <p:ext uri="{BB962C8B-B14F-4D97-AF65-F5344CB8AC3E}">
        <p14:creationId xmlns:p14="http://schemas.microsoft.com/office/powerpoint/2010/main" val="1841317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dirty="0" smtClean="0"/>
              <a:t>Other corrections</a:t>
            </a:r>
            <a:endParaRPr lang="en-US" dirty="0"/>
          </a:p>
        </p:txBody>
      </p:sp>
      <p:sp>
        <p:nvSpPr>
          <p:cNvPr id="3" name="Content Placeholder 2"/>
          <p:cNvSpPr>
            <a:spLocks noGrp="1"/>
          </p:cNvSpPr>
          <p:nvPr>
            <p:ph idx="1"/>
          </p:nvPr>
        </p:nvSpPr>
        <p:spPr>
          <a:xfrm>
            <a:off x="685800" y="1371600"/>
            <a:ext cx="3393196" cy="3848100"/>
          </a:xfrm>
        </p:spPr>
        <p:txBody>
          <a:bodyPr/>
          <a:lstStyle/>
          <a:p>
            <a:r>
              <a:rPr lang="en-US" dirty="0" smtClean="0"/>
              <a:t>Corrected the arithmetic in mesh examples</a:t>
            </a:r>
            <a:endParaRPr lang="en-US" dirty="0"/>
          </a:p>
          <a:p>
            <a:r>
              <a:rPr lang="en-US" dirty="0" smtClean="0"/>
              <a:t>Corrected equation for Expected Airtime metric</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&lt;March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4229" y="1447800"/>
            <a:ext cx="3050467"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304800" y="5410200"/>
            <a:ext cx="8991600" cy="769441"/>
          </a:xfrm>
          <a:prstGeom prst="rect">
            <a:avLst/>
          </a:prstGeom>
          <a:noFill/>
        </p:spPr>
        <p:txBody>
          <a:bodyPr wrap="square" rtlCol="0">
            <a:spAutoFit/>
          </a:bodyPr>
          <a:lstStyle/>
          <a:p>
            <a:pPr marL="342900" indent="-342900">
              <a:buFont typeface="Arial" panose="020B0604020202020204" pitchFamily="34" charset="0"/>
              <a:buChar char="•"/>
            </a:pPr>
            <a:r>
              <a:rPr lang="en-US" sz="3200" dirty="0" smtClean="0"/>
              <a:t>l2rBCSecurityLevel   </a:t>
            </a:r>
            <a:r>
              <a:rPr lang="en-US" sz="3200" dirty="0">
                <a:sym typeface="Wingdings" panose="05000000000000000000" pitchFamily="2" charset="2"/>
              </a:rPr>
              <a:t> </a:t>
            </a:r>
            <a:r>
              <a:rPr lang="en-US" sz="3200" dirty="0" smtClean="0"/>
              <a:t>l2rBCSecSecurityLevel</a:t>
            </a:r>
            <a:r>
              <a:rPr lang="en-US" sz="2400" dirty="0" smtClean="0"/>
              <a:t> </a:t>
            </a:r>
            <a:endParaRPr lang="en-US" sz="2400" dirty="0"/>
          </a:p>
          <a:p>
            <a:endParaRPr lang="en-US" dirty="0"/>
          </a:p>
        </p:txBody>
      </p:sp>
    </p:spTree>
    <p:extLst>
      <p:ext uri="{BB962C8B-B14F-4D97-AF65-F5344CB8AC3E}">
        <p14:creationId xmlns:p14="http://schemas.microsoft.com/office/powerpoint/2010/main" val="218367413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112446</TotalTime>
  <Words>1373</Words>
  <Application>Microsoft Office PowerPoint</Application>
  <PresentationFormat>On-screen Show (4:3)</PresentationFormat>
  <Paragraphs>268</Paragraphs>
  <Slides>15</Slides>
  <Notes>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Default Design</vt:lpstr>
      <vt:lpstr>Custom Design</vt:lpstr>
      <vt:lpstr>PowerPoint Presentation</vt:lpstr>
      <vt:lpstr>History and Summary of 802.15.10a</vt:lpstr>
      <vt:lpstr>Problem Statement</vt:lpstr>
      <vt:lpstr>PAR, CSD, and TG formation</vt:lpstr>
      <vt:lpstr>Problem: non-storing P2P (Up  Down)</vt:lpstr>
      <vt:lpstr>Problem: non-storing E2E Ack</vt:lpstr>
      <vt:lpstr>Initial proposal: storing more path lists</vt:lpstr>
      <vt:lpstr>Evolved proposal: storing more routes</vt:lpstr>
      <vt:lpstr>Other corrections</vt:lpstr>
      <vt:lpstr>Schedule</vt:lpstr>
      <vt:lpstr>Schedule, continued</vt:lpstr>
      <vt:lpstr>Sponsor Ballot finals, Revcom submission</vt:lpstr>
      <vt:lpstr>What can possibly go wrong?</vt:lpstr>
      <vt:lpstr>Contributors to 802.15.10a</vt:lpstr>
      <vt:lpstr>About 802.15.10</vt:lpstr>
    </vt:vector>
  </TitlesOfParts>
  <Company>Futurewei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TG10a Task Group History</dc:title>
  <dc:subject>IEEE 802.15 &lt;TG12&gt;</dc:subject>
  <dc:creator>Charles Perkins</dc:creator>
  <dc:description>&lt;15-18-0012-00-0012&gt;</dc:description>
  <cp:lastModifiedBy>charliep</cp:lastModifiedBy>
  <cp:revision>1090</cp:revision>
  <cp:lastPrinted>2015-07-14T16:02:16Z</cp:lastPrinted>
  <dcterms:created xsi:type="dcterms:W3CDTF">2009-07-12T16:25:16Z</dcterms:created>
  <dcterms:modified xsi:type="dcterms:W3CDTF">2019-03-11T23:46:39Z</dcterms:modified>
</cp:coreProperties>
</file>