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3" r:id="rId3"/>
    <p:sldId id="260" r:id="rId4"/>
    <p:sldId id="261" r:id="rId5"/>
    <p:sldId id="262" r:id="rId6"/>
    <p:sldId id="26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419881E2-9D01-4E8C-AC5B-8C8FD90D6AB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8270A31-2B73-4394-84A4-CE48803080F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769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0676CA-9760-4E6C-A80B-DD04BC5B664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52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AF77AF9-E8B1-4337-8D01-69FA5D301B1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34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867414-DEA8-4671-97D3-6BED23003AB1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DDB161-42AC-440A-8FEA-DE8F9425823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622F49-B570-4CF5-9F20-1EBD50139F1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26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/>
              <a:t>Joerg ROBERT, FAU Erlangen-</a:t>
            </a:r>
            <a:r>
              <a:rPr lang="en-US" altLang="en-US" err="1"/>
              <a:t>Nuernberg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7BC17AE-CBAB-402C-B188-3E496F5E00E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89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7B5439-84AB-4F52-8407-6747379688E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0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47A062-2594-4178-959F-212B4B44BEC0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1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15DDE54-9F1F-4205-883D-C3A64D9655C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072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8741A2-14EC-4F08-925F-1B245BC1FB2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44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543005F-7DE3-4B72-85F2-27389B16DC3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04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C7D950D-AE11-46EA-93F4-C51212FE1D2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63888" y="394156"/>
            <a:ext cx="489431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 15-19-0054-00-004w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en-US" sz="1400" smtClean="0"/>
              <a:t>Jan. 2018</a:t>
            </a:r>
            <a:endParaRPr lang="en-US" altLang="en-US" sz="1400"/>
          </a:p>
        </p:txBody>
      </p:sp>
      <p:sp>
        <p:nvSpPr>
          <p:cNvPr id="3075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Joerg ROBERT, FAU Erlangen-Nuernberg</a:t>
            </a:r>
          </a:p>
        </p:txBody>
      </p:sp>
      <p:sp>
        <p:nvSpPr>
          <p:cNvPr id="307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AA6E5CEF-DE6E-4992-97A8-7AEA035362D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altLang="en-US" sz="1600" b="1" dirty="0">
              <a:solidFill>
                <a:schemeClr val="tx2"/>
              </a:solidFill>
            </a:endParaRPr>
          </a:p>
          <a:p>
            <a:pPr>
              <a:defRPr/>
            </a:pPr>
            <a:endParaRPr lang="en-US" altLang="en-US" sz="1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sz="1600" b="1" dirty="0"/>
              <a:t>Submission Title: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[Proposal for modulation quality in split mode]</a:t>
            </a:r>
            <a:r>
              <a:rPr lang="en-US" altLang="en-US" sz="1600" dirty="0"/>
              <a:t>	</a:t>
            </a:r>
          </a:p>
          <a:p>
            <a:pPr>
              <a:defRPr/>
            </a:pPr>
            <a:r>
              <a:rPr lang="en-US" altLang="en-US" sz="1600" b="1" dirty="0"/>
              <a:t>Date Submitted: </a:t>
            </a:r>
            <a:r>
              <a:rPr lang="en-US" altLang="en-US" sz="1600" dirty="0" smtClean="0"/>
              <a:t>[“16 January, 2019”]</a:t>
            </a:r>
            <a:r>
              <a:rPr lang="en-US" altLang="en-US" sz="1600" dirty="0"/>
              <a:t>	</a:t>
            </a:r>
          </a:p>
          <a:p>
            <a:pPr>
              <a:defRPr/>
            </a:pPr>
            <a:r>
              <a:rPr lang="en-US" altLang="en-US" sz="1600" b="1" dirty="0"/>
              <a:t>Source:</a:t>
            </a:r>
            <a:r>
              <a:rPr lang="en-US" altLang="en-US" sz="1600" dirty="0"/>
              <a:t> [Joerg ROBERT] Company [Friedrich-Alexander University Erlangen-</a:t>
            </a:r>
            <a:r>
              <a:rPr lang="en-US" altLang="en-US" sz="1600" dirty="0" err="1"/>
              <a:t>Nuernberg</a:t>
            </a:r>
            <a:r>
              <a:rPr lang="en-US" altLang="en-US" sz="1600" dirty="0"/>
              <a:t>]</a:t>
            </a:r>
          </a:p>
          <a:p>
            <a:pPr>
              <a:defRPr/>
            </a:pPr>
            <a:r>
              <a:rPr lang="en-US" altLang="en-US" sz="1600" dirty="0"/>
              <a:t>Address [Am </a:t>
            </a:r>
            <a:r>
              <a:rPr lang="en-US" altLang="en-US" sz="1600" dirty="0" err="1"/>
              <a:t>Wolfsmantel</a:t>
            </a:r>
            <a:r>
              <a:rPr lang="en-US" altLang="en-US" sz="1600" dirty="0"/>
              <a:t> 33, 91058 Erlangen, Germany]</a:t>
            </a:r>
          </a:p>
          <a:p>
            <a:pPr>
              <a:defRPr/>
            </a:pPr>
            <a:r>
              <a:rPr lang="en-US" altLang="en-US" sz="1600" dirty="0"/>
              <a:t>Voice:[+49 9131 8525373], FAX: [+49 9131 8525102], E-Mail:[joerg.robert@fau.de]	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/>
              <a:t>Re: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[]</a:t>
            </a:r>
            <a:endParaRPr lang="en-US" alt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/>
              <a:t>Abstract:</a:t>
            </a:r>
            <a:r>
              <a:rPr lang="en-US" altLang="en-US" sz="1600" dirty="0"/>
              <a:t>	</a:t>
            </a:r>
            <a:r>
              <a:rPr lang="en-US" altLang="en-US" sz="1600" dirty="0" smtClean="0"/>
              <a:t>[This document proposes a metric to measure the modulation quality in split mode]</a:t>
            </a:r>
            <a:endParaRPr lang="en-US" altLang="en-US" sz="1600" dirty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1600" b="1" dirty="0"/>
              <a:t>Purpose:</a:t>
            </a:r>
            <a:r>
              <a:rPr lang="en-US" altLang="en-US" sz="1600" dirty="0"/>
              <a:t>	</a:t>
            </a:r>
            <a:r>
              <a:rPr lang="en-US" altLang="en-US" sz="1600" dirty="0" smtClean="0"/>
              <a:t>[Presentation in TG 4w]</a:t>
            </a:r>
            <a:endParaRPr lang="en-US" altLang="en-US" sz="1600" dirty="0"/>
          </a:p>
          <a:p>
            <a:pPr>
              <a:defRPr/>
            </a:pPr>
            <a:r>
              <a:rPr lang="en-US" altLang="en-US" sz="1600" b="1" dirty="0"/>
              <a:t>Notice:</a:t>
            </a:r>
            <a:r>
              <a:rPr lang="en-US" altLang="en-US" sz="1600" dirty="0"/>
              <a:t>	This document has been prepared to assist the IEEE P802.15.  It is offered as a basis for discussion and is not binding on the contributing </a:t>
            </a:r>
            <a:r>
              <a:rPr lang="en-US" altLang="en-US" sz="1600" dirty="0">
                <a:solidFill>
                  <a:schemeClr val="tx2"/>
                </a:solidFill>
              </a:rPr>
              <a:t>individual(s) or organization(s). The material in this document is subject to change in form and content after further study. The contributor(s) reserve(s) the right to add, amend or withdraw material contained herein.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tx2"/>
                </a:solidFill>
              </a:rPr>
              <a:t>Release:</a:t>
            </a:r>
            <a:r>
              <a:rPr lang="en-US" alt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Frequency deviation in current 802.15.4 FSK PHYs currently allows for very high tolerances.</a:t>
            </a:r>
          </a:p>
          <a:p>
            <a:r>
              <a:rPr lang="en-US" sz="2800" dirty="0" smtClean="0"/>
              <a:t>State-of-the art transmitters support much tighter tolerances, which may help to increase spectral efficiency.</a:t>
            </a:r>
          </a:p>
          <a:p>
            <a:endParaRPr lang="en-US" sz="2800" dirty="0" smtClean="0"/>
          </a:p>
          <a:p>
            <a:r>
              <a:rPr lang="en-US" sz="2800" dirty="0" smtClean="0"/>
              <a:t>Proposal: Significantly reduce tolerances in case of split mode.</a:t>
            </a:r>
            <a:endParaRPr lang="en-US" sz="28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15DDE54-9F1F-4205-883D-C3A64D9655C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6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Diagram</a:t>
            </a:r>
            <a:endParaRPr lang="en-US" dirty="0"/>
          </a:p>
        </p:txBody>
      </p:sp>
      <p:sp>
        <p:nvSpPr>
          <p:cNvPr id="4098" name="Datumsplatzhalt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en-US" sz="1400" smtClean="0"/>
              <a:t>Jan. 2018</a:t>
            </a:r>
            <a:endParaRPr lang="en-US" altLang="en-US" sz="1400"/>
          </a:p>
        </p:txBody>
      </p:sp>
      <p:sp>
        <p:nvSpPr>
          <p:cNvPr id="4099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73716F76-E863-4AF0-B0F1-A258CDA91ED3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200900" cy="436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deviation tolerance in split mode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Inhaltsplatzhalt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In split mode, modulation frequency tolerance is measured as a percentage of the frequency deviation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</a:rPr>
                          <m:t>dev</m:t>
                        </m:r>
                      </m:sub>
                    </m:sSub>
                  </m:oMath>
                </a14:m>
                <a:r>
                  <a:rPr lang="en-US" sz="2000" dirty="0" smtClean="0"/>
                  <a:t>. </a:t>
                </a:r>
                <a:r>
                  <a:rPr lang="en-US" sz="2000" dirty="0" smtClean="0"/>
                  <a:t>The measured frequency deviation at position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0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s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recovered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)</m:t>
                            </m:r>
                          </m:sub>
                        </m:sSub>
                      </m:e>
                    </m:d>
                    <m:r>
                      <a:rPr lang="de-DE" sz="2000" b="0" i="1" dirty="0" smtClean="0">
                        <a:latin typeface="Cambria Math"/>
                      </a:rPr>
                      <m:t>=0.</m:t>
                    </m:r>
                    <m:r>
                      <a:rPr lang="de-DE" sz="2000" b="0" i="1" dirty="0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/>
                  <a:t>(position 1 </a:t>
                </a:r>
                <a:r>
                  <a:rPr lang="en-US" sz="2000" dirty="0" smtClean="0"/>
                  <a:t>in Figure </a:t>
                </a:r>
                <a:r>
                  <a:rPr lang="en-US" sz="2000" dirty="0" err="1" smtClean="0"/>
                  <a:t>xy</a:t>
                </a:r>
                <a:r>
                  <a:rPr lang="en-US" sz="2000" dirty="0" smtClean="0"/>
                  <a:t>) shall not exceed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9</m:t>
                    </m:r>
                    <m:r>
                      <a:rPr lang="de-DE" sz="2000" b="0" i="1" dirty="0" smtClean="0">
                        <a:latin typeface="Cambria Math"/>
                      </a:rPr>
                      <m:t>0</m:t>
                    </m:r>
                    <m:r>
                      <a:rPr lang="en-US" sz="2000" i="1" dirty="0" smtClean="0">
                        <a:latin typeface="Cambria Math"/>
                      </a:rPr>
                      <m:t>%</m:t>
                    </m:r>
                    <m:sSub>
                      <m:sSubPr>
                        <m:ctrlPr>
                          <a:rPr lang="de-DE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</a:rPr>
                          <m:t>dev</m:t>
                        </m:r>
                      </m:sub>
                    </m:sSub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de-DE" sz="2000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110</m:t>
                    </m:r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%</m:t>
                    </m:r>
                    <m:sSub>
                      <m:sSubPr>
                        <m:ctrlPr>
                          <a:rPr lang="de-DE" sz="2000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sz="2000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  <a:ea typeface="Cambria Math"/>
                          </a:rPr>
                          <m:t>dev</m:t>
                        </m:r>
                      </m:sub>
                    </m:sSub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In case of a bit transition, </a:t>
                </a:r>
                <a:r>
                  <a:rPr lang="en-US" sz="2000" dirty="0"/>
                  <a:t>t</a:t>
                </a:r>
                <a:r>
                  <a:rPr lang="en-US" sz="2000" dirty="0" smtClean="0"/>
                  <a:t>he measured frequency deviation at position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0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s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de-DE" sz="2000" b="0" i="0" dirty="0" smtClean="0">
                                <a:latin typeface="Cambria Math"/>
                              </a:rPr>
                              <m:t>recovered</m:t>
                            </m:r>
                            <m:r>
                              <a:rPr lang="de-DE" sz="2000" b="0" i="0" dirty="0" smtClean="0">
                                <a:latin typeface="Cambria Math"/>
                              </a:rPr>
                              <m:t>)</m:t>
                            </m:r>
                          </m:sub>
                        </m:sSub>
                      </m:e>
                    </m:d>
                    <m:r>
                      <a:rPr lang="de-DE" sz="2000" b="0" i="1" dirty="0" smtClean="0">
                        <a:latin typeface="Cambria Math"/>
                      </a:rPr>
                      <m:t>=0.09</m:t>
                    </m:r>
                  </m:oMath>
                </a14:m>
                <a:r>
                  <a:rPr lang="en-US" sz="2000" dirty="0" smtClean="0"/>
                  <a:t> (position </a:t>
                </a:r>
                <a:r>
                  <a:rPr lang="en-US" sz="2000" dirty="0"/>
                  <a:t>2</a:t>
                </a:r>
                <a:r>
                  <a:rPr lang="en-US" sz="2000" dirty="0" smtClean="0"/>
                  <a:t> </a:t>
                </a:r>
                <a:r>
                  <a:rPr lang="en-US" sz="2000" dirty="0" smtClean="0"/>
                  <a:t>in Figure </a:t>
                </a:r>
                <a:r>
                  <a:rPr lang="en-US" sz="2000" dirty="0" err="1" smtClean="0"/>
                  <a:t>xy</a:t>
                </a:r>
                <a:r>
                  <a:rPr lang="en-US" sz="2000" dirty="0" smtClean="0"/>
                  <a:t>) shall not exceed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45%</m:t>
                    </m:r>
                    <m:sSub>
                      <m:sSubPr>
                        <m:ctrlPr>
                          <a:rPr lang="de-DE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</a:rPr>
                          <m:t>dev</m:t>
                        </m:r>
                      </m:sub>
                    </m:sSub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de-DE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de-DE" sz="2000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</m:d>
                    <m:r>
                      <a:rPr lang="de-DE" sz="2000" b="0" i="1" dirty="0" smtClean="0">
                        <a:latin typeface="Cambria Math"/>
                        <a:ea typeface="Cambria Math"/>
                      </a:rPr>
                      <m:t>≤55%</m:t>
                    </m:r>
                    <m:sSub>
                      <m:sSubPr>
                        <m:ctrlPr>
                          <a:rPr lang="de-DE" sz="2000" b="0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sz="2000" b="0" i="1" dirty="0" smtClean="0">
                            <a:latin typeface="Cambria Math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dirty="0" smtClean="0">
                            <a:latin typeface="Cambria Math"/>
                            <a:ea typeface="Cambria Math"/>
                          </a:rPr>
                          <m:t>dev</m:t>
                        </m:r>
                      </m:sub>
                    </m:sSub>
                  </m:oMath>
                </a14:m>
                <a:r>
                  <a:rPr lang="en-US" sz="2000" dirty="0" smtClean="0"/>
                  <a:t>. </a:t>
                </a:r>
                <a:endParaRPr lang="en-US" sz="2000" dirty="0"/>
              </a:p>
            </p:txBody>
          </p:sp>
        </mc:Choice>
        <mc:Fallback>
          <p:sp>
            <p:nvSpPr>
              <p:cNvPr id="6" name="Inhalts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3"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E47A062-2594-4178-959F-212B4B44BEC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crossing tolerance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In slit mode, the excursion for the zero crossings for all trajectories in the eye diagram shall be constrained within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de-DE" sz="2000" b="0" i="1" smtClean="0">
                        <a:latin typeface="Cambria Math"/>
                        <a:ea typeface="Cambria Math"/>
                      </a:rPr>
                      <m:t>2%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rms</a:t>
                </a:r>
                <a:r>
                  <a:rPr lang="en-US" sz="2000" dirty="0" smtClean="0"/>
                  <a:t> of the symbol time T</a:t>
                </a:r>
                <a:r>
                  <a:rPr lang="en-US" sz="2000" baseline="-25000" dirty="0" smtClean="0"/>
                  <a:t>S</a:t>
                </a:r>
                <a:r>
                  <a:rPr lang="en-US" sz="2000" dirty="0" smtClean="0"/>
                  <a:t>, as shown in Figure </a:t>
                </a:r>
                <a:r>
                  <a:rPr lang="en-US" sz="2000" dirty="0" err="1" smtClean="0"/>
                  <a:t>xy</a:t>
                </a:r>
                <a:r>
                  <a:rPr lang="en-US" sz="2000" dirty="0" smtClean="0"/>
                  <a:t>.</a:t>
                </a:r>
                <a:endParaRPr lang="en-US" sz="20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3"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9DDB161-42AC-440A-8FEA-DE8F9425823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9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Motion to define tighter tolerances for the split mode using the definitions presented in the previous slides.</a:t>
            </a:r>
          </a:p>
          <a:p>
            <a:endParaRPr lang="en-US" sz="2800" dirty="0"/>
          </a:p>
          <a:p>
            <a:r>
              <a:rPr lang="en-US" sz="2800" dirty="0" smtClean="0"/>
              <a:t>Moved by:</a:t>
            </a:r>
          </a:p>
          <a:p>
            <a:r>
              <a:rPr lang="en-US" sz="2800" dirty="0" smtClean="0"/>
              <a:t>Seconded by:</a:t>
            </a:r>
          </a:p>
          <a:p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Jan. 2018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Joerg ROBERT, FAU Erlangen-Nuernberg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9DDB161-42AC-440A-8FEA-DE8F9425823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0</TotalTime>
  <Words>313</Words>
  <Application>Microsoft Office PowerPoint</Application>
  <PresentationFormat>Bildschirmpräsentation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IEEE-P802_15_Rbt</vt:lpstr>
      <vt:lpstr>PowerPoint-Präsentation</vt:lpstr>
      <vt:lpstr>Motivation</vt:lpstr>
      <vt:lpstr>Eye Diagram</vt:lpstr>
      <vt:lpstr>Frequency deviation tolerance in split mode</vt:lpstr>
      <vt:lpstr>Zero crossing tolerance</vt:lpstr>
      <vt:lpstr>Motion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Joerg Robert</cp:lastModifiedBy>
  <cp:revision>12</cp:revision>
  <cp:lastPrinted>1998-02-10T13:28:06Z</cp:lastPrinted>
  <dcterms:created xsi:type="dcterms:W3CDTF">2019-01-16T15:33:21Z</dcterms:created>
  <dcterms:modified xsi:type="dcterms:W3CDTF">2019-01-16T15:56:07Z</dcterms:modified>
</cp:coreProperties>
</file>