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2"/>
  </p:notesMasterIdLst>
  <p:handoutMasterIdLst>
    <p:handoutMasterId r:id="rId23"/>
  </p:handoutMasterIdLst>
  <p:sldIdLst>
    <p:sldId id="259" r:id="rId2"/>
    <p:sldId id="294" r:id="rId3"/>
    <p:sldId id="256" r:id="rId4"/>
    <p:sldId id="291" r:id="rId5"/>
    <p:sldId id="289" r:id="rId6"/>
    <p:sldId id="290" r:id="rId7"/>
    <p:sldId id="288" r:id="rId8"/>
    <p:sldId id="287" r:id="rId9"/>
    <p:sldId id="296" r:id="rId10"/>
    <p:sldId id="258" r:id="rId11"/>
    <p:sldId id="286" r:id="rId12"/>
    <p:sldId id="278" r:id="rId13"/>
    <p:sldId id="282" r:id="rId14"/>
    <p:sldId id="285" r:id="rId15"/>
    <p:sldId id="283" r:id="rId16"/>
    <p:sldId id="295" r:id="rId17"/>
    <p:sldId id="292" r:id="rId18"/>
    <p:sldId id="298" r:id="rId19"/>
    <p:sldId id="297" r:id="rId20"/>
    <p:sldId id="29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4215293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54B88C7-B19C-4B0E-BE72-ED637AA66BF1}" type="slidenum">
              <a:rPr lang="en-US" altLang="en-US" smtClean="0"/>
              <a:pPr/>
              <a:t>16</a:t>
            </a:fld>
            <a:endParaRPr lang="en-US" altLang="en-US"/>
          </a:p>
        </p:txBody>
      </p:sp>
    </p:spTree>
    <p:extLst>
      <p:ext uri="{BB962C8B-B14F-4D97-AF65-F5344CB8AC3E}">
        <p14:creationId xmlns:p14="http://schemas.microsoft.com/office/powerpoint/2010/main" val="4215293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94732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4215293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altLang="en-US" smtClean="0"/>
              <a:t>September 2018</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September 2018</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January 2019</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a:t>
            </a:r>
            <a:r>
              <a:rPr lang="en-US" altLang="en-US" sz="1400" b="1" smtClean="0"/>
              <a:t>&lt;</a:t>
            </a:r>
            <a:r>
              <a:rPr lang="en-US" sz="1400" b="1" smtClean="0"/>
              <a:t>15-19-0053-01-004z</a:t>
            </a:r>
            <a:r>
              <a:rPr lang="en-US" altLang="en-US" sz="1400" b="1" smtClean="0"/>
              <a:t>&gt;</a:t>
            </a:r>
            <a:endParaRPr lang="en-US" alt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Selecting Parameter Sets in the Revised HRP UWB PHY</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Date Submitted: </a:t>
            </a:r>
            <a:r>
              <a:rPr lang="en-US" altLang="en-US" sz="1600" smtClean="0">
                <a:solidFill>
                  <a:schemeClr val="tx2"/>
                </a:solidFill>
              </a:rPr>
              <a:t>[</a:t>
            </a:r>
            <a:r>
              <a:rPr lang="en-US" altLang="en-US" sz="1600" smtClean="0">
                <a:solidFill>
                  <a:srgbClr val="FF0000"/>
                </a:solidFill>
              </a:rPr>
              <a:t>16 January, 2019</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Frank </a:t>
            </a:r>
            <a:r>
              <a:rPr lang="en-US" altLang="en-US" sz="1600">
                <a:solidFill>
                  <a:srgbClr val="FF0000"/>
                </a:solidFill>
              </a:rPr>
              <a:t>Leong (NXP Semiconductors), </a:t>
            </a:r>
            <a:r>
              <a:rPr lang="en-US" altLang="en-US" sz="1600" smtClean="0">
                <a:solidFill>
                  <a:srgbClr val="FF0000"/>
                </a:solidFill>
              </a:rPr>
              <a:t>Jochen </a:t>
            </a:r>
            <a:r>
              <a:rPr lang="en-US" altLang="en-US" sz="1600">
                <a:solidFill>
                  <a:srgbClr val="FF0000"/>
                </a:solidFill>
              </a:rPr>
              <a:t>Hammerschmidt (</a:t>
            </a:r>
            <a:r>
              <a:rPr lang="en-US" altLang="en-US" sz="1600" smtClean="0">
                <a:solidFill>
                  <a:srgbClr val="FF0000"/>
                </a:solidFill>
              </a:rPr>
              <a:t>Apple)</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Input to the Task Group</a:t>
            </a:r>
            <a:r>
              <a:rPr lang="en-US" altLang="en-US" sz="1600" smtClean="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Presentation, HRP, PHY, Parameter Sets, STS, Channel Sounding, Enhanced Impulse Radio</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Purpose:</a:t>
            </a:r>
            <a:r>
              <a:rPr lang="en-US" altLang="en-US" sz="1600">
                <a:solidFill>
                  <a:schemeClr val="tx2"/>
                </a:solidFill>
              </a:rPr>
              <a:t>	</a:t>
            </a:r>
            <a:r>
              <a:rPr lang="en-US" altLang="en-US" sz="1600" smtClean="0">
                <a:solidFill>
                  <a:schemeClr val="tx2"/>
                </a:solidFill>
              </a:rPr>
              <a:t>[]</a:t>
            </a:r>
            <a:endParaRPr lang="en-US" altLang="en-US" sz="1600">
              <a:solidFill>
                <a:schemeClr val="tx2"/>
              </a:solidFill>
            </a:endParaRP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10</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mtClean="0"/>
              <a:t>STS:</a:t>
            </a:r>
            <a:br>
              <a:rPr lang="en-US" altLang="en-US" smtClean="0"/>
            </a:br>
            <a:r>
              <a:rPr lang="en-US" altLang="en-US" smtClean="0"/>
              <a:t>Channel Sounding Properties</a:t>
            </a:r>
            <a:endParaRPr lang="en-US" altLang="en-US" sz="18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altLang="en-US" sz="3200" smtClean="0"/>
              <a:t>HRP Channel Sounding – Overall Approach</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r>
              <a:rPr lang="en-US" altLang="en-US" sz="2000" b="1" smtClean="0"/>
              <a:t>Focus on channel sounding for localization</a:t>
            </a:r>
            <a:endParaRPr lang="en-US" altLang="en-US" sz="2000" b="1"/>
          </a:p>
          <a:p>
            <a:pPr lvl="1"/>
            <a:r>
              <a:rPr lang="en-US" altLang="en-US" sz="1600"/>
              <a:t>Maximized dynamic range</a:t>
            </a:r>
          </a:p>
          <a:p>
            <a:pPr lvl="1"/>
            <a:r>
              <a:rPr lang="en-US" altLang="en-US" sz="1600"/>
              <a:t>Extending system </a:t>
            </a:r>
            <a:r>
              <a:rPr lang="en-US" altLang="en-US" sz="1600" smtClean="0"/>
              <a:t>resolution well </a:t>
            </a:r>
            <a:r>
              <a:rPr lang="en-US" altLang="en-US" sz="1600"/>
              <a:t>below LSB of ADC in </a:t>
            </a:r>
            <a:r>
              <a:rPr lang="en-US" altLang="en-US" sz="1600" smtClean="0"/>
              <a:t>RX</a:t>
            </a:r>
            <a:endParaRPr lang="en-US" altLang="en-US" sz="20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2062164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ln/>
        </p:spPr>
        <p:txBody>
          <a:bodyPr/>
          <a:lstStyle/>
          <a:p>
            <a:r>
              <a:rPr lang="en-US" altLang="en-US" sz="3200" smtClean="0"/>
              <a:t>Assumed Receiver Properties</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b="1" smtClean="0"/>
              <a:t>In case of large FPDR, resolution of ADC in UWB RX is typically severely limited</a:t>
            </a:r>
            <a:endParaRPr lang="en-US" altLang="en-US" sz="2000" b="1"/>
          </a:p>
          <a:p>
            <a:pPr lvl="1"/>
            <a:r>
              <a:rPr lang="en-US" altLang="en-US" sz="1600" smtClean="0"/>
              <a:t>With </a:t>
            </a:r>
            <a:r>
              <a:rPr lang="en-US" altLang="en-US" sz="1600"/>
              <a:t>pulse BW of ≥500 MHz, sampling rates of </a:t>
            </a:r>
            <a:r>
              <a:rPr lang="en-US" altLang="en-US" sz="1600" smtClean="0"/>
              <a:t>≥1 GS/s are typical</a:t>
            </a:r>
          </a:p>
          <a:p>
            <a:pPr lvl="2"/>
            <a:r>
              <a:rPr lang="en-US" altLang="en-US" sz="1400" smtClean="0"/>
              <a:t>At </a:t>
            </a:r>
            <a:r>
              <a:rPr lang="en-US" altLang="en-US" sz="1400"/>
              <a:t>≥1 </a:t>
            </a:r>
            <a:r>
              <a:rPr lang="en-US" altLang="en-US" sz="1400" smtClean="0"/>
              <a:t>GS/s, design of multi-bit ADCs poses significant challenges</a:t>
            </a:r>
          </a:p>
          <a:p>
            <a:pPr lvl="2"/>
            <a:r>
              <a:rPr lang="en-US" altLang="en-US" sz="1400" smtClean="0"/>
              <a:t>ADCs may therefore provide ENOB &lt; 1 for first path detection</a:t>
            </a:r>
            <a:endParaRPr lang="en-US" altLang="en-US" sz="1400"/>
          </a:p>
          <a:p>
            <a:endParaRPr lang="en-US" altLang="en-US" sz="2000"/>
          </a:p>
          <a:p>
            <a:r>
              <a:rPr lang="en-US" altLang="en-US" sz="2000" b="1" smtClean="0"/>
              <a:t>Effective FPSens can be boosted by summation</a:t>
            </a:r>
            <a:endParaRPr lang="en-US" altLang="en-US" sz="2000" b="1"/>
          </a:p>
          <a:p>
            <a:pPr lvl="1"/>
            <a:r>
              <a:rPr lang="en-US" altLang="en-US" sz="1600" smtClean="0"/>
              <a:t>For reliable first-path detection, summation requires many pulses</a:t>
            </a:r>
            <a:br>
              <a:rPr lang="en-US" altLang="en-US" sz="1600" smtClean="0"/>
            </a:br>
            <a:r>
              <a:rPr lang="en-US" altLang="en-US" sz="1600" smtClean="0"/>
              <a:t>(i.e., high PRF and/or long frame duration)</a:t>
            </a:r>
          </a:p>
          <a:p>
            <a:pPr lvl="1"/>
            <a:r>
              <a:rPr lang="en-US" altLang="en-US" sz="1600" smtClean="0"/>
              <a:t>Huge amount of entropy available to boost FPSens:</a:t>
            </a:r>
            <a:br>
              <a:rPr lang="en-US" altLang="en-US" sz="1600" smtClean="0"/>
            </a:br>
            <a:r>
              <a:rPr lang="en-US" altLang="en-US" sz="1600" smtClean="0"/>
              <a:t>4096 BPSK-modulated pulses provide 1.044e1233 different realizations</a:t>
            </a:r>
            <a:br>
              <a:rPr lang="en-US" altLang="en-US" sz="1600" smtClean="0"/>
            </a:br>
            <a:r>
              <a:rPr lang="en-US" altLang="en-US" sz="1600" smtClean="0">
                <a:latin typeface="Arial"/>
                <a:cs typeface="Arial"/>
              </a:rPr>
              <a:t>→ DRBG-generated sequence is free from periodicity-related artifacts</a:t>
            </a:r>
            <a:endParaRPr lang="en-US" altLang="en-US" sz="1600" smtClean="0"/>
          </a:p>
        </p:txBody>
      </p:sp>
      <p:sp>
        <p:nvSpPr>
          <p:cNvPr id="8" name="TextBox 7"/>
          <p:cNvSpPr txBox="1"/>
          <p:nvPr/>
        </p:nvSpPr>
        <p:spPr>
          <a:xfrm>
            <a:off x="755576" y="6015849"/>
            <a:ext cx="2601994" cy="461665"/>
          </a:xfrm>
          <a:prstGeom prst="rect">
            <a:avLst/>
          </a:prstGeom>
          <a:noFill/>
        </p:spPr>
        <p:txBody>
          <a:bodyPr wrap="none" rtlCol="0">
            <a:spAutoFit/>
          </a:bodyPr>
          <a:lstStyle/>
          <a:p>
            <a:r>
              <a:rPr lang="en-US" smtClean="0"/>
              <a:t>FPDR: First Path Dynamic Range [dB]</a:t>
            </a:r>
          </a:p>
          <a:p>
            <a:r>
              <a:rPr lang="en-US" smtClean="0"/>
              <a:t>FPSens: First Path Sensitivity [dBm]</a:t>
            </a:r>
            <a:endParaRPr lang="en-US"/>
          </a:p>
        </p:txBody>
      </p:sp>
      <p:sp>
        <p:nvSpPr>
          <p:cNvPr id="9"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10"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633826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Assumptions on Sampling &amp; Noise</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b="1" smtClean="0"/>
              <a:t>Assume single ADC sample at the peak of each pulse</a:t>
            </a:r>
          </a:p>
          <a:p>
            <a:endParaRPr lang="en-US" altLang="en-US" sz="2000" b="1"/>
          </a:p>
          <a:p>
            <a:r>
              <a:rPr lang="en-US" altLang="en-US" sz="2000" b="1" smtClean="0"/>
              <a:t>Assume additive white thermal (Gaussian distributed) noise on each ADC sample</a:t>
            </a:r>
          </a:p>
          <a:p>
            <a:pPr lvl="1"/>
            <a:r>
              <a:rPr lang="en-US" altLang="en-US" sz="1600" smtClean="0"/>
              <a:t>For each signal (channel tap) level, there exists an associated finite probability of noise changing the quantizer output</a:t>
            </a:r>
          </a:p>
          <a:p>
            <a:pPr lvl="1"/>
            <a:r>
              <a:rPr lang="en-US" altLang="en-US" sz="1600"/>
              <a:t>For </a:t>
            </a:r>
            <a:r>
              <a:rPr lang="en-US" altLang="en-US" sz="1600" smtClean="0"/>
              <a:t>a typical implementation, high FPDR may imply need for SNR boost (e.g., via summation over multiple pulses</a:t>
            </a:r>
            <a:r>
              <a:rPr lang="en-US" altLang="en-US" sz="1600"/>
              <a:t>) to avoid over-levels in RX, </a:t>
            </a:r>
            <a:r>
              <a:rPr lang="en-US" altLang="en-US" sz="1600" smtClean="0"/>
              <a:t>as thermal noise may scale with the peak signal amplitude (strongest CIR tap)</a:t>
            </a:r>
            <a:endParaRPr lang="en-US" altLang="en-US" sz="1600"/>
          </a:p>
          <a:p>
            <a:pPr marL="0" indent="0">
              <a:buNone/>
            </a:pPr>
            <a:endParaRPr lang="en-US" altLang="en-US" sz="2000" b="1" smtClean="0"/>
          </a:p>
          <a:p>
            <a:pPr marL="0" indent="0">
              <a:buNone/>
            </a:pPr>
            <a:r>
              <a:rPr lang="en-US" altLang="en-US" sz="2000" b="1" smtClean="0"/>
              <a:t>[Continued on next slide]</a:t>
            </a:r>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639795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14</a:t>
            </a:fld>
            <a:endParaRPr lang="en-US" altLang="en-US"/>
          </a:p>
        </p:txBody>
      </p:sp>
      <p:sp>
        <p:nvSpPr>
          <p:cNvPr id="4098" name="Rectangle 2"/>
          <p:cNvSpPr>
            <a:spLocks noGrp="1" noChangeArrowheads="1"/>
          </p:cNvSpPr>
          <p:nvPr>
            <p:ph type="title"/>
          </p:nvPr>
        </p:nvSpPr>
        <p:spPr>
          <a:ln/>
        </p:spPr>
        <p:txBody>
          <a:bodyPr/>
          <a:lstStyle/>
          <a:p>
            <a:r>
              <a:rPr lang="en-US" altLang="en-US" sz="3200" smtClean="0"/>
              <a:t>LOCS – Assumptions on Sampling &amp; Noise</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000" b="1"/>
              <a:t>[Continued </a:t>
            </a:r>
            <a:r>
              <a:rPr lang="en-US" altLang="en-US" sz="2000" b="1" smtClean="0"/>
              <a:t>from previous </a:t>
            </a:r>
            <a:r>
              <a:rPr lang="en-US" altLang="en-US" sz="2000" b="1"/>
              <a:t>slide]</a:t>
            </a:r>
          </a:p>
          <a:p>
            <a:endParaRPr lang="en-US" altLang="en-US" sz="2000" b="1"/>
          </a:p>
          <a:p>
            <a:r>
              <a:rPr lang="en-US" altLang="en-US" sz="2000" b="1" smtClean="0"/>
              <a:t>Assume de-spreading is aligned based on synchronization performed on strong CIR tap during SHR phase</a:t>
            </a:r>
          </a:p>
          <a:p>
            <a:pPr lvl="1"/>
            <a:r>
              <a:rPr lang="en-US" altLang="en-US" sz="1600" smtClean="0"/>
              <a:t>All incoming pulses can be considered as effectively having positive polarity</a:t>
            </a:r>
          </a:p>
          <a:p>
            <a:pPr lvl="1"/>
            <a:r>
              <a:rPr lang="en-US" altLang="en-US" sz="1600" smtClean="0"/>
              <a:t>De-spreading does not affect noise properties (i.e., AWGN remains AWGN)</a:t>
            </a:r>
          </a:p>
          <a:p>
            <a:pPr lvl="1"/>
            <a:r>
              <a:rPr lang="en-US" altLang="en-US" sz="1600" smtClean="0"/>
              <a:t>Strong paths can be used to set up the de-spreading pattern for weak paths</a:t>
            </a:r>
          </a:p>
          <a:p>
            <a:endParaRPr lang="en-US" altLang="en-US" sz="20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3636074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15</a:t>
            </a:fld>
            <a:endParaRPr lang="en-US" altLang="en-US"/>
          </a:p>
        </p:txBody>
      </p:sp>
      <p:sp>
        <p:nvSpPr>
          <p:cNvPr id="4098" name="Rectangle 2"/>
          <p:cNvSpPr>
            <a:spLocks noGrp="1" noChangeArrowheads="1"/>
          </p:cNvSpPr>
          <p:nvPr>
            <p:ph type="title"/>
          </p:nvPr>
        </p:nvSpPr>
        <p:spPr>
          <a:ln/>
        </p:spPr>
        <p:txBody>
          <a:bodyPr/>
          <a:lstStyle/>
          <a:p>
            <a:r>
              <a:rPr lang="en-US" altLang="en-US" sz="3200" smtClean="0"/>
              <a:t>Example: FPSens for an Unbiased 1-bit ADC</a:t>
            </a:r>
            <a:endParaRPr lang="en-US" altLang="en-US" sz="3200" dirty="0"/>
          </a:p>
        </p:txBody>
      </p:sp>
      <mc:AlternateContent xmlns:mc="http://schemas.openxmlformats.org/markup-compatibility/2006" xmlns:a14="http://schemas.microsoft.com/office/drawing/2010/main">
        <mc:Choice Requires="a14">
          <p:sp>
            <p:nvSpPr>
              <p:cNvPr id="4099" name="Rectangle 3"/>
              <p:cNvSpPr>
                <a:spLocks noGrp="1" noChangeArrowheads="1"/>
              </p:cNvSpPr>
              <p:nvPr>
                <p:ph type="body" idx="1"/>
              </p:nvPr>
            </p:nvSpPr>
            <p:spPr>
              <a:ln/>
            </p:spPr>
            <p:txBody>
              <a:bodyPr/>
              <a:lstStyle/>
              <a:p>
                <a:r>
                  <a:rPr lang="en-US" altLang="en-US" sz="2000" b="1" smtClean="0"/>
                  <a:t>Set a CDF threshold</a:t>
                </a:r>
              </a:p>
              <a:p>
                <a:pPr lvl="1"/>
                <a:r>
                  <a:rPr lang="en-US" altLang="en-US" sz="1600" smtClean="0"/>
                  <a:t>This implies a trade-off between True </a:t>
                </a:r>
                <a:r>
                  <a:rPr lang="en-US" altLang="en-US" sz="1600"/>
                  <a:t>Positive </a:t>
                </a:r>
                <a:r>
                  <a:rPr lang="en-US" altLang="en-US" sz="1600" smtClean="0"/>
                  <a:t>Rate (TPR, i.e., Sensitivity) and False Positive Rate (FPR)</a:t>
                </a:r>
                <a:r>
                  <a:rPr lang="en-US" altLang="en-US" sz="1600" baseline="30000" smtClean="0"/>
                  <a:t>*</a:t>
                </a:r>
              </a:p>
              <a:p>
                <a:pPr lvl="1"/>
                <a:r>
                  <a:rPr lang="en-US" altLang="en-US" sz="1600" smtClean="0"/>
                  <a:t>Associated sensitivity index </a:t>
                </a:r>
                <a14:m>
                  <m:oMath xmlns:m="http://schemas.openxmlformats.org/officeDocument/2006/math">
                    <m:r>
                      <a:rPr lang="en-US" altLang="en-US" sz="1600" b="0" i="1" smtClean="0">
                        <a:latin typeface="Cambria Math"/>
                      </a:rPr>
                      <m:t>𝑑</m:t>
                    </m:r>
                    <m:r>
                      <a:rPr lang="en-US" altLang="en-US" sz="1600" b="0" i="1" smtClean="0">
                        <a:latin typeface="Cambria Math"/>
                      </a:rPr>
                      <m:t>′</m:t>
                    </m:r>
                  </m:oMath>
                </a14:m>
                <a:r>
                  <a:rPr lang="en-US" altLang="en-US" sz="1600" smtClean="0"/>
                  <a:t> can be calculated (for simplicity, set </a:t>
                </a:r>
                <a14:m>
                  <m:oMath xmlns:m="http://schemas.openxmlformats.org/officeDocument/2006/math">
                    <m:sSub>
                      <m:sSubPr>
                        <m:ctrlPr>
                          <a:rPr lang="en-US" altLang="en-US" sz="1600" i="1" smtClean="0">
                            <a:latin typeface="Cambria Math"/>
                            <a:ea typeface="Cambria Math"/>
                          </a:rPr>
                        </m:ctrlPr>
                      </m:sSubPr>
                      <m:e>
                        <m:r>
                          <a:rPr lang="en-US" altLang="en-US" sz="1600" i="1">
                            <a:latin typeface="Cambria Math"/>
                            <a:ea typeface="Cambria Math"/>
                          </a:rPr>
                          <m:t>𝜎</m:t>
                        </m:r>
                      </m:e>
                      <m:sub>
                        <m:r>
                          <a:rPr lang="en-US" altLang="en-US" sz="1600" b="0" i="1" smtClean="0">
                            <a:latin typeface="Cambria Math"/>
                            <a:ea typeface="Cambria Math"/>
                          </a:rPr>
                          <m:t>𝑠</m:t>
                        </m:r>
                      </m:sub>
                    </m:sSub>
                    <m:r>
                      <a:rPr lang="en-US" altLang="en-US" sz="1600" b="0" i="1" smtClean="0">
                        <a:latin typeface="Cambria Math"/>
                        <a:ea typeface="Cambria Math"/>
                      </a:rPr>
                      <m:t>=0</m:t>
                    </m:r>
                  </m:oMath>
                </a14:m>
                <a:r>
                  <a:rPr lang="en-US" altLang="en-US" sz="1600" smtClean="0"/>
                  <a:t>)</a:t>
                </a:r>
              </a:p>
              <a:p>
                <a:endParaRPr lang="en-US" altLang="en-US" sz="2000" b="1"/>
              </a:p>
              <a:p>
                <a:r>
                  <a:rPr lang="en-US" altLang="en-US" sz="2000" b="1"/>
                  <a:t>Larger number of pulses reduces </a:t>
                </a:r>
                <a:r>
                  <a:rPr lang="en-US" altLang="en-US" sz="2000" b="1" smtClean="0"/>
                  <a:t>FPR </a:t>
                </a:r>
                <a:r>
                  <a:rPr lang="en-US" altLang="en-US" sz="2000" b="1"/>
                  <a:t>for </a:t>
                </a:r>
                <a:r>
                  <a:rPr lang="en-US" altLang="en-US" sz="2000" b="1" smtClean="0"/>
                  <a:t>proportionally set threshold acc. FPR=(1-TPR), see example</a:t>
                </a:r>
                <a:r>
                  <a:rPr lang="en-US" altLang="en-US" sz="2000" b="1"/>
                  <a:t> </a:t>
                </a:r>
                <a:r>
                  <a:rPr lang="en-US" altLang="en-US" sz="2000" b="1" smtClean="0"/>
                  <a:t>below</a:t>
                </a:r>
                <a:r>
                  <a:rPr lang="en-US" altLang="en-US" sz="2000" b="1"/>
                  <a:t/>
                </a:r>
                <a:br>
                  <a:rPr lang="en-US" altLang="en-US" sz="2000" b="1"/>
                </a:br>
                <a:r>
                  <a:rPr lang="en-US" altLang="en-US" sz="1200" b="1"/>
                  <a:t/>
                </a:r>
                <a:br>
                  <a:rPr lang="en-US" altLang="en-US" sz="1200" b="1"/>
                </a:br>
                <a:r>
                  <a:rPr lang="en-US" altLang="en-US" sz="1600" b="1" smtClean="0"/>
                  <a:t>	</a:t>
                </a:r>
                <a:r>
                  <a:rPr lang="en-US" altLang="en-US" sz="1600" smtClean="0"/>
                  <a:t>For </a:t>
                </a:r>
                <a:r>
                  <a:rPr lang="en-US" altLang="en-US" sz="1600"/>
                  <a:t>4096 pulses, threshold @ 2200 correct pulses:</a:t>
                </a:r>
                <a:r>
                  <a:rPr lang="en-US" altLang="en-US" sz="1600" b="1"/>
                  <a:t/>
                </a:r>
                <a:br>
                  <a:rPr lang="en-US" altLang="en-US" sz="1600" b="1"/>
                </a:br>
                <a:r>
                  <a:rPr lang="en-US" altLang="en-US" sz="1600" b="1" smtClean="0"/>
                  <a:t>	FPR </a:t>
                </a:r>
                <a:r>
                  <a:rPr lang="en-US" altLang="en-US" sz="1600" b="1"/>
                  <a:t>≈ 1e-6</a:t>
                </a:r>
                <a:br>
                  <a:rPr lang="en-US" altLang="en-US" sz="1600" b="1"/>
                </a:br>
                <a:r>
                  <a:rPr lang="en-US" altLang="en-US" sz="1600" b="1"/>
                  <a:t/>
                </a:r>
                <a:br>
                  <a:rPr lang="en-US" altLang="en-US" sz="1600" b="1"/>
                </a:br>
                <a:r>
                  <a:rPr lang="en-US" altLang="en-US" sz="1600" b="1" smtClean="0"/>
                  <a:t>	</a:t>
                </a:r>
                <a:r>
                  <a:rPr lang="en-US" altLang="en-US" sz="1600" smtClean="0"/>
                  <a:t>For 8192 </a:t>
                </a:r>
                <a:r>
                  <a:rPr lang="en-US" altLang="en-US" sz="1600"/>
                  <a:t>pulses, threshold @ </a:t>
                </a:r>
                <a:r>
                  <a:rPr lang="en-US" altLang="en-US" sz="1600" smtClean="0"/>
                  <a:t>4400 </a:t>
                </a:r>
                <a:r>
                  <a:rPr lang="en-US" altLang="en-US" sz="1600"/>
                  <a:t>correct pulses:</a:t>
                </a:r>
                <a:r>
                  <a:rPr lang="en-US" altLang="en-US" sz="1600" b="1"/>
                  <a:t/>
                </a:r>
                <a:br>
                  <a:rPr lang="en-US" altLang="en-US" sz="1600" b="1"/>
                </a:br>
                <a:r>
                  <a:rPr lang="en-US" altLang="en-US" sz="1600" b="1" smtClean="0"/>
                  <a:t>	FPR </a:t>
                </a:r>
                <a:r>
                  <a:rPr lang="en-US" altLang="en-US" sz="1600" b="1"/>
                  <a:t>≈ </a:t>
                </a:r>
                <a:r>
                  <a:rPr lang="en-US" altLang="en-US" sz="1600" b="1" smtClean="0"/>
                  <a:t>1e-11</a:t>
                </a:r>
                <a:br>
                  <a:rPr lang="en-US" altLang="en-US" sz="1600" b="1" smtClean="0"/>
                </a:br>
                <a:r>
                  <a:rPr lang="en-US" altLang="en-US" sz="1600" b="1" smtClean="0"/>
                  <a:t/>
                </a:r>
                <a:br>
                  <a:rPr lang="en-US" altLang="en-US" sz="1600" b="1" smtClean="0"/>
                </a:br>
                <a:r>
                  <a:rPr lang="en-US" altLang="en-US" sz="1600" b="1" smtClean="0"/>
                  <a:t>	</a:t>
                </a:r>
                <a:r>
                  <a:rPr lang="en-US" altLang="en-US" sz="1600" smtClean="0"/>
                  <a:t>FPR would be larger for smaller number of pulses</a:t>
                </a:r>
                <a:endParaRPr lang="en-US" altLang="en-US" sz="1600" b="1"/>
              </a:p>
            </p:txBody>
          </p:sp>
        </mc:Choice>
        <mc:Fallback xmlns="">
          <p:sp>
            <p:nvSpPr>
              <p:cNvPr id="4099" name="Rectangle 3"/>
              <p:cNvSpPr>
                <a:spLocks noGrp="1" noRot="1" noChangeAspect="1" noMove="1" noResize="1" noEditPoints="1" noAdjustHandles="1" noChangeArrowheads="1" noChangeShapeType="1" noTextEdit="1"/>
              </p:cNvSpPr>
              <p:nvPr>
                <p:ph type="body" idx="1"/>
              </p:nvPr>
            </p:nvSpPr>
            <p:spPr>
              <a:blipFill rotWithShape="1">
                <a:blip r:embed="rId3"/>
                <a:stretch>
                  <a:fillRect l="-706" t="-593" r="-1333" b="-2815"/>
                </a:stretch>
              </a:blipFill>
              <a:ln/>
            </p:spPr>
            <p:txBody>
              <a:bodyPr/>
              <a:lstStyle/>
              <a:p>
                <a:r>
                  <a:rPr lang="en-US">
                    <a:noFill/>
                  </a:rPr>
                  <a:t> </a:t>
                </a:r>
              </a:p>
            </p:txBody>
          </p:sp>
        </mc:Fallback>
      </mc:AlternateContent>
      <p:sp>
        <p:nvSpPr>
          <p:cNvPr id="8" name="TextBox 7"/>
          <p:cNvSpPr txBox="1"/>
          <p:nvPr/>
        </p:nvSpPr>
        <p:spPr>
          <a:xfrm>
            <a:off x="755576" y="6176337"/>
            <a:ext cx="7679859" cy="276999"/>
          </a:xfrm>
          <a:prstGeom prst="rect">
            <a:avLst/>
          </a:prstGeom>
          <a:noFill/>
        </p:spPr>
        <p:txBody>
          <a:bodyPr wrap="none" rtlCol="0">
            <a:spAutoFit/>
          </a:bodyPr>
          <a:lstStyle/>
          <a:p>
            <a:r>
              <a:rPr lang="en-US" baseline="30000" smtClean="0"/>
              <a:t>*</a:t>
            </a:r>
            <a:r>
              <a:rPr lang="en-US" smtClean="0"/>
              <a:t>) Also known as “Hit Rate” and “False Alarm Rate”, see </a:t>
            </a:r>
            <a:r>
              <a:rPr lang="en-US"/>
              <a:t>https://</a:t>
            </a:r>
            <a:r>
              <a:rPr lang="en-US" smtClean="0"/>
              <a:t>en.wikipedia.org/wiki/Receiver_operating_characteristic</a:t>
            </a:r>
            <a:endParaRPr lang="en-US"/>
          </a:p>
        </p:txBody>
      </p:sp>
      <p:sp>
        <p:nvSpPr>
          <p:cNvPr id="9"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10"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978854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16</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mtClean="0"/>
              <a:t>Overall </a:t>
            </a:r>
            <a:r>
              <a:rPr lang="en-US" altLang="en-US"/>
              <a:t>Parameter </a:t>
            </a:r>
            <a:r>
              <a:rPr lang="en-US" altLang="en-US" smtClean="0"/>
              <a:t>Set Selection</a:t>
            </a:r>
            <a:endParaRPr lang="en-US" altLang="en-US" sz="18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130481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17</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Parameter Selection – Overall Consideration</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pPr marL="0" indent="0">
              <a:buNone/>
            </a:pPr>
            <a:endParaRPr lang="en-US" altLang="en-US" sz="2000" smtClean="0"/>
          </a:p>
          <a:p>
            <a:r>
              <a:rPr lang="en-US" altLang="en-US" sz="2000" b="1" smtClean="0"/>
              <a:t>For short frames, available energy is constrained</a:t>
            </a:r>
          </a:p>
          <a:p>
            <a:pPr lvl="1"/>
            <a:r>
              <a:rPr lang="en-US" altLang="en-US" sz="1600" smtClean="0"/>
              <a:t>“Bucket-of-Energy”</a:t>
            </a:r>
          </a:p>
          <a:p>
            <a:pPr lvl="1"/>
            <a:r>
              <a:rPr lang="en-US" altLang="en-US" sz="1600" smtClean="0"/>
              <a:t>Determined by regulatory Mean EIRP measurement interval</a:t>
            </a:r>
            <a:endParaRPr lang="en-US" altLang="en-US" sz="2000" smtClean="0"/>
          </a:p>
          <a:p>
            <a:endParaRPr lang="en-US" altLang="en-US" sz="2000" smtClean="0"/>
          </a:p>
          <a:p>
            <a:r>
              <a:rPr lang="en-US" altLang="en-US" sz="2000" b="1" smtClean="0"/>
              <a:t>Must select per-field parameters accordingly</a:t>
            </a:r>
          </a:p>
          <a:p>
            <a:pPr lvl="1"/>
            <a:r>
              <a:rPr lang="en-US" altLang="en-US" sz="1600" smtClean="0"/>
              <a:t>SYNC length, SFD pattern, data modulation, STS length &amp; segmentation</a:t>
            </a:r>
          </a:p>
          <a:p>
            <a:endParaRPr lang="en-US" altLang="en-US" sz="20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6157089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18</a:t>
            </a:fld>
            <a:endParaRPr lang="en-US" altLang="en-US"/>
          </a:p>
        </p:txBody>
      </p:sp>
      <p:sp>
        <p:nvSpPr>
          <p:cNvPr id="4098" name="Rectangle 2"/>
          <p:cNvSpPr>
            <a:spLocks noGrp="1" noChangeArrowheads="1"/>
          </p:cNvSpPr>
          <p:nvPr>
            <p:ph type="title"/>
          </p:nvPr>
        </p:nvSpPr>
        <p:spPr>
          <a:ln/>
        </p:spPr>
        <p:txBody>
          <a:bodyPr/>
          <a:lstStyle/>
          <a:p>
            <a:r>
              <a:rPr lang="en-US" altLang="en-US" sz="3200" smtClean="0"/>
              <a:t>Energy/Power Considerations</a:t>
            </a:r>
            <a:endParaRPr lang="en-US" altLang="en-US" sz="3200" dirty="0"/>
          </a:p>
        </p:txBody>
      </p:sp>
      <p:sp>
        <p:nvSpPr>
          <p:cNvPr id="4099" name="Rectangle 3"/>
          <p:cNvSpPr>
            <a:spLocks noGrp="1" noChangeArrowheads="1"/>
          </p:cNvSpPr>
          <p:nvPr>
            <p:ph type="body" idx="1"/>
          </p:nvPr>
        </p:nvSpPr>
        <p:spPr>
          <a:xfrm>
            <a:off x="685800" y="1981200"/>
            <a:ext cx="5613226" cy="4114800"/>
          </a:xfrm>
          <a:ln/>
        </p:spPr>
        <p:txBody>
          <a:bodyPr/>
          <a:lstStyle/>
          <a:p>
            <a:pPr lvl="0"/>
            <a:r>
              <a:rPr lang="en-US" sz="2000" b="1"/>
              <a:t>Maximize Link Budget</a:t>
            </a:r>
            <a:endParaRPr lang="en-US" sz="1100"/>
          </a:p>
          <a:p>
            <a:pPr lvl="1"/>
            <a:r>
              <a:rPr lang="en-US" sz="1600"/>
              <a:t>Optimally exploit available </a:t>
            </a:r>
            <a:r>
              <a:rPr lang="en-US" sz="1600" b="1" smtClean="0"/>
              <a:t>Regulatory</a:t>
            </a:r>
            <a:r>
              <a:rPr lang="en-US" sz="1600" smtClean="0"/>
              <a:t>“</a:t>
            </a:r>
            <a:r>
              <a:rPr lang="en-US" sz="1600" b="1" smtClean="0"/>
              <a:t>Bucket </a:t>
            </a:r>
            <a:r>
              <a:rPr lang="en-US" sz="1600" b="1"/>
              <a:t>of Energy</a:t>
            </a:r>
            <a:r>
              <a:rPr lang="en-US" sz="1600"/>
              <a:t>” (BOE) </a:t>
            </a:r>
            <a:r>
              <a:rPr lang="en-US" sz="1600" smtClean="0"/>
              <a:t>per 1ms </a:t>
            </a:r>
            <a:r>
              <a:rPr lang="en-US" sz="1600"/>
              <a:t>(~37 </a:t>
            </a:r>
            <a:r>
              <a:rPr lang="en-US" sz="1600" smtClean="0"/>
              <a:t>nJ)</a:t>
            </a:r>
          </a:p>
          <a:p>
            <a:pPr lvl="2"/>
            <a:r>
              <a:rPr lang="en-US" sz="1600" smtClean="0"/>
              <a:t>target </a:t>
            </a:r>
            <a:r>
              <a:rPr lang="en-US" sz="1600"/>
              <a:t>flat spectrum over 500 MHz bandwidth (near-0dB Spectral PAPR)</a:t>
            </a:r>
          </a:p>
          <a:p>
            <a:pPr lvl="2"/>
            <a:r>
              <a:rPr lang="en-US" sz="1600"/>
              <a:t>prevent Peak EIRP violations under all relevant use cases so can “empty” the BOE</a:t>
            </a:r>
          </a:p>
          <a:p>
            <a:pPr lvl="1"/>
            <a:r>
              <a:rPr lang="en-US" sz="1800"/>
              <a:t>Link Budget … for </a:t>
            </a:r>
            <a:r>
              <a:rPr lang="en-US" sz="1800" b="1"/>
              <a:t>what functionality</a:t>
            </a:r>
            <a:r>
              <a:rPr lang="en-US" sz="1800"/>
              <a:t> </a:t>
            </a:r>
            <a:r>
              <a:rPr lang="en-US" sz="1800" smtClean="0"/>
              <a:t>anyway?</a:t>
            </a:r>
            <a:endParaRPr lang="en-US" sz="1050"/>
          </a:p>
          <a:p>
            <a:pPr marL="1200150" lvl="2" indent="-342900">
              <a:buFont typeface="+mj-lt"/>
              <a:buAutoNum type="alphaLcParenR"/>
            </a:pPr>
            <a:r>
              <a:rPr lang="en-US" sz="1400" b="1" smtClean="0"/>
              <a:t>Data</a:t>
            </a:r>
            <a:r>
              <a:rPr lang="en-US" sz="1400" smtClean="0"/>
              <a:t> </a:t>
            </a:r>
            <a:r>
              <a:rPr lang="en-US" sz="1400" b="1"/>
              <a:t>Sensitivity</a:t>
            </a:r>
            <a:r>
              <a:rPr lang="en-US" sz="1400"/>
              <a:t> (N/A </a:t>
            </a:r>
            <a:r>
              <a:rPr lang="en-US" sz="1400" smtClean="0"/>
              <a:t>when non-data packet)</a:t>
            </a:r>
          </a:p>
          <a:p>
            <a:pPr marL="1200150" lvl="2" indent="-342900">
              <a:buFont typeface="+mj-lt"/>
              <a:buAutoNum type="alphaLcParenR"/>
            </a:pPr>
            <a:r>
              <a:rPr lang="en-US" sz="1400" b="1" smtClean="0"/>
              <a:t>SNR </a:t>
            </a:r>
            <a:r>
              <a:rPr lang="en-US" sz="1400" b="1"/>
              <a:t>of derived </a:t>
            </a:r>
            <a:r>
              <a:rPr lang="en-US" sz="1400" b="1" smtClean="0"/>
              <a:t>CIRs</a:t>
            </a:r>
          </a:p>
          <a:p>
            <a:pPr marL="1200150" lvl="2" indent="-342900">
              <a:buFont typeface="+mj-lt"/>
              <a:buAutoNum type="alphaLcParenR"/>
            </a:pPr>
            <a:r>
              <a:rPr lang="en-US" sz="1400" b="1" smtClean="0"/>
              <a:t>Sync </a:t>
            </a:r>
            <a:r>
              <a:rPr lang="en-US" sz="1400" b="1"/>
              <a:t>Sensitivity (Acquisition based on Preamble) </a:t>
            </a:r>
          </a:p>
          <a:p>
            <a:pPr lvl="1"/>
            <a:r>
              <a:rPr lang="en-US" sz="1800" b="1"/>
              <a:t>it’s all about </a:t>
            </a:r>
            <a:r>
              <a:rPr lang="en-US" sz="1800" b="1" u="sng"/>
              <a:t>distributing</a:t>
            </a:r>
            <a:r>
              <a:rPr lang="en-US" sz="1800" b="1"/>
              <a:t> the available BOE to the different </a:t>
            </a:r>
            <a:r>
              <a:rPr lang="en-US" sz="1800" b="1" smtClean="0"/>
              <a:t>fields</a:t>
            </a:r>
            <a:endParaRPr lang="en-US" sz="1050" b="1"/>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pic>
        <p:nvPicPr>
          <p:cNvPr id="2050" name="E8A1443A-A932-43CF-8DFD-A54B57230376" descr="5C471A0B-A181-483D-A4AD-DB78E9464E37@eve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1628800"/>
            <a:ext cx="2524424"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48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19</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Parameter Selection – Mix &amp; Match</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r>
              <a:rPr lang="en-US" altLang="en-US" sz="2000" b="1" smtClean="0"/>
              <a:t># of pulses per payload bit depends on modulation scheme</a:t>
            </a:r>
          </a:p>
          <a:p>
            <a:pPr lvl="1"/>
            <a:r>
              <a:rPr lang="en-US" altLang="en-US" sz="1600" smtClean="0"/>
              <a:t>For PRF128, data is modulated using 16 pulses per uncoded bit</a:t>
            </a:r>
          </a:p>
          <a:p>
            <a:pPr lvl="1"/>
            <a:r>
              <a:rPr lang="en-US" altLang="en-US" sz="1600"/>
              <a:t>For </a:t>
            </a:r>
            <a:r>
              <a:rPr lang="en-US" altLang="en-US" sz="1600" smtClean="0"/>
              <a:t>PRF256, </a:t>
            </a:r>
            <a:r>
              <a:rPr lang="en-US" altLang="en-US" sz="1600"/>
              <a:t>data is modulated using </a:t>
            </a:r>
            <a:r>
              <a:rPr lang="en-US" altLang="en-US" sz="1600" smtClean="0"/>
              <a:t>8 </a:t>
            </a:r>
            <a:r>
              <a:rPr lang="en-US" altLang="en-US" sz="1600"/>
              <a:t>pulses per uncoded bit</a:t>
            </a:r>
            <a:endParaRPr lang="en-US" altLang="en-US" sz="2000" smtClean="0"/>
          </a:p>
          <a:p>
            <a:endParaRPr lang="en-US" altLang="en-US" sz="2000" smtClean="0"/>
          </a:p>
          <a:p>
            <a:r>
              <a:rPr lang="en-US" altLang="en-US" sz="2000" b="1" smtClean="0"/>
              <a:t>Basic “mix &amp; match” considerations</a:t>
            </a:r>
          </a:p>
          <a:p>
            <a:pPr lvl="1"/>
            <a:r>
              <a:rPr lang="en-US" altLang="en-US" sz="1600" smtClean="0"/>
              <a:t>Select parameters such that length of SYNC, SFD, and STS fields scale according to the # of pulses per payload bit</a:t>
            </a:r>
          </a:p>
          <a:p>
            <a:pPr lvl="1"/>
            <a:r>
              <a:rPr lang="en-US" altLang="en-US" sz="1600" smtClean="0"/>
              <a:t>Parameter selection done independently of PSDU length, as PER variation vs. PSDU length is fairly small under assumption of constant Eb/N0</a:t>
            </a:r>
            <a:br>
              <a:rPr lang="en-US" altLang="en-US" sz="1600" smtClean="0"/>
            </a:br>
            <a:r>
              <a:rPr lang="en-US" altLang="en-US" sz="1600" smtClean="0">
                <a:latin typeface="Arial"/>
                <a:cs typeface="Arial"/>
              </a:rPr>
              <a:t>→	</a:t>
            </a:r>
            <a:r>
              <a:rPr lang="en-US" altLang="en-US" sz="1600" i="1" smtClean="0">
                <a:latin typeface="Arial"/>
                <a:cs typeface="Arial"/>
              </a:rPr>
              <a:t>Note: Every additional octet in the PSDU reduces the</a:t>
            </a:r>
            <a:br>
              <a:rPr lang="en-US" altLang="en-US" sz="1600" i="1" smtClean="0">
                <a:latin typeface="Arial"/>
                <a:cs typeface="Arial"/>
              </a:rPr>
            </a:br>
            <a:r>
              <a:rPr lang="en-US" altLang="en-US" sz="1600" i="1" smtClean="0">
                <a:latin typeface="Arial"/>
                <a:cs typeface="Arial"/>
              </a:rPr>
              <a:t>		energy available for the other frame fields</a:t>
            </a:r>
            <a:endParaRPr lang="en-US" altLang="en-US" sz="1600" i="1" smtClean="0"/>
          </a:p>
          <a:p>
            <a:endParaRPr lang="en-US" altLang="en-US" sz="20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205345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a:t>Selecting Parameter </a:t>
            </a:r>
            <a:r>
              <a:rPr lang="en-US" altLang="en-US" smtClean="0"/>
              <a:t>Sets</a:t>
            </a:r>
            <a:br>
              <a:rPr lang="en-US" altLang="en-US" smtClean="0"/>
            </a:br>
            <a:r>
              <a:rPr lang="en-US" altLang="en-US" smtClean="0"/>
              <a:t>in </a:t>
            </a:r>
            <a:r>
              <a:rPr lang="en-US" altLang="en-US"/>
              <a:t>the Revised </a:t>
            </a:r>
            <a:r>
              <a:rPr lang="en-US" altLang="en-US" smtClean="0"/>
              <a:t>HRP UWB </a:t>
            </a:r>
            <a:r>
              <a:rPr lang="en-US" altLang="en-US"/>
              <a:t>PHY</a:t>
            </a:r>
            <a:endParaRPr lang="en-US" altLang="en-US" sz="18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3579135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20</a:t>
            </a:fld>
            <a:endParaRPr lang="en-US" altLang="en-US"/>
          </a:p>
        </p:txBody>
      </p:sp>
      <p:sp>
        <p:nvSpPr>
          <p:cNvPr id="4098" name="Rectangle 2"/>
          <p:cNvSpPr>
            <a:spLocks noGrp="1" noChangeArrowheads="1"/>
          </p:cNvSpPr>
          <p:nvPr>
            <p:ph type="title"/>
          </p:nvPr>
        </p:nvSpPr>
        <p:spPr>
          <a:ln/>
        </p:spPr>
        <p:txBody>
          <a:bodyPr/>
          <a:lstStyle/>
          <a:p>
            <a:r>
              <a:rPr lang="en-US" altLang="en-US" sz="3200" smtClean="0"/>
              <a:t>H-PRF Parameter Sets</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926" y="2132856"/>
            <a:ext cx="8856984" cy="2890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837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Selecting H-PRF Parameters –</a:t>
            </a:r>
            <a:br>
              <a:rPr lang="en-US" altLang="en-US" sz="3200" smtClean="0"/>
            </a:br>
            <a:r>
              <a:rPr lang="en-US" altLang="en-US" sz="3200" smtClean="0"/>
              <a:t>Fields to Consider</a:t>
            </a:r>
            <a:endParaRPr lang="en-US" altLang="en-US" sz="3200" dirty="0"/>
          </a:p>
        </p:txBody>
      </p:sp>
      <p:sp>
        <p:nvSpPr>
          <p:cNvPr id="4099" name="Rectangle 3"/>
          <p:cNvSpPr>
            <a:spLocks noGrp="1" noChangeArrowheads="1"/>
          </p:cNvSpPr>
          <p:nvPr>
            <p:ph type="body" idx="1"/>
          </p:nvPr>
        </p:nvSpPr>
        <p:spPr>
          <a:ln/>
        </p:spPr>
        <p:txBody>
          <a:bodyPr/>
          <a:lstStyle/>
          <a:p>
            <a:r>
              <a:rPr lang="en-US" altLang="en-US" sz="2000" b="1" smtClean="0"/>
              <a:t>SYNC</a:t>
            </a:r>
            <a:endParaRPr lang="en-US" altLang="en-US" sz="2000" b="1"/>
          </a:p>
          <a:p>
            <a:pPr lvl="1"/>
            <a:r>
              <a:rPr lang="en-US" altLang="en-US" sz="1600" smtClean="0"/>
              <a:t>Scalable field length</a:t>
            </a:r>
            <a:endParaRPr lang="en-US" altLang="en-US" sz="1600"/>
          </a:p>
          <a:p>
            <a:endParaRPr lang="en-US" altLang="en-US" sz="2000"/>
          </a:p>
          <a:p>
            <a:r>
              <a:rPr lang="en-US" altLang="en-US" sz="2000" b="1" smtClean="0"/>
              <a:t>SFD</a:t>
            </a:r>
            <a:endParaRPr lang="en-US" altLang="en-US" sz="2000" b="1"/>
          </a:p>
          <a:p>
            <a:pPr lvl="1"/>
            <a:r>
              <a:rPr lang="en-US" altLang="en-US" sz="1600" smtClean="0"/>
              <a:t>Scalable pattern length</a:t>
            </a:r>
          </a:p>
          <a:p>
            <a:endParaRPr lang="en-US" altLang="en-US" sz="2000" smtClean="0"/>
          </a:p>
          <a:p>
            <a:r>
              <a:rPr lang="en-US" altLang="en-US" sz="2000" b="1" smtClean="0"/>
              <a:t>Payload (PHR + PSDU)</a:t>
            </a:r>
            <a:endParaRPr lang="en-US" altLang="en-US" sz="2000" b="1"/>
          </a:p>
          <a:p>
            <a:pPr lvl="1"/>
            <a:r>
              <a:rPr lang="en-US" altLang="en-US" sz="1600" smtClean="0"/>
              <a:t>Different agreed modulation schemes</a:t>
            </a:r>
          </a:p>
          <a:p>
            <a:pPr lvl="1"/>
            <a:r>
              <a:rPr lang="en-US" altLang="en-US" sz="1600" smtClean="0"/>
              <a:t>Different PSDU lengths (0-1023 octets defined by the length field)</a:t>
            </a:r>
          </a:p>
          <a:p>
            <a:endParaRPr lang="en-US" altLang="en-US" sz="2000" smtClean="0"/>
          </a:p>
          <a:p>
            <a:r>
              <a:rPr lang="en-US" altLang="en-US" sz="2000" b="1" smtClean="0"/>
              <a:t>Scrambled Timestamp Sequence (STS)</a:t>
            </a:r>
          </a:p>
          <a:p>
            <a:pPr lvl="1"/>
            <a:r>
              <a:rPr lang="en-US" altLang="en-US" sz="1600" smtClean="0"/>
              <a:t>Scalable segment length, number of segments</a:t>
            </a:r>
            <a:endParaRPr lang="en-US" altLang="en-US" sz="16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smtClean="0"/>
              <a:t>Key SHR Parameters</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r>
              <a:rPr lang="en-US" altLang="en-US" sz="2000" b="1" smtClean="0"/>
              <a:t>Set of 8 preamble codes</a:t>
            </a:r>
            <a:endParaRPr lang="en-US" altLang="en-US" sz="2000" b="1"/>
          </a:p>
          <a:p>
            <a:pPr lvl="1"/>
            <a:r>
              <a:rPr lang="en-US" altLang="en-US" sz="1600" smtClean="0"/>
              <a:t>Dense ternary codes, increased mean PRF compared to legacy HRP PHY</a:t>
            </a:r>
          </a:p>
          <a:p>
            <a:pPr lvl="1"/>
            <a:r>
              <a:rPr lang="en-US" altLang="en-US" sz="1600" smtClean="0"/>
              <a:t>Codes are of length 91, resulting in ~0.73 µs symbol length</a:t>
            </a:r>
            <a:endParaRPr lang="en-US" altLang="en-US" sz="1600"/>
          </a:p>
          <a:p>
            <a:endParaRPr lang="en-US" altLang="en-US" sz="2000"/>
          </a:p>
          <a:p>
            <a:r>
              <a:rPr lang="en-US" altLang="en-US" sz="2000" b="1" smtClean="0"/>
              <a:t>Binary SFD patterns</a:t>
            </a:r>
            <a:endParaRPr lang="en-US" altLang="en-US" sz="2000" b="1"/>
          </a:p>
          <a:p>
            <a:pPr lvl="1"/>
            <a:r>
              <a:rPr lang="en-US" altLang="en-US" sz="1600" smtClean="0"/>
              <a:t>Focus on coherent receivers</a:t>
            </a:r>
          </a:p>
          <a:p>
            <a:pPr lvl="1"/>
            <a:r>
              <a:rPr lang="en-US" altLang="en-US" sz="1600" smtClean="0"/>
              <a:t>Increased </a:t>
            </a:r>
            <a:r>
              <a:rPr lang="en-US" altLang="en-US" sz="1600"/>
              <a:t>mean PRF compared to legacy HRP </a:t>
            </a:r>
            <a:r>
              <a:rPr lang="en-US" altLang="en-US" sz="1600" smtClean="0"/>
              <a:t>PHY</a:t>
            </a:r>
          </a:p>
          <a:p>
            <a:pPr lvl="1"/>
            <a:r>
              <a:rPr lang="en-US" altLang="en-US" sz="1600" smtClean="0"/>
              <a:t>Improved SFD detection </a:t>
            </a:r>
            <a:r>
              <a:rPr lang="en-US" altLang="en-US" sz="1600"/>
              <a:t>properties compared to legacy HRP PHY</a:t>
            </a:r>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681433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smtClean="0"/>
              <a:t>Key SHR Parameters – Preamble Codes</a:t>
            </a:r>
            <a:endParaRPr lang="en-US" altLang="en-US" sz="3200"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pic>
        <p:nvPicPr>
          <p:cNvPr id="1026" name="Picture 2" descr="C:\Users\nlv20478\Desktop\UWB_RTPS\__Misc\2018_Q3\IEEE_Alignment_HRP\CiL91_set_of_8_xcor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700806"/>
            <a:ext cx="5616624" cy="4643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2050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smtClean="0"/>
              <a:t>Key SHR Parameters – SFD Patterns</a:t>
            </a:r>
            <a:endParaRPr lang="en-US" altLang="en-US" sz="3200" dirty="0"/>
          </a:p>
        </p:txBody>
      </p:sp>
      <p:sp>
        <p:nvSpPr>
          <p:cNvPr id="4099" name="Rectangle 3"/>
          <p:cNvSpPr>
            <a:spLocks noGrp="1" noChangeArrowheads="1"/>
          </p:cNvSpPr>
          <p:nvPr>
            <p:ph type="body" idx="1"/>
          </p:nvPr>
        </p:nvSpPr>
        <p:spPr>
          <a:ln/>
        </p:spPr>
        <p:txBody>
          <a:bodyPr/>
          <a:lstStyle/>
          <a:p>
            <a:endParaRPr lang="en-US" altLang="en-US" sz="2000"/>
          </a:p>
          <a:p>
            <a:r>
              <a:rPr lang="en-US" altLang="en-US" sz="2000" b="1" smtClean="0"/>
              <a:t>Agreed binary SFD patterns</a:t>
            </a:r>
            <a:endParaRPr lang="en-US" altLang="en-US" sz="2000" b="1"/>
          </a:p>
          <a:p>
            <a:pPr lvl="1"/>
            <a:endParaRPr lang="en-US" altLang="en-US" sz="1600" b="1" smtClean="0"/>
          </a:p>
          <a:p>
            <a:pPr lvl="1"/>
            <a:r>
              <a:rPr lang="en-US" altLang="en-US" sz="1600" b="1" smtClean="0"/>
              <a:t>Length-4 </a:t>
            </a:r>
            <a:r>
              <a:rPr lang="en-US" altLang="en-US" sz="1600" b="1"/>
              <a:t>(mandatory)</a:t>
            </a:r>
            <a:r>
              <a:rPr lang="en-US" altLang="en-US" sz="1600" smtClean="0"/>
              <a:t>: </a:t>
            </a:r>
            <a:r>
              <a:rPr lang="en-US" altLang="en-US" sz="1600" smtClean="0">
                <a:latin typeface="Courier New" panose="02070309020205020404" pitchFamily="49" charset="0"/>
                <a:cs typeface="Courier New" panose="02070309020205020404" pitchFamily="49" charset="0"/>
              </a:rPr>
              <a:t>--+-</a:t>
            </a:r>
          </a:p>
          <a:p>
            <a:pPr lvl="1"/>
            <a:r>
              <a:rPr lang="en-US" altLang="en-US" sz="1600" b="1" smtClean="0"/>
              <a:t>Length-8 </a:t>
            </a:r>
            <a:r>
              <a:rPr lang="en-US" altLang="en-US" sz="1600" b="1"/>
              <a:t>(mandatory)</a:t>
            </a:r>
            <a:r>
              <a:rPr lang="en-US" altLang="en-US" sz="1600" smtClean="0"/>
              <a:t>: </a:t>
            </a:r>
            <a:r>
              <a:rPr lang="en-US" altLang="en-US" sz="1600" smtClean="0">
                <a:latin typeface="Courier New" panose="02070309020205020404" pitchFamily="49" charset="0"/>
                <a:cs typeface="Courier New" panose="02070309020205020404" pitchFamily="49" charset="0"/>
              </a:rPr>
              <a:t>---+--+-</a:t>
            </a:r>
          </a:p>
          <a:p>
            <a:pPr lvl="1"/>
            <a:r>
              <a:rPr lang="en-US" altLang="en-US" sz="1600" b="1" smtClean="0"/>
              <a:t>Length-16 (mandatory)</a:t>
            </a:r>
            <a:r>
              <a:rPr lang="en-US" altLang="en-US" sz="1600" smtClean="0"/>
              <a:t>: </a:t>
            </a:r>
            <a:r>
              <a:rPr lang="en-US" altLang="en-US" sz="1600" smtClean="0">
                <a:latin typeface="Courier New" panose="02070309020205020404" pitchFamily="49" charset="0"/>
                <a:cs typeface="Courier New" panose="02070309020205020404" pitchFamily="49" charset="0"/>
              </a:rPr>
              <a:t>-----++--+-+--+-</a:t>
            </a:r>
          </a:p>
          <a:p>
            <a:pPr lvl="1"/>
            <a:r>
              <a:rPr lang="en-US" altLang="en-US" sz="1600" smtClean="0"/>
              <a:t>Length-32 (optional): </a:t>
            </a:r>
            <a:r>
              <a:rPr lang="en-US" altLang="en-US" sz="1600" smtClean="0">
                <a:latin typeface="Courier New" panose="02070309020205020404" pitchFamily="49" charset="0"/>
                <a:cs typeface="Courier New" panose="02070309020205020404" pitchFamily="49" charset="0"/>
              </a:rPr>
              <a:t>-------+--+--+-+-+---++---+-++--</a:t>
            </a:r>
            <a:endParaRPr lang="en-US" altLang="en-US" sz="1600">
              <a:latin typeface="Courier New" panose="02070309020205020404" pitchFamily="49" charset="0"/>
              <a:cs typeface="Courier New" panose="02070309020205020404" pitchFamily="49" charset="0"/>
            </a:endParaRPr>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571692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smtClean="0"/>
              <a:t>Data Modulation – Key Features</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r>
              <a:rPr lang="en-US" altLang="en-US" sz="2000" smtClean="0"/>
              <a:t>Two H-PRF data modulation schemes:</a:t>
            </a:r>
            <a:endParaRPr lang="en-US" altLang="en-US" sz="2000"/>
          </a:p>
          <a:p>
            <a:pPr marL="0" indent="0">
              <a:buNone/>
            </a:pPr>
            <a:endParaRPr lang="en-US" altLang="en-US" sz="2000" smtClean="0"/>
          </a:p>
          <a:p>
            <a:r>
              <a:rPr lang="en-US" altLang="en-US" sz="2000" b="1" smtClean="0"/>
              <a:t>PRF128</a:t>
            </a:r>
            <a:endParaRPr lang="en-US" altLang="en-US" sz="2000" b="1"/>
          </a:p>
          <a:p>
            <a:pPr lvl="1"/>
            <a:r>
              <a:rPr lang="en-US" altLang="en-US" sz="1600" smtClean="0"/>
              <a:t>Increased mean PRF and guard chips (reduced peak PRF) result in reduced PA peak voltages compared to the legacy HRP PHY</a:t>
            </a:r>
            <a:endParaRPr lang="en-US" altLang="en-US" sz="1600"/>
          </a:p>
          <a:p>
            <a:pPr lvl="1"/>
            <a:r>
              <a:rPr lang="en-US" altLang="en-US" sz="1600" smtClean="0"/>
              <a:t>Guard chips (reduced peak PRF) result in reduced Peak EIRP</a:t>
            </a:r>
          </a:p>
          <a:p>
            <a:pPr lvl="1"/>
            <a:r>
              <a:rPr lang="en-US" altLang="en-US" sz="1600" smtClean="0"/>
              <a:t>Fairly constant (~110-125 MHz) PRF across all frame fields</a:t>
            </a:r>
            <a:endParaRPr lang="en-US" altLang="en-US" sz="2000"/>
          </a:p>
          <a:p>
            <a:endParaRPr lang="en-US" altLang="en-US" sz="2000"/>
          </a:p>
          <a:p>
            <a:r>
              <a:rPr lang="en-US" altLang="en-US" sz="2000" b="1" smtClean="0"/>
              <a:t>PRF256</a:t>
            </a:r>
            <a:endParaRPr lang="en-US" altLang="en-US" sz="2000" b="1"/>
          </a:p>
          <a:p>
            <a:pPr lvl="1"/>
            <a:r>
              <a:rPr lang="en-US" altLang="en-US" sz="1600"/>
              <a:t>Increased mean PRF </a:t>
            </a:r>
            <a:r>
              <a:rPr lang="en-US" altLang="en-US" sz="1600" smtClean="0"/>
              <a:t>results </a:t>
            </a:r>
            <a:r>
              <a:rPr lang="en-US" altLang="en-US" sz="1600"/>
              <a:t>in reduced PA peak voltages compared to the legacy HRP </a:t>
            </a:r>
            <a:r>
              <a:rPr lang="en-US" altLang="en-US" sz="1600" smtClean="0"/>
              <a:t>PHY</a:t>
            </a:r>
          </a:p>
          <a:p>
            <a:pPr lvl="1"/>
            <a:r>
              <a:rPr lang="en-US" altLang="en-US" sz="1600"/>
              <a:t>Increased mean </a:t>
            </a:r>
            <a:r>
              <a:rPr lang="en-US" altLang="en-US" sz="1600" smtClean="0"/>
              <a:t>PRF during Payload retains high energy-per-bit assignment for data rates &gt;27 Mbit/s</a:t>
            </a:r>
          </a:p>
          <a:p>
            <a:pPr lvl="1"/>
            <a:r>
              <a:rPr lang="en-US" altLang="en-US" sz="1600" smtClean="0"/>
              <a:t>Short (4-pulse) bursts avoid violation of Peak EIRP limits</a:t>
            </a:r>
            <a:endParaRPr lang="en-US" altLang="en-US" sz="16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94635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smtClean="0"/>
              <a:t>PHR and PSDU – Visual Representation</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pPr marL="0" indent="0">
              <a:buNone/>
            </a:pPr>
            <a:endParaRPr lang="en-US" altLang="en-US" sz="2000" smtClean="0"/>
          </a:p>
          <a:p>
            <a:r>
              <a:rPr lang="en-US" altLang="en-US" sz="2000" b="1" smtClean="0"/>
              <a:t>PRF128</a:t>
            </a:r>
            <a:br>
              <a:rPr lang="en-US" altLang="en-US" sz="2000" b="1" smtClean="0"/>
            </a:br>
            <a:r>
              <a:rPr lang="en-US" altLang="en-US" sz="2000" b="1" smtClean="0"/>
              <a:t>(~7 Mbit/s)</a:t>
            </a:r>
            <a:endParaRPr lang="en-US" altLang="en-US" sz="2000" b="1"/>
          </a:p>
          <a:p>
            <a:pPr lvl="1"/>
            <a:endParaRPr lang="en-US" altLang="en-US" sz="1600" smtClean="0"/>
          </a:p>
          <a:p>
            <a:endParaRPr lang="en-US" altLang="en-US" sz="2000" smtClean="0"/>
          </a:p>
          <a:p>
            <a:endParaRPr lang="en-US" altLang="en-US" sz="2000" smtClean="0"/>
          </a:p>
          <a:p>
            <a:endParaRPr lang="en-US" altLang="en-US" sz="2000"/>
          </a:p>
          <a:p>
            <a:endParaRPr lang="en-US" altLang="en-US" sz="2000"/>
          </a:p>
          <a:p>
            <a:r>
              <a:rPr lang="en-US" altLang="en-US" sz="2000" b="1" smtClean="0"/>
              <a:t>PRF256</a:t>
            </a:r>
            <a:br>
              <a:rPr lang="en-US" altLang="en-US" sz="2000" b="1" smtClean="0"/>
            </a:br>
            <a:r>
              <a:rPr lang="en-US" altLang="en-US" sz="2000" b="1" smtClean="0"/>
              <a:t>(~30 Mbit/s)</a:t>
            </a:r>
            <a:endParaRPr lang="en-US" altLang="en-US" sz="2000" b="1"/>
          </a:p>
          <a:p>
            <a:pPr lvl="1"/>
            <a:endParaRPr lang="en-US" altLang="en-US" sz="16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4269423"/>
            <a:ext cx="6336704" cy="218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1844824"/>
            <a:ext cx="6336704" cy="218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0173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smtClean="0"/>
              <a:t>Key STS Parameters</a:t>
            </a:r>
            <a:endParaRPr lang="en-US" altLang="en-US" sz="3200" dirty="0"/>
          </a:p>
        </p:txBody>
      </p:sp>
      <p:sp>
        <p:nvSpPr>
          <p:cNvPr id="4099" name="Rectangle 3"/>
          <p:cNvSpPr>
            <a:spLocks noGrp="1" noChangeArrowheads="1"/>
          </p:cNvSpPr>
          <p:nvPr>
            <p:ph type="body" idx="1"/>
          </p:nvPr>
        </p:nvSpPr>
        <p:spPr>
          <a:ln/>
        </p:spPr>
        <p:txBody>
          <a:bodyPr/>
          <a:lstStyle/>
          <a:p>
            <a:pPr marL="0" indent="0">
              <a:buNone/>
            </a:pPr>
            <a:endParaRPr lang="en-US" altLang="en-US" sz="2000" smtClean="0"/>
          </a:p>
          <a:p>
            <a:r>
              <a:rPr lang="en-US" altLang="en-US" sz="2000" b="1" smtClean="0"/>
              <a:t>Mean PRF of 124.8 MHz during segments</a:t>
            </a:r>
            <a:br>
              <a:rPr lang="en-US" altLang="en-US" sz="2000" b="1" smtClean="0"/>
            </a:br>
            <a:r>
              <a:rPr lang="en-US" altLang="en-US" sz="2000" b="1" smtClean="0"/>
              <a:t>(i.e., a non-zero pulse transmitted once per 4 chips)</a:t>
            </a:r>
          </a:p>
          <a:p>
            <a:endParaRPr lang="en-US" altLang="en-US" sz="2000" b="1"/>
          </a:p>
          <a:p>
            <a:r>
              <a:rPr lang="en-US" altLang="en-US" sz="2000" b="1" smtClean="0"/>
              <a:t>STS segment lengths</a:t>
            </a:r>
            <a:endParaRPr lang="en-US" altLang="en-US" sz="2000" b="1"/>
          </a:p>
          <a:p>
            <a:pPr lvl="1"/>
            <a:r>
              <a:rPr lang="en-US" altLang="en-US" sz="1600" smtClean="0"/>
              <a:t>Mandatory segment lengths in # of chips: </a:t>
            </a:r>
            <a:r>
              <a:rPr lang="en-US" altLang="en-US" sz="1600" b="1"/>
              <a:t>512*{32, 64, 128</a:t>
            </a:r>
            <a:r>
              <a:rPr lang="en-US" altLang="en-US" sz="1600" b="1" smtClean="0"/>
              <a:t>}</a:t>
            </a:r>
            <a:r>
              <a:rPr lang="en-US" altLang="en-US" sz="1600" smtClean="0"/>
              <a:t>,</a:t>
            </a:r>
            <a:br>
              <a:rPr lang="en-US" altLang="en-US" sz="1600" smtClean="0"/>
            </a:br>
            <a:r>
              <a:rPr lang="en-US" altLang="en-US" sz="1600" smtClean="0"/>
              <a:t>i.e</a:t>
            </a:r>
            <a:r>
              <a:rPr lang="en-US" altLang="en-US" sz="1600"/>
              <a:t>., </a:t>
            </a:r>
            <a:r>
              <a:rPr lang="en-US" altLang="en-US" sz="1600" b="1"/>
              <a:t>{16384, 32768, 65536}</a:t>
            </a:r>
          </a:p>
          <a:p>
            <a:pPr lvl="1"/>
            <a:r>
              <a:rPr lang="en-US" altLang="en-US" sz="1600" smtClean="0"/>
              <a:t>Optional length </a:t>
            </a:r>
            <a:r>
              <a:rPr lang="en-US" altLang="en-US" sz="1600"/>
              <a:t>in # of chips: </a:t>
            </a:r>
            <a:r>
              <a:rPr lang="en-US" altLang="en-US" sz="1600" b="1"/>
              <a:t>512*256</a:t>
            </a:r>
            <a:r>
              <a:rPr lang="en-US" altLang="en-US" sz="1600"/>
              <a:t>, i.e., </a:t>
            </a:r>
            <a:r>
              <a:rPr lang="en-US" altLang="en-US" sz="1600" b="1"/>
              <a:t>131072</a:t>
            </a:r>
            <a:endParaRPr lang="en-US" altLang="en-US" sz="2000" b="1"/>
          </a:p>
          <a:p>
            <a:endParaRPr lang="en-US" altLang="en-US" sz="2000"/>
          </a:p>
          <a:p>
            <a:r>
              <a:rPr lang="en-US" altLang="en-US" sz="2000" b="1" smtClean="0"/>
              <a:t># of STS segments</a:t>
            </a:r>
            <a:endParaRPr lang="en-US" altLang="en-US" sz="2000" b="1"/>
          </a:p>
          <a:p>
            <a:pPr lvl="1"/>
            <a:r>
              <a:rPr lang="en-US" altLang="en-US" sz="1600" smtClean="0"/>
              <a:t>Mandatory: Support for 1 or 2 segments</a:t>
            </a:r>
          </a:p>
          <a:p>
            <a:pPr lvl="1"/>
            <a:r>
              <a:rPr lang="en-US" altLang="en-US" sz="1600" smtClean="0"/>
              <a:t>Optional: </a:t>
            </a:r>
            <a:r>
              <a:rPr lang="en-US" altLang="en-US" sz="1600"/>
              <a:t>Support for </a:t>
            </a:r>
            <a:r>
              <a:rPr lang="en-US" altLang="en-US" sz="1600" smtClean="0"/>
              <a:t>3 </a:t>
            </a:r>
            <a:r>
              <a:rPr lang="en-US" altLang="en-US" sz="1600"/>
              <a:t>or </a:t>
            </a:r>
            <a:r>
              <a:rPr lang="en-US" altLang="en-US" sz="1600" smtClean="0"/>
              <a:t>4 segments</a:t>
            </a:r>
            <a:endParaRPr lang="en-US" altLang="en-US" sz="16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a:t>
            </a:r>
            <a:endParaRPr lang="en-US" altLang="en-US"/>
          </a:p>
        </p:txBody>
      </p:sp>
    </p:spTree>
    <p:extLst>
      <p:ext uri="{BB962C8B-B14F-4D97-AF65-F5344CB8AC3E}">
        <p14:creationId xmlns:p14="http://schemas.microsoft.com/office/powerpoint/2010/main" val="1142167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1391</Words>
  <Application>Microsoft Office PowerPoint</Application>
  <PresentationFormat>On-screen Show (4:3)</PresentationFormat>
  <Paragraphs>281</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IEEE-P802_15</vt:lpstr>
      <vt:lpstr>PowerPoint Presentation</vt:lpstr>
      <vt:lpstr>Selecting Parameter Sets in the Revised HRP UWB PHY</vt:lpstr>
      <vt:lpstr>Selecting H-PRF Parameters – Fields to Consider</vt:lpstr>
      <vt:lpstr>Key SHR Parameters</vt:lpstr>
      <vt:lpstr>Key SHR Parameters – Preamble Codes</vt:lpstr>
      <vt:lpstr>Key SHR Parameters – SFD Patterns</vt:lpstr>
      <vt:lpstr>Data Modulation – Key Features</vt:lpstr>
      <vt:lpstr>PHR and PSDU – Visual Representation</vt:lpstr>
      <vt:lpstr>Key STS Parameters</vt:lpstr>
      <vt:lpstr>STS: Channel Sounding Properties</vt:lpstr>
      <vt:lpstr>HRP Channel Sounding – Overall Approach</vt:lpstr>
      <vt:lpstr>Assumed Receiver Properties</vt:lpstr>
      <vt:lpstr>Assumptions on Sampling &amp; Noise</vt:lpstr>
      <vt:lpstr>LOCS – Assumptions on Sampling &amp; Noise</vt:lpstr>
      <vt:lpstr>Example: FPSens for an Unbiased 1-bit ADC</vt:lpstr>
      <vt:lpstr>Overall Parameter Set Selection</vt:lpstr>
      <vt:lpstr>Parameter Selection – Overall Consideration</vt:lpstr>
      <vt:lpstr>Energy/Power Considerations</vt:lpstr>
      <vt:lpstr>Parameter Selection – Mix &amp; Match</vt:lpstr>
      <vt:lpstr>H-PRF Parameter Sets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2018-06-26T07:51:37Z</dcterms:created>
  <dcterms:modified xsi:type="dcterms:W3CDTF">2019-01-16T15:37:53Z</dcterms:modified>
</cp:coreProperties>
</file>