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46"/>
  </p:normalViewPr>
  <p:slideViewPr>
    <p:cSldViewPr snapToGrid="0" snapToObjects="1">
      <p:cViewPr>
        <p:scale>
          <a:sx n="150" d="100"/>
          <a:sy n="150" d="100"/>
        </p:scale>
        <p:origin x="-16" y="-10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31" name="PlaceHolder 2"/>
          <p:cNvSpPr>
            <a:spLocks noGrp="1"/>
          </p:cNvSpPr>
          <p:nvPr>
            <p:ph type="body"/>
          </p:nvPr>
        </p:nvSpPr>
        <p:spPr>
          <a:xfrm>
            <a:off x="685800" y="1981080"/>
            <a:ext cx="77724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32" name="PlaceHolder 3"/>
          <p:cNvSpPr>
            <a:spLocks noGrp="1"/>
          </p:cNvSpPr>
          <p:nvPr>
            <p:ph type="body"/>
          </p:nvPr>
        </p:nvSpPr>
        <p:spPr>
          <a:xfrm>
            <a:off x="685800" y="4303440"/>
            <a:ext cx="77724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34" name="PlaceHolder 2"/>
          <p:cNvSpPr>
            <a:spLocks noGrp="1"/>
          </p:cNvSpPr>
          <p:nvPr>
            <p:ph type="body"/>
          </p:nvPr>
        </p:nvSpPr>
        <p:spPr>
          <a:xfrm>
            <a:off x="685800" y="198108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35" name="PlaceHolder 3"/>
          <p:cNvSpPr>
            <a:spLocks noGrp="1"/>
          </p:cNvSpPr>
          <p:nvPr>
            <p:ph type="body"/>
          </p:nvPr>
        </p:nvSpPr>
        <p:spPr>
          <a:xfrm>
            <a:off x="4668480" y="198108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36" name="PlaceHolder 4"/>
          <p:cNvSpPr>
            <a:spLocks noGrp="1"/>
          </p:cNvSpPr>
          <p:nvPr>
            <p:ph type="body"/>
          </p:nvPr>
        </p:nvSpPr>
        <p:spPr>
          <a:xfrm>
            <a:off x="4668480" y="430344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37" name="PlaceHolder 5"/>
          <p:cNvSpPr>
            <a:spLocks noGrp="1"/>
          </p:cNvSpPr>
          <p:nvPr>
            <p:ph type="body"/>
          </p:nvPr>
        </p:nvSpPr>
        <p:spPr>
          <a:xfrm>
            <a:off x="685800" y="430344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39" name="PlaceHolder 2"/>
          <p:cNvSpPr>
            <a:spLocks noGrp="1"/>
          </p:cNvSpPr>
          <p:nvPr>
            <p:ph type="body"/>
          </p:nvPr>
        </p:nvSpPr>
        <p:spPr>
          <a:xfrm>
            <a:off x="685800" y="1981080"/>
            <a:ext cx="7772400" cy="44460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40" name="PlaceHolder 3"/>
          <p:cNvSpPr>
            <a:spLocks noGrp="1"/>
          </p:cNvSpPr>
          <p:nvPr>
            <p:ph type="body"/>
          </p:nvPr>
        </p:nvSpPr>
        <p:spPr>
          <a:xfrm>
            <a:off x="685800" y="1981080"/>
            <a:ext cx="7772400" cy="44460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pic>
        <p:nvPicPr>
          <p:cNvPr id="41" name="Picture 40"/>
          <p:cNvPicPr/>
          <p:nvPr/>
        </p:nvPicPr>
        <p:blipFill>
          <a:blip r:embed="rId2"/>
          <a:stretch/>
        </p:blipFill>
        <p:spPr>
          <a:xfrm>
            <a:off x="1785960" y="1981080"/>
            <a:ext cx="5572080" cy="4446000"/>
          </a:xfrm>
          <a:prstGeom prst="rect">
            <a:avLst/>
          </a:prstGeom>
          <a:ln>
            <a:noFill/>
          </a:ln>
        </p:spPr>
      </p:pic>
      <p:pic>
        <p:nvPicPr>
          <p:cNvPr id="42" name="Picture 41"/>
          <p:cNvPicPr/>
          <p:nvPr/>
        </p:nvPicPr>
        <p:blipFill>
          <a:blip r:embed="rId2"/>
          <a:stretch/>
        </p:blipFill>
        <p:spPr>
          <a:xfrm>
            <a:off x="1785960" y="1981080"/>
            <a:ext cx="5572080" cy="444600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10" name="PlaceHolder 2"/>
          <p:cNvSpPr>
            <a:spLocks noGrp="1"/>
          </p:cNvSpPr>
          <p:nvPr>
            <p:ph type="subTitle"/>
          </p:nvPr>
        </p:nvSpPr>
        <p:spPr>
          <a:xfrm>
            <a:off x="685800" y="1981080"/>
            <a:ext cx="7772400" cy="4446000"/>
          </a:xfrm>
          <a:prstGeom prst="rect">
            <a:avLst/>
          </a:prstGeom>
        </p:spPr>
        <p:txBody>
          <a:bodyPr lIns="0" tIns="0" rIns="0" bIns="0" anchor="ctr"/>
          <a:lstStyle/>
          <a:p>
            <a:pPr algn="ctr">
              <a:spcBef>
                <a:spcPts val="799"/>
              </a:spcBef>
            </a:pP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12" name="PlaceHolder 2"/>
          <p:cNvSpPr>
            <a:spLocks noGrp="1"/>
          </p:cNvSpPr>
          <p:nvPr>
            <p:ph type="body"/>
          </p:nvPr>
        </p:nvSpPr>
        <p:spPr>
          <a:xfrm>
            <a:off x="685800" y="1981080"/>
            <a:ext cx="7772400" cy="44460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14" name="PlaceHolder 2"/>
          <p:cNvSpPr>
            <a:spLocks noGrp="1"/>
          </p:cNvSpPr>
          <p:nvPr>
            <p:ph type="body"/>
          </p:nvPr>
        </p:nvSpPr>
        <p:spPr>
          <a:xfrm>
            <a:off x="685800" y="1981080"/>
            <a:ext cx="3792600" cy="44460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15" name="PlaceHolder 3"/>
          <p:cNvSpPr>
            <a:spLocks noGrp="1"/>
          </p:cNvSpPr>
          <p:nvPr>
            <p:ph type="body"/>
          </p:nvPr>
        </p:nvSpPr>
        <p:spPr>
          <a:xfrm>
            <a:off x="4668480" y="1981080"/>
            <a:ext cx="3792600" cy="44460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440"/>
            <a:ext cx="7772400" cy="4947480"/>
          </a:xfrm>
          <a:prstGeom prst="rect">
            <a:avLst/>
          </a:prstGeom>
        </p:spPr>
        <p:txBody>
          <a:bodyPr lIns="0" tIns="0" rIns="0" bIns="0" anchor="ctr"/>
          <a:lstStyle/>
          <a:p>
            <a:pPr algn="ctr">
              <a:spcBef>
                <a:spcPts val="799"/>
              </a:spcBef>
            </a:pP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19" name="PlaceHolder 2"/>
          <p:cNvSpPr>
            <a:spLocks noGrp="1"/>
          </p:cNvSpPr>
          <p:nvPr>
            <p:ph type="body"/>
          </p:nvPr>
        </p:nvSpPr>
        <p:spPr>
          <a:xfrm>
            <a:off x="685800" y="198108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20" name="PlaceHolder 3"/>
          <p:cNvSpPr>
            <a:spLocks noGrp="1"/>
          </p:cNvSpPr>
          <p:nvPr>
            <p:ph type="body"/>
          </p:nvPr>
        </p:nvSpPr>
        <p:spPr>
          <a:xfrm>
            <a:off x="685800" y="430344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21" name="PlaceHolder 4"/>
          <p:cNvSpPr>
            <a:spLocks noGrp="1"/>
          </p:cNvSpPr>
          <p:nvPr>
            <p:ph type="body"/>
          </p:nvPr>
        </p:nvSpPr>
        <p:spPr>
          <a:xfrm>
            <a:off x="4668480" y="1981080"/>
            <a:ext cx="3792600" cy="44460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23" name="PlaceHolder 2"/>
          <p:cNvSpPr>
            <a:spLocks noGrp="1"/>
          </p:cNvSpPr>
          <p:nvPr>
            <p:ph type="body"/>
          </p:nvPr>
        </p:nvSpPr>
        <p:spPr>
          <a:xfrm>
            <a:off x="685800" y="1981080"/>
            <a:ext cx="3792600" cy="44460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24" name="PlaceHolder 3"/>
          <p:cNvSpPr>
            <a:spLocks noGrp="1"/>
          </p:cNvSpPr>
          <p:nvPr>
            <p:ph type="body"/>
          </p:nvPr>
        </p:nvSpPr>
        <p:spPr>
          <a:xfrm>
            <a:off x="4668480" y="198108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25" name="PlaceHolder 4"/>
          <p:cNvSpPr>
            <a:spLocks noGrp="1"/>
          </p:cNvSpPr>
          <p:nvPr>
            <p:ph type="body"/>
          </p:nvPr>
        </p:nvSpPr>
        <p:spPr>
          <a:xfrm>
            <a:off x="4668480" y="430344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endParaRPr lang="en-US" sz="3600" b="0" strike="noStrike" spc="-1">
              <a:solidFill>
                <a:srgbClr val="000000"/>
              </a:solidFill>
              <a:uFill>
                <a:solidFill>
                  <a:srgbClr val="FFFFFF"/>
                </a:solidFill>
              </a:uFill>
              <a:latin typeface="Times New Roman"/>
            </a:endParaRPr>
          </a:p>
        </p:txBody>
      </p:sp>
      <p:sp>
        <p:nvSpPr>
          <p:cNvPr id="27" name="PlaceHolder 2"/>
          <p:cNvSpPr>
            <a:spLocks noGrp="1"/>
          </p:cNvSpPr>
          <p:nvPr>
            <p:ph type="body"/>
          </p:nvPr>
        </p:nvSpPr>
        <p:spPr>
          <a:xfrm>
            <a:off x="685800" y="198108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4668480" y="1981080"/>
            <a:ext cx="37926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685800" y="4303440"/>
            <a:ext cx="7772400" cy="2120400"/>
          </a:xfrm>
          <a:prstGeom prst="rect">
            <a:avLst/>
          </a:prstGeom>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85440"/>
            <a:ext cx="7772400" cy="1067040"/>
          </a:xfrm>
          <a:prstGeom prst="rect">
            <a:avLst/>
          </a:prstGeom>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Click to edit the title text format</a:t>
            </a:r>
          </a:p>
        </p:txBody>
      </p:sp>
      <p:sp>
        <p:nvSpPr>
          <p:cNvPr id="10" name="PlaceHolder 2"/>
          <p:cNvSpPr>
            <a:spLocks noGrp="1"/>
          </p:cNvSpPr>
          <p:nvPr>
            <p:ph type="body"/>
          </p:nvPr>
        </p:nvSpPr>
        <p:spPr>
          <a:xfrm>
            <a:off x="685800" y="1981080"/>
            <a:ext cx="7772400" cy="4446000"/>
          </a:xfrm>
          <a:prstGeom prst="rect">
            <a:avLst/>
          </a:prstGeom>
        </p:spPr>
        <p:txBody>
          <a:bodyPr lIns="92160" tIns="46080" rIns="92160" bIns="46080">
            <a:normAutofit/>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Click to edit the outline text format</a:t>
            </a:r>
          </a:p>
          <a:p>
            <a:pPr marL="742680" lvl="1" indent="-285480">
              <a:spcBef>
                <a:spcPts val="697"/>
              </a:spcBef>
              <a:buClr>
                <a:srgbClr val="000000"/>
              </a:buClr>
              <a:buFont typeface="Arial"/>
              <a:buChar char="–"/>
            </a:pPr>
            <a:r>
              <a:rPr lang="en-US" sz="2800" b="0" strike="noStrike" spc="-1">
                <a:solidFill>
                  <a:srgbClr val="000000"/>
                </a:solidFill>
                <a:uFill>
                  <a:solidFill>
                    <a:srgbClr val="FFFFFF"/>
                  </a:solidFill>
                </a:uFill>
                <a:latin typeface="Arial"/>
              </a:rPr>
              <a:t>Second Outline Level</a:t>
            </a:r>
          </a:p>
          <a:p>
            <a:pPr marL="1085760" lvl="2" indent="-228600">
              <a:spcBef>
                <a:spcPts val="598"/>
              </a:spcBef>
              <a:buClr>
                <a:srgbClr val="000000"/>
              </a:buClr>
              <a:buFont typeface="Arial"/>
              <a:buChar char="•"/>
            </a:pPr>
            <a:r>
              <a:rPr lang="en-US" sz="2400" b="0" strike="noStrike" spc="-1">
                <a:solidFill>
                  <a:srgbClr val="000000"/>
                </a:solidFill>
                <a:uFill>
                  <a:solidFill>
                    <a:srgbClr val="FFFFFF"/>
                  </a:solidFill>
                </a:uFill>
                <a:latin typeface="Arial"/>
              </a:rPr>
              <a:t>Third Outline Level</a:t>
            </a:r>
          </a:p>
          <a:p>
            <a:pPr marL="1428480" lvl="3" indent="-228600">
              <a:spcBef>
                <a:spcPts val="499"/>
              </a:spcBef>
              <a:buClr>
                <a:srgbClr val="000000"/>
              </a:buClr>
              <a:buFont typeface="Arial"/>
              <a:buChar char="–"/>
            </a:pPr>
            <a:r>
              <a:rPr lang="en-US" sz="2000" b="0" strike="noStrike" spc="-1">
                <a:solidFill>
                  <a:srgbClr val="000000"/>
                </a:solidFill>
                <a:uFill>
                  <a:solidFill>
                    <a:srgbClr val="FFFFFF"/>
                  </a:solidFill>
                </a:uFill>
                <a:latin typeface="Arial"/>
              </a:rPr>
              <a:t>Fourth Outline Level</a:t>
            </a:r>
          </a:p>
          <a:p>
            <a:pPr marL="1771560" lvl="4" indent="-228600">
              <a:spcBef>
                <a:spcPts val="499"/>
              </a:spcBef>
              <a:buClr>
                <a:srgbClr val="000000"/>
              </a:buClr>
              <a:buFont typeface="Arial"/>
              <a:buChar char="•"/>
            </a:pPr>
            <a:r>
              <a:rPr lang="en-US" sz="2000" b="0" strike="noStrike" spc="-1">
                <a:solidFill>
                  <a:srgbClr val="000000"/>
                </a:solidFill>
                <a:uFill>
                  <a:solidFill>
                    <a:srgbClr val="FFFFFF"/>
                  </a:solidFill>
                </a:uFill>
                <a:latin typeface="Arial"/>
              </a:rPr>
              <a:t>Fifth Outline Level</a:t>
            </a:r>
          </a:p>
          <a:p>
            <a:pPr marL="1771560" lvl="5" indent="-228600">
              <a:spcBef>
                <a:spcPts val="499"/>
              </a:spcBef>
              <a:buClr>
                <a:srgbClr val="000000"/>
              </a:buClr>
              <a:buFont typeface="Arial"/>
              <a:buChar char="•"/>
            </a:pPr>
            <a:r>
              <a:rPr lang="en-US" sz="2000" b="0" strike="noStrike" spc="-1">
                <a:solidFill>
                  <a:srgbClr val="000000"/>
                </a:solidFill>
                <a:uFill>
                  <a:solidFill>
                    <a:srgbClr val="FFFFFF"/>
                  </a:solidFill>
                </a:uFill>
                <a:latin typeface="Arial"/>
              </a:rPr>
              <a:t>Sixth Outline Level</a:t>
            </a:r>
          </a:p>
          <a:p>
            <a:pPr marL="1771560" lvl="6" indent="-228600">
              <a:spcBef>
                <a:spcPts val="499"/>
              </a:spcBef>
              <a:buClr>
                <a:srgbClr val="000000"/>
              </a:buClr>
              <a:buFont typeface="Arial"/>
              <a:buChar char="•"/>
            </a:pPr>
            <a:r>
              <a:rPr lang="en-US" sz="2000" b="0" strike="noStrike" spc="-1">
                <a:solidFill>
                  <a:srgbClr val="000000"/>
                </a:solidFill>
                <a:uFill>
                  <a:solidFill>
                    <a:srgbClr val="FFFFFF"/>
                  </a:solidFill>
                </a:uFill>
                <a:latin typeface="Arial"/>
              </a:rPr>
              <a:t>Seventh Outline Level</a:t>
            </a:r>
          </a:p>
        </p:txBody>
      </p:sp>
      <p:sp>
        <p:nvSpPr>
          <p:cNvPr id="2" name="PlaceHolder 3"/>
          <p:cNvSpPr>
            <a:spLocks noGrp="1"/>
          </p:cNvSpPr>
          <p:nvPr>
            <p:ph type="dt"/>
          </p:nvPr>
        </p:nvSpPr>
        <p:spPr>
          <a:xfrm>
            <a:off x="685440" y="227160"/>
            <a:ext cx="1600200" cy="366120"/>
          </a:xfrm>
          <a:prstGeom prst="rect">
            <a:avLst/>
          </a:prstGeom>
        </p:spPr>
        <p:txBody>
          <a:bodyPr lIns="0" tIns="0" rIns="0" bIns="0"/>
          <a:lstStyle/>
          <a:p>
            <a:r>
              <a:rPr lang="en-US" sz="2000" b="0" strike="noStrike" spc="-1">
                <a:solidFill>
                  <a:srgbClr val="000000"/>
                </a:solidFill>
                <a:uFill>
                  <a:solidFill>
                    <a:srgbClr val="FFFFFF"/>
                  </a:solidFill>
                </a:uFill>
                <a:latin typeface="Times New Roman"/>
              </a:rPr>
              <a:t>January 2019</a:t>
            </a:r>
          </a:p>
        </p:txBody>
      </p:sp>
      <p:sp>
        <p:nvSpPr>
          <p:cNvPr id="3" name="PlaceHolder 4"/>
          <p:cNvSpPr>
            <a:spLocks noGrp="1"/>
          </p:cNvSpPr>
          <p:nvPr>
            <p:ph type="sldNum"/>
          </p:nvPr>
        </p:nvSpPr>
        <p:spPr>
          <a:xfrm>
            <a:off x="3333600" y="6474960"/>
            <a:ext cx="1896480" cy="383040"/>
          </a:xfrm>
          <a:prstGeom prst="rect">
            <a:avLst/>
          </a:prstGeom>
        </p:spPr>
        <p:txBody>
          <a:bodyPr lIns="0" tIns="0" rIns="0" bIns="0"/>
          <a:lstStyle/>
          <a:p>
            <a:r>
              <a:rPr lang="en-US" sz="2000" b="0" strike="noStrike" spc="-1">
                <a:solidFill>
                  <a:srgbClr val="000000"/>
                </a:solidFill>
                <a:uFill>
                  <a:solidFill>
                    <a:srgbClr val="FFFFFF"/>
                  </a:solidFill>
                </a:uFill>
                <a:latin typeface="Times New Roman"/>
              </a:rPr>
              <a:t>Slide </a:t>
            </a:r>
            <a:fld id="{33150A11-79BC-4134-908A-4D5E39366B4D}" type="slidenum">
              <a:rPr lang="en-US" sz="2000" b="0" strike="noStrike" spc="-1">
                <a:solidFill>
                  <a:srgbClr val="000000"/>
                </a:solidFill>
                <a:uFill>
                  <a:solidFill>
                    <a:srgbClr val="FFFFFF"/>
                  </a:solidFill>
                </a:uFill>
                <a:latin typeface="Times New Roman"/>
              </a:rPr>
              <a:t>‹#›</a:t>
            </a:fld>
            <a:endParaRPr lang="en-US" sz="2000" b="0" strike="noStrike" spc="-1">
              <a:solidFill>
                <a:srgbClr val="000000"/>
              </a:solidFill>
              <a:uFill>
                <a:solidFill>
                  <a:srgbClr val="FFFFFF"/>
                </a:solidFill>
              </a:uFill>
              <a:latin typeface="Times New Roman"/>
            </a:endParaRPr>
          </a:p>
        </p:txBody>
      </p:sp>
      <p:sp>
        <p:nvSpPr>
          <p:cNvPr id="4" name="CustomShape 5"/>
          <p:cNvSpPr/>
          <p:nvPr/>
        </p:nvSpPr>
        <p:spPr>
          <a:xfrm>
            <a:off x="3095640" y="396000"/>
            <a:ext cx="5362560" cy="21348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marL="1828800" lvl="4" algn="r">
              <a:lnSpc>
                <a:spcPct val="100000"/>
              </a:lnSpc>
            </a:pPr>
            <a:r>
              <a:rPr lang="en-US" sz="1400" b="1" strike="noStrike" spc="-1">
                <a:solidFill>
                  <a:srgbClr val="000000"/>
                </a:solidFill>
                <a:uFill>
                  <a:solidFill>
                    <a:srgbClr val="FFFFFF"/>
                  </a:solidFill>
                </a:uFill>
                <a:latin typeface="Times New Roman"/>
              </a:rPr>
              <a:t>doc.: IEEE 802-15-19-0051-01-04md</a:t>
            </a:r>
            <a:endParaRPr lang="en-US" sz="1400" b="0" strike="noStrike" spc="-1">
              <a:solidFill>
                <a:srgbClr val="000000"/>
              </a:solidFill>
              <a:uFill>
                <a:solidFill>
                  <a:srgbClr val="FFFFFF"/>
                </a:solidFill>
              </a:uFill>
              <a:latin typeface="Times New Roman"/>
            </a:endParaRPr>
          </a:p>
        </p:txBody>
      </p:sp>
      <p:sp>
        <p:nvSpPr>
          <p:cNvPr id="5" name="Line 6"/>
          <p:cNvSpPr/>
          <p:nvPr/>
        </p:nvSpPr>
        <p:spPr>
          <a:xfrm>
            <a:off x="685800" y="609480"/>
            <a:ext cx="777240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6" name="CustomShape 7"/>
          <p:cNvSpPr/>
          <p:nvPr/>
        </p:nvSpPr>
        <p:spPr>
          <a:xfrm>
            <a:off x="685800" y="6475320"/>
            <a:ext cx="1738800" cy="3052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r>
              <a:rPr lang="en-US" sz="2000" b="0" strike="noStrike" spc="-1">
                <a:solidFill>
                  <a:srgbClr val="000000"/>
                </a:solidFill>
                <a:uFill>
                  <a:solidFill>
                    <a:srgbClr val="FFFFFF"/>
                  </a:solidFill>
                </a:uFill>
                <a:latin typeface="Times New Roman"/>
              </a:rPr>
              <a:t>Submission</a:t>
            </a:r>
          </a:p>
        </p:txBody>
      </p:sp>
      <p:sp>
        <p:nvSpPr>
          <p:cNvPr id="7" name="Line 8"/>
          <p:cNvSpPr/>
          <p:nvPr/>
        </p:nvSpPr>
        <p:spPr>
          <a:xfrm>
            <a:off x="685800" y="6477120"/>
            <a:ext cx="784872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8" name="PlaceHolder 9"/>
          <p:cNvSpPr>
            <a:spLocks noGrp="1"/>
          </p:cNvSpPr>
          <p:nvPr>
            <p:ph type="ftr"/>
          </p:nvPr>
        </p:nvSpPr>
        <p:spPr>
          <a:xfrm>
            <a:off x="7086600" y="6477120"/>
            <a:ext cx="1495440" cy="30456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Tero Kivinen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CustomShape 1"/>
          <p:cNvSpPr/>
          <p:nvPr/>
        </p:nvSpPr>
        <p:spPr>
          <a:xfrm>
            <a:off x="152280" y="609480"/>
            <a:ext cx="8991720" cy="46263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6800"/>
          <a:lstStyle/>
          <a:p>
            <a:pPr algn="ctr"/>
            <a:r>
              <a:rPr lang="en-US" sz="1800" b="1" u="sng" strike="noStrike" spc="-1">
                <a:solidFill>
                  <a:srgbClr val="000000"/>
                </a:solidFill>
                <a:uFill>
                  <a:solidFill>
                    <a:srgbClr val="FFFFFF"/>
                  </a:solidFill>
                </a:uFill>
                <a:latin typeface="Times New Roman"/>
              </a:rPr>
              <a:t>Project: IEEE P802.15 Working Group for Wireless Personal Area Networks (WPANs)</a:t>
            </a:r>
            <a:endParaRPr lang="en-US" sz="1800" b="0" strike="noStrike" spc="-1">
              <a:solidFill>
                <a:srgbClr val="000000"/>
              </a:solidFill>
              <a:uFill>
                <a:solidFill>
                  <a:srgbClr val="FFFFFF"/>
                </a:solidFill>
              </a:uFill>
              <a:latin typeface="Times New Roman"/>
            </a:endParaRPr>
          </a:p>
          <a:p>
            <a:endParaRPr lang="en-US" sz="1800" b="0" strike="noStrike" spc="-1">
              <a:solidFill>
                <a:srgbClr val="000000"/>
              </a:solidFill>
              <a:uFill>
                <a:solidFill>
                  <a:srgbClr val="FFFFFF"/>
                </a:solidFill>
              </a:uFill>
              <a:latin typeface="Times New Roman"/>
            </a:endParaRPr>
          </a:p>
          <a:p>
            <a:r>
              <a:rPr lang="en-US" sz="1600" b="1" strike="noStrike" spc="-1">
                <a:solidFill>
                  <a:srgbClr val="000000"/>
                </a:solidFill>
                <a:uFill>
                  <a:solidFill>
                    <a:srgbClr val="FFFFFF"/>
                  </a:solidFill>
                </a:uFill>
                <a:latin typeface="Times New Roman"/>
              </a:rPr>
              <a:t>Submission Title:</a:t>
            </a:r>
            <a:r>
              <a:rPr lang="en-US" sz="1600" b="0" strike="noStrike" spc="-1">
                <a:solidFill>
                  <a:srgbClr val="000000"/>
                </a:solidFill>
                <a:uFill>
                  <a:solidFill>
                    <a:srgbClr val="FFFFFF"/>
                  </a:solidFill>
                </a:uFill>
                <a:latin typeface="Times New Roman"/>
              </a:rPr>
              <a:t> LB Resolutions from kivinen	</a:t>
            </a:r>
          </a:p>
          <a:p>
            <a:r>
              <a:rPr lang="en-US" sz="1600" b="1" strike="noStrike" spc="-1">
                <a:solidFill>
                  <a:srgbClr val="000000"/>
                </a:solidFill>
                <a:uFill>
                  <a:solidFill>
                    <a:srgbClr val="FFFFFF"/>
                  </a:solidFill>
                </a:uFill>
                <a:latin typeface="Times New Roman"/>
              </a:rPr>
              <a:t>Date Submitted: 15 January, 2019</a:t>
            </a:r>
            <a:r>
              <a:rPr lang="en-US" sz="1600" b="0" strike="noStrike" spc="-1">
                <a:solidFill>
                  <a:srgbClr val="000000"/>
                </a:solidFill>
                <a:uFill>
                  <a:solidFill>
                    <a:srgbClr val="FFFFFF"/>
                  </a:solidFill>
                </a:uFill>
                <a:latin typeface="Times New Roman"/>
              </a:rPr>
              <a:t>	</a:t>
            </a:r>
          </a:p>
          <a:p>
            <a:r>
              <a:rPr lang="en-US" sz="1600" b="1" strike="noStrike" spc="-1">
                <a:solidFill>
                  <a:srgbClr val="000000"/>
                </a:solidFill>
                <a:uFill>
                  <a:solidFill>
                    <a:srgbClr val="FFFFFF"/>
                  </a:solidFill>
                </a:uFill>
                <a:latin typeface="Times New Roman"/>
              </a:rPr>
              <a:t>Source:</a:t>
            </a:r>
            <a:r>
              <a:rPr lang="en-US" sz="1600" b="0" strike="noStrike" spc="-1">
                <a:solidFill>
                  <a:srgbClr val="000000"/>
                </a:solidFill>
                <a:uFill>
                  <a:solidFill>
                    <a:srgbClr val="FFFFFF"/>
                  </a:solidFill>
                </a:uFill>
                <a:latin typeface="Times New Roman"/>
              </a:rPr>
              <a:t> Tero Kivinen		Company -</a:t>
            </a:r>
          </a:p>
          <a:p>
            <a:r>
              <a:rPr lang="en-US" sz="1600" b="0" strike="noStrike" spc="-1">
                <a:solidFill>
                  <a:srgbClr val="000000"/>
                </a:solidFill>
                <a:uFill>
                  <a:solidFill>
                    <a:srgbClr val="FFFFFF"/>
                  </a:solidFill>
                </a:uFill>
                <a:latin typeface="Times New Roman"/>
              </a:rPr>
              <a:t>E-Mail: kivinen@iki.fi	</a:t>
            </a:r>
          </a:p>
          <a:p>
            <a:pPr>
              <a:spcBef>
                <a:spcPts val="598"/>
              </a:spcBef>
              <a:spcAft>
                <a:spcPts val="598"/>
              </a:spcAft>
            </a:pPr>
            <a:r>
              <a:rPr lang="en-US" sz="1600" b="1" strike="noStrike" spc="-1">
                <a:solidFill>
                  <a:srgbClr val="000000"/>
                </a:solidFill>
                <a:uFill>
                  <a:solidFill>
                    <a:srgbClr val="FFFFFF"/>
                  </a:solidFill>
                </a:uFill>
                <a:latin typeface="Times New Roman"/>
              </a:rPr>
              <a:t>Re:</a:t>
            </a:r>
            <a:r>
              <a:rPr lang="en-US" sz="1600" b="0" strike="noStrike" spc="-1">
                <a:solidFill>
                  <a:srgbClr val="000000"/>
                </a:solidFill>
                <a:uFill>
                  <a:solidFill>
                    <a:srgbClr val="FFFFFF"/>
                  </a:solidFill>
                </a:uFill>
                <a:latin typeface="Times New Roman"/>
              </a:rPr>
              <a:t> LB Resolutions from kivinen</a:t>
            </a:r>
          </a:p>
          <a:p>
            <a:pPr>
              <a:spcBef>
                <a:spcPts val="598"/>
              </a:spcBef>
              <a:spcAft>
                <a:spcPts val="598"/>
              </a:spcAft>
            </a:pPr>
            <a:r>
              <a:rPr lang="en-US" sz="1600" b="1" strike="noStrike" spc="-1">
                <a:solidFill>
                  <a:srgbClr val="000000"/>
                </a:solidFill>
                <a:uFill>
                  <a:solidFill>
                    <a:srgbClr val="FFFFFF"/>
                  </a:solidFill>
                </a:uFill>
                <a:latin typeface="Times New Roman"/>
              </a:rPr>
              <a:t>Abstract:</a:t>
            </a:r>
            <a:r>
              <a:rPr lang="en-US" sz="1600" b="0" strike="noStrike" spc="-1">
                <a:solidFill>
                  <a:srgbClr val="000000"/>
                </a:solidFill>
                <a:uFill>
                  <a:solidFill>
                    <a:srgbClr val="FFFFFF"/>
                  </a:solidFill>
                </a:uFill>
                <a:latin typeface="Times New Roman"/>
              </a:rPr>
              <a:t>	</a:t>
            </a:r>
          </a:p>
          <a:p>
            <a:pPr>
              <a:spcBef>
                <a:spcPts val="598"/>
              </a:spcBef>
              <a:spcAft>
                <a:spcPts val="598"/>
              </a:spcAft>
            </a:pPr>
            <a:r>
              <a:rPr lang="en-US" sz="1600" b="0" strike="noStrike" spc="-1">
                <a:solidFill>
                  <a:srgbClr val="000000"/>
                </a:solidFill>
                <a:uFill>
                  <a:solidFill>
                    <a:srgbClr val="FFFFFF"/>
                  </a:solidFill>
                </a:uFill>
                <a:latin typeface="Times New Roman"/>
              </a:rPr>
              <a:t>Here is resolutions to comments assigned to Kivinen.</a:t>
            </a:r>
          </a:p>
          <a:p>
            <a:pPr>
              <a:spcBef>
                <a:spcPts val="598"/>
              </a:spcBef>
              <a:spcAft>
                <a:spcPts val="598"/>
              </a:spcAft>
            </a:pPr>
            <a:r>
              <a:rPr lang="en-US" sz="1600" b="1" strike="noStrike" spc="-1">
                <a:solidFill>
                  <a:srgbClr val="000000"/>
                </a:solidFill>
                <a:uFill>
                  <a:solidFill>
                    <a:srgbClr val="FFFFFF"/>
                  </a:solidFill>
                </a:uFill>
                <a:latin typeface="Times New Roman"/>
              </a:rPr>
              <a:t>Purpose:</a:t>
            </a:r>
            <a:r>
              <a:rPr lang="en-US" sz="1600" b="0" strike="noStrike" spc="-1">
                <a:solidFill>
                  <a:srgbClr val="000000"/>
                </a:solidFill>
                <a:uFill>
                  <a:solidFill>
                    <a:srgbClr val="FFFFFF"/>
                  </a:solidFill>
                </a:uFill>
                <a:latin typeface="Times New Roman"/>
              </a:rPr>
              <a:t>	Provide information which kind of changes are needed to the standard.</a:t>
            </a:r>
          </a:p>
          <a:p>
            <a:r>
              <a:rPr lang="en-US" sz="1600" b="1" strike="noStrike" spc="-1">
                <a:solidFill>
                  <a:srgbClr val="000000"/>
                </a:solidFill>
                <a:uFill>
                  <a:solidFill>
                    <a:srgbClr val="FFFFFF"/>
                  </a:solidFill>
                </a:uFill>
                <a:latin typeface="Times New Roman"/>
              </a:rPr>
              <a:t>Notice:</a:t>
            </a:r>
            <a:r>
              <a:rPr lang="en-US" sz="1600" b="0" strike="noStrike" spc="-1">
                <a:solidFill>
                  <a:srgbClr val="000000"/>
                </a:solidFill>
                <a:uFill>
                  <a:solidFill>
                    <a:srgbClr val="FFFFFF"/>
                  </a:solidFill>
                </a:uFill>
                <a:latin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strike="noStrike" spc="-1">
                <a:solidFill>
                  <a:srgbClr val="000000"/>
                </a:solidFill>
                <a:uFill>
                  <a:solidFill>
                    <a:srgbClr val="FFFFFF"/>
                  </a:solidFill>
                </a:uFill>
                <a:latin typeface="Times New Roman"/>
              </a:rPr>
              <a:t>Release:</a:t>
            </a:r>
            <a:r>
              <a:rPr lang="en-US" sz="1600" b="0" strike="noStrike" spc="-1">
                <a:solidFill>
                  <a:srgbClr val="000000"/>
                </a:solidFill>
                <a:uFill>
                  <a:solidFill>
                    <a:srgbClr val="FFFFFF"/>
                  </a:solidFill>
                </a:uFill>
                <a:latin typeface="Times New Roman"/>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229</a:t>
            </a:r>
          </a:p>
        </p:txBody>
      </p:sp>
      <p:sp>
        <p:nvSpPr>
          <p:cNvPr id="61" name="TextShape 2"/>
          <p:cNvSpPr txBox="1"/>
          <p:nvPr/>
        </p:nvSpPr>
        <p:spPr>
          <a:xfrm>
            <a:off x="685800" y="1981080"/>
            <a:ext cx="7772400" cy="4446000"/>
          </a:xfrm>
          <a:prstGeom prst="rect">
            <a:avLst/>
          </a:prstGeom>
          <a:noFill/>
          <a:ln>
            <a:noFill/>
          </a:ln>
        </p:spPr>
        <p:txBody>
          <a:bodyPr lIns="92160" tIns="46080" rIns="92160" bIns="46080">
            <a:normAutofit fontScale="55000" lnSpcReduction="20000"/>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Comment: Annex C has a number of issues:   It is an example only for 2006 frames.  Need examples that use v2 frames.  The current examples cover beacon frames but not enhanced beacons.  It shows a MAC command frame which was not encrypted in v1 frames but is for v2 frames.   Need examples with v2 frames including header and payload IE's.  Need to include v2 frame types like multipurpose frames.  </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Proposed Change: Back when Annex C was created, this section was populated by hand.  It is strongly recommended that the new examples come from a Wireshark trace since the industry has gravitated towards that and there is good agreement among the current 15.4 chipset vendors. </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Resolution: Revised</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Proposed Resolution: Two examples of Annex C is kept (C.2.1 and C.2.3). The example C.2.2 using Security Level 4 (which was removed in 2015) is removed.</a:t>
            </a:r>
            <a:br/>
            <a:br/>
            <a:r>
              <a:rPr lang="en-US" sz="3200" b="0" strike="noStrike" spc="-1">
                <a:solidFill>
                  <a:srgbClr val="000000"/>
                </a:solidFill>
                <a:uFill>
                  <a:solidFill>
                    <a:srgbClr val="FFFFFF"/>
                  </a:solidFill>
                </a:uFill>
                <a:latin typeface="Arial"/>
              </a:rPr>
              <a:t>Remove Section C.2.2, Add new sections as specified in CID 224.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232</a:t>
            </a:r>
          </a:p>
        </p:txBody>
      </p:sp>
      <p:sp>
        <p:nvSpPr>
          <p:cNvPr id="63" name="TextShape 2"/>
          <p:cNvSpPr txBox="1"/>
          <p:nvPr/>
        </p:nvSpPr>
        <p:spPr>
          <a:xfrm>
            <a:off x="685800" y="1981080"/>
            <a:ext cx="7772400" cy="4446000"/>
          </a:xfrm>
          <a:prstGeom prst="rect">
            <a:avLst/>
          </a:prstGeom>
          <a:noFill/>
          <a:ln>
            <a:noFill/>
          </a:ln>
        </p:spPr>
        <p:txBody>
          <a:bodyPr lIns="92160" tIns="46080" rIns="92160" bIns="46080">
            <a:normAutofit fontScale="62500" lnSpcReduction="20000"/>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Comment: This example uses frame version 0 and 1 MAC frames. The processing rules for frame version 2 MAC frames are different. This should be noted in the beginning of section.</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Proposed Change: Add note explaining that this is using old frame format in the example and in this format the MAC command is actually not encrypted, but in the frame format 2 the MAC command byte itself will be encrypted.</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Resolution: Revised</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Proposed Resolution: Add text as new paragraph to beginning of C.2.3.1 “This example uses frame version 1 MAC Command frames. The processing rules for frame version 2 MAC Commands is different. In the frame version 1 the MAC command (first byte after MHR) is not encrypted, in frame version 2 MAC Command frames everything after MHR is encrypted if security level is &gt; 4.”</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234</a:t>
            </a:r>
          </a:p>
        </p:txBody>
      </p:sp>
      <p:sp>
        <p:nvSpPr>
          <p:cNvPr id="65" name="TextShape 2"/>
          <p:cNvSpPr txBox="1"/>
          <p:nvPr/>
        </p:nvSpPr>
        <p:spPr>
          <a:xfrm>
            <a:off x="685800" y="1981080"/>
            <a:ext cx="7772400" cy="4446000"/>
          </a:xfrm>
          <a:prstGeom prst="rect">
            <a:avLst/>
          </a:prstGeom>
          <a:noFill/>
          <a:ln>
            <a:noFill/>
          </a:ln>
        </p:spPr>
        <p:txBody>
          <a:bodyPr lIns="92160" tIns="46080" rIns="92160" bIns="46080">
            <a:normAutofit fontScale="70000" lnSpcReduction="20000"/>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Comment: Add new examples for following frames: MAC command frames using frame version 2 with Payload IEs and using security level 7. Enhanced beacon with Payload IEs using security level 3. Data frame with both header IEs and Payload IEs using security level 6. Enhanced ACK using header IEs and security level 5.</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Proposed Change: Generate the examples and add them. The examples does not need to have all internal calculations as we have for current examples, it would be enough to have actual frame in hex, and the resulting final packet in hex.</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Resolution: Defer</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Proposed Resolution: Generate examples as proposed in the Comment.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 name="TextShape 1"/>
          <p:cNvSpPr txBox="1"/>
          <p:nvPr/>
        </p:nvSpPr>
        <p:spPr>
          <a:xfrm>
            <a:off x="685800" y="2284560"/>
            <a:ext cx="7772400" cy="123588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4md LB Resolutions from Kivinen</a:t>
            </a:r>
          </a:p>
        </p:txBody>
      </p:sp>
      <p:sp>
        <p:nvSpPr>
          <p:cNvPr id="45" name="TextShape 2"/>
          <p:cNvSpPr txBox="1"/>
          <p:nvPr/>
        </p:nvSpPr>
        <p:spPr>
          <a:xfrm>
            <a:off x="1371600" y="3931200"/>
            <a:ext cx="6400800" cy="1753200"/>
          </a:xfrm>
          <a:prstGeom prst="rect">
            <a:avLst/>
          </a:prstGeom>
          <a:noFill/>
          <a:ln>
            <a:noFill/>
          </a:ln>
        </p:spPr>
        <p:txBody>
          <a:bodyPr lIns="0" tIns="0" rIns="0" bIns="0" anchor="ctr"/>
          <a:lstStyle/>
          <a:p>
            <a:pPr algn="ctr">
              <a:spcBef>
                <a:spcPts val="799"/>
              </a:spcBef>
            </a:pPr>
            <a:r>
              <a:rPr lang="en-US" sz="3200" b="0" strike="noStrike" spc="-1">
                <a:solidFill>
                  <a:srgbClr val="000000"/>
                </a:solidFill>
                <a:uFill>
                  <a:solidFill>
                    <a:srgbClr val="FFFFFF"/>
                  </a:solidFill>
                </a:uFill>
                <a:latin typeface="Arial"/>
              </a:rPr>
              <a:t>Tero Kivinen</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64</a:t>
            </a:r>
          </a:p>
        </p:txBody>
      </p:sp>
      <p:sp>
        <p:nvSpPr>
          <p:cNvPr id="47" name="TextShape 2"/>
          <p:cNvSpPr txBox="1"/>
          <p:nvPr/>
        </p:nvSpPr>
        <p:spPr>
          <a:xfrm>
            <a:off x="685800" y="1726560"/>
            <a:ext cx="7772400" cy="4446000"/>
          </a:xfrm>
          <a:prstGeom prst="rect">
            <a:avLst/>
          </a:prstGeom>
          <a:noFill/>
          <a:ln>
            <a:noFill/>
          </a:ln>
        </p:spPr>
        <p:txBody>
          <a:bodyPr lIns="92160" tIns="46080" rIns="92160" bIns="46080">
            <a:normAutofit/>
          </a:bodyPr>
          <a:lstStyle/>
          <a:p>
            <a:pPr marL="342720" indent="-342720">
              <a:spcBef>
                <a:spcPts val="799"/>
              </a:spcBef>
              <a:buClr>
                <a:srgbClr val="000000"/>
              </a:buClr>
              <a:buFont typeface="Arial"/>
              <a:buChar char="•"/>
            </a:pPr>
            <a:r>
              <a:rPr lang="en-US" sz="1600" b="0" strike="noStrike" spc="-1" dirty="0">
                <a:solidFill>
                  <a:srgbClr val="000000"/>
                </a:solidFill>
                <a:uFill>
                  <a:solidFill>
                    <a:srgbClr val="FFFFFF"/>
                  </a:solidFill>
                </a:uFill>
                <a:latin typeface="Arial"/>
              </a:rPr>
              <a:t>Comment: This text here says that “appropriate operating mode description IE shall be generated”, but I have not found a list of operating mode IEs that can be used here.</a:t>
            </a:r>
          </a:p>
          <a:p>
            <a:pPr marL="342720" indent="-342720">
              <a:spcBef>
                <a:spcPts val="799"/>
              </a:spcBef>
              <a:buClr>
                <a:srgbClr val="000000"/>
              </a:buClr>
              <a:buFont typeface="Arial"/>
              <a:buChar char="•"/>
            </a:pPr>
            <a:r>
              <a:rPr lang="en-US" sz="1600" b="0" strike="noStrike" spc="-1" dirty="0">
                <a:solidFill>
                  <a:srgbClr val="000000"/>
                </a:solidFill>
                <a:uFill>
                  <a:solidFill>
                    <a:srgbClr val="FFFFFF"/>
                  </a:solidFill>
                </a:uFill>
                <a:latin typeface="Arial"/>
              </a:rPr>
              <a:t>Proposed Change: Create a table here listing different IEs that can be used to deliver the operating modes, especially as some of those are not very well named (for example is “Mode Switch Parameter IE” one of those, most likely not as  table 7-19 does not list 6.10 for use?). Checking table 7-19 the list could be O-QPSK PHY Mode IE, LECIM DSSS Operating Mode IE, LESIM FSK Operating Mode IE, RCC PHY Operating Mode IE. There is also TVWS PHY Operating Mode Description IE, which use does not list 6.10, so perhaps it cannot be used here?</a:t>
            </a:r>
          </a:p>
          <a:p>
            <a:pPr marL="342720" indent="-342720">
              <a:spcBef>
                <a:spcPts val="799"/>
              </a:spcBef>
              <a:buClr>
                <a:srgbClr val="000000"/>
              </a:buClr>
              <a:buFont typeface="Arial"/>
              <a:buChar char="•"/>
            </a:pPr>
            <a:r>
              <a:rPr lang="en-US" sz="1600" b="0" strike="noStrike" spc="-1" dirty="0">
                <a:solidFill>
                  <a:srgbClr val="000000"/>
                </a:solidFill>
                <a:uFill>
                  <a:solidFill>
                    <a:srgbClr val="FFFFFF"/>
                  </a:solidFill>
                </a:uFill>
                <a:latin typeface="Arial"/>
              </a:rPr>
              <a:t>Resolution: Revised</a:t>
            </a:r>
          </a:p>
          <a:p>
            <a:pPr marL="342720" indent="-342720">
              <a:spcBef>
                <a:spcPts val="799"/>
              </a:spcBef>
              <a:buClr>
                <a:srgbClr val="000000"/>
              </a:buClr>
              <a:buFont typeface="Arial"/>
              <a:buChar char="•"/>
            </a:pPr>
            <a:r>
              <a:rPr lang="en-US" sz="1600" b="0" strike="noStrike" spc="-1" dirty="0">
                <a:solidFill>
                  <a:srgbClr val="000000"/>
                </a:solidFill>
                <a:uFill>
                  <a:solidFill>
                    <a:srgbClr val="FFFFFF"/>
                  </a:solidFill>
                </a:uFill>
                <a:latin typeface="Arial"/>
              </a:rPr>
              <a:t>Proposed Resolution: Add table at the end of 6.10.1 on page 126 as shown on page 4, and change the text on page 126 line 16 as, “The appropriate operating mode description IE as described in table x-y shall be generated”.</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64, Table x-y</a:t>
            </a:r>
          </a:p>
        </p:txBody>
      </p:sp>
      <p:sp>
        <p:nvSpPr>
          <p:cNvPr id="49" name="TextShape 2"/>
          <p:cNvSpPr txBox="1"/>
          <p:nvPr/>
        </p:nvSpPr>
        <p:spPr>
          <a:xfrm>
            <a:off x="685800" y="1981080"/>
            <a:ext cx="7772400" cy="4446000"/>
          </a:xfrm>
          <a:prstGeom prst="rect">
            <a:avLst/>
          </a:prstGeom>
          <a:noFill/>
          <a:ln>
            <a:noFill/>
          </a:ln>
        </p:spPr>
        <p:txBody>
          <a:bodyPr lIns="92160" tIns="46080" rIns="92160" bIns="46080">
            <a:normAutofit/>
          </a:bodyPr>
          <a:lstStyle/>
          <a:p>
            <a:endParaRPr lang="en-US" sz="3200" b="0" strike="noStrike" spc="-1">
              <a:solidFill>
                <a:srgbClr val="000000"/>
              </a:solidFill>
              <a:uFill>
                <a:solidFill>
                  <a:srgbClr val="FFFFFF"/>
                </a:solidFill>
              </a:uFill>
              <a:latin typeface="Arial"/>
            </a:endParaRPr>
          </a:p>
        </p:txBody>
      </p:sp>
      <p:graphicFrame>
        <p:nvGraphicFramePr>
          <p:cNvPr id="2" name="Table 1">
            <a:extLst>
              <a:ext uri="{FF2B5EF4-FFF2-40B4-BE49-F238E27FC236}">
                <a16:creationId xmlns:a16="http://schemas.microsoft.com/office/drawing/2014/main" id="{C398D5ED-C7BA-9946-BE92-6AEFF318611E}"/>
              </a:ext>
            </a:extLst>
          </p:cNvPr>
          <p:cNvGraphicFramePr>
            <a:graphicFrameLocks noGrp="1"/>
          </p:cNvGraphicFramePr>
          <p:nvPr>
            <p:extLst>
              <p:ext uri="{D42A27DB-BD31-4B8C-83A1-F6EECF244321}">
                <p14:modId xmlns:p14="http://schemas.microsoft.com/office/powerpoint/2010/main" val="3837059859"/>
              </p:ext>
            </p:extLst>
          </p:nvPr>
        </p:nvGraphicFramePr>
        <p:xfrm>
          <a:off x="547254" y="1981080"/>
          <a:ext cx="8049492" cy="4066670"/>
        </p:xfrm>
        <a:graphic>
          <a:graphicData uri="http://schemas.openxmlformats.org/drawingml/2006/table">
            <a:tbl>
              <a:tblPr firstRow="1" firstCol="1" bandRow="1">
                <a:tableStyleId>{5C22544A-7EE6-4342-B048-85BDC9FD1C3A}</a:tableStyleId>
              </a:tblPr>
              <a:tblGrid>
                <a:gridCol w="2682590">
                  <a:extLst>
                    <a:ext uri="{9D8B030D-6E8A-4147-A177-3AD203B41FA5}">
                      <a16:colId xmlns:a16="http://schemas.microsoft.com/office/drawing/2014/main" val="4238262930"/>
                    </a:ext>
                  </a:extLst>
                </a:gridCol>
                <a:gridCol w="2683451">
                  <a:extLst>
                    <a:ext uri="{9D8B030D-6E8A-4147-A177-3AD203B41FA5}">
                      <a16:colId xmlns:a16="http://schemas.microsoft.com/office/drawing/2014/main" val="3496213591"/>
                    </a:ext>
                  </a:extLst>
                </a:gridCol>
                <a:gridCol w="2683451">
                  <a:extLst>
                    <a:ext uri="{9D8B030D-6E8A-4147-A177-3AD203B41FA5}">
                      <a16:colId xmlns:a16="http://schemas.microsoft.com/office/drawing/2014/main" val="1656309025"/>
                    </a:ext>
                  </a:extLst>
                </a:gridCol>
              </a:tblGrid>
              <a:tr h="580953">
                <a:tc>
                  <a:txBody>
                    <a:bodyPr/>
                    <a:lstStyle/>
                    <a:p>
                      <a:pPr marL="0" marR="0" algn="ctr">
                        <a:spcBef>
                          <a:spcPts val="0"/>
                        </a:spcBef>
                        <a:spcAft>
                          <a:spcPts val="0"/>
                        </a:spcAft>
                      </a:pPr>
                      <a:r>
                        <a:rPr lang="en-US" sz="1200" dirty="0">
                          <a:effectLst/>
                        </a:rPr>
                        <a:t>PHY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Operating Mode Description IE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Reference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7941151"/>
                  </a:ext>
                </a:extLst>
              </a:tr>
              <a:tr h="580953">
                <a:tc>
                  <a:txBody>
                    <a:bodyPr/>
                    <a:lstStyle/>
                    <a:p>
                      <a:pPr marL="0" marR="0" algn="ctr">
                        <a:spcBef>
                          <a:spcPts val="0"/>
                        </a:spcBef>
                        <a:spcAft>
                          <a:spcPts val="0"/>
                        </a:spcAft>
                      </a:pPr>
                      <a:r>
                        <a:rPr lang="en-US" sz="1200">
                          <a:effectLst/>
                        </a:rPr>
                        <a:t>RCC PHY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RCC PHY Operating Mode IE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7.4.4.29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4022994"/>
                  </a:ext>
                </a:extLst>
              </a:tr>
              <a:tr h="290476">
                <a:tc>
                  <a:txBody>
                    <a:bodyPr/>
                    <a:lstStyle/>
                    <a:p>
                      <a:pPr marL="0" marR="0" algn="ctr">
                        <a:spcBef>
                          <a:spcPts val="0"/>
                        </a:spcBef>
                        <a:spcAft>
                          <a:spcPts val="0"/>
                        </a:spcAft>
                      </a:pPr>
                      <a:r>
                        <a:rPr lang="en-US" sz="1200">
                          <a:effectLst/>
                        </a:rPr>
                        <a:t>SUN PHY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SUN Device Capabilities IE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7.4.4.10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51628813"/>
                  </a:ext>
                </a:extLst>
              </a:tr>
              <a:tr h="580953">
                <a:tc rowSpan="2">
                  <a:txBody>
                    <a:bodyPr/>
                    <a:lstStyle/>
                    <a:p>
                      <a:pPr marL="0" marR="0" algn="ctr">
                        <a:spcBef>
                          <a:spcPts val="0"/>
                        </a:spcBef>
                        <a:spcAft>
                          <a:spcPts val="0"/>
                        </a:spcAft>
                      </a:pPr>
                      <a:r>
                        <a:rPr lang="en-US" sz="1200" dirty="0">
                          <a:effectLst/>
                        </a:rPr>
                        <a:t>LECIM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LECIM DSSS Operating Mode IE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7.4.416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08195178"/>
                  </a:ext>
                </a:extLst>
              </a:tr>
              <a:tr h="580953">
                <a:tc v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LECIM FSK Operating Mode IE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7.4.4.17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50939769"/>
                  </a:ext>
                </a:extLst>
              </a:tr>
              <a:tr h="580953">
                <a:tc>
                  <a:txBody>
                    <a:bodyPr/>
                    <a:lstStyle/>
                    <a:p>
                      <a:pPr marL="0" marR="0" algn="ctr">
                        <a:spcBef>
                          <a:spcPts val="0"/>
                        </a:spcBef>
                        <a:spcAft>
                          <a:spcPts val="0"/>
                        </a:spcAft>
                      </a:pPr>
                      <a:r>
                        <a:rPr lang="en-US" sz="1200">
                          <a:effectLst/>
                        </a:rPr>
                        <a:t>TVWS PHY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TVWS PHY Operating Mode Description IE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7.4.4.18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722621"/>
                  </a:ext>
                </a:extLst>
              </a:tr>
              <a:tr h="580953">
                <a:tc>
                  <a:txBody>
                    <a:bodyPr/>
                    <a:lstStyle/>
                    <a:p>
                      <a:pPr marL="0" marR="0" algn="ctr">
                        <a:spcBef>
                          <a:spcPts val="0"/>
                        </a:spcBef>
                        <a:spcAft>
                          <a:spcPts val="0"/>
                        </a:spcAft>
                      </a:pPr>
                      <a:r>
                        <a:rPr lang="en-US" sz="1200">
                          <a:effectLst/>
                        </a:rPr>
                        <a:t>RS-GFSK PHY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RS-GFSK Device Capabilities IE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7.4.4.33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32756539"/>
                  </a:ext>
                </a:extLst>
              </a:tr>
              <a:tr h="290476">
                <a:tc>
                  <a:txBody>
                    <a:bodyPr/>
                    <a:lstStyle/>
                    <a:p>
                      <a:pPr marL="0" marR="0" algn="ctr">
                        <a:spcBef>
                          <a:spcPts val="0"/>
                        </a:spcBef>
                        <a:spcAft>
                          <a:spcPts val="0"/>
                        </a:spcAft>
                      </a:pPr>
                      <a:r>
                        <a:rPr lang="en-US" sz="1200">
                          <a:effectLst/>
                        </a:rPr>
                        <a:t>O-QPSK PHY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O-QPSK PHY Mode IE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7.4.4.14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9831065"/>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95</a:t>
            </a:r>
          </a:p>
        </p:txBody>
      </p:sp>
      <p:sp>
        <p:nvSpPr>
          <p:cNvPr id="51" name="TextShape 2"/>
          <p:cNvSpPr txBox="1"/>
          <p:nvPr/>
        </p:nvSpPr>
        <p:spPr>
          <a:xfrm>
            <a:off x="685800" y="1981080"/>
            <a:ext cx="7772400" cy="4446000"/>
          </a:xfrm>
          <a:prstGeom prst="rect">
            <a:avLst/>
          </a:prstGeom>
          <a:noFill/>
          <a:ln>
            <a:noFill/>
          </a:ln>
        </p:spPr>
        <p:txBody>
          <a:bodyPr lIns="92160" tIns="46080" rIns="92160" bIns="46080">
            <a:normAutofit fontScale="62500" lnSpcReduction="20000"/>
          </a:bodyPr>
          <a:lstStyle/>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Comment: Paragrah mentions the Frame Type field, Security Enabled field, and Frame Version field, and Frame Pending field, and thens says says "If the Frame Version field is not 0b10, all other fields in the Frame Control field shall be set to zero and ignored on reception."  But this is in conflict with the list beginning line 16 which says how the addressing mode filed needs to be set up for frame versions 0b00 to 0b10.</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Proposed Change: Not sure, what is the easiest fix, perhaps make the sentence explicit, "If the Frame Version field is not 0b10, fields XXXXX in the Frame Control field shall be set to zero and ignored on reception."  where XXXXX is is list of the fields that should be zeroed.</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Resolution: Revised</a:t>
            </a:r>
          </a:p>
          <a:p>
            <a:pPr marL="342720" indent="-342720">
              <a:spcBef>
                <a:spcPts val="799"/>
              </a:spcBef>
              <a:buClr>
                <a:srgbClr val="000000"/>
              </a:buClr>
              <a:buFont typeface="Arial"/>
              <a:buChar char="•"/>
            </a:pPr>
            <a:r>
              <a:rPr lang="en-US" sz="3200" b="0" strike="noStrike" spc="-1">
                <a:solidFill>
                  <a:srgbClr val="000000"/>
                </a:solidFill>
                <a:uFill>
                  <a:solidFill>
                    <a:srgbClr val="FFFFFF"/>
                  </a:solidFill>
                </a:uFill>
                <a:latin typeface="Arial"/>
              </a:rPr>
              <a:t>Proposed Resolution: Change text as shown on next page.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95, cont</a:t>
            </a:r>
          </a:p>
        </p:txBody>
      </p:sp>
      <p:sp>
        <p:nvSpPr>
          <p:cNvPr id="53" name="TextShape 2"/>
          <p:cNvSpPr txBox="1"/>
          <p:nvPr/>
        </p:nvSpPr>
        <p:spPr>
          <a:xfrm>
            <a:off x="740520" y="1931760"/>
            <a:ext cx="7682040" cy="4240800"/>
          </a:xfrm>
          <a:prstGeom prst="rect">
            <a:avLst/>
          </a:prstGeom>
          <a:noFill/>
          <a:ln>
            <a:solidFill>
              <a:schemeClr val="tx1"/>
            </a:solidFill>
          </a:ln>
        </p:spPr>
        <p:txBody>
          <a:bodyPr lIns="90000" tIns="45000" rIns="90000" bIns="45000"/>
          <a:lstStyle/>
          <a:p>
            <a:r>
              <a:rPr lang="en-US" sz="1300" b="0" strike="noStrike" spc="-1" dirty="0">
                <a:solidFill>
                  <a:srgbClr val="000000"/>
                </a:solidFill>
                <a:uFill>
                  <a:solidFill>
                    <a:srgbClr val="FFFFFF"/>
                  </a:solidFill>
                </a:uFill>
                <a:latin typeface="Times New Roman"/>
              </a:rPr>
              <a:t>The Frame Type field shall contain the value that indicates a Beacon frame, as shown in Table 7-1. The Security Enabled field shall be set to one if security is enabled and the Frame Version field is not zero. If a broadcast frame is pending, the Frame Pending field shall be set to one. </a:t>
            </a:r>
            <a:r>
              <a:rPr lang="en-US" sz="1300" b="0" strike="sngStrike" spc="-1" dirty="0">
                <a:solidFill>
                  <a:srgbClr val="000000"/>
                </a:solidFill>
                <a:uFill>
                  <a:solidFill>
                    <a:srgbClr val="FFFFFF"/>
                  </a:solidFill>
                </a:uFill>
                <a:latin typeface="Times New Roman"/>
              </a:rPr>
              <a:t>If the Frame Version field is not 0b10, all other fields in the Frame Control field shall be set to zero and ignored on reception.</a:t>
            </a:r>
            <a:endParaRPr lang="en-US" sz="1300" b="0" strike="noStrike" spc="-1" dirty="0">
              <a:solidFill>
                <a:srgbClr val="000000"/>
              </a:solidFill>
              <a:uFill>
                <a:solidFill>
                  <a:srgbClr val="FFFFFF"/>
                </a:solidFill>
              </a:uFill>
              <a:latin typeface="Times New Roman"/>
            </a:endParaRPr>
          </a:p>
          <a:p>
            <a:endParaRPr lang="en-US" sz="1300" b="0" strike="noStrike" spc="-1" dirty="0">
              <a:solidFill>
                <a:srgbClr val="000000"/>
              </a:solidFill>
              <a:uFill>
                <a:solidFill>
                  <a:srgbClr val="FFFFFF"/>
                </a:solidFill>
              </a:uFill>
              <a:latin typeface="Times New Roman"/>
            </a:endParaRPr>
          </a:p>
          <a:p>
            <a:r>
              <a:rPr lang="en-US" sz="1300" b="0" strike="noStrike" spc="-1" dirty="0">
                <a:solidFill>
                  <a:srgbClr val="000000"/>
                </a:solidFill>
                <a:uFill>
                  <a:solidFill>
                    <a:srgbClr val="FFFFFF"/>
                  </a:solidFill>
                </a:uFill>
                <a:latin typeface="Times New Roman"/>
              </a:rPr>
              <a:t>The Sequence Number field shall contain the current value of </a:t>
            </a:r>
            <a:r>
              <a:rPr lang="en-US" sz="1300" b="0" strike="noStrike" spc="-1" dirty="0" err="1">
                <a:solidFill>
                  <a:srgbClr val="000000"/>
                </a:solidFill>
                <a:uFill>
                  <a:solidFill>
                    <a:srgbClr val="FFFFFF"/>
                  </a:solidFill>
                </a:uFill>
                <a:latin typeface="Times New Roman"/>
              </a:rPr>
              <a:t>macBsn</a:t>
            </a:r>
            <a:r>
              <a:rPr lang="en-US" sz="1300" b="0" strike="noStrike" spc="-1" dirty="0">
                <a:solidFill>
                  <a:srgbClr val="000000"/>
                </a:solidFill>
                <a:uFill>
                  <a:solidFill>
                    <a:srgbClr val="FFFFFF"/>
                  </a:solidFill>
                </a:uFill>
                <a:latin typeface="Times New Roman"/>
              </a:rPr>
              <a:t> if it is a Beacon frame or </a:t>
            </a:r>
            <a:r>
              <a:rPr lang="en-US" sz="1300" b="0" strike="noStrike" spc="-1" dirty="0" err="1">
                <a:solidFill>
                  <a:srgbClr val="000000"/>
                </a:solidFill>
                <a:uFill>
                  <a:solidFill>
                    <a:srgbClr val="FFFFFF"/>
                  </a:solidFill>
                </a:uFill>
                <a:latin typeface="Times New Roman"/>
              </a:rPr>
              <a:t>macEbsn</a:t>
            </a:r>
            <a:r>
              <a:rPr lang="en-US" sz="1300" b="0" strike="noStrike" spc="-1" dirty="0">
                <a:solidFill>
                  <a:srgbClr val="000000"/>
                </a:solidFill>
                <a:uFill>
                  <a:solidFill>
                    <a:srgbClr val="FFFFFF"/>
                  </a:solidFill>
                </a:uFill>
                <a:latin typeface="Times New Roman"/>
              </a:rPr>
              <a:t> if it is an Enhanced Beacon frame. As a device may be sending both Beacon frames and Enhanced Beacon frames, separate sequence numbers shall be maintained. If sending an Enhanced Beacon frame </a:t>
            </a:r>
            <a:r>
              <a:rPr lang="en-US" sz="1300" b="0" u="sng" strike="noStrike" spc="-1" dirty="0">
                <a:solidFill>
                  <a:srgbClr val="000000"/>
                </a:solidFill>
                <a:highlight>
                  <a:srgbClr val="FFFF00"/>
                </a:highlight>
                <a:uFill>
                  <a:solidFill>
                    <a:srgbClr val="FFFFFF"/>
                  </a:solidFill>
                </a:uFill>
                <a:latin typeface="Times New Roman"/>
              </a:rPr>
              <a:t>(Frame Version field is 0b10)</a:t>
            </a:r>
            <a:r>
              <a:rPr lang="en-US" sz="1300" b="0" strike="noStrike" spc="-1" dirty="0">
                <a:solidFill>
                  <a:srgbClr val="000000"/>
                </a:solidFill>
                <a:uFill>
                  <a:solidFill>
                    <a:srgbClr val="FFFFFF"/>
                  </a:solidFill>
                </a:uFill>
                <a:latin typeface="Times New Roman"/>
              </a:rPr>
              <a:t>, the sequence number may be suppressed by setting the Sequence Number Suppression field in the Frame Control field. When the frame version field is 0b00-0b01 the Sequence Number field shall be present.</a:t>
            </a:r>
          </a:p>
          <a:p>
            <a:endParaRPr lang="en-US" sz="1300" b="0" strike="noStrike" spc="-1" dirty="0">
              <a:solidFill>
                <a:srgbClr val="000000"/>
              </a:solidFill>
              <a:uFill>
                <a:solidFill>
                  <a:srgbClr val="FFFFFF"/>
                </a:solidFill>
              </a:uFill>
              <a:latin typeface="Times New Roman"/>
            </a:endParaRPr>
          </a:p>
          <a:p>
            <a:r>
              <a:rPr lang="en-US" sz="1300" b="0" strike="noStrike" spc="-1" dirty="0">
                <a:solidFill>
                  <a:srgbClr val="000000"/>
                </a:solidFill>
                <a:uFill>
                  <a:solidFill>
                    <a:srgbClr val="FFFFFF"/>
                  </a:solidFill>
                </a:uFill>
                <a:latin typeface="Times New Roman"/>
              </a:rPr>
              <a:t>When the Frame Version field is 0b00-0b01:</a:t>
            </a:r>
          </a:p>
          <a:p>
            <a:endParaRPr lang="en-US" sz="1300" b="0" strike="noStrike" spc="-1" dirty="0">
              <a:solidFill>
                <a:srgbClr val="000000"/>
              </a:solidFill>
              <a:uFill>
                <a:solidFill>
                  <a:srgbClr val="FFFFFF"/>
                </a:solidFill>
              </a:uFill>
              <a:latin typeface="Times New Roman"/>
            </a:endParaRPr>
          </a:p>
          <a:p>
            <a:pPr marL="182880" indent="-182880">
              <a:buClr>
                <a:srgbClr val="000000"/>
              </a:buClr>
              <a:buFont typeface="DejaVu Sans"/>
              <a:buChar char="-"/>
            </a:pPr>
            <a:r>
              <a:rPr lang="en-US" sz="1300" b="0" strike="noStrike" spc="-1" dirty="0">
                <a:solidFill>
                  <a:srgbClr val="000000"/>
                </a:solidFill>
                <a:uFill>
                  <a:solidFill>
                    <a:srgbClr val="FFFFFF"/>
                  </a:solidFill>
                </a:uFill>
                <a:latin typeface="Times New Roman"/>
              </a:rPr>
              <a:t>The Source Addressing mode field shall be set to indicate that the Source Address and Source PAN ID fields are present.</a:t>
            </a:r>
          </a:p>
          <a:p>
            <a:pPr marL="182880" indent="-182880">
              <a:buClr>
                <a:srgbClr val="000000"/>
              </a:buClr>
              <a:buFont typeface="DejaVu Sans"/>
              <a:buChar char="-"/>
            </a:pPr>
            <a:r>
              <a:rPr lang="en-US" sz="1300" b="0" strike="noStrike" spc="-1" dirty="0">
                <a:solidFill>
                  <a:srgbClr val="000000"/>
                </a:solidFill>
                <a:uFill>
                  <a:solidFill>
                    <a:srgbClr val="FFFFFF"/>
                  </a:solidFill>
                </a:uFill>
                <a:latin typeface="Times New Roman"/>
              </a:rPr>
              <a:t>The Destination Addressing mode field shall be set to indicated that the Destination Address and Destination PAN ID fields are not present.</a:t>
            </a:r>
          </a:p>
          <a:p>
            <a:pPr marL="182880" indent="-182880">
              <a:buClr>
                <a:srgbClr val="000000"/>
              </a:buClr>
              <a:buFont typeface="DejaVu Sans"/>
              <a:buChar char="-"/>
            </a:pPr>
            <a:r>
              <a:rPr lang="en-US" sz="1300" b="0" strike="noStrike" spc="-1" dirty="0">
                <a:solidFill>
                  <a:srgbClr val="000000"/>
                </a:solidFill>
                <a:uFill>
                  <a:solidFill>
                    <a:srgbClr val="FFFFFF"/>
                  </a:solidFill>
                </a:uFill>
                <a:latin typeface="Times New Roman"/>
              </a:rPr>
              <a:t>The Source PAN ID field and Source Address field shall contain </a:t>
            </a:r>
            <a:r>
              <a:rPr lang="en-US" sz="1300" b="0" strike="noStrike" spc="-1" dirty="0" err="1">
                <a:solidFill>
                  <a:srgbClr val="000000"/>
                </a:solidFill>
                <a:uFill>
                  <a:solidFill>
                    <a:srgbClr val="FFFFFF"/>
                  </a:solidFill>
                </a:uFill>
                <a:latin typeface="Times New Roman"/>
              </a:rPr>
              <a:t>macPanId</a:t>
            </a:r>
            <a:r>
              <a:rPr lang="en-US" sz="1300" b="0" strike="noStrike" spc="-1" dirty="0">
                <a:solidFill>
                  <a:srgbClr val="000000"/>
                </a:solidFill>
                <a:uFill>
                  <a:solidFill>
                    <a:srgbClr val="FFFFFF"/>
                  </a:solidFill>
                </a:uFill>
                <a:latin typeface="Times New Roman"/>
              </a:rPr>
              <a:t> and the address, respectively, of the device transmitting the beacon.</a:t>
            </a:r>
          </a:p>
          <a:p>
            <a:pPr marL="182880" indent="-182880">
              <a:buClr>
                <a:srgbClr val="000000"/>
              </a:buClr>
              <a:buFont typeface="DejaVu Sans"/>
              <a:buChar char="-"/>
            </a:pPr>
            <a:r>
              <a:rPr lang="en-US" sz="1300" b="0" u="sng" strike="noStrike" spc="-1" dirty="0">
                <a:highlight>
                  <a:srgbClr val="FFFF00"/>
                </a:highlight>
                <a:uFill>
                  <a:solidFill>
                    <a:srgbClr val="FFFFFF"/>
                  </a:solidFill>
                </a:uFill>
                <a:latin typeface="Times New Roman"/>
              </a:rPr>
              <a:t>All other fields in the Frame Control field shall be set to zero and ignored on reception.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209</a:t>
            </a:r>
          </a:p>
        </p:txBody>
      </p:sp>
      <p:sp>
        <p:nvSpPr>
          <p:cNvPr id="55" name="TextShape 2"/>
          <p:cNvSpPr txBox="1"/>
          <p:nvPr/>
        </p:nvSpPr>
        <p:spPr>
          <a:xfrm>
            <a:off x="685800" y="1981080"/>
            <a:ext cx="7772400" cy="4446000"/>
          </a:xfrm>
          <a:prstGeom prst="rect">
            <a:avLst/>
          </a:prstGeom>
          <a:noFill/>
          <a:ln>
            <a:noFill/>
          </a:ln>
        </p:spPr>
        <p:txBody>
          <a:bodyPr lIns="92160" tIns="46080" rIns="92160" bIns="46080">
            <a:normAutofit fontScale="47500" lnSpcReduction="20000"/>
          </a:bodyPr>
          <a:lstStyle/>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Comment: There is several tables and hierarchical structures in our PIB, but this MLME-GET does not explain how those structures or values from those structures are accessed.  </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Proposed Change: Add text explaining how hierarchical structures are accessed using MLME-GET, this also might affect the MLME-</a:t>
            </a:r>
            <a:r>
              <a:rPr lang="en-US" sz="3200" b="0" strike="noStrike" spc="-1" dirty="0" err="1">
                <a:solidFill>
                  <a:srgbClr val="000000"/>
                </a:solidFill>
                <a:uFill>
                  <a:solidFill>
                    <a:srgbClr val="FFFFFF"/>
                  </a:solidFill>
                </a:uFill>
                <a:latin typeface="Arial"/>
              </a:rPr>
              <a:t>GET.confirm</a:t>
            </a:r>
            <a:r>
              <a:rPr lang="en-US" sz="3200" b="0" strike="noStrike" spc="-1" dirty="0">
                <a:solidFill>
                  <a:srgbClr val="000000"/>
                </a:solidFill>
                <a:uFill>
                  <a:solidFill>
                    <a:srgbClr val="FFFFFF"/>
                  </a:solidFill>
                </a:uFill>
                <a:latin typeface="Arial"/>
              </a:rPr>
              <a:t> as it might need to return.</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Resolution: Revise</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Proposed Resolution: Add paragraph to Section 8.2.6.1 page 272 end of page: </a:t>
            </a:r>
            <a:br>
              <a:rPr dirty="0"/>
            </a:br>
            <a:br>
              <a:rPr dirty="0"/>
            </a:br>
            <a:r>
              <a:rPr lang="en-US" sz="3200" b="0" strike="noStrike" spc="-1" dirty="0">
                <a:solidFill>
                  <a:srgbClr val="000000"/>
                </a:solidFill>
                <a:uFill>
                  <a:solidFill>
                    <a:srgbClr val="FFFFFF"/>
                  </a:solidFill>
                </a:uFill>
                <a:latin typeface="Arial"/>
              </a:rPr>
              <a:t>“The MAC PIB contains some hierarchical data structures (for example the TSCH </a:t>
            </a:r>
            <a:r>
              <a:rPr lang="en-US" sz="3200" b="0" i="1" strike="noStrike" spc="-1" dirty="0" err="1">
                <a:solidFill>
                  <a:srgbClr val="000000"/>
                </a:solidFill>
                <a:uFill>
                  <a:solidFill>
                    <a:srgbClr val="FFFFFF"/>
                  </a:solidFill>
                </a:uFill>
                <a:latin typeface="Arial"/>
              </a:rPr>
              <a:t>macLinkTable</a:t>
            </a:r>
            <a:r>
              <a:rPr lang="en-US" sz="3200" b="0" strike="noStrike" spc="-1" dirty="0">
                <a:solidFill>
                  <a:srgbClr val="000000"/>
                </a:solidFill>
                <a:uFill>
                  <a:solidFill>
                    <a:srgbClr val="FFFFFF"/>
                  </a:solidFill>
                </a:uFill>
                <a:latin typeface="Arial"/>
              </a:rPr>
              <a:t>, or security MAC PIBs described in section 9.5), and the </a:t>
            </a:r>
            <a:r>
              <a:rPr lang="en-US" sz="3200" b="0" strike="noStrike" spc="-1" dirty="0" err="1">
                <a:solidFill>
                  <a:srgbClr val="000000"/>
                </a:solidFill>
                <a:uFill>
                  <a:solidFill>
                    <a:srgbClr val="FFFFFF"/>
                  </a:solidFill>
                </a:uFill>
                <a:latin typeface="Arial"/>
              </a:rPr>
              <a:t>PibAttribute</a:t>
            </a:r>
            <a:r>
              <a:rPr lang="en-US" sz="3200" b="0" strike="noStrike" spc="-1" dirty="0">
                <a:solidFill>
                  <a:srgbClr val="000000"/>
                </a:solidFill>
                <a:uFill>
                  <a:solidFill>
                    <a:srgbClr val="FFFFFF"/>
                  </a:solidFill>
                </a:uFill>
                <a:latin typeface="Arial"/>
              </a:rPr>
              <a:t> parameter needs to be able to address them. i.e., it needs to be possible to get </a:t>
            </a:r>
            <a:r>
              <a:rPr lang="en-US" sz="3200" b="0" i="1" strike="noStrike" spc="-1" dirty="0" err="1">
                <a:solidFill>
                  <a:srgbClr val="000000"/>
                </a:solidFill>
                <a:uFill>
                  <a:solidFill>
                    <a:srgbClr val="FFFFFF"/>
                  </a:solidFill>
                </a:uFill>
                <a:latin typeface="Arial"/>
              </a:rPr>
              <a:t>macNodeAddress</a:t>
            </a:r>
            <a:r>
              <a:rPr lang="en-US" sz="3200" b="0" strike="noStrike" spc="-1" dirty="0">
                <a:solidFill>
                  <a:srgbClr val="000000"/>
                </a:solidFill>
                <a:uFill>
                  <a:solidFill>
                    <a:srgbClr val="FFFFFF"/>
                  </a:solidFill>
                </a:uFill>
                <a:latin typeface="Arial"/>
              </a:rPr>
              <a:t> (Table 8-96) from </a:t>
            </a:r>
            <a:r>
              <a:rPr lang="en-US" sz="3200" b="0" i="1" strike="noStrike" spc="-1" dirty="0" err="1">
                <a:solidFill>
                  <a:srgbClr val="000000"/>
                </a:solidFill>
                <a:uFill>
                  <a:solidFill>
                    <a:srgbClr val="FFFFFF"/>
                  </a:solidFill>
                </a:uFill>
                <a:latin typeface="Arial"/>
              </a:rPr>
              <a:t>macLinkTable</a:t>
            </a:r>
            <a:r>
              <a:rPr lang="en-US" sz="3200" b="0" strike="noStrike" spc="-1" dirty="0">
                <a:solidFill>
                  <a:srgbClr val="000000"/>
                </a:solidFill>
                <a:uFill>
                  <a:solidFill>
                    <a:srgbClr val="FFFFFF"/>
                  </a:solidFill>
                </a:uFill>
                <a:latin typeface="Arial"/>
              </a:rPr>
              <a:t> that matches given </a:t>
            </a:r>
            <a:r>
              <a:rPr lang="en-US" sz="3200" b="0" i="1" strike="noStrike" spc="-1" dirty="0" err="1">
                <a:solidFill>
                  <a:srgbClr val="000000"/>
                </a:solidFill>
                <a:uFill>
                  <a:solidFill>
                    <a:srgbClr val="FFFFFF"/>
                  </a:solidFill>
                </a:uFill>
                <a:latin typeface="Arial"/>
              </a:rPr>
              <a:t>macLinkHandle</a:t>
            </a:r>
            <a:r>
              <a:rPr lang="en-US" sz="3200" b="0" strike="noStrike" spc="-1" dirty="0">
                <a:solidFill>
                  <a:srgbClr val="000000"/>
                </a:solidFill>
                <a:uFill>
                  <a:solidFill>
                    <a:srgbClr val="FFFFFF"/>
                  </a:solidFill>
                </a:uFill>
                <a:latin typeface="Arial"/>
              </a:rPr>
              <a:t>. The format for how </a:t>
            </a:r>
            <a:r>
              <a:rPr lang="en-US" sz="3200" b="0" strike="noStrike" spc="-1" dirty="0" err="1">
                <a:solidFill>
                  <a:srgbClr val="000000"/>
                </a:solidFill>
                <a:uFill>
                  <a:solidFill>
                    <a:srgbClr val="FFFFFF"/>
                  </a:solidFill>
                </a:uFill>
                <a:latin typeface="Arial"/>
              </a:rPr>
              <a:t>PibAttribute</a:t>
            </a:r>
            <a:r>
              <a:rPr lang="en-US" sz="3200" b="0" strike="noStrike" spc="-1" dirty="0">
                <a:solidFill>
                  <a:srgbClr val="000000"/>
                </a:solidFill>
                <a:uFill>
                  <a:solidFill>
                    <a:srgbClr val="FFFFFF"/>
                  </a:solidFill>
                </a:uFill>
                <a:latin typeface="Arial"/>
              </a:rPr>
              <a:t> is defined is out side the scope of this standard.”</a:t>
            </a:r>
            <a:br>
              <a:rPr dirty="0"/>
            </a:br>
            <a:br>
              <a:rPr dirty="0"/>
            </a:br>
            <a:r>
              <a:rPr lang="en-US" sz="3200" b="0" strike="noStrike" spc="-1" dirty="0">
                <a:solidFill>
                  <a:srgbClr val="000000"/>
                </a:solidFill>
                <a:uFill>
                  <a:solidFill>
                    <a:srgbClr val="FFFFFF"/>
                  </a:solidFill>
                </a:uFill>
                <a:latin typeface="Arial"/>
              </a:rPr>
              <a:t>Also add paragraph to Section 8.2.6.2 page 273 line 13.5 i.e., end of the section: </a:t>
            </a:r>
            <a:br>
              <a:rPr dirty="0"/>
            </a:br>
            <a:br>
              <a:rPr dirty="0"/>
            </a:br>
            <a:r>
              <a:rPr lang="en-US" sz="3200" b="0" strike="noStrike" spc="-1" dirty="0">
                <a:solidFill>
                  <a:srgbClr val="000000"/>
                </a:solidFill>
                <a:uFill>
                  <a:solidFill>
                    <a:srgbClr val="FFFFFF"/>
                  </a:solidFill>
                </a:uFill>
                <a:latin typeface="Arial"/>
              </a:rPr>
              <a:t>“As MAC PIB contains some hierarchical data structures, it is also possible to provide interface where MLME-</a:t>
            </a:r>
            <a:r>
              <a:rPr lang="en-US" sz="3200" b="0" strike="noStrike" spc="-1" dirty="0" err="1">
                <a:solidFill>
                  <a:srgbClr val="000000"/>
                </a:solidFill>
                <a:uFill>
                  <a:solidFill>
                    <a:srgbClr val="FFFFFF"/>
                  </a:solidFill>
                </a:uFill>
                <a:latin typeface="Arial"/>
              </a:rPr>
              <a:t>GET.confirm</a:t>
            </a:r>
            <a:r>
              <a:rPr lang="en-US" sz="3200" b="0" strike="noStrike" spc="-1" dirty="0">
                <a:solidFill>
                  <a:srgbClr val="000000"/>
                </a:solidFill>
                <a:uFill>
                  <a:solidFill>
                    <a:srgbClr val="FFFFFF"/>
                  </a:solidFill>
                </a:uFill>
                <a:latin typeface="Arial"/>
              </a:rPr>
              <a:t> returns more complicated structure (for example whole </a:t>
            </a:r>
            <a:r>
              <a:rPr lang="en-US" sz="3200" b="0" i="1" strike="noStrike" spc="-1" dirty="0" err="1">
                <a:solidFill>
                  <a:srgbClr val="000000"/>
                </a:solidFill>
                <a:uFill>
                  <a:solidFill>
                    <a:srgbClr val="FFFFFF"/>
                  </a:solidFill>
                </a:uFill>
                <a:latin typeface="Arial"/>
              </a:rPr>
              <a:t>macLinkTable</a:t>
            </a:r>
            <a:r>
              <a:rPr lang="en-US" sz="3200" b="0" strike="noStrike" spc="-1" dirty="0">
                <a:solidFill>
                  <a:srgbClr val="000000"/>
                </a:solidFill>
                <a:uFill>
                  <a:solidFill>
                    <a:srgbClr val="FFFFFF"/>
                  </a:solidFill>
                </a:uFill>
                <a:latin typeface="Arial"/>
              </a:rPr>
              <a:t> matching given </a:t>
            </a:r>
            <a:r>
              <a:rPr lang="en-US" sz="3200" b="0" i="1" strike="noStrike" spc="-1" dirty="0" err="1">
                <a:solidFill>
                  <a:srgbClr val="000000"/>
                </a:solidFill>
                <a:uFill>
                  <a:solidFill>
                    <a:srgbClr val="FFFFFF"/>
                  </a:solidFill>
                </a:uFill>
                <a:latin typeface="Arial"/>
              </a:rPr>
              <a:t>macLinkHandle</a:t>
            </a:r>
            <a:r>
              <a:rPr lang="en-US" sz="3200" b="0" strike="noStrike" spc="-1" dirty="0">
                <a:solidFill>
                  <a:srgbClr val="000000"/>
                </a:solidFill>
                <a:uFill>
                  <a:solidFill>
                    <a:srgbClr val="FFFFFF"/>
                  </a:solidFill>
                </a:uFill>
                <a:latin typeface="Arial"/>
              </a:rPr>
              <a: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210</a:t>
            </a:r>
          </a:p>
        </p:txBody>
      </p:sp>
      <p:sp>
        <p:nvSpPr>
          <p:cNvPr id="57" name="TextShape 2"/>
          <p:cNvSpPr txBox="1"/>
          <p:nvPr/>
        </p:nvSpPr>
        <p:spPr>
          <a:xfrm>
            <a:off x="685800" y="1981080"/>
            <a:ext cx="7772400" cy="4446000"/>
          </a:xfrm>
          <a:prstGeom prst="rect">
            <a:avLst/>
          </a:prstGeom>
          <a:noFill/>
          <a:ln>
            <a:noFill/>
          </a:ln>
        </p:spPr>
        <p:txBody>
          <a:bodyPr lIns="92160" tIns="46080" rIns="92160" bIns="46080">
            <a:normAutofit fontScale="47500" lnSpcReduction="20000"/>
          </a:bodyPr>
          <a:lstStyle/>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Comment: There is several tables and hierarchical structures in our PIB, but this MLME-SET does not explain how those structures or values in those structures are written.  </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Proposed Change: Add text explaining how to write hierarchical structures or values in them.</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Resolution: Revise</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Proposed Resolution: Add paragraph to Section 8.2.6.3 page 273 end of page: </a:t>
            </a:r>
            <a:br>
              <a:rPr dirty="0"/>
            </a:br>
            <a:br>
              <a:rPr dirty="0"/>
            </a:br>
            <a:r>
              <a:rPr lang="en-US" sz="3200" b="0" strike="noStrike" spc="-1" dirty="0">
                <a:solidFill>
                  <a:srgbClr val="000000"/>
                </a:solidFill>
                <a:uFill>
                  <a:solidFill>
                    <a:srgbClr val="FFFFFF"/>
                  </a:solidFill>
                </a:uFill>
                <a:latin typeface="Arial"/>
              </a:rPr>
              <a:t>“The MAC PIB contains some hierarchical data structures (for example the TSCH </a:t>
            </a:r>
            <a:r>
              <a:rPr lang="en-US" sz="3200" b="0" strike="noStrike" spc="-1" dirty="0" err="1">
                <a:solidFill>
                  <a:srgbClr val="000000"/>
                </a:solidFill>
                <a:uFill>
                  <a:solidFill>
                    <a:srgbClr val="FFFFFF"/>
                  </a:solidFill>
                </a:uFill>
                <a:latin typeface="Arial"/>
              </a:rPr>
              <a:t>macLinkTable</a:t>
            </a:r>
            <a:r>
              <a:rPr lang="en-US" sz="3200" b="0" strike="noStrike" spc="-1" dirty="0">
                <a:solidFill>
                  <a:srgbClr val="000000"/>
                </a:solidFill>
                <a:uFill>
                  <a:solidFill>
                    <a:srgbClr val="FFFFFF"/>
                  </a:solidFill>
                </a:uFill>
                <a:latin typeface="Arial"/>
              </a:rPr>
              <a:t>, or security MAC PIBs described in section 9.5), and the </a:t>
            </a:r>
            <a:r>
              <a:rPr lang="en-US" sz="3200" b="0" strike="noStrike" spc="-1" dirty="0" err="1">
                <a:solidFill>
                  <a:srgbClr val="000000"/>
                </a:solidFill>
                <a:uFill>
                  <a:solidFill>
                    <a:srgbClr val="FFFFFF"/>
                  </a:solidFill>
                </a:uFill>
                <a:latin typeface="Arial"/>
              </a:rPr>
              <a:t>PibAttribute</a:t>
            </a:r>
            <a:r>
              <a:rPr lang="en-US" sz="3200" b="0" strike="noStrike" spc="-1" dirty="0">
                <a:solidFill>
                  <a:srgbClr val="000000"/>
                </a:solidFill>
                <a:uFill>
                  <a:solidFill>
                    <a:srgbClr val="FFFFFF"/>
                  </a:solidFill>
                </a:uFill>
                <a:latin typeface="Arial"/>
              </a:rPr>
              <a:t> parameter needs to be able to address them. </a:t>
            </a:r>
          </a:p>
          <a:p>
            <a:pPr lvl="1">
              <a:spcBef>
                <a:spcPts val="799"/>
              </a:spcBef>
              <a:buClr>
                <a:srgbClr val="000000"/>
              </a:buClr>
            </a:pPr>
            <a:r>
              <a:rPr lang="en-US" sz="3200" b="0" strike="noStrike" spc="-1" dirty="0">
                <a:solidFill>
                  <a:srgbClr val="000000"/>
                </a:solidFill>
                <a:uFill>
                  <a:solidFill>
                    <a:srgbClr val="FFFFFF"/>
                  </a:solidFill>
                </a:uFill>
                <a:latin typeface="Arial"/>
              </a:rPr>
              <a:t>For example it needs to be possible to set </a:t>
            </a:r>
            <a:r>
              <a:rPr lang="en-US" sz="3200" b="0" strike="noStrike" spc="-1" dirty="0" err="1">
                <a:solidFill>
                  <a:srgbClr val="000000"/>
                </a:solidFill>
                <a:uFill>
                  <a:solidFill>
                    <a:srgbClr val="FFFFFF"/>
                  </a:solidFill>
                </a:uFill>
                <a:latin typeface="Arial"/>
              </a:rPr>
              <a:t>secExempt</a:t>
            </a:r>
            <a:r>
              <a:rPr lang="en-US" sz="3200" b="0" strike="noStrike" spc="-1" dirty="0">
                <a:solidFill>
                  <a:srgbClr val="000000"/>
                </a:solidFill>
                <a:uFill>
                  <a:solidFill>
                    <a:srgbClr val="FFFFFF"/>
                  </a:solidFill>
                </a:uFill>
                <a:latin typeface="Arial"/>
              </a:rPr>
              <a:t> (Table 9-14) of </a:t>
            </a:r>
            <a:r>
              <a:rPr lang="en-US" sz="3200" b="0" strike="noStrike" spc="-1" dirty="0" err="1">
                <a:solidFill>
                  <a:srgbClr val="000000"/>
                </a:solidFill>
                <a:uFill>
                  <a:solidFill>
                    <a:srgbClr val="FFFFFF"/>
                  </a:solidFill>
                </a:uFill>
                <a:latin typeface="Arial"/>
              </a:rPr>
              <a:t>secDeviceDescriptor</a:t>
            </a:r>
            <a:r>
              <a:rPr lang="en-US" sz="3200" b="0" strike="noStrike" spc="-1" dirty="0">
                <a:solidFill>
                  <a:srgbClr val="000000"/>
                </a:solidFill>
                <a:uFill>
                  <a:solidFill>
                    <a:srgbClr val="FFFFFF"/>
                  </a:solidFill>
                </a:uFill>
                <a:latin typeface="Arial"/>
              </a:rPr>
              <a:t> that matches given </a:t>
            </a:r>
            <a:r>
              <a:rPr lang="en-US" sz="3200" b="0" strike="noStrike" spc="-1" dirty="0" err="1">
                <a:solidFill>
                  <a:srgbClr val="000000"/>
                </a:solidFill>
                <a:uFill>
                  <a:solidFill>
                    <a:srgbClr val="FFFFFF"/>
                  </a:solidFill>
                </a:uFill>
                <a:latin typeface="Arial"/>
              </a:rPr>
              <a:t>secExtAddress</a:t>
            </a:r>
            <a:r>
              <a:rPr lang="en-US" sz="3200" b="0" strike="noStrike" spc="-1" dirty="0">
                <a:solidFill>
                  <a:srgbClr val="000000"/>
                </a:solidFill>
                <a:uFill>
                  <a:solidFill>
                    <a:srgbClr val="FFFFFF"/>
                  </a:solidFill>
                </a:uFill>
                <a:latin typeface="Arial"/>
              </a:rPr>
              <a:t> inside the </a:t>
            </a:r>
            <a:r>
              <a:rPr lang="en-US" sz="3200" b="0" strike="noStrike" spc="-1" dirty="0" err="1">
                <a:solidFill>
                  <a:srgbClr val="000000"/>
                </a:solidFill>
                <a:uFill>
                  <a:solidFill>
                    <a:srgbClr val="FFFFFF"/>
                  </a:solidFill>
                </a:uFill>
                <a:latin typeface="Arial"/>
              </a:rPr>
              <a:t>secDeviceList</a:t>
            </a:r>
            <a:r>
              <a:rPr lang="en-US" sz="3200" b="0" strike="noStrike" spc="-1" dirty="0">
                <a:solidFill>
                  <a:srgbClr val="000000"/>
                </a:solidFill>
                <a:uFill>
                  <a:solidFill>
                    <a:srgbClr val="FFFFFF"/>
                  </a:solidFill>
                </a:uFill>
                <a:latin typeface="Arial"/>
              </a:rPr>
              <a:t> (Table 9-8). Note, that it is not possible to fetch the whole </a:t>
            </a:r>
            <a:r>
              <a:rPr lang="en-US" sz="3200" b="0" strike="noStrike" spc="-1" dirty="0" err="1">
                <a:solidFill>
                  <a:srgbClr val="000000"/>
                </a:solidFill>
                <a:uFill>
                  <a:solidFill>
                    <a:srgbClr val="FFFFFF"/>
                  </a:solidFill>
                </a:uFill>
                <a:latin typeface="Arial"/>
              </a:rPr>
              <a:t>secDeviceDescriptor</a:t>
            </a:r>
            <a:r>
              <a:rPr lang="en-US" sz="3200" b="0" strike="noStrike" spc="-1" dirty="0">
                <a:solidFill>
                  <a:srgbClr val="000000"/>
                </a:solidFill>
                <a:uFill>
                  <a:solidFill>
                    <a:srgbClr val="FFFFFF"/>
                  </a:solidFill>
                </a:uFill>
                <a:latin typeface="Arial"/>
              </a:rPr>
              <a:t> and modify it and set it back, as there is read only fields inside the </a:t>
            </a:r>
            <a:r>
              <a:rPr lang="en-US" sz="3200" b="0" strike="noStrike" spc="-1" dirty="0" err="1">
                <a:solidFill>
                  <a:srgbClr val="000000"/>
                </a:solidFill>
                <a:uFill>
                  <a:solidFill>
                    <a:srgbClr val="FFFFFF"/>
                  </a:solidFill>
                </a:uFill>
                <a:latin typeface="Arial"/>
              </a:rPr>
              <a:t>secDeviceDescriptor</a:t>
            </a:r>
            <a:r>
              <a:rPr lang="en-US" sz="3200" b="0" strike="noStrike" spc="-1" dirty="0">
                <a:solidFill>
                  <a:srgbClr val="000000"/>
                </a:solidFill>
                <a:uFill>
                  <a:solidFill>
                    <a:srgbClr val="FFFFFF"/>
                  </a:solidFill>
                </a:uFill>
                <a:latin typeface="Arial"/>
              </a:rPr>
              <a:t> (</a:t>
            </a:r>
            <a:r>
              <a:rPr lang="en-US" sz="3200" b="0" strike="noStrike" spc="-1" dirty="0" err="1">
                <a:solidFill>
                  <a:srgbClr val="000000"/>
                </a:solidFill>
                <a:uFill>
                  <a:solidFill>
                    <a:srgbClr val="FFFFFF"/>
                  </a:solidFill>
                </a:uFill>
                <a:latin typeface="Arial"/>
              </a:rPr>
              <a:t>secDeviceMinFrameCounter</a:t>
            </a:r>
            <a:r>
              <a:rPr lang="en-US" sz="3200" b="0" strike="noStrike" spc="-1" dirty="0">
                <a:solidFill>
                  <a:srgbClr val="000000"/>
                </a:solidFill>
                <a:uFill>
                  <a:solidFill>
                    <a:srgbClr val="FFFFFF"/>
                  </a:solidFill>
                </a:uFill>
                <a:latin typeface="Arial"/>
              </a:rPr>
              <a:t>).</a:t>
            </a:r>
            <a:br>
              <a:rPr dirty="0"/>
            </a:br>
            <a:br>
              <a:rPr dirty="0"/>
            </a:br>
            <a:r>
              <a:rPr lang="en-US" sz="3200" b="0" strike="noStrike" spc="-1" dirty="0">
                <a:solidFill>
                  <a:srgbClr val="000000"/>
                </a:solidFill>
                <a:uFill>
                  <a:solidFill>
                    <a:srgbClr val="FFFFFF"/>
                  </a:solidFill>
                </a:uFill>
                <a:latin typeface="Arial"/>
              </a:rPr>
              <a:t>In some cases, it may be required to remove or add elements to hierarchical tables, but the interface required </a:t>
            </a:r>
            <a:r>
              <a:rPr lang="en-US" sz="3200" spc="-1" dirty="0">
                <a:solidFill>
                  <a:srgbClr val="000000"/>
                </a:solidFill>
                <a:uFill>
                  <a:solidFill>
                    <a:srgbClr val="FFFFFF"/>
                  </a:solidFill>
                </a:uFill>
              </a:rPr>
              <a:t>is outside the scope of this standard.</a:t>
            </a:r>
            <a:r>
              <a:rPr lang="en-US" sz="3200" b="0" strike="noStrike" spc="-1" dirty="0">
                <a:solidFill>
                  <a:srgbClr val="000000"/>
                </a:solidFill>
                <a:uFill>
                  <a:solidFill>
                    <a:srgbClr val="FFFFFF"/>
                  </a:solidFill>
                </a:uFill>
                <a:latin typeface="Arial"/>
              </a:rPr>
              <a:t>”</a:t>
            </a:r>
            <a:br>
              <a:rPr dirty="0"/>
            </a:br>
            <a:br>
              <a:rPr dirty="0"/>
            </a:br>
            <a:r>
              <a:rPr lang="en-US" sz="3200" b="0" strike="noStrike" spc="-1" dirty="0">
                <a:solidFill>
                  <a:srgbClr val="000000"/>
                </a:solidFill>
                <a:uFill>
                  <a:solidFill>
                    <a:srgbClr val="FFFFFF"/>
                  </a:solidFill>
                </a:uFill>
                <a:latin typeface="Arial"/>
              </a:rPr>
              <a:t>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685800" y="685440"/>
            <a:ext cx="7772400" cy="1067040"/>
          </a:xfrm>
          <a:prstGeom prst="rect">
            <a:avLst/>
          </a:prstGeom>
          <a:noFill/>
          <a:ln>
            <a:noFill/>
          </a:ln>
        </p:spPr>
        <p:txBody>
          <a:bodyPr lIns="92160" tIns="46080" rIns="92160" bIns="46080" anchor="ctr"/>
          <a:lstStyle/>
          <a:p>
            <a:pPr algn="ctr"/>
            <a:r>
              <a:rPr lang="en-US" sz="3600" b="0" strike="noStrike" spc="-1">
                <a:solidFill>
                  <a:srgbClr val="000000"/>
                </a:solidFill>
                <a:uFill>
                  <a:solidFill>
                    <a:srgbClr val="FFFFFF"/>
                  </a:solidFill>
                </a:uFill>
                <a:latin typeface="Times New Roman"/>
              </a:rPr>
              <a:t>CID 223</a:t>
            </a:r>
          </a:p>
        </p:txBody>
      </p:sp>
      <p:sp>
        <p:nvSpPr>
          <p:cNvPr id="59" name="TextShape 2"/>
          <p:cNvSpPr txBox="1"/>
          <p:nvPr/>
        </p:nvSpPr>
        <p:spPr>
          <a:xfrm>
            <a:off x="685800" y="1981080"/>
            <a:ext cx="7772400" cy="4446000"/>
          </a:xfrm>
          <a:prstGeom prst="rect">
            <a:avLst/>
          </a:prstGeom>
          <a:noFill/>
          <a:ln>
            <a:noFill/>
          </a:ln>
        </p:spPr>
        <p:txBody>
          <a:bodyPr lIns="92160" tIns="46080" rIns="92160" bIns="46080">
            <a:normAutofit fontScale="32500" lnSpcReduction="20000"/>
          </a:bodyPr>
          <a:lstStyle/>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Comment: The </a:t>
            </a:r>
            <a:r>
              <a:rPr lang="en-US" sz="3200" b="0" strike="noStrike" spc="-1" dirty="0" err="1">
                <a:solidFill>
                  <a:srgbClr val="000000"/>
                </a:solidFill>
                <a:uFill>
                  <a:solidFill>
                    <a:srgbClr val="FFFFFF"/>
                  </a:solidFill>
                </a:uFill>
                <a:latin typeface="Arial"/>
              </a:rPr>
              <a:t>IeStatusList</a:t>
            </a:r>
            <a:r>
              <a:rPr lang="en-US" sz="3200" b="0" strike="noStrike" spc="-1" dirty="0">
                <a:solidFill>
                  <a:srgbClr val="000000"/>
                </a:solidFill>
                <a:uFill>
                  <a:solidFill>
                    <a:srgbClr val="FFFFFF"/>
                  </a:solidFill>
                </a:uFill>
                <a:latin typeface="Arial"/>
              </a:rPr>
              <a:t>, first mentioned here, is defined as a return parameter from the incoming frame security procedure  (in clauses 9.2.3, 9.2.4, 9.2.7 and 9.2.8) but there is no mention of this parameter in any text outside of these clauses to define how it is used outside of clause 9.  That is, one would expect it to be mentioned in clause 6.7.2 "Reception and rejection", and perhaps communicated to the upper layers in MLME-COMM-STATUS.</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Proposed Change: Define the intended external use of this parameter, in the appropriate place e.g. clause 6.7.2, and if appropriate add parameters to the MLME-COMM-</a:t>
            </a:r>
            <a:r>
              <a:rPr lang="en-US" sz="3200" b="0" strike="noStrike" spc="-1" dirty="0" err="1">
                <a:solidFill>
                  <a:srgbClr val="000000"/>
                </a:solidFill>
                <a:uFill>
                  <a:solidFill>
                    <a:srgbClr val="FFFFFF"/>
                  </a:solidFill>
                </a:uFill>
                <a:latin typeface="Arial"/>
              </a:rPr>
              <a:t>STATUS.indication</a:t>
            </a:r>
            <a:r>
              <a:rPr lang="en-US" sz="3200" b="0" strike="noStrike" spc="-1" dirty="0">
                <a:solidFill>
                  <a:srgbClr val="000000"/>
                </a:solidFill>
                <a:uFill>
                  <a:solidFill>
                    <a:srgbClr val="FFFFFF"/>
                  </a:solidFill>
                </a:uFill>
                <a:latin typeface="Arial"/>
              </a:rPr>
              <a:t> to report when such issues are encountered.</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Resolution: Revised</a:t>
            </a:r>
          </a:p>
          <a:p>
            <a:pPr marL="342720" indent="-342720">
              <a:spcBef>
                <a:spcPts val="799"/>
              </a:spcBef>
              <a:buClr>
                <a:srgbClr val="000000"/>
              </a:buClr>
              <a:buFont typeface="Arial"/>
              <a:buChar char="•"/>
            </a:pPr>
            <a:r>
              <a:rPr lang="en-US" sz="3200" b="0" strike="noStrike" spc="-1" dirty="0">
                <a:solidFill>
                  <a:srgbClr val="000000"/>
                </a:solidFill>
                <a:uFill>
                  <a:solidFill>
                    <a:srgbClr val="FFFFFF"/>
                  </a:solidFill>
                </a:uFill>
                <a:latin typeface="Arial"/>
              </a:rPr>
              <a:t>Proposed Resolution: Change 2</a:t>
            </a:r>
            <a:r>
              <a:rPr lang="en-US" sz="3200" b="0" strike="noStrike" spc="-1" baseline="101000" dirty="0">
                <a:solidFill>
                  <a:srgbClr val="000000"/>
                </a:solidFill>
                <a:uFill>
                  <a:solidFill>
                    <a:srgbClr val="FFFFFF"/>
                  </a:solidFill>
                </a:uFill>
                <a:latin typeface="Arial"/>
              </a:rPr>
              <a:t>nd</a:t>
            </a:r>
            <a:r>
              <a:rPr lang="en-US" sz="3200" b="0" strike="noStrike" spc="-1" dirty="0">
                <a:solidFill>
                  <a:srgbClr val="000000"/>
                </a:solidFill>
                <a:uFill>
                  <a:solidFill>
                    <a:srgbClr val="FFFFFF"/>
                  </a:solidFill>
                </a:uFill>
                <a:latin typeface="Arial"/>
              </a:rPr>
              <a:t> last paragraph in section 6.7.2 as follows </a:t>
            </a:r>
            <a:br>
              <a:rPr dirty="0"/>
            </a:br>
            <a:br>
              <a:rPr dirty="0"/>
            </a:br>
            <a:r>
              <a:rPr lang="en-US" sz="3200" b="0" strike="noStrike" spc="-1" dirty="0">
                <a:solidFill>
                  <a:srgbClr val="000000"/>
                </a:solidFill>
                <a:uFill>
                  <a:solidFill>
                    <a:srgbClr val="FFFFFF"/>
                  </a:solidFill>
                </a:uFill>
                <a:latin typeface="Arial"/>
              </a:rPr>
              <a:t>“All IEs received in a valid frame that are marked as PASSED </a:t>
            </a:r>
            <a:r>
              <a:rPr lang="en-US" sz="3200" b="0" strike="noStrike" spc="-1" dirty="0">
                <a:solidFill>
                  <a:srgbClr val="000000"/>
                </a:solidFill>
                <a:highlight>
                  <a:srgbClr val="FFFF00"/>
                </a:highlight>
                <a:uFill>
                  <a:solidFill>
                    <a:srgbClr val="FFFFFF"/>
                  </a:solidFill>
                </a:uFill>
                <a:latin typeface="Arial"/>
              </a:rPr>
              <a:t>in the </a:t>
            </a:r>
            <a:r>
              <a:rPr lang="en-US" sz="3200" b="0" strike="noStrike" spc="-1" dirty="0" err="1">
                <a:solidFill>
                  <a:srgbClr val="000000"/>
                </a:solidFill>
                <a:highlight>
                  <a:srgbClr val="FFFF00"/>
                </a:highlight>
                <a:uFill>
                  <a:solidFill>
                    <a:srgbClr val="FFFFFF"/>
                  </a:solidFill>
                </a:uFill>
                <a:latin typeface="Arial"/>
              </a:rPr>
              <a:t>IeStatusList</a:t>
            </a:r>
            <a:r>
              <a:rPr lang="en-US" sz="3200" b="0" strike="noStrike" spc="-1" dirty="0">
                <a:solidFill>
                  <a:srgbClr val="000000"/>
                </a:solidFill>
                <a:highlight>
                  <a:srgbClr val="FFFF00"/>
                </a:highlight>
                <a:uFill>
                  <a:solidFill>
                    <a:srgbClr val="FFFFFF"/>
                  </a:solidFill>
                </a:uFill>
                <a:latin typeface="Arial"/>
              </a:rPr>
              <a:t> </a:t>
            </a:r>
            <a:r>
              <a:rPr lang="en-US" sz="3200" b="0" strike="noStrike" spc="-1" dirty="0">
                <a:solidFill>
                  <a:srgbClr val="000000"/>
                </a:solidFill>
                <a:uFill>
                  <a:solidFill>
                    <a:srgbClr val="FFFFFF"/>
                  </a:solidFill>
                </a:uFill>
                <a:latin typeface="Arial"/>
              </a:rPr>
              <a:t>by the incoming frame </a:t>
            </a:r>
            <a:r>
              <a:rPr lang="en-US" sz="3200" b="0" strike="noStrike" spc="-1" dirty="0" err="1">
                <a:solidFill>
                  <a:srgbClr val="000000"/>
                </a:solidFill>
                <a:uFill>
                  <a:solidFill>
                    <a:srgbClr val="FFFFFF"/>
                  </a:solidFill>
                </a:uFill>
                <a:latin typeface="Arial"/>
              </a:rPr>
              <a:t>secrity</a:t>
            </a:r>
            <a:r>
              <a:rPr lang="en-US" sz="3200" b="0" strike="noStrike" spc="-1" dirty="0">
                <a:solidFill>
                  <a:srgbClr val="000000"/>
                </a:solidFill>
                <a:uFill>
                  <a:solidFill>
                    <a:srgbClr val="FFFFFF"/>
                  </a:solidFill>
                </a:uFill>
                <a:latin typeface="Arial"/>
              </a:rPr>
              <a:t> procedure shall be processed by the MAC sub-layer, and if required, passed to the next higher layer. </a:t>
            </a:r>
            <a:r>
              <a:rPr lang="en-US" sz="3200" b="0" u="sng" strike="noStrike" spc="-1" dirty="0">
                <a:solidFill>
                  <a:srgbClr val="000000"/>
                </a:solidFill>
                <a:highlight>
                  <a:srgbClr val="FFFF00"/>
                </a:highlight>
                <a:uFill>
                  <a:solidFill>
                    <a:srgbClr val="FFFFFF"/>
                  </a:solidFill>
                </a:uFill>
                <a:latin typeface="Arial"/>
              </a:rPr>
              <a:t>If any of the IEs in a valid frame were marked as FAILED, then those IEs are not passed to next higher layer, or processed by MAC, but MLME shall issue MLME-COMM-</a:t>
            </a:r>
            <a:r>
              <a:rPr lang="en-US" sz="3200" b="0" u="sng" strike="noStrike" spc="-1" dirty="0" err="1">
                <a:solidFill>
                  <a:srgbClr val="000000"/>
                </a:solidFill>
                <a:highlight>
                  <a:srgbClr val="FFFF00"/>
                </a:highlight>
                <a:uFill>
                  <a:solidFill>
                    <a:srgbClr val="FFFFFF"/>
                  </a:solidFill>
                </a:uFill>
                <a:latin typeface="Arial"/>
              </a:rPr>
              <a:t>STATUS.indication</a:t>
            </a:r>
            <a:r>
              <a:rPr lang="en-US" sz="3200" b="0" u="sng" strike="noStrike" spc="-1" dirty="0">
                <a:solidFill>
                  <a:srgbClr val="000000"/>
                </a:solidFill>
                <a:highlight>
                  <a:srgbClr val="FFFF00"/>
                </a:highlight>
                <a:uFill>
                  <a:solidFill>
                    <a:srgbClr val="FFFFFF"/>
                  </a:solidFill>
                </a:uFill>
                <a:latin typeface="Arial"/>
              </a:rPr>
              <a:t> primitive with the Status parameter set to IMPROPER_IE_SECURITY.</a:t>
            </a:r>
            <a:r>
              <a:rPr lang="en-US" sz="3200" b="0" strike="noStrike" spc="-1" dirty="0">
                <a:solidFill>
                  <a:srgbClr val="000000"/>
                </a:solidFill>
                <a:uFill>
                  <a:solidFill>
                    <a:srgbClr val="FFFFFF"/>
                  </a:solidFill>
                </a:uFill>
                <a:latin typeface="Arial"/>
              </a:rPr>
              <a:t>” </a:t>
            </a:r>
            <a:br>
              <a:rPr dirty="0"/>
            </a:br>
            <a:br>
              <a:rPr dirty="0"/>
            </a:br>
            <a:r>
              <a:rPr lang="en-US" sz="3200" b="0" strike="noStrike" spc="-1" dirty="0">
                <a:solidFill>
                  <a:srgbClr val="000000"/>
                </a:solidFill>
                <a:uFill>
                  <a:solidFill>
                    <a:srgbClr val="FFFFFF"/>
                  </a:solidFill>
                </a:uFill>
                <a:latin typeface="Arial"/>
              </a:rPr>
              <a:t>In section 8.2.5.2 add </a:t>
            </a:r>
            <a:r>
              <a:rPr lang="en-US" sz="3200" b="0" strike="noStrike" spc="-1" dirty="0" err="1">
                <a:solidFill>
                  <a:srgbClr val="000000"/>
                </a:solidFill>
                <a:uFill>
                  <a:solidFill>
                    <a:srgbClr val="FFFFFF"/>
                  </a:solidFill>
                </a:uFill>
                <a:latin typeface="Arial"/>
              </a:rPr>
              <a:t>IeStatusList</a:t>
            </a:r>
            <a:r>
              <a:rPr lang="en-US" sz="3200" b="0" strike="noStrike" spc="-1" dirty="0">
                <a:solidFill>
                  <a:srgbClr val="000000"/>
                </a:solidFill>
                <a:uFill>
                  <a:solidFill>
                    <a:srgbClr val="FFFFFF"/>
                  </a:solidFill>
                </a:uFill>
                <a:latin typeface="Arial"/>
              </a:rPr>
              <a:t> to MLME-COMM-</a:t>
            </a:r>
            <a:r>
              <a:rPr lang="en-US" sz="3200" b="0" strike="noStrike" spc="-1" dirty="0" err="1">
                <a:solidFill>
                  <a:srgbClr val="000000"/>
                </a:solidFill>
                <a:uFill>
                  <a:solidFill>
                    <a:srgbClr val="FFFFFF"/>
                  </a:solidFill>
                </a:uFill>
                <a:latin typeface="Arial"/>
              </a:rPr>
              <a:t>STATUS.indication</a:t>
            </a:r>
            <a:r>
              <a:rPr lang="en-US" sz="3200" b="0" strike="noStrike" spc="-1" dirty="0">
                <a:solidFill>
                  <a:srgbClr val="000000"/>
                </a:solidFill>
                <a:uFill>
                  <a:solidFill>
                    <a:srgbClr val="FFFFFF"/>
                  </a:solidFill>
                </a:uFill>
                <a:latin typeface="Arial"/>
              </a:rPr>
              <a:t> between </a:t>
            </a:r>
            <a:r>
              <a:rPr lang="en-US" sz="3200" b="0" strike="noStrike" spc="-1" dirty="0" err="1">
                <a:solidFill>
                  <a:srgbClr val="000000"/>
                </a:solidFill>
                <a:uFill>
                  <a:solidFill>
                    <a:srgbClr val="FFFFFF"/>
                  </a:solidFill>
                </a:uFill>
                <a:latin typeface="Arial"/>
              </a:rPr>
              <a:t>KeyIndex</a:t>
            </a:r>
            <a:r>
              <a:rPr lang="en-US" sz="3200" b="0" strike="noStrike" spc="-1" dirty="0">
                <a:solidFill>
                  <a:srgbClr val="000000"/>
                </a:solidFill>
                <a:uFill>
                  <a:solidFill>
                    <a:srgbClr val="FFFFFF"/>
                  </a:solidFill>
                </a:uFill>
                <a:latin typeface="Arial"/>
              </a:rPr>
              <a:t> and Status (line 13.5).  Add </a:t>
            </a:r>
            <a:r>
              <a:rPr lang="en-US" sz="3200" b="0" strike="noStrike" spc="-1" dirty="0" err="1">
                <a:solidFill>
                  <a:srgbClr val="000000"/>
                </a:solidFill>
                <a:uFill>
                  <a:solidFill>
                    <a:srgbClr val="FFFFFF"/>
                  </a:solidFill>
                </a:uFill>
                <a:latin typeface="Arial"/>
              </a:rPr>
              <a:t>IeStatusList</a:t>
            </a:r>
            <a:r>
              <a:rPr lang="en-US" sz="3200" b="0" strike="noStrike" spc="-1" dirty="0">
                <a:solidFill>
                  <a:srgbClr val="000000"/>
                </a:solidFill>
                <a:uFill>
                  <a:solidFill>
                    <a:srgbClr val="FFFFFF"/>
                  </a:solidFill>
                </a:uFill>
                <a:latin typeface="Arial"/>
              </a:rPr>
              <a:t> to table 8-13 after </a:t>
            </a:r>
            <a:r>
              <a:rPr lang="en-US" sz="3200" b="0" strike="noStrike" spc="-1" dirty="0" err="1">
                <a:solidFill>
                  <a:srgbClr val="000000"/>
                </a:solidFill>
                <a:uFill>
                  <a:solidFill>
                    <a:srgbClr val="FFFFFF"/>
                  </a:solidFill>
                </a:uFill>
                <a:latin typeface="Arial"/>
              </a:rPr>
              <a:t>KeyIndex</a:t>
            </a:r>
            <a:r>
              <a:rPr lang="en-US" sz="3200" b="0" strike="noStrike" spc="-1" dirty="0">
                <a:solidFill>
                  <a:srgbClr val="000000"/>
                </a:solidFill>
                <a:uFill>
                  <a:solidFill>
                    <a:srgbClr val="FFFFFF"/>
                  </a:solidFill>
                </a:uFill>
                <a:latin typeface="Arial"/>
              </a:rPr>
              <a:t> with Type of “List of Status for each IE”, and Valid Range of “PASSED or FAILED for each IE in frame”, and Description “Status of each IE in the frame telling whether they passed or failed the security policy checks as defined in 9.2.7 and 9.2.8.”</a:t>
            </a:r>
            <a:br>
              <a:rPr dirty="0"/>
            </a:br>
            <a:br>
              <a:rPr dirty="0"/>
            </a:br>
            <a:r>
              <a:rPr lang="en-US" sz="3200" b="0" strike="noStrike" spc="-1" dirty="0">
                <a:solidFill>
                  <a:srgbClr val="000000"/>
                </a:solidFill>
                <a:uFill>
                  <a:solidFill>
                    <a:srgbClr val="FFFFFF"/>
                  </a:solidFill>
                </a:uFill>
                <a:latin typeface="Arial"/>
              </a:rPr>
              <a:t>Add IMPROPER_IE_SECURITY to Valid range of Status in table 8-13. Add new entry between lines 13 and 14 in page 270 saying: “ – IMPROPER_IE_SECURITY – One of the IEs in the frame failed security processing. Note, that the rest of the IEs are passed to upper layer, and IEs which did pass security processing are processed by MAC. This MLME-COMM-</a:t>
            </a:r>
            <a:r>
              <a:rPr lang="en-US" sz="3200" b="0" strike="noStrike" spc="-1" dirty="0" err="1">
                <a:solidFill>
                  <a:srgbClr val="000000"/>
                </a:solidFill>
                <a:uFill>
                  <a:solidFill>
                    <a:srgbClr val="FFFFFF"/>
                  </a:solidFill>
                </a:uFill>
                <a:latin typeface="Arial"/>
              </a:rPr>
              <a:t>STATUS.indication</a:t>
            </a:r>
            <a:r>
              <a:rPr lang="en-US" sz="3200" b="0" strike="noStrike" spc="-1" dirty="0">
                <a:solidFill>
                  <a:srgbClr val="000000"/>
                </a:solidFill>
                <a:uFill>
                  <a:solidFill>
                    <a:srgbClr val="FFFFFF"/>
                  </a:solidFill>
                </a:uFill>
                <a:latin typeface="Arial"/>
              </a:rPr>
              <a:t> call is done in addition to corresponding confirm (if applicable).” </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TotalTime>
  <Words>1461</Words>
  <Application>Microsoft Macintosh PowerPoint</Application>
  <PresentationFormat>On-screen Show (4:3)</PresentationFormat>
  <Paragraphs>91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DejaVu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Resolutions to LB comments assigned to kivinen</dc:title>
  <dc:subject>IEEE 802.15  </dc:subject>
  <dc:creator>Tero Kivinen</dc:creator>
  <dc:description>&lt;doc#&gt;</dc:description>
  <cp:lastModifiedBy>Shah, Kunal</cp:lastModifiedBy>
  <cp:revision>43</cp:revision>
  <dcterms:created xsi:type="dcterms:W3CDTF">2018-03-05T16:39:13Z</dcterms:created>
  <dcterms:modified xsi:type="dcterms:W3CDTF">2019-01-16T16:00:50Z</dcterms:modified>
  <dc:language>en-US</dc:language>
</cp:coreProperties>
</file>