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59" r:id="rId2"/>
    <p:sldId id="258" r:id="rId3"/>
    <p:sldId id="282" r:id="rId4"/>
    <p:sldId id="262" r:id="rId5"/>
    <p:sldId id="261" r:id="rId6"/>
    <p:sldId id="260" r:id="rId7"/>
    <p:sldId id="257" r:id="rId8"/>
    <p:sldId id="283" r:id="rId9"/>
    <p:sldId id="263" r:id="rId10"/>
    <p:sldId id="265" r:id="rId1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18"/>
    <p:restoredTop sz="94719"/>
  </p:normalViewPr>
  <p:slideViewPr>
    <p:cSldViewPr>
      <p:cViewPr varScale="1">
        <p:scale>
          <a:sx n="120" d="100"/>
          <a:sy n="120" d="100"/>
        </p:scale>
        <p:origin x="992" y="184"/>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92" y="-90"/>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CCBA9A43-F75F-447A-8B31-62323A831A83}" type="slidenum">
              <a:rPr lang="en-US" altLang="en-US"/>
              <a:pPr/>
              <a:t>‹#›</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3952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954B88C7-B19C-4B0E-BE72-ED637AA66BF1}" type="slidenum">
              <a:rPr lang="en-US" altLang="en-US"/>
              <a:pPr/>
              <a:t>‹#›</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5125508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8C956-DF99-6E44-A3A3-75C0693ACB4D}" type="slidenum">
              <a:rPr lang="en-US" smtClean="0"/>
              <a:t>3</a:t>
            </a:fld>
            <a:endParaRPr lang="en-US"/>
          </a:p>
        </p:txBody>
      </p:sp>
    </p:spTree>
    <p:extLst>
      <p:ext uri="{BB962C8B-B14F-4D97-AF65-F5344CB8AC3E}">
        <p14:creationId xmlns:p14="http://schemas.microsoft.com/office/powerpoint/2010/main" val="946804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8C956-DF99-6E44-A3A3-75C0693ACB4D}" type="slidenum">
              <a:rPr lang="en-US" smtClean="0"/>
              <a:t>9</a:t>
            </a:fld>
            <a:endParaRPr lang="en-US"/>
          </a:p>
        </p:txBody>
      </p:sp>
    </p:spTree>
    <p:extLst>
      <p:ext uri="{BB962C8B-B14F-4D97-AF65-F5344CB8AC3E}">
        <p14:creationId xmlns:p14="http://schemas.microsoft.com/office/powerpoint/2010/main" val="3365514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8C956-DF99-6E44-A3A3-75C0693ACB4D}" type="slidenum">
              <a:rPr lang="en-US" smtClean="0"/>
              <a:t>10</a:t>
            </a:fld>
            <a:endParaRPr lang="en-US"/>
          </a:p>
        </p:txBody>
      </p:sp>
    </p:spTree>
    <p:extLst>
      <p:ext uri="{BB962C8B-B14F-4D97-AF65-F5344CB8AC3E}">
        <p14:creationId xmlns:p14="http://schemas.microsoft.com/office/powerpoint/2010/main" val="78412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dirty="0"/>
              <a:t>Robert </a:t>
            </a:r>
            <a:r>
              <a:rPr lang="en-US" altLang="en-US" dirty="0" err="1"/>
              <a:t>Golshan</a:t>
            </a:r>
            <a:r>
              <a:rPr lang="en-US" altLang="en-US" dirty="0"/>
              <a:t>, Apple</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4EF2733A-7873-4D87-9B81-5F5F3E4A4D35}" type="slidenum">
              <a:rPr lang="en-US" altLang="en-US"/>
              <a:pPr/>
              <a:t>‹#›</a:t>
            </a:fld>
            <a:endParaRPr lang="en-US" altLang="en-US"/>
          </a:p>
        </p:txBody>
      </p:sp>
    </p:spTree>
    <p:extLst>
      <p:ext uri="{BB962C8B-B14F-4D97-AF65-F5344CB8AC3E}">
        <p14:creationId xmlns:p14="http://schemas.microsoft.com/office/powerpoint/2010/main" val="16703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FF325E13-D3B1-41EE-AB0C-BDEADE89260B}" type="slidenum">
              <a:rPr lang="en-US" altLang="en-US"/>
              <a:pPr/>
              <a:t>‹#›</a:t>
            </a:fld>
            <a:endParaRPr lang="en-US" altLang="en-US"/>
          </a:p>
        </p:txBody>
      </p:sp>
    </p:spTree>
    <p:extLst>
      <p:ext uri="{BB962C8B-B14F-4D97-AF65-F5344CB8AC3E}">
        <p14:creationId xmlns:p14="http://schemas.microsoft.com/office/powerpoint/2010/main" val="387828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77248A51-4F7C-4153-9699-F6BF9FC30F5C}" type="slidenum">
              <a:rPr lang="en-US" altLang="en-US"/>
              <a:pPr/>
              <a:t>‹#›</a:t>
            </a:fld>
            <a:endParaRPr lang="en-US" altLang="en-US"/>
          </a:p>
        </p:txBody>
      </p:sp>
    </p:spTree>
    <p:extLst>
      <p:ext uri="{BB962C8B-B14F-4D97-AF65-F5344CB8AC3E}">
        <p14:creationId xmlns:p14="http://schemas.microsoft.com/office/powerpoint/2010/main" val="276193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7FFA85FD-E192-4C2D-9860-28C59D48001D}" type="slidenum">
              <a:rPr lang="en-US" altLang="en-US"/>
              <a:pPr/>
              <a:t>‹#›</a:t>
            </a:fld>
            <a:endParaRPr lang="en-US" altLang="en-US"/>
          </a:p>
        </p:txBody>
      </p:sp>
      <p:sp>
        <p:nvSpPr>
          <p:cNvPr id="7" name="Footer Placeholder 2">
            <a:extLst>
              <a:ext uri="{FF2B5EF4-FFF2-40B4-BE49-F238E27FC236}">
                <a16:creationId xmlns:a16="http://schemas.microsoft.com/office/drawing/2014/main" id="{C2D0277E-89C7-EC4E-8141-858770A11029}"/>
              </a:ext>
            </a:extLst>
          </p:cNvPr>
          <p:cNvSpPr txBox="1">
            <a:spLocks/>
          </p:cNvSpPr>
          <p:nvPr userDrawn="1"/>
        </p:nvSpPr>
        <p:spPr bwMode="auto">
          <a:xfrm>
            <a:off x="5486400" y="6484615"/>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en-US"/>
              <a:t>Robert Golshan (Apple)</a:t>
            </a:r>
            <a:endParaRPr lang="en-US" altLang="en-US" dirty="0"/>
          </a:p>
        </p:txBody>
      </p:sp>
    </p:spTree>
    <p:extLst>
      <p:ext uri="{BB962C8B-B14F-4D97-AF65-F5344CB8AC3E}">
        <p14:creationId xmlns:p14="http://schemas.microsoft.com/office/powerpoint/2010/main" val="294604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dirty="0"/>
              <a:t>Robert </a:t>
            </a:r>
            <a:r>
              <a:rPr lang="en-US" altLang="en-US" dirty="0" err="1"/>
              <a:t>Golshan</a:t>
            </a:r>
            <a:r>
              <a:rPr lang="en-US" altLang="en-US" dirty="0"/>
              <a:t>, Apple</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8076CA46-368E-45B2-88E4-FE21628E599F}" type="slidenum">
              <a:rPr lang="en-US" altLang="en-US"/>
              <a:pPr/>
              <a:t>‹#›</a:t>
            </a:fld>
            <a:endParaRPr lang="en-US" altLang="en-US"/>
          </a:p>
        </p:txBody>
      </p:sp>
    </p:spTree>
    <p:extLst>
      <p:ext uri="{BB962C8B-B14F-4D97-AF65-F5344CB8AC3E}">
        <p14:creationId xmlns:p14="http://schemas.microsoft.com/office/powerpoint/2010/main" val="230488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a:t>&lt;month year&gt;</a:t>
            </a:r>
          </a:p>
        </p:txBody>
      </p:sp>
      <p:sp>
        <p:nvSpPr>
          <p:cNvPr id="6" name="Footer Placeholder 5"/>
          <p:cNvSpPr>
            <a:spLocks noGrp="1"/>
          </p:cNvSpPr>
          <p:nvPr>
            <p:ph type="ftr" sz="quarter" idx="11"/>
          </p:nvPr>
        </p:nvSpPr>
        <p:spPr/>
        <p:txBody>
          <a:bodyPr/>
          <a:lstStyle>
            <a:lvl1pPr>
              <a:defRPr/>
            </a:lvl1pPr>
          </a:lstStyle>
          <a:p>
            <a:r>
              <a:rPr lang="en-US"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ltLang="en-US"/>
              <a:t>Slide </a:t>
            </a:r>
            <a:fld id="{BFE76D7C-B58F-4F71-803D-2003B07B78A2}" type="slidenum">
              <a:rPr lang="en-US" altLang="en-US"/>
              <a:pPr/>
              <a:t>‹#›</a:t>
            </a:fld>
            <a:endParaRPr lang="en-US" altLang="en-US"/>
          </a:p>
        </p:txBody>
      </p:sp>
    </p:spTree>
    <p:extLst>
      <p:ext uri="{BB962C8B-B14F-4D97-AF65-F5344CB8AC3E}">
        <p14:creationId xmlns:p14="http://schemas.microsoft.com/office/powerpoint/2010/main" val="272064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a:t>&lt;month year&gt;</a:t>
            </a:r>
          </a:p>
        </p:txBody>
      </p:sp>
      <p:sp>
        <p:nvSpPr>
          <p:cNvPr id="8" name="Footer Placeholder 7"/>
          <p:cNvSpPr>
            <a:spLocks noGrp="1"/>
          </p:cNvSpPr>
          <p:nvPr>
            <p:ph type="ftr" sz="quarter" idx="11"/>
          </p:nvPr>
        </p:nvSpPr>
        <p:spPr/>
        <p:txBody>
          <a:bodyPr/>
          <a:lstStyle>
            <a:lvl1pPr>
              <a:defRPr/>
            </a:lvl1pPr>
          </a:lstStyle>
          <a:p>
            <a:r>
              <a:rPr lang="en-US" altLang="en-US"/>
              <a:t>&lt;author&gt;, &lt;company&gt;</a:t>
            </a:r>
          </a:p>
        </p:txBody>
      </p:sp>
      <p:sp>
        <p:nvSpPr>
          <p:cNvPr id="9" name="Slide Number Placeholder 8"/>
          <p:cNvSpPr>
            <a:spLocks noGrp="1"/>
          </p:cNvSpPr>
          <p:nvPr>
            <p:ph type="sldNum" sz="quarter" idx="12"/>
          </p:nvPr>
        </p:nvSpPr>
        <p:spPr/>
        <p:txBody>
          <a:bodyPr/>
          <a:lstStyle>
            <a:lvl1pPr>
              <a:defRPr/>
            </a:lvl1pPr>
          </a:lstStyle>
          <a:p>
            <a:r>
              <a:rPr lang="en-US" altLang="en-US"/>
              <a:t>Slide </a:t>
            </a:r>
            <a:fld id="{3681BF77-6EB1-47C7-B002-47253239B1AA}" type="slidenum">
              <a:rPr lang="en-US" altLang="en-US"/>
              <a:pPr/>
              <a:t>‹#›</a:t>
            </a:fld>
            <a:endParaRPr lang="en-US" altLang="en-US"/>
          </a:p>
        </p:txBody>
      </p:sp>
    </p:spTree>
    <p:extLst>
      <p:ext uri="{BB962C8B-B14F-4D97-AF65-F5344CB8AC3E}">
        <p14:creationId xmlns:p14="http://schemas.microsoft.com/office/powerpoint/2010/main" val="149984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a:t>&lt;month year&gt;</a:t>
            </a:r>
          </a:p>
        </p:txBody>
      </p:sp>
      <p:sp>
        <p:nvSpPr>
          <p:cNvPr id="4" name="Footer Placeholder 3"/>
          <p:cNvSpPr>
            <a:spLocks noGrp="1"/>
          </p:cNvSpPr>
          <p:nvPr>
            <p:ph type="ftr" sz="quarter" idx="11"/>
          </p:nvPr>
        </p:nvSpPr>
        <p:spPr/>
        <p:txBody>
          <a:bodyPr/>
          <a:lstStyle>
            <a:lvl1pPr>
              <a:defRPr/>
            </a:lvl1pPr>
          </a:lstStyle>
          <a:p>
            <a:r>
              <a:rPr lang="en-US" altLang="en-US"/>
              <a:t>&lt;author&gt;, &lt;company&gt;</a:t>
            </a:r>
          </a:p>
        </p:txBody>
      </p:sp>
      <p:sp>
        <p:nvSpPr>
          <p:cNvPr id="5" name="Slide Number Placeholder 4"/>
          <p:cNvSpPr>
            <a:spLocks noGrp="1"/>
          </p:cNvSpPr>
          <p:nvPr>
            <p:ph type="sldNum" sz="quarter" idx="12"/>
          </p:nvPr>
        </p:nvSpPr>
        <p:spPr/>
        <p:txBody>
          <a:bodyPr/>
          <a:lstStyle>
            <a:lvl1pPr>
              <a:defRPr/>
            </a:lvl1pPr>
          </a:lstStyle>
          <a:p>
            <a:r>
              <a:rPr lang="en-US" altLang="en-US"/>
              <a:t>Slide </a:t>
            </a:r>
            <a:fld id="{CA3A8BFF-9C7C-44C4-9364-A9BB01D83082}" type="slidenum">
              <a:rPr lang="en-US" altLang="en-US"/>
              <a:pPr/>
              <a:t>‹#›</a:t>
            </a:fld>
            <a:endParaRPr lang="en-US" altLang="en-US"/>
          </a:p>
        </p:txBody>
      </p:sp>
    </p:spTree>
    <p:extLst>
      <p:ext uri="{BB962C8B-B14F-4D97-AF65-F5344CB8AC3E}">
        <p14:creationId xmlns:p14="http://schemas.microsoft.com/office/powerpoint/2010/main" val="318736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&lt;month year&gt;</a:t>
            </a:r>
          </a:p>
        </p:txBody>
      </p:sp>
      <p:sp>
        <p:nvSpPr>
          <p:cNvPr id="3" name="Footer Placeholder 2"/>
          <p:cNvSpPr>
            <a:spLocks noGrp="1"/>
          </p:cNvSpPr>
          <p:nvPr>
            <p:ph type="ftr" sz="quarter" idx="11"/>
          </p:nvPr>
        </p:nvSpPr>
        <p:spPr/>
        <p:txBody>
          <a:bodyPr/>
          <a:lstStyle>
            <a:lvl1pPr>
              <a:defRPr/>
            </a:lvl1pPr>
          </a:lstStyle>
          <a:p>
            <a:r>
              <a:rPr lang="en-US" altLang="en-US"/>
              <a:t>&lt;author&gt;, &lt;company&gt;</a:t>
            </a:r>
          </a:p>
        </p:txBody>
      </p:sp>
      <p:sp>
        <p:nvSpPr>
          <p:cNvPr id="4" name="Slide Number Placeholder 3"/>
          <p:cNvSpPr>
            <a:spLocks noGrp="1"/>
          </p:cNvSpPr>
          <p:nvPr>
            <p:ph type="sldNum" sz="quarter" idx="12"/>
          </p:nvPr>
        </p:nvSpPr>
        <p:spPr/>
        <p:txBody>
          <a:bodyPr/>
          <a:lstStyle>
            <a:lvl1pPr>
              <a:defRPr/>
            </a:lvl1pPr>
          </a:lstStyle>
          <a:p>
            <a:r>
              <a:rPr lang="en-US" altLang="en-US"/>
              <a:t>Slide </a:t>
            </a:r>
            <a:fld id="{77849D27-6DDF-4CEA-A842-3715DABEA1B1}" type="slidenum">
              <a:rPr lang="en-US" altLang="en-US"/>
              <a:pPr/>
              <a:t>‹#›</a:t>
            </a:fld>
            <a:endParaRPr lang="en-US" altLang="en-US"/>
          </a:p>
        </p:txBody>
      </p:sp>
    </p:spTree>
    <p:extLst>
      <p:ext uri="{BB962C8B-B14F-4D97-AF65-F5344CB8AC3E}">
        <p14:creationId xmlns:p14="http://schemas.microsoft.com/office/powerpoint/2010/main" val="134862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&lt;month year&gt;</a:t>
            </a:r>
          </a:p>
        </p:txBody>
      </p:sp>
      <p:sp>
        <p:nvSpPr>
          <p:cNvPr id="6" name="Footer Placeholder 5"/>
          <p:cNvSpPr>
            <a:spLocks noGrp="1"/>
          </p:cNvSpPr>
          <p:nvPr>
            <p:ph type="ftr" sz="quarter" idx="11"/>
          </p:nvPr>
        </p:nvSpPr>
        <p:spPr/>
        <p:txBody>
          <a:bodyPr/>
          <a:lstStyle>
            <a:lvl1pPr>
              <a:defRPr/>
            </a:lvl1pPr>
          </a:lstStyle>
          <a:p>
            <a:r>
              <a:rPr lang="en-US"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ltLang="en-US"/>
              <a:t>Slide </a:t>
            </a:r>
            <a:fld id="{E334093B-6B9D-4C48-B075-5513B2B936EC}" type="slidenum">
              <a:rPr lang="en-US" altLang="en-US"/>
              <a:pPr/>
              <a:t>‹#›</a:t>
            </a:fld>
            <a:endParaRPr lang="en-US" altLang="en-US"/>
          </a:p>
        </p:txBody>
      </p:sp>
    </p:spTree>
    <p:extLst>
      <p:ext uri="{BB962C8B-B14F-4D97-AF65-F5344CB8AC3E}">
        <p14:creationId xmlns:p14="http://schemas.microsoft.com/office/powerpoint/2010/main" val="132953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&lt;month year&gt;</a:t>
            </a:r>
          </a:p>
        </p:txBody>
      </p:sp>
      <p:sp>
        <p:nvSpPr>
          <p:cNvPr id="6" name="Footer Placeholder 5"/>
          <p:cNvSpPr>
            <a:spLocks noGrp="1"/>
          </p:cNvSpPr>
          <p:nvPr>
            <p:ph type="ftr" sz="quarter" idx="11"/>
          </p:nvPr>
        </p:nvSpPr>
        <p:spPr/>
        <p:txBody>
          <a:bodyPr/>
          <a:lstStyle>
            <a:lvl1pPr>
              <a:defRPr/>
            </a:lvl1pPr>
          </a:lstStyle>
          <a:p>
            <a:r>
              <a:rPr lang="en-US"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ltLang="en-US"/>
              <a:t>Slide </a:t>
            </a:r>
            <a:fld id="{B8FF09C1-D547-44F6-8A3A-D3BD0F4915B0}" type="slidenum">
              <a:rPr lang="en-US" altLang="en-US"/>
              <a:pPr/>
              <a:t>‹#›</a:t>
            </a:fld>
            <a:endParaRPr lang="en-US" altLang="en-US"/>
          </a:p>
        </p:txBody>
      </p:sp>
    </p:spTree>
    <p:extLst>
      <p:ext uri="{BB962C8B-B14F-4D97-AF65-F5344CB8AC3E}">
        <p14:creationId xmlns:p14="http://schemas.microsoft.com/office/powerpoint/2010/main" val="378833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a:t>&lt;month year&gt;</a:t>
            </a: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dirty="0"/>
              <a:t>Robert </a:t>
            </a:r>
            <a:r>
              <a:rPr lang="en-US" altLang="en-US" dirty="0" err="1"/>
              <a:t>Golshan</a:t>
            </a:r>
            <a:r>
              <a:rPr lang="en-US" altLang="en-US" dirty="0"/>
              <a:t>, Apple Inc.</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43A0C1D6-706E-4838-95A6-0943C43B1ADD}" type="slidenum">
              <a:rPr lang="en-US" altLang="en-US"/>
              <a:pPr/>
              <a:t>‹#›</a:t>
            </a:fld>
            <a:endParaRPr lang="en-US" altLang="en-US"/>
          </a:p>
        </p:txBody>
      </p:sp>
      <p:sp>
        <p:nvSpPr>
          <p:cNvPr id="1031" name="Rectangle 7"/>
          <p:cNvSpPr>
            <a:spLocks noChangeArrowheads="1"/>
          </p:cNvSpPr>
          <p:nvPr/>
        </p:nvSpPr>
        <p:spPr bwMode="auto">
          <a:xfrm>
            <a:off x="3131840" y="394156"/>
            <a:ext cx="53263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&lt;</a:t>
            </a:r>
            <a:r>
              <a:rPr lang="en-US" sz="1200" b="1" i="0" u="none" strike="noStrike" kern="1200" dirty="0">
                <a:solidFill>
                  <a:schemeClr val="tx1"/>
                </a:solidFill>
                <a:effectLst/>
                <a:latin typeface="Times New Roman" pitchFamily="18" charset="0"/>
                <a:ea typeface="+mn-ea"/>
                <a:cs typeface="+mn-cs"/>
              </a:rPr>
              <a:t> 15-19-0050-00-004z</a:t>
            </a:r>
            <a:r>
              <a:rPr lang="en-US" altLang="en-US" sz="1400" b="1" dirty="0"/>
              <a:t>&gt;</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altLang="en-US" dirty="0"/>
              <a:t>January 2019</a:t>
            </a:r>
          </a:p>
        </p:txBody>
      </p:sp>
      <p:sp>
        <p:nvSpPr>
          <p:cNvPr id="6" name="Slide Number Placeholder 3"/>
          <p:cNvSpPr>
            <a:spLocks noGrp="1"/>
          </p:cNvSpPr>
          <p:nvPr>
            <p:ph type="sldNum" sz="quarter" idx="12"/>
          </p:nvPr>
        </p:nvSpPr>
        <p:spPr/>
        <p:txBody>
          <a:bodyPr/>
          <a:lstStyle/>
          <a:p>
            <a:r>
              <a:rPr lang="en-US" altLang="en-US"/>
              <a:t>Slide </a:t>
            </a:r>
            <a:fld id="{84A77D4C-72E3-4B0C-9D3D-3EEE1B4D1581}" type="slidenum">
              <a:rPr lang="en-US" altLang="en-US"/>
              <a:pPr/>
              <a:t>1</a:t>
            </a:fld>
            <a:endParaRPr lang="en-US" altLang="en-US"/>
          </a:p>
        </p:txBody>
      </p:sp>
      <p:sp>
        <p:nvSpPr>
          <p:cNvPr id="27651" name="Rectangle 3"/>
          <p:cNvSpPr>
            <a:spLocks noChangeArrowheads="1"/>
          </p:cNvSpPr>
          <p:nvPr/>
        </p:nvSpPr>
        <p:spPr bwMode="auto">
          <a:xfrm>
            <a:off x="152400" y="609600"/>
            <a:ext cx="89916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rPr>
              <a:t>Submission Title:</a:t>
            </a:r>
            <a:r>
              <a:rPr lang="en-US" altLang="en-US" sz="1600" dirty="0">
                <a:solidFill>
                  <a:schemeClr val="tx2"/>
                </a:solidFill>
              </a:rPr>
              <a:t> [</a:t>
            </a:r>
            <a:r>
              <a:rPr lang="en-US" altLang="en-US" sz="1600" dirty="0">
                <a:solidFill>
                  <a:srgbClr val="FF0000"/>
                </a:solidFill>
              </a:rPr>
              <a:t>HRP UWB PHY Suggested Changes</a:t>
            </a:r>
            <a:r>
              <a:rPr lang="en-US" altLang="en-US" sz="1600" dirty="0">
                <a:solidFill>
                  <a:schemeClr val="tx2"/>
                </a:solidFill>
              </a:rPr>
              <a:t>]	</a:t>
            </a:r>
          </a:p>
          <a:p>
            <a:r>
              <a:rPr lang="en-US" altLang="en-US" sz="1600" b="1" dirty="0">
                <a:solidFill>
                  <a:schemeClr val="tx2"/>
                </a:solidFill>
              </a:rPr>
              <a:t>Date Submitted: </a:t>
            </a:r>
            <a:r>
              <a:rPr lang="en-US" altLang="en-US" sz="1600" dirty="0">
                <a:solidFill>
                  <a:schemeClr val="tx2"/>
                </a:solidFill>
              </a:rPr>
              <a:t>[</a:t>
            </a:r>
            <a:r>
              <a:rPr lang="en-US" altLang="en-US" sz="1600" dirty="0">
                <a:solidFill>
                  <a:srgbClr val="FF0000"/>
                </a:solidFill>
              </a:rPr>
              <a:t>16 January 2019</a:t>
            </a:r>
            <a:r>
              <a:rPr lang="en-US" altLang="en-US" sz="1600" dirty="0">
                <a:solidFill>
                  <a:schemeClr val="tx2"/>
                </a:solidFill>
              </a:rPr>
              <a:t>]	</a:t>
            </a:r>
          </a:p>
          <a:p>
            <a:r>
              <a:rPr lang="en-US" altLang="en-US" sz="1600" b="1" dirty="0">
                <a:solidFill>
                  <a:schemeClr val="tx2"/>
                </a:solidFill>
              </a:rPr>
              <a:t>Source:</a:t>
            </a:r>
            <a:r>
              <a:rPr lang="en-US" altLang="en-US" sz="1600" dirty="0">
                <a:solidFill>
                  <a:schemeClr val="tx2"/>
                </a:solidFill>
              </a:rPr>
              <a:t> [</a:t>
            </a:r>
            <a:r>
              <a:rPr lang="en-US" altLang="en-US" sz="1600" dirty="0">
                <a:solidFill>
                  <a:srgbClr val="FF0000"/>
                </a:solidFill>
              </a:rPr>
              <a:t>Robert </a:t>
            </a:r>
            <a:r>
              <a:rPr lang="en-US" altLang="en-US" sz="1600" dirty="0" err="1">
                <a:solidFill>
                  <a:srgbClr val="FF0000"/>
                </a:solidFill>
              </a:rPr>
              <a:t>Golshan</a:t>
            </a:r>
            <a:r>
              <a:rPr lang="en-US" altLang="en-US" sz="1600" dirty="0">
                <a:solidFill>
                  <a:srgbClr val="FF0000"/>
                </a:solidFill>
              </a:rPr>
              <a:t> (Apple) </a:t>
            </a:r>
            <a:r>
              <a:rPr lang="en-US" altLang="en-US" sz="1600" dirty="0">
                <a:solidFill>
                  <a:schemeClr val="tx2"/>
                </a:solidFill>
              </a:rPr>
              <a:t>]</a:t>
            </a:r>
          </a:p>
          <a:p>
            <a:pPr>
              <a:spcBef>
                <a:spcPts val="600"/>
              </a:spcBef>
              <a:spcAft>
                <a:spcPts val="600"/>
              </a:spcAft>
            </a:pPr>
            <a:r>
              <a:rPr lang="en-US" altLang="en-US" sz="1600" b="1" dirty="0">
                <a:solidFill>
                  <a:schemeClr val="tx2"/>
                </a:solidFill>
              </a:rPr>
              <a:t>Re:</a:t>
            </a:r>
            <a:r>
              <a:rPr lang="en-US" altLang="en-US" sz="1600" dirty="0">
                <a:solidFill>
                  <a:schemeClr val="tx2"/>
                </a:solidFill>
              </a:rPr>
              <a:t> [</a:t>
            </a:r>
            <a:r>
              <a:rPr lang="en-US" altLang="en-US" sz="1600" dirty="0">
                <a:solidFill>
                  <a:srgbClr val="FF0000"/>
                </a:solidFill>
              </a:rPr>
              <a:t>Input to the Task Group</a:t>
            </a:r>
            <a:r>
              <a:rPr lang="en-US" altLang="en-US" sz="1600" dirty="0">
                <a:solidFill>
                  <a:schemeClr val="tx2"/>
                </a:solidFill>
              </a:rPr>
              <a:t>]</a:t>
            </a:r>
            <a:endParaRPr lang="en-US" altLang="en-US" dirty="0">
              <a:solidFill>
                <a:schemeClr val="tx2"/>
              </a:solidFill>
            </a:endParaRPr>
          </a:p>
          <a:p>
            <a:pPr>
              <a:spcBef>
                <a:spcPts val="600"/>
              </a:spcBef>
              <a:spcAft>
                <a:spcPts val="600"/>
              </a:spcAft>
            </a:pPr>
            <a:r>
              <a:rPr lang="en-US" altLang="en-US" sz="1600" b="1" dirty="0">
                <a:solidFill>
                  <a:schemeClr val="tx2"/>
                </a:solidFill>
              </a:rPr>
              <a:t>Abstract:</a:t>
            </a:r>
            <a:r>
              <a:rPr lang="en-US" altLang="en-US" sz="1600" dirty="0">
                <a:solidFill>
                  <a:schemeClr val="tx2"/>
                </a:solidFill>
              </a:rPr>
              <a:t>	[</a:t>
            </a:r>
            <a:r>
              <a:rPr lang="en-US" altLang="en-US" sz="1600" dirty="0">
                <a:solidFill>
                  <a:srgbClr val="FF0000"/>
                </a:solidFill>
              </a:rPr>
              <a:t>Presentation, suggested changes to the text including corrections and clarifications.</a:t>
            </a:r>
            <a:r>
              <a:rPr lang="en-US" altLang="en-US" sz="1600" dirty="0">
                <a:solidFill>
                  <a:schemeClr val="tx2"/>
                </a:solidFill>
              </a:rPr>
              <a:t>]</a:t>
            </a:r>
          </a:p>
          <a:p>
            <a:pPr>
              <a:spcBef>
                <a:spcPts val="600"/>
              </a:spcBef>
              <a:spcAft>
                <a:spcPts val="600"/>
              </a:spcAft>
            </a:pPr>
            <a:r>
              <a:rPr lang="en-US" altLang="en-US" sz="1600" b="1" dirty="0">
                <a:solidFill>
                  <a:schemeClr val="tx2"/>
                </a:solidFill>
              </a:rPr>
              <a:t>Purpose:</a:t>
            </a:r>
            <a:r>
              <a:rPr lang="en-US" altLang="en-US" sz="1600" dirty="0">
                <a:solidFill>
                  <a:schemeClr val="tx2"/>
                </a:solidFill>
              </a:rPr>
              <a:t>	[</a:t>
            </a:r>
            <a:r>
              <a:rPr lang="en-US" altLang="en-US" sz="1600" dirty="0">
                <a:solidFill>
                  <a:srgbClr val="FF0000"/>
                </a:solidFill>
              </a:rPr>
              <a:t>Improve clarity of the text</a:t>
            </a:r>
            <a:r>
              <a:rPr lang="en-US" altLang="en-US" sz="1600" dirty="0">
                <a:solidFill>
                  <a:schemeClr val="tx2"/>
                </a:solidFill>
              </a:rPr>
              <a:t>]</a:t>
            </a:r>
          </a:p>
          <a:p>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
        <p:nvSpPr>
          <p:cNvPr id="7" name="Footer Placeholder 2">
            <a:extLst>
              <a:ext uri="{FF2B5EF4-FFF2-40B4-BE49-F238E27FC236}">
                <a16:creationId xmlns:a16="http://schemas.microsoft.com/office/drawing/2014/main" id="{318AB779-B64D-F24B-88C9-28249D18AD3A}"/>
              </a:ext>
            </a:extLst>
          </p:cNvPr>
          <p:cNvSpPr>
            <a:spLocks noGrp="1"/>
          </p:cNvSpPr>
          <p:nvPr>
            <p:ph type="ftr" sz="quarter" idx="11"/>
          </p:nvPr>
        </p:nvSpPr>
        <p:spPr>
          <a:xfrm>
            <a:off x="5486400" y="6475413"/>
            <a:ext cx="3124200" cy="184666"/>
          </a:xfrm>
        </p:spPr>
        <p:txBody>
          <a:bodyPr/>
          <a:lstStyle/>
          <a:p>
            <a:r>
              <a:rPr lang="en-US" altLang="en-US" dirty="0"/>
              <a:t>Robert </a:t>
            </a:r>
            <a:r>
              <a:rPr lang="en-US" altLang="en-US" dirty="0" err="1"/>
              <a:t>Golshan</a:t>
            </a:r>
            <a:r>
              <a:rPr lang="en-US" altLang="en-US" dirty="0"/>
              <a:t> (Apple)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88680E-4049-1D4E-9931-173E39AAF3CE}"/>
              </a:ext>
            </a:extLst>
          </p:cNvPr>
          <p:cNvSpPr>
            <a:spLocks noGrp="1"/>
          </p:cNvSpPr>
          <p:nvPr>
            <p:ph idx="1"/>
          </p:nvPr>
        </p:nvSpPr>
        <p:spPr>
          <a:xfrm>
            <a:off x="628650" y="2080462"/>
            <a:ext cx="7886700" cy="3646444"/>
          </a:xfrm>
        </p:spPr>
        <p:txBody>
          <a:bodyPr>
            <a:normAutofit fontScale="55000" lnSpcReduction="20000"/>
          </a:bodyPr>
          <a:lstStyle/>
          <a:p>
            <a:r>
              <a:rPr lang="en-US" b="1" dirty="0"/>
              <a:t>FROM</a:t>
            </a:r>
            <a:r>
              <a:rPr lang="en-US" dirty="0"/>
              <a:t>:</a:t>
            </a:r>
          </a:p>
          <a:p>
            <a:pPr marL="0" indent="0">
              <a:buNone/>
            </a:pPr>
            <a:endParaRPr lang="en-US" dirty="0"/>
          </a:p>
          <a:p>
            <a:pPr marL="0" indent="0">
              <a:buNone/>
            </a:pPr>
            <a:endParaRPr lang="en-US" dirty="0"/>
          </a:p>
          <a:p>
            <a:pPr marL="0" indent="0">
              <a:buNone/>
            </a:pPr>
            <a:endParaRPr lang="en-US" dirty="0"/>
          </a:p>
          <a:p>
            <a:r>
              <a:rPr lang="en-US" b="1" dirty="0"/>
              <a:t>TO</a:t>
            </a:r>
            <a:r>
              <a:rPr lang="en-US" dirty="0"/>
              <a:t>: </a:t>
            </a:r>
          </a:p>
          <a:p>
            <a:endParaRPr lang="en-US" dirty="0"/>
          </a:p>
          <a:p>
            <a:endParaRPr lang="en-US" dirty="0"/>
          </a:p>
          <a:p>
            <a:endParaRPr lang="en-US" dirty="0"/>
          </a:p>
          <a:p>
            <a:endParaRPr lang="en-US" dirty="0"/>
          </a:p>
          <a:p>
            <a:endParaRPr lang="en-US" dirty="0"/>
          </a:p>
          <a:p>
            <a:r>
              <a:rPr lang="en-US" b="1" dirty="0"/>
              <a:t>Comments</a:t>
            </a:r>
            <a:r>
              <a:rPr lang="en-US" dirty="0"/>
              <a:t>: for consistency with the PPDU encoding process as described in Section 16.2.1 (page 447) and Tables 16-1 and 16-2 (page 448).</a:t>
            </a:r>
          </a:p>
        </p:txBody>
      </p:sp>
      <p:sp>
        <p:nvSpPr>
          <p:cNvPr id="4" name="Title 3">
            <a:extLst>
              <a:ext uri="{FF2B5EF4-FFF2-40B4-BE49-F238E27FC236}">
                <a16:creationId xmlns:a16="http://schemas.microsoft.com/office/drawing/2014/main" id="{EC385CA0-46F9-FB46-ADE6-E11E00770F3B}"/>
              </a:ext>
            </a:extLst>
          </p:cNvPr>
          <p:cNvSpPr>
            <a:spLocks noGrp="1"/>
          </p:cNvSpPr>
          <p:nvPr>
            <p:ph type="title"/>
          </p:nvPr>
        </p:nvSpPr>
        <p:spPr/>
        <p:txBody>
          <a:bodyPr/>
          <a:lstStyle/>
          <a:p>
            <a:r>
              <a:rPr lang="en-US" dirty="0"/>
              <a:t>Page 461: Figure 16-10</a:t>
            </a:r>
          </a:p>
        </p:txBody>
      </p:sp>
      <p:pic>
        <p:nvPicPr>
          <p:cNvPr id="8" name="Picture 7">
            <a:extLst>
              <a:ext uri="{FF2B5EF4-FFF2-40B4-BE49-F238E27FC236}">
                <a16:creationId xmlns:a16="http://schemas.microsoft.com/office/drawing/2014/main" id="{CED58C22-4244-6349-9DE0-5636470711FA}"/>
              </a:ext>
            </a:extLst>
          </p:cNvPr>
          <p:cNvPicPr>
            <a:picLocks noChangeAspect="1"/>
          </p:cNvPicPr>
          <p:nvPr/>
        </p:nvPicPr>
        <p:blipFill>
          <a:blip r:embed="rId3"/>
          <a:stretch>
            <a:fillRect/>
          </a:stretch>
        </p:blipFill>
        <p:spPr>
          <a:xfrm>
            <a:off x="2051720" y="1650726"/>
            <a:ext cx="4607718" cy="1340212"/>
          </a:xfrm>
          <a:prstGeom prst="rect">
            <a:avLst/>
          </a:prstGeom>
          <a:ln w="12700">
            <a:solidFill>
              <a:schemeClr val="tx1"/>
            </a:solidFill>
          </a:ln>
        </p:spPr>
      </p:pic>
      <p:pic>
        <p:nvPicPr>
          <p:cNvPr id="2" name="Picture 1">
            <a:extLst>
              <a:ext uri="{FF2B5EF4-FFF2-40B4-BE49-F238E27FC236}">
                <a16:creationId xmlns:a16="http://schemas.microsoft.com/office/drawing/2014/main" id="{074CC082-EA4E-534C-B84D-1C01BD0B5C4A}"/>
              </a:ext>
            </a:extLst>
          </p:cNvPr>
          <p:cNvPicPr>
            <a:picLocks noChangeAspect="1"/>
          </p:cNvPicPr>
          <p:nvPr/>
        </p:nvPicPr>
        <p:blipFill>
          <a:blip r:embed="rId4"/>
          <a:stretch>
            <a:fillRect/>
          </a:stretch>
        </p:blipFill>
        <p:spPr>
          <a:xfrm>
            <a:off x="1547664" y="3085542"/>
            <a:ext cx="6516216" cy="1504900"/>
          </a:xfrm>
          <a:prstGeom prst="rect">
            <a:avLst/>
          </a:prstGeom>
        </p:spPr>
      </p:pic>
    </p:spTree>
    <p:extLst>
      <p:ext uri="{BB962C8B-B14F-4D97-AF65-F5344CB8AC3E}">
        <p14:creationId xmlns:p14="http://schemas.microsoft.com/office/powerpoint/2010/main" val="177546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ltLang="en-US"/>
              <a:t>Slide </a:t>
            </a:r>
            <a:fld id="{CEC4BC45-39E3-4AF4-A985-1621094AE46F}" type="slidenum">
              <a:rPr lang="en-US" altLang="en-US"/>
              <a:pPr/>
              <a:t>2</a:t>
            </a:fld>
            <a:endParaRPr lang="en-US" altLang="en-US"/>
          </a:p>
        </p:txBody>
      </p:sp>
      <p:sp>
        <p:nvSpPr>
          <p:cNvPr id="26626" name="Rectangle 2"/>
          <p:cNvSpPr>
            <a:spLocks noGrp="1" noChangeArrowheads="1"/>
          </p:cNvSpPr>
          <p:nvPr>
            <p:ph type="ctrTitle"/>
          </p:nvPr>
        </p:nvSpPr>
        <p:spPr>
          <a:xfrm>
            <a:off x="685800" y="2286000"/>
            <a:ext cx="7772400" cy="3735288"/>
          </a:xfrm>
        </p:spPr>
        <p:txBody>
          <a:bodyPr/>
          <a:lstStyle/>
          <a:p>
            <a:r>
              <a:rPr lang="en-US" altLang="en-US" dirty="0"/>
              <a:t>IEEE 802.15.4-2015</a:t>
            </a:r>
            <a:br>
              <a:rPr lang="en-US" altLang="en-US" dirty="0"/>
            </a:br>
            <a:r>
              <a:rPr lang="en-US" altLang="en-US" dirty="0"/>
              <a:t>HRP UWB PHY</a:t>
            </a:r>
            <a:br>
              <a:rPr lang="en-US" altLang="en-US" dirty="0"/>
            </a:br>
            <a:r>
              <a:rPr lang="en-US" altLang="en-US" dirty="0"/>
              <a:t>Suggested Changes</a:t>
            </a:r>
            <a:br>
              <a:rPr lang="en-US" altLang="en-US" dirty="0"/>
            </a:br>
            <a:br>
              <a:rPr lang="en-US" altLang="en-US" dirty="0"/>
            </a:br>
            <a:br>
              <a:rPr lang="en-US" altLang="en-US" dirty="0"/>
            </a:br>
            <a:endParaRPr lang="en-US" altLang="en-US" sz="1800" dirty="0"/>
          </a:p>
        </p:txBody>
      </p:sp>
      <p:sp>
        <p:nvSpPr>
          <p:cNvPr id="8" name="Date Placeholder 1"/>
          <p:cNvSpPr>
            <a:spLocks noGrp="1"/>
          </p:cNvSpPr>
          <p:nvPr>
            <p:ph type="dt" sz="half" idx="10"/>
          </p:nvPr>
        </p:nvSpPr>
        <p:spPr>
          <a:xfrm>
            <a:off x="685800" y="378281"/>
            <a:ext cx="1600200" cy="215444"/>
          </a:xfrm>
        </p:spPr>
        <p:txBody>
          <a:bodyPr/>
          <a:lstStyle/>
          <a:p>
            <a:r>
              <a:rPr lang="en-US" altLang="en-US" dirty="0"/>
              <a:t>January 2019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385CA0-46F9-FB46-ADE6-E11E00770F3B}"/>
              </a:ext>
            </a:extLst>
          </p:cNvPr>
          <p:cNvSpPr>
            <a:spLocks noGrp="1"/>
          </p:cNvSpPr>
          <p:nvPr>
            <p:ph type="title"/>
          </p:nvPr>
        </p:nvSpPr>
        <p:spPr/>
        <p:txBody>
          <a:bodyPr/>
          <a:lstStyle/>
          <a:p>
            <a:r>
              <a:rPr lang="en-US" dirty="0"/>
              <a:t>Page 447: Last paragraph</a:t>
            </a:r>
          </a:p>
        </p:txBody>
      </p:sp>
      <p:sp>
        <p:nvSpPr>
          <p:cNvPr id="5" name="Content Placeholder 4">
            <a:extLst>
              <a:ext uri="{FF2B5EF4-FFF2-40B4-BE49-F238E27FC236}">
                <a16:creationId xmlns:a16="http://schemas.microsoft.com/office/drawing/2014/main" id="{8188680E-4049-1D4E-9931-173E39AAF3CE}"/>
              </a:ext>
            </a:extLst>
          </p:cNvPr>
          <p:cNvSpPr>
            <a:spLocks noGrp="1"/>
          </p:cNvSpPr>
          <p:nvPr>
            <p:ph idx="1"/>
          </p:nvPr>
        </p:nvSpPr>
        <p:spPr/>
        <p:txBody>
          <a:bodyPr>
            <a:normAutofit fontScale="92500" lnSpcReduction="10000"/>
          </a:bodyPr>
          <a:lstStyle/>
          <a:p>
            <a:r>
              <a:rPr lang="en-US" sz="2400" b="1" dirty="0"/>
              <a:t>FROM</a:t>
            </a:r>
            <a:r>
              <a:rPr lang="en-US" sz="2400" dirty="0"/>
              <a:t>: “Table 16-1 and Table 16-2 show how the SHR field, H</a:t>
            </a:r>
            <a:r>
              <a:rPr lang="en-US" sz="2400" baseline="-25000" dirty="0"/>
              <a:t>0</a:t>
            </a:r>
            <a:r>
              <a:rPr lang="en-US" sz="2400" dirty="0"/>
              <a:t>-H</a:t>
            </a:r>
            <a:r>
              <a:rPr lang="en-US" sz="2400" baseline="-25000" dirty="0"/>
              <a:t>18</a:t>
            </a:r>
            <a:r>
              <a:rPr lang="en-US" sz="2400" dirty="0"/>
              <a:t>, PHY Payload field, D</a:t>
            </a:r>
            <a:r>
              <a:rPr lang="en-US" sz="2400" baseline="-25000" dirty="0"/>
              <a:t>0</a:t>
            </a:r>
            <a:r>
              <a:rPr lang="en-US" sz="2400" dirty="0"/>
              <a:t>-D</a:t>
            </a:r>
            <a:r>
              <a:rPr lang="en-US" sz="2400" baseline="-25000" dirty="0"/>
              <a:t>N-1</a:t>
            </a:r>
            <a:r>
              <a:rPr lang="en-US" sz="2400" dirty="0"/>
              <a:t>, and Tail field, T</a:t>
            </a:r>
            <a:r>
              <a:rPr lang="en-US" sz="2400" baseline="-25000" dirty="0"/>
              <a:t>0</a:t>
            </a:r>
            <a:r>
              <a:rPr lang="en-US" sz="2400" dirty="0"/>
              <a:t>-T</a:t>
            </a:r>
            <a:r>
              <a:rPr lang="en-US" sz="2400" baseline="-25000" dirty="0"/>
              <a:t>1</a:t>
            </a:r>
            <a:r>
              <a:rPr lang="en-US" sz="2400" dirty="0"/>
              <a:t>, are mapped onto the symbols.”</a:t>
            </a:r>
          </a:p>
          <a:p>
            <a:pPr>
              <a:spcBef>
                <a:spcPts val="2400"/>
              </a:spcBef>
            </a:pPr>
            <a:r>
              <a:rPr lang="en-US" sz="2400" b="1" dirty="0"/>
              <a:t>TO</a:t>
            </a:r>
            <a:r>
              <a:rPr lang="en-US" sz="2400" dirty="0"/>
              <a:t>: “Table 16-1 and Table 16-2 show how the </a:t>
            </a:r>
            <a:r>
              <a:rPr lang="en-US" sz="2400" dirty="0">
                <a:solidFill>
                  <a:srgbClr val="FF0000"/>
                </a:solidFill>
              </a:rPr>
              <a:t>PHR</a:t>
            </a:r>
            <a:r>
              <a:rPr lang="en-US" sz="2400" dirty="0"/>
              <a:t> field, H</a:t>
            </a:r>
            <a:r>
              <a:rPr lang="en-US" sz="2400" baseline="-25000" dirty="0"/>
              <a:t>0</a:t>
            </a:r>
            <a:r>
              <a:rPr lang="en-US" sz="2400" dirty="0"/>
              <a:t>-H</a:t>
            </a:r>
            <a:r>
              <a:rPr lang="en-US" sz="2400" baseline="-25000" dirty="0"/>
              <a:t>18</a:t>
            </a:r>
            <a:r>
              <a:rPr lang="en-US" sz="2400" dirty="0"/>
              <a:t>, PHY Payload field, </a:t>
            </a:r>
            <a:r>
              <a:rPr lang="en-US" sz="2400" dirty="0">
                <a:solidFill>
                  <a:srgbClr val="FF0000"/>
                </a:solidFill>
              </a:rPr>
              <a:t>B</a:t>
            </a:r>
            <a:r>
              <a:rPr lang="en-US" sz="2400" baseline="-25000" dirty="0">
                <a:solidFill>
                  <a:srgbClr val="FF0000"/>
                </a:solidFill>
              </a:rPr>
              <a:t>0</a:t>
            </a:r>
            <a:r>
              <a:rPr lang="en-US" sz="2400" dirty="0">
                <a:solidFill>
                  <a:srgbClr val="FF0000"/>
                </a:solidFill>
              </a:rPr>
              <a:t>-B</a:t>
            </a:r>
            <a:r>
              <a:rPr lang="en-US" sz="2400" baseline="-25000" dirty="0">
                <a:solidFill>
                  <a:srgbClr val="FF0000"/>
                </a:solidFill>
              </a:rPr>
              <a:t>N-1</a:t>
            </a:r>
            <a:r>
              <a:rPr lang="en-US" sz="2400" dirty="0"/>
              <a:t>, and Tail field, T</a:t>
            </a:r>
            <a:r>
              <a:rPr lang="en-US" sz="2400" baseline="-25000" dirty="0"/>
              <a:t>0</a:t>
            </a:r>
            <a:r>
              <a:rPr lang="en-US" sz="2400" dirty="0"/>
              <a:t>-T</a:t>
            </a:r>
            <a:r>
              <a:rPr lang="en-US" sz="2400" baseline="-25000" dirty="0"/>
              <a:t>1</a:t>
            </a:r>
            <a:r>
              <a:rPr lang="en-US" sz="2400" dirty="0"/>
              <a:t>, are mapped onto the symbols.”</a:t>
            </a:r>
          </a:p>
          <a:p>
            <a:pPr>
              <a:spcBef>
                <a:spcPts val="1224"/>
              </a:spcBef>
            </a:pPr>
            <a:r>
              <a:rPr lang="en-US" sz="2400" b="1" dirty="0"/>
              <a:t>Comments</a:t>
            </a:r>
            <a:r>
              <a:rPr lang="en-US" sz="2400" dirty="0"/>
              <a:t>: “SHR” is a typo. Also, use “B” instead of “D” to avoid confusion with “D” used in Section 16.3.3.1 (c), page 462, which denotes input information symbols into the Reed-Solomon encoder. “B” is consistent with the notation used in Figure 16-10, page 461.</a:t>
            </a:r>
          </a:p>
        </p:txBody>
      </p:sp>
    </p:spTree>
    <p:extLst>
      <p:ext uri="{BB962C8B-B14F-4D97-AF65-F5344CB8AC3E}">
        <p14:creationId xmlns:p14="http://schemas.microsoft.com/office/powerpoint/2010/main" val="75654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385CA0-46F9-FB46-ADE6-E11E00770F3B}"/>
              </a:ext>
            </a:extLst>
          </p:cNvPr>
          <p:cNvSpPr>
            <a:spLocks noGrp="1"/>
          </p:cNvSpPr>
          <p:nvPr>
            <p:ph type="title"/>
          </p:nvPr>
        </p:nvSpPr>
        <p:spPr/>
        <p:txBody>
          <a:bodyPr/>
          <a:lstStyle/>
          <a:p>
            <a:r>
              <a:rPr lang="en-US" dirty="0"/>
              <a:t>Page 448-9: Tables 16-1 and 16-2</a:t>
            </a:r>
          </a:p>
        </p:txBody>
      </p:sp>
      <p:sp>
        <p:nvSpPr>
          <p:cNvPr id="5" name="Content Placeholder 4">
            <a:extLst>
              <a:ext uri="{FF2B5EF4-FFF2-40B4-BE49-F238E27FC236}">
                <a16:creationId xmlns:a16="http://schemas.microsoft.com/office/drawing/2014/main" id="{8188680E-4049-1D4E-9931-173E39AAF3CE}"/>
              </a:ext>
            </a:extLst>
          </p:cNvPr>
          <p:cNvSpPr>
            <a:spLocks noGrp="1"/>
          </p:cNvSpPr>
          <p:nvPr>
            <p:ph idx="1"/>
          </p:nvPr>
        </p:nvSpPr>
        <p:spPr>
          <a:xfrm>
            <a:off x="628650" y="2226469"/>
            <a:ext cx="7886700" cy="3500438"/>
          </a:xfrm>
        </p:spPr>
        <p:txBody>
          <a:bodyPr>
            <a:normAutofit/>
          </a:bodyPr>
          <a:lstStyle/>
          <a:p>
            <a:r>
              <a:rPr lang="en-US" sz="2400" b="1" dirty="0"/>
              <a:t>Table captions:</a:t>
            </a:r>
          </a:p>
          <a:p>
            <a:pPr lvl="1"/>
            <a:r>
              <a:rPr lang="en-US" sz="1600" b="1" dirty="0"/>
              <a:t>FROM</a:t>
            </a:r>
            <a:r>
              <a:rPr lang="en-US" sz="1600" dirty="0"/>
              <a:t>: “Mapping of SHR field bits, ...”</a:t>
            </a:r>
          </a:p>
          <a:p>
            <a:pPr lvl="1"/>
            <a:r>
              <a:rPr lang="en-US" sz="1600" b="1" dirty="0"/>
              <a:t>TO</a:t>
            </a:r>
            <a:r>
              <a:rPr lang="en-US" sz="1600" dirty="0"/>
              <a:t>: “Mapping of </a:t>
            </a:r>
            <a:r>
              <a:rPr lang="en-US" sz="1600" dirty="0">
                <a:solidFill>
                  <a:srgbClr val="FF0000"/>
                </a:solidFill>
              </a:rPr>
              <a:t>PHR</a:t>
            </a:r>
            <a:r>
              <a:rPr lang="en-US" sz="1600" dirty="0"/>
              <a:t> field bits, ...”</a:t>
            </a:r>
          </a:p>
          <a:p>
            <a:pPr lvl="1"/>
            <a:r>
              <a:rPr lang="en-US" sz="1600" b="1" dirty="0"/>
              <a:t>Comments</a:t>
            </a:r>
            <a:r>
              <a:rPr lang="en-US" sz="1600" dirty="0"/>
              <a:t>: SHR is a typo.</a:t>
            </a:r>
          </a:p>
          <a:p>
            <a:pPr lvl="1"/>
            <a:endParaRPr lang="en-US" sz="1600" dirty="0"/>
          </a:p>
          <a:p>
            <a:r>
              <a:rPr lang="en-US" sz="2400" b="1" dirty="0"/>
              <a:t>Table entries:</a:t>
            </a:r>
          </a:p>
          <a:p>
            <a:pPr lvl="1"/>
            <a:r>
              <a:rPr lang="en-US" sz="1600" dirty="0"/>
              <a:t>Change all instances of “D” to “B” to avoid confusion with “D” used in Section 16.3.3.1 (c), page 462, which denotes input information symbols into the Reed-Solomon encoder. “B” is consistent with the notation used in Figure 16-10, page 461.</a:t>
            </a:r>
          </a:p>
          <a:p>
            <a:endParaRPr lang="en-US" sz="1800" dirty="0"/>
          </a:p>
        </p:txBody>
      </p:sp>
    </p:spTree>
    <p:extLst>
      <p:ext uri="{BB962C8B-B14F-4D97-AF65-F5344CB8AC3E}">
        <p14:creationId xmlns:p14="http://schemas.microsoft.com/office/powerpoint/2010/main" val="43249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385CA0-46F9-FB46-ADE6-E11E00770F3B}"/>
              </a:ext>
            </a:extLst>
          </p:cNvPr>
          <p:cNvSpPr>
            <a:spLocks noGrp="1"/>
          </p:cNvSpPr>
          <p:nvPr>
            <p:ph type="title"/>
          </p:nvPr>
        </p:nvSpPr>
        <p:spPr/>
        <p:txBody>
          <a:bodyPr/>
          <a:lstStyle/>
          <a:p>
            <a:r>
              <a:rPr lang="en-US" dirty="0"/>
              <a:t>Page 454: 1</a:t>
            </a:r>
            <a:r>
              <a:rPr lang="en-US" baseline="30000" dirty="0"/>
              <a:t>st</a:t>
            </a:r>
            <a:r>
              <a:rPr lang="en-US" dirty="0"/>
              <a:t> paragraph of 16.5.4</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8188680E-4049-1D4E-9931-173E39AAF3CE}"/>
                  </a:ext>
                </a:extLst>
              </p:cNvPr>
              <p:cNvSpPr>
                <a:spLocks noGrp="1"/>
              </p:cNvSpPr>
              <p:nvPr>
                <p:ph idx="1"/>
              </p:nvPr>
            </p:nvSpPr>
            <p:spPr>
              <a:xfrm>
                <a:off x="685800" y="1752600"/>
                <a:ext cx="7772400" cy="4628728"/>
              </a:xfrm>
            </p:spPr>
            <p:txBody>
              <a:bodyPr>
                <a:normAutofit fontScale="92500" lnSpcReduction="10000"/>
              </a:bodyPr>
              <a:lstStyle/>
              <a:p>
                <a:r>
                  <a:rPr lang="en-US" sz="1800" b="1" dirty="0"/>
                  <a:t>FROM</a:t>
                </a:r>
                <a:r>
                  <a:rPr lang="en-US" sz="1800" dirty="0"/>
                  <a:t>: “Four mandatory preambles are defined: a default preamble, a short preamble, a medium preamble, and a long preamble. The preamble to be used in the transmission of the current frame is determined by the value of the </a:t>
                </a:r>
                <a:r>
                  <a:rPr lang="en-US" sz="1800" dirty="0" err="1"/>
                  <a:t>HrpUwbPreambleSymbolsRepetitions</a:t>
                </a:r>
                <a:r>
                  <a:rPr lang="en-US" sz="1800" dirty="0"/>
                  <a:t> parameter in the MCPS-</a:t>
                </a:r>
                <a:r>
                  <a:rPr lang="en-US" sz="1800" dirty="0" err="1"/>
                  <a:t>DATA.request</a:t>
                </a:r>
                <a:r>
                  <a:rPr lang="en-US" sz="1800" dirty="0"/>
                  <a:t> primitive.”</a:t>
                </a:r>
              </a:p>
              <a:p>
                <a:pPr>
                  <a:spcBef>
                    <a:spcPts val="1200"/>
                  </a:spcBef>
                </a:pPr>
                <a:r>
                  <a:rPr lang="en-US" sz="1800" b="1" dirty="0"/>
                  <a:t>TO</a:t>
                </a:r>
                <a:r>
                  <a:rPr lang="en-US" sz="1800" dirty="0"/>
                  <a:t>: “Four mandatory preamble </a:t>
                </a:r>
                <a:r>
                  <a:rPr lang="en-US" sz="1800" dirty="0">
                    <a:solidFill>
                      <a:srgbClr val="FF0000"/>
                    </a:solidFill>
                  </a:rPr>
                  <a:t>durations</a:t>
                </a:r>
                <a:r>
                  <a:rPr lang="en-US" sz="1800" dirty="0"/>
                  <a:t> are defined: a default preamble </a:t>
                </a:r>
                <a:r>
                  <a:rPr lang="en-US" sz="1800" dirty="0">
                    <a:solidFill>
                      <a:srgbClr val="FF0000"/>
                    </a:solidFill>
                  </a:rPr>
                  <a:t>duration</a:t>
                </a:r>
                <a:r>
                  <a:rPr lang="en-US" sz="1800" dirty="0"/>
                  <a:t>, a short preamble </a:t>
                </a:r>
                <a:r>
                  <a:rPr lang="en-US" sz="1800" dirty="0">
                    <a:solidFill>
                      <a:srgbClr val="FF0000"/>
                    </a:solidFill>
                  </a:rPr>
                  <a:t>duration</a:t>
                </a:r>
                <a:r>
                  <a:rPr lang="en-US" sz="1800" dirty="0"/>
                  <a:t>, a medium preamble </a:t>
                </a:r>
                <a:r>
                  <a:rPr lang="en-US" sz="1800" dirty="0">
                    <a:solidFill>
                      <a:srgbClr val="FF0000"/>
                    </a:solidFill>
                  </a:rPr>
                  <a:t>duration</a:t>
                </a:r>
                <a:r>
                  <a:rPr lang="en-US" sz="1800" dirty="0"/>
                  <a:t>, and a long preamble </a:t>
                </a:r>
                <a:r>
                  <a:rPr lang="en-US" sz="1800" dirty="0">
                    <a:solidFill>
                      <a:srgbClr val="FF0000"/>
                    </a:solidFill>
                  </a:rPr>
                  <a:t>duration</a:t>
                </a:r>
                <a:r>
                  <a:rPr lang="en-US" sz="1800" dirty="0"/>
                  <a:t>. The preamble </a:t>
                </a:r>
                <a:r>
                  <a:rPr lang="en-US" sz="1800" dirty="0">
                    <a:solidFill>
                      <a:srgbClr val="FF0000"/>
                    </a:solidFill>
                  </a:rPr>
                  <a:t>duration </a:t>
                </a:r>
                <a:r>
                  <a:rPr lang="en-US" sz="1800" dirty="0"/>
                  <a:t>to be used in the transmission of the current frame is determined by the value of the </a:t>
                </a:r>
                <a:r>
                  <a:rPr lang="en-US" sz="1800" dirty="0" err="1"/>
                  <a:t>HrpUwbPreambleSymbolsRepetitions</a:t>
                </a:r>
                <a:r>
                  <a:rPr lang="en-US" sz="1800" dirty="0"/>
                  <a:t> parameter in the MCPS-</a:t>
                </a:r>
                <a:r>
                  <a:rPr lang="en-US" sz="1800" dirty="0" err="1"/>
                  <a:t>DATA.request</a:t>
                </a:r>
                <a:r>
                  <a:rPr lang="en-US" sz="1800" dirty="0"/>
                  <a:t> primitive.”</a:t>
                </a:r>
              </a:p>
              <a:p>
                <a:pPr>
                  <a:spcBef>
                    <a:spcPts val="1200"/>
                  </a:spcBef>
                </a:pPr>
                <a:r>
                  <a:rPr lang="en-US" sz="1800" b="1" dirty="0"/>
                  <a:t>Comments</a:t>
                </a:r>
                <a:r>
                  <a:rPr lang="en-US" sz="1800" dirty="0"/>
                  <a:t>: This paragraph is referring to the number of symbols in the sync sequence (denoted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m:rPr>
                            <m:sty m:val="p"/>
                          </m:rPr>
                          <a:rPr lang="en-US" sz="1800">
                            <a:latin typeface="Cambria Math" panose="02040503050406030204" pitchFamily="18" charset="0"/>
                          </a:rPr>
                          <m:t>sync</m:t>
                        </m:r>
                      </m:sub>
                    </m:sSub>
                  </m:oMath>
                </a14:m>
                <a:r>
                  <a:rPr lang="en-US" sz="1800" dirty="0"/>
                  <a:t> in Table 16-5), i.e. the number times a given </a:t>
                </a:r>
                <a:r>
                  <a:rPr lang="en-US" sz="1800" dirty="0" err="1"/>
                  <a:t>ternay</a:t>
                </a:r>
                <a:r>
                  <a:rPr lang="en-US" sz="1800" dirty="0"/>
                  <a:t> sequence is repeated, not the sequence itself (there are more than four sequences defined in Tables 16-6 and 16-7). Inserting the word “duration” will make it clear and also bring this text into agreement with Table 16-9 (on page 458), where “duration” is also mentioned.</a:t>
                </a:r>
              </a:p>
            </p:txBody>
          </p:sp>
        </mc:Choice>
        <mc:Fallback xmlns="">
          <p:sp>
            <p:nvSpPr>
              <p:cNvPr id="5" name="Content Placeholder 4">
                <a:extLst>
                  <a:ext uri="{FF2B5EF4-FFF2-40B4-BE49-F238E27FC236}">
                    <a16:creationId xmlns:a16="http://schemas.microsoft.com/office/drawing/2014/main" id="{8188680E-4049-1D4E-9931-173E39AAF3CE}"/>
                  </a:ext>
                </a:extLst>
              </p:cNvPr>
              <p:cNvSpPr>
                <a:spLocks noGrp="1" noRot="1" noChangeAspect="1" noMove="1" noResize="1" noEditPoints="1" noAdjustHandles="1" noChangeArrowheads="1" noChangeShapeType="1" noTextEdit="1"/>
              </p:cNvSpPr>
              <p:nvPr>
                <p:ph idx="1"/>
              </p:nvPr>
            </p:nvSpPr>
            <p:spPr>
              <a:xfrm>
                <a:off x="685800" y="1752600"/>
                <a:ext cx="7772400" cy="4628728"/>
              </a:xfrm>
              <a:blipFill>
                <a:blip r:embed="rId2"/>
                <a:stretch>
                  <a:fillRect l="-326" t="-1096" r="-816"/>
                </a:stretch>
              </a:blipFill>
            </p:spPr>
            <p:txBody>
              <a:bodyPr/>
              <a:lstStyle/>
              <a:p>
                <a:r>
                  <a:rPr lang="en-US">
                    <a:noFill/>
                  </a:rPr>
                  <a:t> </a:t>
                </a:r>
              </a:p>
            </p:txBody>
          </p:sp>
        </mc:Fallback>
      </mc:AlternateContent>
    </p:spTree>
    <p:extLst>
      <p:ext uri="{BB962C8B-B14F-4D97-AF65-F5344CB8AC3E}">
        <p14:creationId xmlns:p14="http://schemas.microsoft.com/office/powerpoint/2010/main" val="388456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385CA0-46F9-FB46-ADE6-E11E00770F3B}"/>
              </a:ext>
            </a:extLst>
          </p:cNvPr>
          <p:cNvSpPr>
            <a:spLocks noGrp="1"/>
          </p:cNvSpPr>
          <p:nvPr>
            <p:ph type="title"/>
          </p:nvPr>
        </p:nvSpPr>
        <p:spPr/>
        <p:txBody>
          <a:bodyPr/>
          <a:lstStyle/>
          <a:p>
            <a:r>
              <a:rPr lang="en-US" dirty="0"/>
              <a:t>Page 452: Table 16-4 (change 1 of 3)</a:t>
            </a:r>
          </a:p>
        </p:txBody>
      </p:sp>
      <p:sp>
        <p:nvSpPr>
          <p:cNvPr id="5" name="Content Placeholder 4">
            <a:extLst>
              <a:ext uri="{FF2B5EF4-FFF2-40B4-BE49-F238E27FC236}">
                <a16:creationId xmlns:a16="http://schemas.microsoft.com/office/drawing/2014/main" id="{8188680E-4049-1D4E-9931-173E39AAF3CE}"/>
              </a:ext>
            </a:extLst>
          </p:cNvPr>
          <p:cNvSpPr>
            <a:spLocks noGrp="1"/>
          </p:cNvSpPr>
          <p:nvPr>
            <p:ph idx="1"/>
          </p:nvPr>
        </p:nvSpPr>
        <p:spPr>
          <a:xfrm>
            <a:off x="685800" y="1916832"/>
            <a:ext cx="7772400" cy="4179168"/>
          </a:xfrm>
        </p:spPr>
        <p:txBody>
          <a:bodyPr>
            <a:normAutofit/>
          </a:bodyPr>
          <a:lstStyle/>
          <a:p>
            <a:r>
              <a:rPr lang="en-US" sz="2400" b="1" dirty="0"/>
              <a:t>From</a:t>
            </a:r>
            <a:r>
              <a:rPr lang="en-US" sz="2400" b="0" dirty="0"/>
              <a:t>:</a:t>
            </a:r>
          </a:p>
          <a:p>
            <a:endParaRPr lang="en-US" sz="2400" dirty="0"/>
          </a:p>
          <a:p>
            <a:endParaRPr lang="en-US" sz="2400" dirty="0"/>
          </a:p>
          <a:p>
            <a:r>
              <a:rPr lang="en-US" sz="2400" b="1" dirty="0"/>
              <a:t>To</a:t>
            </a:r>
            <a:r>
              <a:rPr lang="en-US" sz="2400" dirty="0"/>
              <a:t>:</a:t>
            </a:r>
          </a:p>
          <a:p>
            <a:pPr marL="0" indent="0">
              <a:buNone/>
            </a:pPr>
            <a:endParaRPr lang="en-US" sz="2400" dirty="0"/>
          </a:p>
          <a:p>
            <a:pPr marL="0" indent="0">
              <a:buNone/>
            </a:pPr>
            <a:endParaRPr lang="en-US" sz="2400" dirty="0"/>
          </a:p>
          <a:p>
            <a:r>
              <a:rPr lang="en-US" sz="2400" b="1" dirty="0"/>
              <a:t>Comments</a:t>
            </a:r>
            <a:r>
              <a:rPr lang="en-US" sz="2400" dirty="0"/>
              <a:t>: Adds clarity to formula on page 456, and Figure 16-5 on page 457 (see next 2 slides).</a:t>
            </a:r>
          </a:p>
        </p:txBody>
      </p:sp>
      <p:pic>
        <p:nvPicPr>
          <p:cNvPr id="3" name="Picture 2">
            <a:extLst>
              <a:ext uri="{FF2B5EF4-FFF2-40B4-BE49-F238E27FC236}">
                <a16:creationId xmlns:a16="http://schemas.microsoft.com/office/drawing/2014/main" id="{6B96620A-1303-404A-B155-E3D21FB8CD1B}"/>
              </a:ext>
            </a:extLst>
          </p:cNvPr>
          <p:cNvPicPr>
            <a:picLocks noChangeAspect="1"/>
          </p:cNvPicPr>
          <p:nvPr/>
        </p:nvPicPr>
        <p:blipFill>
          <a:blip r:embed="rId2"/>
          <a:stretch>
            <a:fillRect/>
          </a:stretch>
        </p:blipFill>
        <p:spPr>
          <a:xfrm>
            <a:off x="1672120" y="3137907"/>
            <a:ext cx="7076344" cy="838810"/>
          </a:xfrm>
          <a:prstGeom prst="rect">
            <a:avLst/>
          </a:prstGeom>
        </p:spPr>
      </p:pic>
      <p:pic>
        <p:nvPicPr>
          <p:cNvPr id="8" name="Picture 7">
            <a:extLst>
              <a:ext uri="{FF2B5EF4-FFF2-40B4-BE49-F238E27FC236}">
                <a16:creationId xmlns:a16="http://schemas.microsoft.com/office/drawing/2014/main" id="{622CC4CA-A95B-D943-9DED-CDDD1C56C614}"/>
              </a:ext>
            </a:extLst>
          </p:cNvPr>
          <p:cNvPicPr>
            <a:picLocks noChangeAspect="1"/>
          </p:cNvPicPr>
          <p:nvPr/>
        </p:nvPicPr>
        <p:blipFill>
          <a:blip r:embed="rId3"/>
          <a:stretch>
            <a:fillRect/>
          </a:stretch>
        </p:blipFill>
        <p:spPr>
          <a:xfrm>
            <a:off x="2132480" y="1816003"/>
            <a:ext cx="6559912" cy="866567"/>
          </a:xfrm>
          <a:prstGeom prst="rect">
            <a:avLst/>
          </a:prstGeom>
        </p:spPr>
      </p:pic>
    </p:spTree>
    <p:extLst>
      <p:ext uri="{BB962C8B-B14F-4D97-AF65-F5344CB8AC3E}">
        <p14:creationId xmlns:p14="http://schemas.microsoft.com/office/powerpoint/2010/main" val="340150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385CA0-46F9-FB46-ADE6-E11E00770F3B}"/>
              </a:ext>
            </a:extLst>
          </p:cNvPr>
          <p:cNvSpPr>
            <a:spLocks noGrp="1"/>
          </p:cNvSpPr>
          <p:nvPr>
            <p:ph type="title"/>
          </p:nvPr>
        </p:nvSpPr>
        <p:spPr/>
        <p:txBody>
          <a:bodyPr/>
          <a:lstStyle/>
          <a:p>
            <a:r>
              <a:rPr lang="en-US" dirty="0"/>
              <a:t>Page 456: Equation (change 2 of 3)</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8188680E-4049-1D4E-9931-173E39AAF3CE}"/>
                  </a:ext>
                </a:extLst>
              </p:cNvPr>
              <p:cNvSpPr>
                <a:spLocks noGrp="1"/>
              </p:cNvSpPr>
              <p:nvPr>
                <p:ph idx="1"/>
              </p:nvPr>
            </p:nvSpPr>
            <p:spPr>
              <a:xfrm>
                <a:off x="667675" y="1561576"/>
                <a:ext cx="8083154" cy="4979586"/>
              </a:xfrm>
            </p:spPr>
            <p:txBody>
              <a:bodyPr>
                <a:normAutofit fontScale="92500" lnSpcReduction="10000"/>
              </a:bodyPr>
              <a:lstStyle/>
              <a:p>
                <a:r>
                  <a:rPr lang="en-US" sz="1600" b="1" dirty="0"/>
                  <a:t>From</a:t>
                </a:r>
                <a:r>
                  <a:rPr lang="en-US" sz="1600" dirty="0"/>
                  <a:t>: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a:spcAft>
                    <a:spcPts val="0"/>
                  </a:spcAft>
                </a:pPr>
                <a:r>
                  <a:rPr lang="en-US" sz="1600" b="1" dirty="0"/>
                  <a:t>To</a:t>
                </a:r>
                <a:r>
                  <a:rPr lang="en-US" sz="1600" dirty="0"/>
                  <a:t>: “For a WPAN using the ternary code indexed by </a:t>
                </a:r>
                <a14:m>
                  <m:oMath xmlns:m="http://schemas.openxmlformats.org/officeDocument/2006/math">
                    <m:r>
                      <a:rPr lang="en-US" sz="1600" i="1">
                        <a:latin typeface="Cambria Math" panose="02040503050406030204" pitchFamily="18" charset="0"/>
                      </a:rPr>
                      <m:t>𝑖</m:t>
                    </m:r>
                  </m:oMath>
                </a14:m>
                <a:r>
                  <a:rPr lang="en-US" sz="1600" dirty="0"/>
                  <a:t>, the SYNC field shall consist of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m:rPr>
                            <m:sty m:val="p"/>
                          </m:rPr>
                          <a:rPr lang="en-US" sz="1600">
                            <a:latin typeface="Cambria Math" panose="02040503050406030204" pitchFamily="18" charset="0"/>
                          </a:rPr>
                          <m:t>sync</m:t>
                        </m:r>
                      </m:sub>
                    </m:sSub>
                  </m:oMath>
                </a14:m>
                <a:r>
                  <a:rPr lang="en-US" sz="1600" dirty="0"/>
                  <a:t> repetitions of the symbol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𝑖</m:t>
                        </m:r>
                      </m:sub>
                    </m:sSub>
                  </m:oMath>
                </a14:m>
                <a:r>
                  <a:rPr lang="en-US" sz="1600" dirty="0"/>
                  <a:t>, where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𝑖</m:t>
                        </m:r>
                      </m:sub>
                    </m:sSub>
                  </m:oMath>
                </a14:m>
                <a:r>
                  <a:rPr lang="en-US" sz="1600" dirty="0"/>
                  <a:t> consists of the ternary code elements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1">
                            <a:latin typeface="Cambria Math" panose="02040503050406030204" pitchFamily="18" charset="0"/>
                          </a:rPr>
                          <m:t>𝑖</m:t>
                        </m:r>
                      </m:sub>
                    </m:sSub>
                    <m:d>
                      <m:dPr>
                        <m:ctrlPr>
                          <a:rPr lang="en-US" sz="1600" i="1">
                            <a:latin typeface="Cambria Math" panose="02040503050406030204" pitchFamily="18" charset="0"/>
                          </a:rPr>
                        </m:ctrlPr>
                      </m:dPr>
                      <m:e>
                        <m:r>
                          <a:rPr lang="en-US" sz="1600" i="1">
                            <a:latin typeface="Cambria Math" panose="02040503050406030204" pitchFamily="18" charset="0"/>
                          </a:rPr>
                          <m:t>𝑛</m:t>
                        </m:r>
                      </m:e>
                    </m:d>
                  </m:oMath>
                </a14:m>
                <a:r>
                  <a:rPr lang="en-US" sz="1600" dirty="0"/>
                  <a:t> separated by </a:t>
                </a:r>
                <a14:m>
                  <m:oMath xmlns:m="http://schemas.openxmlformats.org/officeDocument/2006/math">
                    <m:r>
                      <a:rPr lang="en-US" sz="1600" i="1">
                        <a:latin typeface="Cambria Math" panose="02040503050406030204" pitchFamily="18" charset="0"/>
                      </a:rPr>
                      <m:t>𝐿</m:t>
                    </m:r>
                    <m:r>
                      <a:rPr lang="en-US" sz="1600" i="1">
                        <a:latin typeface="Cambria Math" panose="02040503050406030204" pitchFamily="18" charset="0"/>
                      </a:rPr>
                      <m:t>−1</m:t>
                    </m:r>
                  </m:oMath>
                </a14:m>
                <a:r>
                  <a:rPr lang="en-US" sz="1600" dirty="0"/>
                  <a:t> zero chips as depicted in Figure 16-5 and expressed mathematically below:</a:t>
                </a:r>
                <a:endParaRPr lang="en-US" sz="1600" i="1" dirty="0"/>
              </a:p>
              <a:p>
                <a:pPr marL="0" indent="0">
                  <a:spcBef>
                    <a:spcPts val="0"/>
                  </a:spcBef>
                  <a:buNone/>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𝑖</m:t>
                          </m:r>
                        </m:sub>
                      </m:sSub>
                      <m:d>
                        <m:dPr>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nary>
                        <m:naryPr>
                          <m:chr m:val="∑"/>
                          <m:ctrlPr>
                            <a:rPr lang="en-US" sz="1600" i="1">
                              <a:latin typeface="Cambria Math" panose="02040503050406030204" pitchFamily="18" charset="0"/>
                            </a:rPr>
                          </m:ctrlPr>
                        </m:naryPr>
                        <m:sub>
                          <m:r>
                            <a:rPr lang="en-US" sz="1600" i="1">
                              <a:latin typeface="Cambria Math" panose="02040503050406030204" pitchFamily="18" charset="0"/>
                            </a:rPr>
                            <m:t>𝑛</m:t>
                          </m:r>
                          <m:r>
                            <a:rPr lang="en-US" sz="1600" i="1">
                              <a:latin typeface="Cambria Math" panose="02040503050406030204" pitchFamily="18" charset="0"/>
                            </a:rPr>
                            <m:t>=0</m:t>
                          </m:r>
                        </m:sub>
                        <m:sup>
                          <m:r>
                            <a:rPr lang="en-US" sz="1600" i="1">
                              <a:latin typeface="Cambria Math" panose="02040503050406030204" pitchFamily="18" charset="0"/>
                            </a:rPr>
                            <m:t>𝑁</m:t>
                          </m:r>
                          <m:r>
                            <a:rPr lang="en-US" sz="1600" i="1">
                              <a:latin typeface="Cambria Math" panose="02040503050406030204" pitchFamily="18" charset="0"/>
                            </a:rPr>
                            <m:t>−1</m:t>
                          </m:r>
                        </m:sup>
                        <m:e>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1">
                                  <a:latin typeface="Cambria Math" panose="02040503050406030204" pitchFamily="18" charset="0"/>
                                </a:rPr>
                                <m:t>𝑖</m:t>
                              </m:r>
                            </m:sub>
                          </m:sSub>
                          <m:d>
                            <m:dPr>
                              <m:ctrlPr>
                                <a:rPr lang="en-US" sz="1600" i="1">
                                  <a:latin typeface="Cambria Math" panose="02040503050406030204" pitchFamily="18" charset="0"/>
                                </a:rPr>
                              </m:ctrlPr>
                            </m:dPr>
                            <m:e>
                              <m:r>
                                <a:rPr lang="en-US" sz="1600" i="1">
                                  <a:latin typeface="Cambria Math" panose="02040503050406030204" pitchFamily="18" charset="0"/>
                                </a:rPr>
                                <m:t>𝑛</m:t>
                              </m:r>
                            </m:e>
                          </m:d>
                          <m:r>
                            <a:rPr lang="en-US" sz="1600" i="1">
                              <a:latin typeface="Cambria Math" panose="02040503050406030204" pitchFamily="18" charset="0"/>
                            </a:rPr>
                            <m:t> </m:t>
                          </m:r>
                          <m:r>
                            <a:rPr lang="en-US" sz="1600" i="1">
                              <a:latin typeface="Cambria Math" panose="02040503050406030204" pitchFamily="18" charset="0"/>
                            </a:rPr>
                            <m:t>𝛿</m:t>
                          </m:r>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m:t>
                          </m:r>
                          <m:r>
                            <a:rPr lang="en-US" sz="1600" i="1">
                              <a:latin typeface="Cambria Math" panose="02040503050406030204" pitchFamily="18" charset="0"/>
                            </a:rPr>
                            <m:t>𝑛𝐿</m:t>
                          </m:r>
                          <m:r>
                            <a:rPr lang="en-US" sz="1600" i="1">
                              <a:latin typeface="Cambria Math" panose="02040503050406030204" pitchFamily="18" charset="0"/>
                            </a:rPr>
                            <m:t>)</m:t>
                          </m:r>
                        </m:e>
                      </m:nary>
                      <m:r>
                        <a:rPr lang="en-US" sz="1600" i="1">
                          <a:latin typeface="Cambria Math" panose="02040503050406030204" pitchFamily="18" charset="0"/>
                        </a:rPr>
                        <m:t>           </m:t>
                      </m:r>
                      <m:r>
                        <a:rPr lang="en-US" sz="1600" i="1">
                          <a:latin typeface="Cambria Math" panose="02040503050406030204" pitchFamily="18" charset="0"/>
                        </a:rPr>
                        <m:t>𝑘</m:t>
                      </m:r>
                      <m:r>
                        <a:rPr lang="en-US" sz="1600" i="1">
                          <a:latin typeface="Cambria Math" panose="02040503050406030204" pitchFamily="18" charset="0"/>
                        </a:rPr>
                        <m:t>=0, 1, …, </m:t>
                      </m:r>
                      <m:r>
                        <a:rPr lang="en-US" sz="1600" i="1">
                          <a:latin typeface="Cambria Math" panose="02040503050406030204" pitchFamily="18" charset="0"/>
                        </a:rPr>
                        <m:t>𝑁𝐿</m:t>
                      </m:r>
                      <m:r>
                        <a:rPr lang="en-US" sz="1600" i="1">
                          <a:latin typeface="Cambria Math" panose="02040503050406030204" pitchFamily="18" charset="0"/>
                        </a:rPr>
                        <m:t>−1</m:t>
                      </m:r>
                    </m:oMath>
                  </m:oMathPara>
                </a14:m>
                <a:endParaRPr lang="en-US" sz="1600" dirty="0"/>
              </a:p>
              <a:p>
                <a:pPr marL="400050" lvl="1" indent="0">
                  <a:spcBef>
                    <a:spcPts val="1200"/>
                  </a:spcBef>
                  <a:buNone/>
                </a:pPr>
                <a:r>
                  <a:rPr lang="en-US" sz="1600" dirty="0"/>
                  <a:t>where </a:t>
                </a:r>
                <a14:m>
                  <m:oMath xmlns:m="http://schemas.openxmlformats.org/officeDocument/2006/math">
                    <m:r>
                      <a:rPr lang="en-US" sz="1600" i="1">
                        <a:latin typeface="Cambria Math" panose="02040503050406030204" pitchFamily="18" charset="0"/>
                      </a:rPr>
                      <m:t>𝑘</m:t>
                    </m:r>
                  </m:oMath>
                </a14:m>
                <a:r>
                  <a:rPr lang="en-US" sz="1600" dirty="0"/>
                  <a:t> denotes the chip index, </a:t>
                </a:r>
                <a14:m>
                  <m:oMath xmlns:m="http://schemas.openxmlformats.org/officeDocument/2006/math">
                    <m:r>
                      <a:rPr lang="en-US" sz="1600" i="1">
                        <a:latin typeface="Cambria Math" panose="02040503050406030204" pitchFamily="18" charset="0"/>
                      </a:rPr>
                      <m:t>𝛿</m:t>
                    </m:r>
                    <m:d>
                      <m:dPr>
                        <m:ctrlPr>
                          <a:rPr lang="en-US" sz="1600" i="1">
                            <a:latin typeface="Cambria Math" panose="02040503050406030204" pitchFamily="18" charset="0"/>
                          </a:rPr>
                        </m:ctrlPr>
                      </m:dPr>
                      <m:e>
                        <m:r>
                          <a:rPr lang="en-US" sz="1600" i="1">
                            <a:latin typeface="Cambria Math" panose="02040503050406030204" pitchFamily="18" charset="0"/>
                          </a:rPr>
                          <m:t>𝑘</m:t>
                        </m:r>
                      </m:e>
                    </m:d>
                  </m:oMath>
                </a14:m>
                <a:r>
                  <a:rPr lang="en-US" sz="1600" dirty="0"/>
                  <a:t> is the Kronecker delta function, and values of </a:t>
                </a:r>
                <a14:m>
                  <m:oMath xmlns:m="http://schemas.openxmlformats.org/officeDocument/2006/math">
                    <m:r>
                      <a:rPr lang="en-US" sz="1600" i="1">
                        <a:latin typeface="Cambria Math" panose="02040503050406030204" pitchFamily="18" charset="0"/>
                      </a:rPr>
                      <m:t>𝑁</m:t>
                    </m:r>
                    <m:r>
                      <a:rPr lang="en-US" sz="1600" i="1">
                        <a:latin typeface="Cambria Math" panose="02040503050406030204" pitchFamily="18" charset="0"/>
                      </a:rPr>
                      <m:t> </m:t>
                    </m:r>
                  </m:oMath>
                </a14:m>
                <a:r>
                  <a:rPr lang="en-US" sz="1600" dirty="0"/>
                  <a:t>and </a:t>
                </a:r>
                <a14:m>
                  <m:oMath xmlns:m="http://schemas.openxmlformats.org/officeDocument/2006/math">
                    <m:r>
                      <a:rPr lang="en-US" sz="1600" i="1">
                        <a:latin typeface="Cambria Math" panose="02040503050406030204" pitchFamily="18" charset="0"/>
                      </a:rPr>
                      <m:t>𝐿</m:t>
                    </m:r>
                  </m:oMath>
                </a14:m>
                <a:r>
                  <a:rPr lang="en-US" sz="1600" dirty="0"/>
                  <a:t> are given in Table 16-4.”</a:t>
                </a:r>
              </a:p>
              <a:p>
                <a:pPr>
                  <a:spcBef>
                    <a:spcPts val="1200"/>
                  </a:spcBef>
                </a:pPr>
                <a:r>
                  <a:rPr lang="en-US" sz="1600" b="1" dirty="0"/>
                  <a:t>Comments</a:t>
                </a:r>
                <a:r>
                  <a:rPr lang="en-US" sz="1600" dirty="0"/>
                  <a:t>: Delta function is not used correctly. Just use </a:t>
                </a:r>
                <a14:m>
                  <m:oMath xmlns:m="http://schemas.openxmlformats.org/officeDocument/2006/math">
                    <m:r>
                      <a:rPr lang="en-US" sz="1600" i="1">
                        <a:latin typeface="Cambria Math" panose="02040503050406030204" pitchFamily="18" charset="0"/>
                      </a:rPr>
                      <m:t>𝐿</m:t>
                    </m:r>
                  </m:oMath>
                </a14:m>
                <a:r>
                  <a:rPr lang="en-US" sz="1600" dirty="0"/>
                  <a:t> to denote the spacing between elements. Also, for clarity, the chip index and </a:t>
                </a:r>
                <a14:m>
                  <m:oMath xmlns:m="http://schemas.openxmlformats.org/officeDocument/2006/math">
                    <m:r>
                      <a:rPr lang="en-US" sz="1600" i="1">
                        <a:latin typeface="Cambria Math" panose="02040503050406030204" pitchFamily="18" charset="0"/>
                      </a:rPr>
                      <m:t>𝑁</m:t>
                    </m:r>
                  </m:oMath>
                </a14:m>
                <a:r>
                  <a:rPr lang="en-US" sz="1600" dirty="0"/>
                  <a:t> (the ternary code length) should be explicitly included in the formula.</a:t>
                </a:r>
              </a:p>
            </p:txBody>
          </p:sp>
        </mc:Choice>
        <mc:Fallback>
          <p:sp>
            <p:nvSpPr>
              <p:cNvPr id="5" name="Content Placeholder 4">
                <a:extLst>
                  <a:ext uri="{FF2B5EF4-FFF2-40B4-BE49-F238E27FC236}">
                    <a16:creationId xmlns:a16="http://schemas.microsoft.com/office/drawing/2014/main" id="{8188680E-4049-1D4E-9931-173E39AAF3CE}"/>
                  </a:ext>
                </a:extLst>
              </p:cNvPr>
              <p:cNvSpPr>
                <a:spLocks noGrp="1" noRot="1" noChangeAspect="1" noMove="1" noResize="1" noEditPoints="1" noAdjustHandles="1" noChangeArrowheads="1" noChangeShapeType="1" noTextEdit="1"/>
              </p:cNvSpPr>
              <p:nvPr>
                <p:ph idx="1"/>
              </p:nvPr>
            </p:nvSpPr>
            <p:spPr>
              <a:xfrm>
                <a:off x="667675" y="1561576"/>
                <a:ext cx="8083154" cy="4979586"/>
              </a:xfrm>
              <a:blipFill>
                <a:blip r:embed="rId2"/>
                <a:stretch>
                  <a:fillRect l="-314" t="-509" r="-157" b="-254"/>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2DA48DC9-EFA2-C84C-954C-DED1F6C6ED8A}"/>
              </a:ext>
            </a:extLst>
          </p:cNvPr>
          <p:cNvPicPr>
            <a:picLocks noChangeAspect="1"/>
          </p:cNvPicPr>
          <p:nvPr/>
        </p:nvPicPr>
        <p:blipFill>
          <a:blip r:embed="rId3"/>
          <a:stretch>
            <a:fillRect/>
          </a:stretch>
        </p:blipFill>
        <p:spPr>
          <a:xfrm>
            <a:off x="1763688" y="1561575"/>
            <a:ext cx="4464496" cy="1934794"/>
          </a:xfrm>
          <a:prstGeom prst="rect">
            <a:avLst/>
          </a:prstGeom>
        </p:spPr>
      </p:pic>
    </p:spTree>
    <p:extLst>
      <p:ext uri="{BB962C8B-B14F-4D97-AF65-F5344CB8AC3E}">
        <p14:creationId xmlns:p14="http://schemas.microsoft.com/office/powerpoint/2010/main" val="3734447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385CA0-46F9-FB46-ADE6-E11E00770F3B}"/>
              </a:ext>
            </a:extLst>
          </p:cNvPr>
          <p:cNvSpPr>
            <a:spLocks noGrp="1"/>
          </p:cNvSpPr>
          <p:nvPr>
            <p:ph type="title"/>
          </p:nvPr>
        </p:nvSpPr>
        <p:spPr/>
        <p:txBody>
          <a:bodyPr/>
          <a:lstStyle/>
          <a:p>
            <a:r>
              <a:rPr lang="en-US" dirty="0"/>
              <a:t>Page 457: Figure 16-5 (change 3 of 3)</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8188680E-4049-1D4E-9931-173E39AAF3CE}"/>
                  </a:ext>
                </a:extLst>
              </p:cNvPr>
              <p:cNvSpPr>
                <a:spLocks noGrp="1"/>
              </p:cNvSpPr>
              <p:nvPr>
                <p:ph idx="1"/>
              </p:nvPr>
            </p:nvSpPr>
            <p:spPr/>
            <p:txBody>
              <a:bodyPr>
                <a:normAutofit/>
              </a:bodyPr>
              <a:lstStyle/>
              <a:p>
                <a:r>
                  <a:rPr lang="en-US" sz="2400" b="1" dirty="0"/>
                  <a:t>From</a:t>
                </a:r>
                <a:r>
                  <a:rPr lang="en-US" sz="2400" b="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𝑖</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𝐿</m:t>
                        </m:r>
                        <m:r>
                          <a:rPr lang="en-US" sz="2400" b="0" i="1" smtClean="0">
                            <a:latin typeface="Cambria Math" panose="02040503050406030204" pitchFamily="18" charset="0"/>
                          </a:rPr>
                          <m:t>−1</m:t>
                        </m:r>
                      </m:e>
                    </m:d>
                  </m:oMath>
                </a14:m>
                <a:r>
                  <a:rPr lang="en-US" sz="2400" b="0" dirty="0"/>
                  <a:t>  (appears in two places)</a:t>
                </a:r>
              </a:p>
              <a:p>
                <a:pPr>
                  <a:spcBef>
                    <a:spcPts val="2400"/>
                  </a:spcBef>
                </a:pPr>
                <a:r>
                  <a:rPr lang="en-US" sz="2400" b="1" dirty="0"/>
                  <a:t>To</a:t>
                </a:r>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𝑖</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r>
                          <a:rPr lang="en-US" sz="2400" b="0" i="1" smtClean="0">
                            <a:latin typeface="Cambria Math" panose="02040503050406030204" pitchFamily="18" charset="0"/>
                          </a:rPr>
                          <m:t>−1</m:t>
                        </m:r>
                      </m:e>
                    </m:d>
                  </m:oMath>
                </a14:m>
                <a:endParaRPr lang="en-US" sz="2400" dirty="0"/>
              </a:p>
              <a:p>
                <a:pPr>
                  <a:spcBef>
                    <a:spcPts val="2400"/>
                  </a:spcBef>
                </a:pPr>
                <a:r>
                  <a:rPr lang="en-US" sz="2400" b="1" dirty="0"/>
                  <a:t>Comments</a:t>
                </a:r>
                <a:r>
                  <a:rPr lang="en-US" sz="2400" dirty="0"/>
                  <a:t>: </a:t>
                </a:r>
                <a14:m>
                  <m:oMath xmlns:m="http://schemas.openxmlformats.org/officeDocument/2006/math">
                    <m:r>
                      <a:rPr lang="en-US" sz="2400" b="0" i="1" smtClean="0">
                        <a:latin typeface="Cambria Math" panose="02040503050406030204" pitchFamily="18" charset="0"/>
                      </a:rPr>
                      <m:t>𝐿</m:t>
                    </m:r>
                  </m:oMath>
                </a14:m>
                <a:r>
                  <a:rPr lang="en-US" sz="2400" dirty="0"/>
                  <a:t> sets the spacing between the sequence elements and is incorrectly used here to denote the length of the sequence. Use </a:t>
                </a:r>
                <a14:m>
                  <m:oMath xmlns:m="http://schemas.openxmlformats.org/officeDocument/2006/math">
                    <m:r>
                      <a:rPr lang="en-US" sz="2400" b="0" i="1" smtClean="0">
                        <a:latin typeface="Cambria Math" panose="02040503050406030204" pitchFamily="18" charset="0"/>
                      </a:rPr>
                      <m:t>𝑁</m:t>
                    </m:r>
                  </m:oMath>
                </a14:m>
                <a:r>
                  <a:rPr lang="en-US" sz="2400" dirty="0"/>
                  <a:t> to denote the length of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𝑖</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400" dirty="0"/>
                  <a:t> sequence.</a:t>
                </a:r>
              </a:p>
            </p:txBody>
          </p:sp>
        </mc:Choice>
        <mc:Fallback xmlns="">
          <p:sp>
            <p:nvSpPr>
              <p:cNvPr id="5" name="Content Placeholder 4">
                <a:extLst>
                  <a:ext uri="{FF2B5EF4-FFF2-40B4-BE49-F238E27FC236}">
                    <a16:creationId xmlns:a16="http://schemas.microsoft.com/office/drawing/2014/main" id="{8188680E-4049-1D4E-9931-173E39AAF3CE}"/>
                  </a:ext>
                </a:extLst>
              </p:cNvPr>
              <p:cNvSpPr>
                <a:spLocks noGrp="1" noRot="1" noChangeAspect="1" noMove="1" noResize="1" noEditPoints="1" noAdjustHandles="1" noChangeArrowheads="1" noChangeShapeType="1" noTextEdit="1"/>
              </p:cNvSpPr>
              <p:nvPr>
                <p:ph idx="1"/>
              </p:nvPr>
            </p:nvSpPr>
            <p:spPr>
              <a:blipFill>
                <a:blip r:embed="rId2"/>
                <a:stretch>
                  <a:fillRect l="-979" t="-1235"/>
                </a:stretch>
              </a:blipFill>
            </p:spPr>
            <p:txBody>
              <a:bodyPr/>
              <a:lstStyle/>
              <a:p>
                <a:r>
                  <a:rPr lang="en-US">
                    <a:noFill/>
                  </a:rPr>
                  <a:t> </a:t>
                </a:r>
              </a:p>
            </p:txBody>
          </p:sp>
        </mc:Fallback>
      </mc:AlternateContent>
    </p:spTree>
    <p:extLst>
      <p:ext uri="{BB962C8B-B14F-4D97-AF65-F5344CB8AC3E}">
        <p14:creationId xmlns:p14="http://schemas.microsoft.com/office/powerpoint/2010/main" val="1401797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88680E-4049-1D4E-9931-173E39AAF3CE}"/>
              </a:ext>
            </a:extLst>
          </p:cNvPr>
          <p:cNvSpPr>
            <a:spLocks noGrp="1"/>
          </p:cNvSpPr>
          <p:nvPr>
            <p:ph idx="1"/>
          </p:nvPr>
        </p:nvSpPr>
        <p:spPr>
          <a:xfrm>
            <a:off x="628650" y="2080462"/>
            <a:ext cx="7886700" cy="3646444"/>
          </a:xfrm>
        </p:spPr>
        <p:txBody>
          <a:bodyPr>
            <a:normAutofit fontScale="55000" lnSpcReduction="20000"/>
          </a:bodyPr>
          <a:lstStyle/>
          <a:p>
            <a:r>
              <a:rPr lang="en-US" b="1" dirty="0"/>
              <a:t>FROM</a:t>
            </a:r>
            <a:r>
              <a:rPr lang="en-US" dirty="0"/>
              <a:t>:</a:t>
            </a:r>
          </a:p>
          <a:p>
            <a:pPr marL="0" indent="0">
              <a:buNone/>
            </a:pPr>
            <a:endParaRPr lang="en-US" dirty="0"/>
          </a:p>
          <a:p>
            <a:pPr marL="0" indent="0">
              <a:buNone/>
            </a:pPr>
            <a:endParaRPr lang="en-US" dirty="0"/>
          </a:p>
          <a:p>
            <a:pPr marL="0" indent="0">
              <a:buNone/>
            </a:pPr>
            <a:endParaRPr lang="en-US" dirty="0"/>
          </a:p>
          <a:p>
            <a:r>
              <a:rPr lang="en-US" b="1" dirty="0"/>
              <a:t>TO</a:t>
            </a:r>
            <a:r>
              <a:rPr lang="en-US" dirty="0"/>
              <a:t>: </a:t>
            </a:r>
          </a:p>
          <a:p>
            <a:endParaRPr lang="en-US" dirty="0"/>
          </a:p>
          <a:p>
            <a:endParaRPr lang="en-US" dirty="0"/>
          </a:p>
          <a:p>
            <a:endParaRPr lang="en-US" dirty="0"/>
          </a:p>
          <a:p>
            <a:endParaRPr lang="en-US" dirty="0"/>
          </a:p>
          <a:p>
            <a:endParaRPr lang="en-US" dirty="0"/>
          </a:p>
          <a:p>
            <a:r>
              <a:rPr lang="en-US" b="1" dirty="0"/>
              <a:t>Comments</a:t>
            </a:r>
            <a:r>
              <a:rPr lang="en-US" dirty="0"/>
              <a:t>: for consistency with the PPDU encoding process as described in Section 16.2.1 (page 447) and Tables 16-1 and 16-2 (page 448).</a:t>
            </a:r>
          </a:p>
        </p:txBody>
      </p:sp>
      <p:sp>
        <p:nvSpPr>
          <p:cNvPr id="4" name="Title 3">
            <a:extLst>
              <a:ext uri="{FF2B5EF4-FFF2-40B4-BE49-F238E27FC236}">
                <a16:creationId xmlns:a16="http://schemas.microsoft.com/office/drawing/2014/main" id="{EC385CA0-46F9-FB46-ADE6-E11E00770F3B}"/>
              </a:ext>
            </a:extLst>
          </p:cNvPr>
          <p:cNvSpPr>
            <a:spLocks noGrp="1"/>
          </p:cNvSpPr>
          <p:nvPr>
            <p:ph type="title"/>
          </p:nvPr>
        </p:nvSpPr>
        <p:spPr/>
        <p:txBody>
          <a:bodyPr/>
          <a:lstStyle/>
          <a:p>
            <a:r>
              <a:rPr lang="en-US" dirty="0"/>
              <a:t>Page 458: Figure 16-7</a:t>
            </a:r>
          </a:p>
        </p:txBody>
      </p:sp>
      <p:pic>
        <p:nvPicPr>
          <p:cNvPr id="2" name="Picture 1">
            <a:extLst>
              <a:ext uri="{FF2B5EF4-FFF2-40B4-BE49-F238E27FC236}">
                <a16:creationId xmlns:a16="http://schemas.microsoft.com/office/drawing/2014/main" id="{5968675E-C90D-FF4C-8542-2AD7DB1EAC1B}"/>
              </a:ext>
            </a:extLst>
          </p:cNvPr>
          <p:cNvPicPr>
            <a:picLocks noChangeAspect="1"/>
          </p:cNvPicPr>
          <p:nvPr/>
        </p:nvPicPr>
        <p:blipFill>
          <a:blip r:embed="rId3"/>
          <a:stretch>
            <a:fillRect/>
          </a:stretch>
        </p:blipFill>
        <p:spPr>
          <a:xfrm>
            <a:off x="1979712" y="1774830"/>
            <a:ext cx="5723334" cy="1058425"/>
          </a:xfrm>
          <a:prstGeom prst="rect">
            <a:avLst/>
          </a:prstGeom>
          <a:ln w="12700">
            <a:solidFill>
              <a:schemeClr val="tx1"/>
            </a:solidFill>
          </a:ln>
        </p:spPr>
      </p:pic>
      <p:pic>
        <p:nvPicPr>
          <p:cNvPr id="8" name="Picture 7">
            <a:extLst>
              <a:ext uri="{FF2B5EF4-FFF2-40B4-BE49-F238E27FC236}">
                <a16:creationId xmlns:a16="http://schemas.microsoft.com/office/drawing/2014/main" id="{35762012-96D3-3A4B-8385-D03D69B52DBB}"/>
              </a:ext>
            </a:extLst>
          </p:cNvPr>
          <p:cNvPicPr>
            <a:picLocks noChangeAspect="1"/>
          </p:cNvPicPr>
          <p:nvPr/>
        </p:nvPicPr>
        <p:blipFill>
          <a:blip r:embed="rId4"/>
          <a:stretch>
            <a:fillRect/>
          </a:stretch>
        </p:blipFill>
        <p:spPr>
          <a:xfrm>
            <a:off x="1549273" y="2996952"/>
            <a:ext cx="6876256" cy="1568547"/>
          </a:xfrm>
          <a:prstGeom prst="rect">
            <a:avLst/>
          </a:prstGeom>
        </p:spPr>
      </p:pic>
    </p:spTree>
    <p:extLst>
      <p:ext uri="{BB962C8B-B14F-4D97-AF65-F5344CB8AC3E}">
        <p14:creationId xmlns:p14="http://schemas.microsoft.com/office/powerpoint/2010/main" val="3576813120"/>
      </p:ext>
    </p:extLst>
  </p:cSld>
  <p:clrMapOvr>
    <a:masterClrMapping/>
  </p:clrMapOvr>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2167</TotalTime>
  <Words>798</Words>
  <Application>Microsoft Macintosh PowerPoint</Application>
  <PresentationFormat>On-screen Show (4:3)</PresentationFormat>
  <Paragraphs>84</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Cambria Math</vt:lpstr>
      <vt:lpstr>Times New Roman</vt:lpstr>
      <vt:lpstr>IEEE-P802_15</vt:lpstr>
      <vt:lpstr>PowerPoint Presentation</vt:lpstr>
      <vt:lpstr>IEEE 802.15.4-2015 HRP UWB PHY Suggested Changes   </vt:lpstr>
      <vt:lpstr>Page 447: Last paragraph</vt:lpstr>
      <vt:lpstr>Page 448-9: Tables 16-1 and 16-2</vt:lpstr>
      <vt:lpstr>Page 454: 1st paragraph of 16.5.4</vt:lpstr>
      <vt:lpstr>Page 452: Table 16-4 (change 1 of 3)</vt:lpstr>
      <vt:lpstr>Page 456: Equation (change 2 of 3)</vt:lpstr>
      <vt:lpstr>Page 457: Figure 16-5 (change 3 of 3)</vt:lpstr>
      <vt:lpstr>Page 458: Figure 16-7</vt:lpstr>
      <vt:lpstr>Page 461: Figure 16-10</vt:lpstr>
    </vt:vector>
  </TitlesOfParts>
  <Company>NXP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Frank Leong</dc:creator>
  <dc:description>&lt;doc#&gt;</dc:description>
  <cp:lastModifiedBy>Robert Golshan</cp:lastModifiedBy>
  <cp:revision>60</cp:revision>
  <cp:lastPrinted>1998-02-10T13:28:06Z</cp:lastPrinted>
  <dcterms:created xsi:type="dcterms:W3CDTF">2018-03-05T13:27:29Z</dcterms:created>
  <dcterms:modified xsi:type="dcterms:W3CDTF">2019-01-16T14:20:37Z</dcterms:modified>
</cp:coreProperties>
</file>