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62" r:id="rId4"/>
    <p:sldId id="261" r:id="rId5"/>
    <p:sldId id="260" r:id="rId6"/>
    <p:sldId id="257" r:id="rId7"/>
    <p:sldId id="258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3"/>
    <p:restoredTop sz="94767"/>
  </p:normalViewPr>
  <p:slideViewPr>
    <p:cSldViewPr snapToGrid="0" snapToObjects="1">
      <p:cViewPr varScale="1">
        <p:scale>
          <a:sx n="94" d="100"/>
          <a:sy n="94" d="100"/>
        </p:scale>
        <p:origin x="22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D5F81-0CE0-F64F-A4A0-1F1B7FF3E4C6}" type="datetimeFigureOut">
              <a:rPr lang="en-US" smtClean="0"/>
              <a:t>1/15/19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8C956-DF99-6E44-A3A3-75C0693A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8C956-DF99-6E44-A3A3-75C0693ACB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2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8C956-DF99-6E44-A3A3-75C0693ACB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63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8C956-DF99-6E44-A3A3-75C0693ACB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5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D5E7-237F-7D4A-94DC-C32BA15C8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DDD62-1906-F24A-B5EE-822B3A557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8BE0B-0E39-5B49-A748-76554216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DA7-C5EF-EF42-9C9D-532FCA3EC123}" type="datetimeFigureOut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E537A-06B6-DB4F-B6BA-597AF511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BDB88-3DD9-0342-9D7F-8C8A53C4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9EDC-371E-4244-946D-18EC70A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2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9ADC-C7EC-AC40-AA69-33674185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E300B-E4F0-6C47-A1DF-D3D449EA7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C8799-F80E-024C-B576-B8E0CC47C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DA7-C5EF-EF42-9C9D-532FCA3EC123}" type="datetimeFigureOut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C10AA-0544-CC4D-B531-A0F35CDDD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05921-0562-A643-AC8A-8DDCBF4ED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9EDC-371E-4244-946D-18EC70A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0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0D29D1-4170-6D4D-9DCC-8283412D7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56601-97A3-434A-99BA-E6F56FD92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88982-7B0B-C44A-84E9-783ABB26D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DA7-C5EF-EF42-9C9D-532FCA3EC123}" type="datetimeFigureOut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D4CFB-E3E8-ED4F-9299-1A877B9A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6515-29D5-9D47-9C45-2FCE525C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9EDC-371E-4244-946D-18EC70A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06F5E-8D8C-EF4B-8B74-8F5890D2C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6FBD6-C063-C844-A45E-CA43BEC1B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906A9-FFC3-F74C-973A-2A78B469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DA7-C5EF-EF42-9C9D-532FCA3EC123}" type="datetimeFigureOut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A3EDD-1F11-9C46-8A6D-1A2BD18C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46F41-CEBE-DC46-9A81-7E2300C3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9EDC-371E-4244-946D-18EC70A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2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88941-20E8-194F-8659-4BA6E5D8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B3AF6-AAF0-2747-8028-6F8E45C4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E87E0-83F9-BB40-9E6D-3AB89E8B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DA7-C5EF-EF42-9C9D-532FCA3EC123}" type="datetimeFigureOut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60741-7337-F248-A734-D3F028C33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A9B59-5644-024E-B079-BAA021BA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9EDC-371E-4244-946D-18EC70A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0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0690-21F7-D540-B422-14588F0E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19A28-41E2-E74C-903A-0B184B9FB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864F2-2938-934C-92BA-9F057F433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B2F77-F511-D541-A19D-6005FFBF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DA7-C5EF-EF42-9C9D-532FCA3EC123}" type="datetimeFigureOut">
              <a:rPr lang="en-US" smtClean="0"/>
              <a:t>1/15/19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15790-42AA-1A42-92DC-51FB1123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D0D32-814C-E740-B016-336508D2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9EDC-371E-4244-946D-18EC70A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1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64953-558E-2247-A058-7E14FDBB0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8B2DE-7327-E540-9E70-526C2A080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BCFFD-80D1-F347-838E-A0AD3869A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084885-FB0F-9D43-B557-170FB6C30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34C14-F81E-4A43-8CA1-46D8E8656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49925C-27F1-B649-8B86-FAC2D922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DA7-C5EF-EF42-9C9D-532FCA3EC123}" type="datetimeFigureOut">
              <a:rPr lang="en-US" smtClean="0"/>
              <a:t>1/15/19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C0E91-5FC8-D74A-9A9B-BBAE8F0FA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94CEE-EB0C-434C-83E7-8ADFAFD7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9EDC-371E-4244-946D-18EC70A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8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E029-90FC-0640-9596-EA50FFA8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D70FF-A899-0D49-8938-407A6821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DA7-C5EF-EF42-9C9D-532FCA3EC123}" type="datetimeFigureOut">
              <a:rPr lang="en-US" smtClean="0"/>
              <a:t>1/15/19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DE383-7625-134C-8976-99658094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0D1DE-F5E5-EC4B-B8D0-C992A923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9EDC-371E-4244-946D-18EC70A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5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3F37C-B442-0740-989A-0FC2B8434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DA7-C5EF-EF42-9C9D-532FCA3EC123}" type="datetimeFigureOut">
              <a:rPr lang="en-US" smtClean="0"/>
              <a:t>1/15/19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BF7B2-7B6C-C54C-B005-1A798ECBA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A8B96-52F6-FD4C-A741-FE6939D0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9EDC-371E-4244-946D-18EC70A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8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25AB-DEF9-5E45-9EDA-870F179D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4E55C-17C7-6F46-8F09-75344FCD8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623A6-386F-7A46-A6AE-382ABC091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103D4-572C-2E4D-A227-458D3B5F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DA7-C5EF-EF42-9C9D-532FCA3EC123}" type="datetimeFigureOut">
              <a:rPr lang="en-US" smtClean="0"/>
              <a:t>1/15/19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71CE8-03B8-7D46-9A01-29C560CB7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88C17-18F8-374E-A2F0-51DF6995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9EDC-371E-4244-946D-18EC70A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5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9B3EC-5BB6-1E40-B502-6A0585366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3E25B5-DF06-B34E-9DF1-7E2F2E533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5E725-99C9-8B48-9168-D46ED906F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4511D-5749-EE47-A256-460BC274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DA7-C5EF-EF42-9C9D-532FCA3EC123}" type="datetimeFigureOut">
              <a:rPr lang="en-US" smtClean="0"/>
              <a:t>1/15/19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AF4EA-54AC-3C4B-967D-C2A3FA61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D73AE-B4E8-3643-BE09-D6D49845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9EDC-371E-4244-946D-18EC70A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E87BE2-535E-444D-AAA9-A52FE1C3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389C3-C0EE-E348-91FA-F628B09B9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14F44-BC5D-1142-8D64-B4BE118C1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0BDA7-C5EF-EF42-9C9D-532FCA3EC123}" type="datetimeFigureOut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D229B-8029-2843-A0FA-9A12E93A7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37A48-8983-BA41-85D2-5A3EDE684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09EDC-371E-4244-946D-18EC70A9EA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12782-D8DA-8744-8EF2-DFCC3E6B958F}"/>
              </a:ext>
            </a:extLst>
          </p:cNvPr>
          <p:cNvSpPr/>
          <p:nvPr userDrawn="1"/>
        </p:nvSpPr>
        <p:spPr>
          <a:xfrm>
            <a:off x="8783865" y="76300"/>
            <a:ext cx="32701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Doc: 15-19-0050-00-004z</a:t>
            </a:r>
            <a:endParaRPr lang="en-US" sz="1400" b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551C29-0E65-9E42-B5D2-A546075A0DEA}"/>
              </a:ext>
            </a:extLst>
          </p:cNvPr>
          <p:cNvSpPr/>
          <p:nvPr userDrawn="1"/>
        </p:nvSpPr>
        <p:spPr>
          <a:xfrm>
            <a:off x="137953" y="57348"/>
            <a:ext cx="1409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January 2019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4171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8F0315-296C-8C49-B3D2-12F118EDA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IEEE 802.15.4-2015</a:t>
            </a:r>
            <a:br>
              <a:rPr lang="en-US" dirty="0"/>
            </a:br>
            <a:r>
              <a:rPr lang="en-US" dirty="0"/>
              <a:t>HRP UWB PHY</a:t>
            </a:r>
            <a:br>
              <a:rPr lang="en-US" dirty="0"/>
            </a:br>
            <a:r>
              <a:rPr lang="en-US" dirty="0"/>
              <a:t>Suggested Changes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619D03-DBE9-8E4C-9FE5-F1FA5EAD1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Robert </a:t>
            </a:r>
            <a:r>
              <a:rPr lang="en-US" dirty="0" err="1"/>
              <a:t>Golshan</a:t>
            </a:r>
            <a:endParaRPr lang="en-US" dirty="0"/>
          </a:p>
          <a:p>
            <a:r>
              <a:rPr lang="en-US" dirty="0"/>
              <a:t>Apple Inc.</a:t>
            </a:r>
          </a:p>
          <a:p>
            <a:endParaRPr lang="en-US" dirty="0"/>
          </a:p>
          <a:p>
            <a:r>
              <a:rPr lang="en-US"/>
              <a:t>15 </a:t>
            </a:r>
            <a:r>
              <a:rPr lang="en-US" dirty="0"/>
              <a:t>January 2019</a:t>
            </a:r>
          </a:p>
        </p:txBody>
      </p:sp>
    </p:spTree>
    <p:extLst>
      <p:ext uri="{BB962C8B-B14F-4D97-AF65-F5344CB8AC3E}">
        <p14:creationId xmlns:p14="http://schemas.microsoft.com/office/powerpoint/2010/main" val="356025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385CA0-46F9-FB46-ADE6-E11E0077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447: Last paragraph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88680E-4049-1D4E-9931-173E39AAF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FROM</a:t>
            </a:r>
            <a:r>
              <a:rPr lang="en-US" dirty="0"/>
              <a:t>: “Table 16-1 and Table 16-2 show how the SHR field, H</a:t>
            </a:r>
            <a:r>
              <a:rPr lang="en-US" baseline="-25000" dirty="0"/>
              <a:t>0</a:t>
            </a:r>
            <a:r>
              <a:rPr lang="en-US" dirty="0"/>
              <a:t>-H</a:t>
            </a:r>
            <a:r>
              <a:rPr lang="en-US" baseline="-25000" dirty="0"/>
              <a:t>18</a:t>
            </a:r>
            <a:r>
              <a:rPr lang="en-US" dirty="0"/>
              <a:t>, PHY Payload field, D</a:t>
            </a:r>
            <a:r>
              <a:rPr lang="en-US" baseline="-25000" dirty="0"/>
              <a:t>0</a:t>
            </a:r>
            <a:r>
              <a:rPr lang="en-US" dirty="0"/>
              <a:t>-D</a:t>
            </a:r>
            <a:r>
              <a:rPr lang="en-US" baseline="-25000" dirty="0"/>
              <a:t>N-1</a:t>
            </a:r>
            <a:r>
              <a:rPr lang="en-US" dirty="0"/>
              <a:t>, and Tail field, T</a:t>
            </a:r>
            <a:r>
              <a:rPr lang="en-US" baseline="-25000" dirty="0"/>
              <a:t>0</a:t>
            </a:r>
            <a:r>
              <a:rPr lang="en-US" dirty="0"/>
              <a:t>-T</a:t>
            </a:r>
            <a:r>
              <a:rPr lang="en-US" baseline="-25000" dirty="0"/>
              <a:t>1</a:t>
            </a:r>
            <a:r>
              <a:rPr lang="en-US" dirty="0"/>
              <a:t>, are mapped onto the symbols.”</a:t>
            </a:r>
          </a:p>
          <a:p>
            <a:r>
              <a:rPr lang="en-US" b="1" dirty="0"/>
              <a:t>TO</a:t>
            </a:r>
            <a:r>
              <a:rPr lang="en-US" dirty="0"/>
              <a:t>: “Table 16-1 and Table 16-2 show how the </a:t>
            </a:r>
            <a:r>
              <a:rPr lang="en-US" dirty="0">
                <a:solidFill>
                  <a:srgbClr val="FF0000"/>
                </a:solidFill>
              </a:rPr>
              <a:t>PHR</a:t>
            </a:r>
            <a:r>
              <a:rPr lang="en-US" dirty="0"/>
              <a:t> field, H</a:t>
            </a:r>
            <a:r>
              <a:rPr lang="en-US" baseline="-25000" dirty="0"/>
              <a:t>0</a:t>
            </a:r>
            <a:r>
              <a:rPr lang="en-US" dirty="0"/>
              <a:t>-H</a:t>
            </a:r>
            <a:r>
              <a:rPr lang="en-US" baseline="-25000" dirty="0"/>
              <a:t>18</a:t>
            </a:r>
            <a:r>
              <a:rPr lang="en-US" dirty="0"/>
              <a:t>, PHY Payload field,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-B</a:t>
            </a:r>
            <a:r>
              <a:rPr lang="en-US" baseline="-25000" dirty="0">
                <a:solidFill>
                  <a:srgbClr val="FF0000"/>
                </a:solidFill>
              </a:rPr>
              <a:t>N-1</a:t>
            </a:r>
            <a:r>
              <a:rPr lang="en-US" dirty="0"/>
              <a:t>, and Tail field, T</a:t>
            </a:r>
            <a:r>
              <a:rPr lang="en-US" baseline="-25000" dirty="0"/>
              <a:t>0</a:t>
            </a:r>
            <a:r>
              <a:rPr lang="en-US" dirty="0"/>
              <a:t>-T</a:t>
            </a:r>
            <a:r>
              <a:rPr lang="en-US" baseline="-25000" dirty="0"/>
              <a:t>1</a:t>
            </a:r>
            <a:r>
              <a:rPr lang="en-US" dirty="0"/>
              <a:t>, are mapped onto the symbols.”</a:t>
            </a:r>
          </a:p>
          <a:p>
            <a:r>
              <a:rPr lang="en-US" b="1" dirty="0"/>
              <a:t>Comments</a:t>
            </a:r>
            <a:r>
              <a:rPr lang="en-US" dirty="0"/>
              <a:t>: “SHR” is a typo. Also, use “B” instead of “D” to avoid confusion with “D” used in Section 16.3.3.1 (c), page 462, which denotes input information symbols into the Reed-Solomon encoder. “B” is consistent with the notation used in Figure 16-10, page 461.</a:t>
            </a:r>
          </a:p>
        </p:txBody>
      </p:sp>
    </p:spTree>
    <p:extLst>
      <p:ext uri="{BB962C8B-B14F-4D97-AF65-F5344CB8AC3E}">
        <p14:creationId xmlns:p14="http://schemas.microsoft.com/office/powerpoint/2010/main" val="160635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385CA0-46F9-FB46-ADE6-E11E0077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448-9: Tables 16-1 and 16-2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88680E-4049-1D4E-9931-173E39AAF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b="1" dirty="0"/>
              <a:t>Table captions:</a:t>
            </a:r>
          </a:p>
          <a:p>
            <a:pPr lvl="1"/>
            <a:r>
              <a:rPr lang="en-US" sz="2800" b="1" dirty="0"/>
              <a:t>FROM</a:t>
            </a:r>
            <a:r>
              <a:rPr lang="en-US" sz="2800" dirty="0"/>
              <a:t>: “Mapping of SHR field bits, ...”</a:t>
            </a:r>
          </a:p>
          <a:p>
            <a:pPr lvl="1"/>
            <a:r>
              <a:rPr lang="en-US" sz="2800" b="1" dirty="0"/>
              <a:t>TO</a:t>
            </a:r>
            <a:r>
              <a:rPr lang="en-US" sz="2800" dirty="0"/>
              <a:t>: “Mapping of </a:t>
            </a:r>
            <a:r>
              <a:rPr lang="en-US" sz="2800" dirty="0">
                <a:solidFill>
                  <a:srgbClr val="FF0000"/>
                </a:solidFill>
              </a:rPr>
              <a:t>PHR</a:t>
            </a:r>
            <a:r>
              <a:rPr lang="en-US" sz="2800" dirty="0"/>
              <a:t> field bits, ...”</a:t>
            </a:r>
          </a:p>
          <a:p>
            <a:pPr lvl="1"/>
            <a:r>
              <a:rPr lang="en-US" sz="2800" b="1" dirty="0"/>
              <a:t>Comments</a:t>
            </a:r>
            <a:r>
              <a:rPr lang="en-US" sz="2800" dirty="0"/>
              <a:t>: SHR is a typo.</a:t>
            </a:r>
          </a:p>
          <a:p>
            <a:pPr lvl="1"/>
            <a:endParaRPr lang="en-US" sz="2800" dirty="0"/>
          </a:p>
          <a:p>
            <a:r>
              <a:rPr lang="en-US" b="1" dirty="0"/>
              <a:t>Table entries:</a:t>
            </a:r>
          </a:p>
          <a:p>
            <a:pPr lvl="1"/>
            <a:r>
              <a:rPr lang="en-US" sz="2800" dirty="0"/>
              <a:t>Change all instances of “D” to “B” to avoid confusion with “D” used in Section 16.3.3.1 (c), page 462, which denotes input information symbols into the Reed-Solomon encoder. “B” is consistent with the notation used in Figure 16-10, page 461.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138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385CA0-46F9-FB46-ADE6-E11E0077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454: 1</a:t>
            </a:r>
            <a:r>
              <a:rPr lang="en-US" baseline="30000" dirty="0"/>
              <a:t>st</a:t>
            </a:r>
            <a:r>
              <a:rPr lang="en-US" dirty="0"/>
              <a:t> paragraph of 16.5.4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88680E-4049-1D4E-9931-173E39AAF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400" b="1" dirty="0"/>
                  <a:t>FROM</a:t>
                </a:r>
                <a:r>
                  <a:rPr lang="en-US" sz="2400" dirty="0"/>
                  <a:t>: “Four mandatory preambles are defined: a default preamble, a short preamble, a medium preamble, and a long preamble. The preamble to be used in the transmission of the current frame is determined by the value of the </a:t>
                </a:r>
                <a:r>
                  <a:rPr lang="en-US" sz="2400" dirty="0" err="1"/>
                  <a:t>HrpUwbPreambleSymbolsRepetitions</a:t>
                </a:r>
                <a:r>
                  <a:rPr lang="en-US" sz="2400" dirty="0"/>
                  <a:t> parameter in the MCPS-</a:t>
                </a:r>
                <a:r>
                  <a:rPr lang="en-US" sz="2400" dirty="0" err="1"/>
                  <a:t>DATA.request</a:t>
                </a:r>
                <a:r>
                  <a:rPr lang="en-US" sz="2400" dirty="0"/>
                  <a:t> primitive.”</a:t>
                </a:r>
              </a:p>
              <a:p>
                <a:r>
                  <a:rPr lang="en-US" sz="2400" b="1" dirty="0"/>
                  <a:t>TO</a:t>
                </a:r>
                <a:r>
                  <a:rPr lang="en-US" sz="2400" dirty="0"/>
                  <a:t>: “Four mandatory preamble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durations</a:t>
                </a:r>
                <a:r>
                  <a:rPr lang="en-US" sz="2400" dirty="0"/>
                  <a:t> are defined: a default preamble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duration</a:t>
                </a:r>
                <a:r>
                  <a:rPr lang="en-US" sz="2400" dirty="0"/>
                  <a:t>, a short preamble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duration</a:t>
                </a:r>
                <a:r>
                  <a:rPr lang="en-US" sz="2400" dirty="0"/>
                  <a:t>, a medium preamble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duration</a:t>
                </a:r>
                <a:r>
                  <a:rPr lang="en-US" sz="2400" dirty="0"/>
                  <a:t>, and a long preamble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duration</a:t>
                </a:r>
                <a:r>
                  <a:rPr lang="en-US" sz="2400" dirty="0"/>
                  <a:t>. The preamble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duration </a:t>
                </a:r>
                <a:r>
                  <a:rPr lang="en-US" sz="2400" dirty="0"/>
                  <a:t>to be used in the transmission of the current frame is determined by the value of the </a:t>
                </a:r>
                <a:r>
                  <a:rPr lang="en-US" sz="2400" dirty="0" err="1"/>
                  <a:t>HrpUwbPreambleSymbolsRepetitions</a:t>
                </a:r>
                <a:r>
                  <a:rPr lang="en-US" sz="2400" dirty="0"/>
                  <a:t> parameter in the MCPS-</a:t>
                </a:r>
                <a:r>
                  <a:rPr lang="en-US" sz="2400" dirty="0" err="1"/>
                  <a:t>DATA.request</a:t>
                </a:r>
                <a:r>
                  <a:rPr lang="en-US" sz="2400" dirty="0"/>
                  <a:t> primitive.”</a:t>
                </a:r>
              </a:p>
              <a:p>
                <a:r>
                  <a:rPr lang="en-US" sz="2400" b="1" dirty="0"/>
                  <a:t>Comments</a:t>
                </a:r>
                <a:r>
                  <a:rPr lang="en-US" sz="2400" dirty="0"/>
                  <a:t>: This paragraph is referring to the number of symbols in the sync sequence (denoted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sync</m:t>
                        </m:r>
                      </m:sub>
                    </m:sSub>
                  </m:oMath>
                </a14:m>
                <a:r>
                  <a:rPr lang="en-US" sz="2400" dirty="0"/>
                  <a:t> in Table 16-5), i.e. the number times a given </a:t>
                </a:r>
                <a:r>
                  <a:rPr lang="en-US" sz="2400" dirty="0" err="1"/>
                  <a:t>ternay</a:t>
                </a:r>
                <a:r>
                  <a:rPr lang="en-US" sz="2400" dirty="0"/>
                  <a:t> sequence is repeated, not the sequence itself (there are more than four sequences defined in Tables 16-6 and 16-7). Inserting the word “duration” will make it clear and also bring this text into agreement with Table 16-9 (on page 458), where “duration” is also mentioned.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88680E-4049-1D4E-9931-173E39AAF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2632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33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385CA0-46F9-FB46-ADE6-E11E0077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452: Table 16-4 (change 1 of 3)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88680E-4049-1D4E-9931-173E39AAF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From</a:t>
            </a:r>
            <a:r>
              <a:rPr lang="en-US" b="0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To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Comments</a:t>
            </a:r>
            <a:r>
              <a:rPr lang="en-US" dirty="0"/>
              <a:t>: Adds clarity to formula on page 456, and Figure 16-5 on page 457 (see next 2 slides).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9BC9FE1-F94D-D641-A2CA-37803F69EB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4773074"/>
                  </p:ext>
                </p:extLst>
              </p:nvPr>
            </p:nvGraphicFramePr>
            <p:xfrm>
              <a:off x="2232024" y="1690688"/>
              <a:ext cx="8583616" cy="9396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2952">
                      <a:extLst>
                        <a:ext uri="{9D8B030D-6E8A-4147-A177-3AD203B41FA5}">
                          <a16:colId xmlns:a16="http://schemas.microsoft.com/office/drawing/2014/main" val="921048819"/>
                        </a:ext>
                      </a:extLst>
                    </a:gridCol>
                    <a:gridCol w="1072952">
                      <a:extLst>
                        <a:ext uri="{9D8B030D-6E8A-4147-A177-3AD203B41FA5}">
                          <a16:colId xmlns:a16="http://schemas.microsoft.com/office/drawing/2014/main" val="1482251168"/>
                        </a:ext>
                      </a:extLst>
                    </a:gridCol>
                    <a:gridCol w="808434">
                      <a:extLst>
                        <a:ext uri="{9D8B030D-6E8A-4147-A177-3AD203B41FA5}">
                          <a16:colId xmlns:a16="http://schemas.microsoft.com/office/drawing/2014/main" val="9135561"/>
                        </a:ext>
                      </a:extLst>
                    </a:gridCol>
                    <a:gridCol w="1014413">
                      <a:extLst>
                        <a:ext uri="{9D8B030D-6E8A-4147-A177-3AD203B41FA5}">
                          <a16:colId xmlns:a16="http://schemas.microsoft.com/office/drawing/2014/main" val="787407153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4289702342"/>
                        </a:ext>
                      </a:extLst>
                    </a:gridCol>
                    <a:gridCol w="1057275">
                      <a:extLst>
                        <a:ext uri="{9D8B030D-6E8A-4147-A177-3AD203B41FA5}">
                          <a16:colId xmlns:a16="http://schemas.microsoft.com/office/drawing/2014/main" val="288469541"/>
                        </a:ext>
                      </a:extLst>
                    </a:gridCol>
                    <a:gridCol w="1228725">
                      <a:extLst>
                        <a:ext uri="{9D8B030D-6E8A-4147-A177-3AD203B41FA5}">
                          <a16:colId xmlns:a16="http://schemas.microsoft.com/office/drawing/2014/main" val="2305855923"/>
                        </a:ext>
                      </a:extLst>
                    </a:gridCol>
                    <a:gridCol w="1328740">
                      <a:extLst>
                        <a:ext uri="{9D8B030D-6E8A-4147-A177-3AD203B41FA5}">
                          <a16:colId xmlns:a16="http://schemas.microsoft.com/office/drawing/2014/main" val="12853270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Channel Number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Code Length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Peak PRF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(MHz)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Mean PRF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(MHz)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Delta Length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#Chip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Per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Symbol Duration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𝒑𝒔𝒚𝒎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(ns)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Base Rate 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Msymbol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/s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9409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9BC9FE1-F94D-D641-A2CA-37803F69EB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4773074"/>
                  </p:ext>
                </p:extLst>
              </p:nvPr>
            </p:nvGraphicFramePr>
            <p:xfrm>
              <a:off x="2232024" y="1690688"/>
              <a:ext cx="8583616" cy="9396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2952">
                      <a:extLst>
                        <a:ext uri="{9D8B030D-6E8A-4147-A177-3AD203B41FA5}">
                          <a16:colId xmlns:a16="http://schemas.microsoft.com/office/drawing/2014/main" val="921048819"/>
                        </a:ext>
                      </a:extLst>
                    </a:gridCol>
                    <a:gridCol w="1072952">
                      <a:extLst>
                        <a:ext uri="{9D8B030D-6E8A-4147-A177-3AD203B41FA5}">
                          <a16:colId xmlns:a16="http://schemas.microsoft.com/office/drawing/2014/main" val="1482251168"/>
                        </a:ext>
                      </a:extLst>
                    </a:gridCol>
                    <a:gridCol w="808434">
                      <a:extLst>
                        <a:ext uri="{9D8B030D-6E8A-4147-A177-3AD203B41FA5}">
                          <a16:colId xmlns:a16="http://schemas.microsoft.com/office/drawing/2014/main" val="9135561"/>
                        </a:ext>
                      </a:extLst>
                    </a:gridCol>
                    <a:gridCol w="1014413">
                      <a:extLst>
                        <a:ext uri="{9D8B030D-6E8A-4147-A177-3AD203B41FA5}">
                          <a16:colId xmlns:a16="http://schemas.microsoft.com/office/drawing/2014/main" val="787407153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4289702342"/>
                        </a:ext>
                      </a:extLst>
                    </a:gridCol>
                    <a:gridCol w="1057275">
                      <a:extLst>
                        <a:ext uri="{9D8B030D-6E8A-4147-A177-3AD203B41FA5}">
                          <a16:colId xmlns:a16="http://schemas.microsoft.com/office/drawing/2014/main" val="288469541"/>
                        </a:ext>
                      </a:extLst>
                    </a:gridCol>
                    <a:gridCol w="1228725">
                      <a:extLst>
                        <a:ext uri="{9D8B030D-6E8A-4147-A177-3AD203B41FA5}">
                          <a16:colId xmlns:a16="http://schemas.microsoft.com/office/drawing/2014/main" val="2305855923"/>
                        </a:ext>
                      </a:extLst>
                    </a:gridCol>
                    <a:gridCol w="1328740">
                      <a:extLst>
                        <a:ext uri="{9D8B030D-6E8A-4147-A177-3AD203B41FA5}">
                          <a16:colId xmlns:a16="http://schemas.microsoft.com/office/drawing/2014/main" val="1285327055"/>
                        </a:ext>
                      </a:extLst>
                    </a:gridCol>
                  </a:tblGrid>
                  <a:tr h="9396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Channel Number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190" t="-2667" r="-60476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Peak PRF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(MHz)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Mean PRF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(MHz)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6203" t="-2667" r="-360759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#Chip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Per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9691" t="-2667" r="-108247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Base Rate 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Msymbol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/s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94094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88DC555-16B1-544B-A058-56AAA6AF44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1457156"/>
                  </p:ext>
                </p:extLst>
              </p:nvPr>
            </p:nvGraphicFramePr>
            <p:xfrm>
              <a:off x="1804192" y="3171825"/>
              <a:ext cx="9011447" cy="9396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021">
                      <a:extLst>
                        <a:ext uri="{9D8B030D-6E8A-4147-A177-3AD203B41FA5}">
                          <a16:colId xmlns:a16="http://schemas.microsoft.com/office/drawing/2014/main" val="921048819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1482251168"/>
                        </a:ext>
                      </a:extLst>
                    </a:gridCol>
                    <a:gridCol w="814387">
                      <a:extLst>
                        <a:ext uri="{9D8B030D-6E8A-4147-A177-3AD203B41FA5}">
                          <a16:colId xmlns:a16="http://schemas.microsoft.com/office/drawing/2014/main" val="9135561"/>
                        </a:ext>
                      </a:extLst>
                    </a:gridCol>
                    <a:gridCol w="828675">
                      <a:extLst>
                        <a:ext uri="{9D8B030D-6E8A-4147-A177-3AD203B41FA5}">
                          <a16:colId xmlns:a16="http://schemas.microsoft.com/office/drawing/2014/main" val="787407153"/>
                        </a:ext>
                      </a:extLst>
                    </a:gridCol>
                    <a:gridCol w="1357313">
                      <a:extLst>
                        <a:ext uri="{9D8B030D-6E8A-4147-A177-3AD203B41FA5}">
                          <a16:colId xmlns:a16="http://schemas.microsoft.com/office/drawing/2014/main" val="4289702342"/>
                        </a:ext>
                      </a:extLst>
                    </a:gridCol>
                    <a:gridCol w="1437684">
                      <a:extLst>
                        <a:ext uri="{9D8B030D-6E8A-4147-A177-3AD203B41FA5}">
                          <a16:colId xmlns:a16="http://schemas.microsoft.com/office/drawing/2014/main" val="288469541"/>
                        </a:ext>
                      </a:extLst>
                    </a:gridCol>
                    <a:gridCol w="1252556">
                      <a:extLst>
                        <a:ext uri="{9D8B030D-6E8A-4147-A177-3AD203B41FA5}">
                          <a16:colId xmlns:a16="http://schemas.microsoft.com/office/drawing/2014/main" val="2305855923"/>
                        </a:ext>
                      </a:extLst>
                    </a:gridCol>
                    <a:gridCol w="1281686">
                      <a:extLst>
                        <a:ext uri="{9D8B030D-6E8A-4147-A177-3AD203B41FA5}">
                          <a16:colId xmlns:a16="http://schemas.microsoft.com/office/drawing/2014/main" val="12853270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Channel Number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Code Length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Peak PRF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(MHz)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Mean PRF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(MHz)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Separation Factor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#Chip Per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Symbol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𝑵𝑳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Symbol Duration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𝒑𝒔𝒚𝒎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(ns)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Base Rate 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Msymbol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/s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9409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88DC555-16B1-544B-A058-56AAA6AF44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1457156"/>
                  </p:ext>
                </p:extLst>
              </p:nvPr>
            </p:nvGraphicFramePr>
            <p:xfrm>
              <a:off x="1804192" y="3171825"/>
              <a:ext cx="9011447" cy="9396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021">
                      <a:extLst>
                        <a:ext uri="{9D8B030D-6E8A-4147-A177-3AD203B41FA5}">
                          <a16:colId xmlns:a16="http://schemas.microsoft.com/office/drawing/2014/main" val="921048819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1482251168"/>
                        </a:ext>
                      </a:extLst>
                    </a:gridCol>
                    <a:gridCol w="814387">
                      <a:extLst>
                        <a:ext uri="{9D8B030D-6E8A-4147-A177-3AD203B41FA5}">
                          <a16:colId xmlns:a16="http://schemas.microsoft.com/office/drawing/2014/main" val="9135561"/>
                        </a:ext>
                      </a:extLst>
                    </a:gridCol>
                    <a:gridCol w="828675">
                      <a:extLst>
                        <a:ext uri="{9D8B030D-6E8A-4147-A177-3AD203B41FA5}">
                          <a16:colId xmlns:a16="http://schemas.microsoft.com/office/drawing/2014/main" val="787407153"/>
                        </a:ext>
                      </a:extLst>
                    </a:gridCol>
                    <a:gridCol w="1357313">
                      <a:extLst>
                        <a:ext uri="{9D8B030D-6E8A-4147-A177-3AD203B41FA5}">
                          <a16:colId xmlns:a16="http://schemas.microsoft.com/office/drawing/2014/main" val="4289702342"/>
                        </a:ext>
                      </a:extLst>
                    </a:gridCol>
                    <a:gridCol w="1437684">
                      <a:extLst>
                        <a:ext uri="{9D8B030D-6E8A-4147-A177-3AD203B41FA5}">
                          <a16:colId xmlns:a16="http://schemas.microsoft.com/office/drawing/2014/main" val="288469541"/>
                        </a:ext>
                      </a:extLst>
                    </a:gridCol>
                    <a:gridCol w="1252556">
                      <a:extLst>
                        <a:ext uri="{9D8B030D-6E8A-4147-A177-3AD203B41FA5}">
                          <a16:colId xmlns:a16="http://schemas.microsoft.com/office/drawing/2014/main" val="2305855923"/>
                        </a:ext>
                      </a:extLst>
                    </a:gridCol>
                    <a:gridCol w="1281686">
                      <a:extLst>
                        <a:ext uri="{9D8B030D-6E8A-4147-A177-3AD203B41FA5}">
                          <a16:colId xmlns:a16="http://schemas.microsoft.com/office/drawing/2014/main" val="1285327055"/>
                        </a:ext>
                      </a:extLst>
                    </a:gridCol>
                  </a:tblGrid>
                  <a:tr h="9396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Channel Number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5063" t="-2667" r="-694937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Peak PRF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(MHz)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Mean PRF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(MHz)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71963" t="-2667" r="-29252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52212" t="-2667" r="-176991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16162" t="-2667" r="-10202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Base Rate 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Msymbol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/s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94094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8323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385CA0-46F9-FB46-ADE6-E11E0077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456: Equation (change 2 of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88680E-4049-1D4E-9931-173E39AAF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5930"/>
                <a:ext cx="10777538" cy="480694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1800" b="1" dirty="0"/>
                  <a:t>From</a:t>
                </a:r>
                <a:r>
                  <a:rPr lang="en-US" sz="1800" b="0" dirty="0"/>
                  <a:t>: </a:t>
                </a:r>
              </a:p>
              <a:p>
                <a:endParaRPr lang="en-US" sz="1800" b="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1" dirty="0"/>
                  <a:t>To</a:t>
                </a:r>
                <a:r>
                  <a:rPr lang="en-US" sz="1800" dirty="0"/>
                  <a:t>: “For a WPAN using the ternary code indexed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, the SYNC field shall consist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sync</m:t>
                        </m:r>
                      </m:sub>
                    </m:sSub>
                  </m:oMath>
                </a14:m>
                <a:r>
                  <a:rPr lang="en-US" sz="1800" dirty="0"/>
                  <a:t> repetitions of the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consists of the ternary code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 separated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/>
                  <a:t> zero chips as depicted in Figure 16-5 and expressed below mathematically:</a:t>
                </a:r>
                <a:endParaRPr lang="en-US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𝑛𝐿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=0, 1, …,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𝑁𝐿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denotes the chip index,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800" dirty="0"/>
                  <a:t> is the Kronecker delta function, and values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dirty="0"/>
                  <a:t> are given in Table 16-4.”</a:t>
                </a:r>
              </a:p>
              <a:p>
                <a:pPr>
                  <a:spcBef>
                    <a:spcPts val="1600"/>
                  </a:spcBef>
                </a:pPr>
                <a:r>
                  <a:rPr lang="en-US" sz="1800" b="1" dirty="0"/>
                  <a:t>Comments</a:t>
                </a:r>
                <a:r>
                  <a:rPr lang="en-US" sz="1800" dirty="0"/>
                  <a:t>: Delta function is not used correctly. Just use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dirty="0"/>
                  <a:t> to denote the spacing between elements. Also, for clarity, the chip index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 (the ternary code length) should be explicitly included in the formula.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88680E-4049-1D4E-9931-173E39AAF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5930"/>
                <a:ext cx="10777538" cy="4806945"/>
              </a:xfrm>
              <a:blipFill>
                <a:blip r:embed="rId2"/>
                <a:stretch>
                  <a:fillRect l="-235" t="-1583" r="-353" b="-7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2DA48DC9-EFA2-C84C-954C-DED1F6C6E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9" y="1322387"/>
            <a:ext cx="6200776" cy="268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4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385CA0-46F9-FB46-ADE6-E11E0077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457: Figure 16-5 (change 3 of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88680E-4049-1D4E-9931-173E39AAF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From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b="0" dirty="0"/>
                  <a:t>  (appears in two places)</a:t>
                </a:r>
              </a:p>
              <a:p>
                <a:r>
                  <a:rPr lang="en-US" b="1" dirty="0"/>
                  <a:t>To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Comments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sets the spacing between the sequence elements and is incorrectly used here to denote the length of the sequence.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to denote the length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sequence.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88680E-4049-1D4E-9931-173E39AAF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52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88680E-4049-1D4E-9931-173E39AAF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0949"/>
            <a:ext cx="10515600" cy="48619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FROM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TO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Comments</a:t>
            </a:r>
            <a:r>
              <a:rPr lang="en-US" dirty="0"/>
              <a:t>: for consistency with the PPDU encoding process as described in Section 16.2.1 (page 447) and Tables 16-1 and 16-2 (page 448).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385CA0-46F9-FB46-ADE6-E11E0077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458: Figure 16-7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68675E-C90D-FF4C-8542-2AD7DB1EA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44" y="1501437"/>
            <a:ext cx="7631112" cy="14112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86ACC25-6F8C-4E43-8E0C-435BC5AF5CC3}"/>
              </a:ext>
            </a:extLst>
          </p:cNvPr>
          <p:cNvGrpSpPr/>
          <p:nvPr/>
        </p:nvGrpSpPr>
        <p:grpSpPr>
          <a:xfrm>
            <a:off x="2009774" y="3236858"/>
            <a:ext cx="9844088" cy="2163917"/>
            <a:chOff x="1509712" y="3851121"/>
            <a:chExt cx="9844088" cy="21639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14C8D3-4117-334C-B6B7-DEB888A0E157}"/>
                </a:ext>
              </a:extLst>
            </p:cNvPr>
            <p:cNvSpPr/>
            <p:nvPr/>
          </p:nvSpPr>
          <p:spPr>
            <a:xfrm>
              <a:off x="4071939" y="4710106"/>
              <a:ext cx="1314450" cy="5572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Systematic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RS (K+8, K)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EDDF9C-24C9-AE47-AB44-73F4BA7B254E}"/>
                </a:ext>
              </a:extLst>
            </p:cNvPr>
            <p:cNvSpPr/>
            <p:nvPr/>
          </p:nvSpPr>
          <p:spPr>
            <a:xfrm>
              <a:off x="6219820" y="4398915"/>
              <a:ext cx="1952625" cy="11874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Systematic Convolutional Encoder, R = 1/2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D5D326-6E33-6C4D-AAC0-1918BED47F72}"/>
                </a:ext>
              </a:extLst>
            </p:cNvPr>
            <p:cNvSpPr/>
            <p:nvPr/>
          </p:nvSpPr>
          <p:spPr>
            <a:xfrm>
              <a:off x="5753102" y="4157664"/>
              <a:ext cx="107159" cy="16524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FD12BB7-9040-E54A-B8C9-78AD54B4BBF1}"/>
                </a:ext>
              </a:extLst>
            </p:cNvPr>
            <p:cNvCxnSpPr>
              <a:cxnSpLocks/>
              <a:stCxn id="3" idx="3"/>
              <a:endCxn id="7" idx="1"/>
            </p:cNvCxnSpPr>
            <p:nvPr/>
          </p:nvCxnSpPr>
          <p:spPr>
            <a:xfrm flipV="1">
              <a:off x="5386389" y="4983907"/>
              <a:ext cx="366713" cy="48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2F6DB4C-DEC3-F446-B7F4-7CE866FA6B12}"/>
                </a:ext>
              </a:extLst>
            </p:cNvPr>
            <p:cNvCxnSpPr>
              <a:cxnSpLocks/>
            </p:cNvCxnSpPr>
            <p:nvPr/>
          </p:nvCxnSpPr>
          <p:spPr>
            <a:xfrm>
              <a:off x="5200651" y="4276723"/>
              <a:ext cx="55245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160DF81-78A4-E54D-A1E4-7D7A7799438A}"/>
                </a:ext>
              </a:extLst>
            </p:cNvPr>
            <p:cNvCxnSpPr/>
            <p:nvPr/>
          </p:nvCxnSpPr>
          <p:spPr>
            <a:xfrm flipV="1">
              <a:off x="3471865" y="4993475"/>
              <a:ext cx="600074" cy="71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01EB93-A153-D642-A7D9-39C770467080}"/>
                </a:ext>
              </a:extLst>
            </p:cNvPr>
            <p:cNvSpPr txBox="1"/>
            <p:nvPr/>
          </p:nvSpPr>
          <p:spPr>
            <a:xfrm>
              <a:off x="2786062" y="4812381"/>
              <a:ext cx="771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PSDU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49B0FAF-E57E-3F40-B75C-1E41BB7FC768}"/>
                </a:ext>
              </a:extLst>
            </p:cNvPr>
            <p:cNvCxnSpPr>
              <a:cxnSpLocks/>
              <a:stCxn id="7" idx="3"/>
              <a:endCxn id="6" idx="1"/>
            </p:cNvCxnSpPr>
            <p:nvPr/>
          </p:nvCxnSpPr>
          <p:spPr>
            <a:xfrm>
              <a:off x="5860261" y="4983907"/>
              <a:ext cx="359559" cy="87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6058C7-DCBC-5344-993F-C4D8ED3DD040}"/>
                </a:ext>
              </a:extLst>
            </p:cNvPr>
            <p:cNvSpPr txBox="1"/>
            <p:nvPr/>
          </p:nvSpPr>
          <p:spPr>
            <a:xfrm>
              <a:off x="8386764" y="4727780"/>
              <a:ext cx="2821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(rest of the figure is correct)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BB9B38-4508-8348-B9C5-CCDD74C6075E}"/>
                </a:ext>
              </a:extLst>
            </p:cNvPr>
            <p:cNvSpPr txBox="1"/>
            <p:nvPr/>
          </p:nvSpPr>
          <p:spPr>
            <a:xfrm>
              <a:off x="2000251" y="4075538"/>
              <a:ext cx="3386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PHR bits encoded as described in Section 16.2.6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190E655-B7FF-B04E-AA9D-8C89196EFE2E}"/>
                </a:ext>
              </a:extLst>
            </p:cNvPr>
            <p:cNvCxnSpPr>
              <a:cxnSpLocks/>
            </p:cNvCxnSpPr>
            <p:nvPr/>
          </p:nvCxnSpPr>
          <p:spPr>
            <a:xfrm>
              <a:off x="5386389" y="5673166"/>
              <a:ext cx="36671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1B4EAE-4217-E644-A52E-437A48B112C7}"/>
                </a:ext>
              </a:extLst>
            </p:cNvPr>
            <p:cNvSpPr txBox="1"/>
            <p:nvPr/>
          </p:nvSpPr>
          <p:spPr>
            <a:xfrm>
              <a:off x="4500563" y="5471981"/>
              <a:ext cx="88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Tail bits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A33AF18-C50A-C342-B8D9-E007923099EB}"/>
                </a:ext>
              </a:extLst>
            </p:cNvPr>
            <p:cNvSpPr/>
            <p:nvPr/>
          </p:nvSpPr>
          <p:spPr>
            <a:xfrm>
              <a:off x="1509712" y="3851121"/>
              <a:ext cx="9844088" cy="21639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20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88680E-4049-1D4E-9931-173E39AAF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0949"/>
            <a:ext cx="10515600" cy="48619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FROM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TO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Comments</a:t>
            </a:r>
            <a:r>
              <a:rPr lang="en-US" dirty="0"/>
              <a:t>: for consistency with the PPDU encoding process as described in Section 16.2.1 (page 447) and Tables 16-1 and 16-2 (page 448).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385CA0-46F9-FB46-ADE6-E11E0077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461: Figure 16-10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6ACC25-6F8C-4E43-8E0C-435BC5AF5CC3}"/>
              </a:ext>
            </a:extLst>
          </p:cNvPr>
          <p:cNvGrpSpPr/>
          <p:nvPr/>
        </p:nvGrpSpPr>
        <p:grpSpPr>
          <a:xfrm>
            <a:off x="1824036" y="3366104"/>
            <a:ext cx="9844088" cy="2163917"/>
            <a:chOff x="1509712" y="3851121"/>
            <a:chExt cx="9844088" cy="21639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14C8D3-4117-334C-B6B7-DEB888A0E157}"/>
                </a:ext>
              </a:extLst>
            </p:cNvPr>
            <p:cNvSpPr/>
            <p:nvPr/>
          </p:nvSpPr>
          <p:spPr>
            <a:xfrm>
              <a:off x="4071939" y="4710106"/>
              <a:ext cx="1314450" cy="5572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Systematic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RS (K+8, K)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EDDF9C-24C9-AE47-AB44-73F4BA7B254E}"/>
                </a:ext>
              </a:extLst>
            </p:cNvPr>
            <p:cNvSpPr/>
            <p:nvPr/>
          </p:nvSpPr>
          <p:spPr>
            <a:xfrm>
              <a:off x="6219820" y="4398915"/>
              <a:ext cx="1952625" cy="11874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Systematic Convolutional Encoder, R = 1/2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D5D326-6E33-6C4D-AAC0-1918BED47F72}"/>
                </a:ext>
              </a:extLst>
            </p:cNvPr>
            <p:cNvSpPr/>
            <p:nvPr/>
          </p:nvSpPr>
          <p:spPr>
            <a:xfrm>
              <a:off x="5753102" y="4157664"/>
              <a:ext cx="107159" cy="16524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FD12BB7-9040-E54A-B8C9-78AD54B4BBF1}"/>
                </a:ext>
              </a:extLst>
            </p:cNvPr>
            <p:cNvCxnSpPr>
              <a:cxnSpLocks/>
              <a:stCxn id="3" idx="3"/>
              <a:endCxn id="7" idx="1"/>
            </p:cNvCxnSpPr>
            <p:nvPr/>
          </p:nvCxnSpPr>
          <p:spPr>
            <a:xfrm flipV="1">
              <a:off x="5386389" y="4983907"/>
              <a:ext cx="366713" cy="48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2F6DB4C-DEC3-F446-B7F4-7CE866FA6B12}"/>
                </a:ext>
              </a:extLst>
            </p:cNvPr>
            <p:cNvCxnSpPr>
              <a:cxnSpLocks/>
            </p:cNvCxnSpPr>
            <p:nvPr/>
          </p:nvCxnSpPr>
          <p:spPr>
            <a:xfrm>
              <a:off x="5200651" y="4276723"/>
              <a:ext cx="55245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160DF81-78A4-E54D-A1E4-7D7A7799438A}"/>
                </a:ext>
              </a:extLst>
            </p:cNvPr>
            <p:cNvCxnSpPr>
              <a:cxnSpLocks/>
            </p:cNvCxnSpPr>
            <p:nvPr/>
          </p:nvCxnSpPr>
          <p:spPr>
            <a:xfrm>
              <a:off x="2695564" y="4993475"/>
              <a:ext cx="137637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01EB93-A153-D642-A7D9-39C770467080}"/>
                </a:ext>
              </a:extLst>
            </p:cNvPr>
            <p:cNvSpPr txBox="1"/>
            <p:nvPr/>
          </p:nvSpPr>
          <p:spPr>
            <a:xfrm>
              <a:off x="2886071" y="4668222"/>
              <a:ext cx="771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 bits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49B0FAF-E57E-3F40-B75C-1E41BB7FC768}"/>
                </a:ext>
              </a:extLst>
            </p:cNvPr>
            <p:cNvCxnSpPr>
              <a:cxnSpLocks/>
              <a:stCxn id="7" idx="3"/>
              <a:endCxn id="6" idx="1"/>
            </p:cNvCxnSpPr>
            <p:nvPr/>
          </p:nvCxnSpPr>
          <p:spPr>
            <a:xfrm>
              <a:off x="5860261" y="4983907"/>
              <a:ext cx="359559" cy="87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6058C7-DCBC-5344-993F-C4D8ED3DD040}"/>
                </a:ext>
              </a:extLst>
            </p:cNvPr>
            <p:cNvSpPr txBox="1"/>
            <p:nvPr/>
          </p:nvSpPr>
          <p:spPr>
            <a:xfrm>
              <a:off x="8386764" y="4727780"/>
              <a:ext cx="2821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(rest of the figure is correct)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BB9B38-4508-8348-B9C5-CCDD74C6075E}"/>
                </a:ext>
              </a:extLst>
            </p:cNvPr>
            <p:cNvSpPr txBox="1"/>
            <p:nvPr/>
          </p:nvSpPr>
          <p:spPr>
            <a:xfrm>
              <a:off x="2000251" y="4075538"/>
              <a:ext cx="3386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PHR bits encoded as described in Section 16.2.6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190E655-B7FF-B04E-AA9D-8C89196EFE2E}"/>
                </a:ext>
              </a:extLst>
            </p:cNvPr>
            <p:cNvCxnSpPr>
              <a:cxnSpLocks/>
            </p:cNvCxnSpPr>
            <p:nvPr/>
          </p:nvCxnSpPr>
          <p:spPr>
            <a:xfrm>
              <a:off x="5386389" y="5673166"/>
              <a:ext cx="36671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1B4EAE-4217-E644-A52E-437A48B112C7}"/>
                </a:ext>
              </a:extLst>
            </p:cNvPr>
            <p:cNvSpPr txBox="1"/>
            <p:nvPr/>
          </p:nvSpPr>
          <p:spPr>
            <a:xfrm>
              <a:off x="4500563" y="5471981"/>
              <a:ext cx="88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Tail bits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A33AF18-C50A-C342-B8D9-E007923099EB}"/>
                </a:ext>
              </a:extLst>
            </p:cNvPr>
            <p:cNvSpPr/>
            <p:nvPr/>
          </p:nvSpPr>
          <p:spPr>
            <a:xfrm>
              <a:off x="1509712" y="3851121"/>
              <a:ext cx="9844088" cy="21639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ED58C22-4244-6349-9DE0-563647071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4" y="1392652"/>
            <a:ext cx="6143624" cy="17869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E18B3C-18D9-DA48-8A13-3A29A5308BA0}"/>
                  </a:ext>
                </a:extLst>
              </p:cNvPr>
              <p:cNvSpPr txBox="1"/>
              <p:nvPr/>
            </p:nvSpPr>
            <p:spPr>
              <a:xfrm>
                <a:off x="3040850" y="4498890"/>
                <a:ext cx="1314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E18B3C-18D9-DA48-8A13-3A29A5308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850" y="4498890"/>
                <a:ext cx="1314450" cy="369332"/>
              </a:xfrm>
              <a:prstGeom prst="rect">
                <a:avLst/>
              </a:prstGeom>
              <a:blipFill>
                <a:blip r:embed="rId4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008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919</Words>
  <Application>Microsoft Macintosh PowerPoint</Application>
  <PresentationFormat>Widescreen</PresentationFormat>
  <Paragraphs>116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Verdana</vt:lpstr>
      <vt:lpstr>Office Theme</vt:lpstr>
      <vt:lpstr>IEEE 802.15.4-2015 HRP UWB PHY Suggested Changes</vt:lpstr>
      <vt:lpstr>Page 447: Last paragraph</vt:lpstr>
      <vt:lpstr>Page 448-9: Tables 16-1 and 16-2</vt:lpstr>
      <vt:lpstr>Page 454: 1st paragraph of 16.5.4</vt:lpstr>
      <vt:lpstr>Page 452: Table 16-4 (change 1 of 3)</vt:lpstr>
      <vt:lpstr>Page 456: Equation (change 2 of 3)</vt:lpstr>
      <vt:lpstr>Page 457: Figure 16-5 (change 3 of 3)</vt:lpstr>
      <vt:lpstr>Page 458: Figure 16-7</vt:lpstr>
      <vt:lpstr>Page 461: Figure 16-10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Golshan</dc:creator>
  <cp:lastModifiedBy>Robert Golshan</cp:lastModifiedBy>
  <cp:revision>37</cp:revision>
  <dcterms:created xsi:type="dcterms:W3CDTF">2019-01-14T19:50:51Z</dcterms:created>
  <dcterms:modified xsi:type="dcterms:W3CDTF">2019-01-15T19:45:37Z</dcterms:modified>
</cp:coreProperties>
</file>