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1/15/2019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15-19-0048-00-0vat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15-19-0048-00-0vat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9.png"/><Relationship Id="rId5" Type="http://schemas.openxmlformats.org/officeDocument/2006/relationships/image" Target="../media/image4.jpeg"/><Relationship Id="rId10" Type="http://schemas.microsoft.com/office/2007/relationships/hdphoto" Target="../media/hdphoto1.wdp"/><Relationship Id="rId4" Type="http://schemas.openxmlformats.org/officeDocument/2006/relationships/image" Target="../media/image3.jpe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Window </a:t>
            </a:r>
            <a:r>
              <a:rPr lang="en-US" sz="1600" dirty="0">
                <a:latin typeface="Times New Roman" pitchFamily="18" charset="0"/>
                <a:cs typeface="Times New Roman" pitchFamily="18" charset="0"/>
              </a:rPr>
              <a:t>Signage based OWC Technology for </a:t>
            </a:r>
            <a:r>
              <a:rPr lang="en-US" sz="1600" dirty="0" smtClean="0">
                <a:latin typeface="Times New Roman" pitchFamily="18" charset="0"/>
                <a:cs typeface="Times New Roman" pitchFamily="18" charset="0"/>
              </a:rPr>
              <a:t>Fine </a:t>
            </a:r>
            <a:r>
              <a:rPr lang="en-US" sz="1600" dirty="0">
                <a:latin typeface="Times New Roman" pitchFamily="18" charset="0"/>
                <a:cs typeface="Times New Roman" pitchFamily="18" charset="0"/>
              </a:rPr>
              <a:t>Dust </a:t>
            </a:r>
            <a:r>
              <a:rPr lang="en-US" sz="1600" dirty="0" smtClean="0">
                <a:latin typeface="Times New Roman" pitchFamily="18" charset="0"/>
                <a:cs typeface="Times New Roman" pitchFamily="18" charset="0"/>
              </a:rPr>
              <a:t>Measurement Solution Around Buildings Using Drones</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 </a:t>
            </a:r>
            <a:r>
              <a:rPr lang="en-US" sz="1600" dirty="0" err="1" smtClean="0">
                <a:latin typeface="Times New Roman" pitchFamily="18" charset="0"/>
                <a:cs typeface="Times New Roman" pitchFamily="18" charset="0"/>
              </a:rPr>
              <a:t>Jonghyeok</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Lee (SNUST),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(Ire front Co., Ltd.),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OWC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OWC technology for </a:t>
            </a:r>
            <a:r>
              <a:rPr lang="en-US" sz="1600" dirty="0" smtClean="0">
                <a:latin typeface="Times New Roman" pitchFamily="18" charset="0"/>
                <a:cs typeface="Times New Roman" pitchFamily="18" charset="0"/>
              </a:rPr>
              <a:t>fine dust measurement solution around buildings using drones and building window signage</a:t>
            </a:r>
            <a:r>
              <a:rPr lang="en-US" altLang="ko-KR" sz="1600" dirty="0" smtClean="0">
                <a:latin typeface="Times New Roman" pitchFamily="18" charset="0"/>
                <a:cs typeface="Times New Roman" pitchFamily="18" charset="0"/>
              </a:rPr>
              <a:t>. This VAT solution is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OWC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65667" y="1981200"/>
            <a:ext cx="79163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Measuring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Fine Dust Around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Buildings</a:t>
            </a:r>
          </a:p>
          <a:p>
            <a:pPr marL="342900" indent="-342900" algn="l">
              <a:lnSpc>
                <a:spcPct val="150000"/>
              </a:lnSpc>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Window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Signage based OWC Technology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Fine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Dust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Measurement Around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algn="l">
              <a:lnSpc>
                <a:spcPct val="150000"/>
              </a:lnSpc>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Title 1"/>
          <p:cNvSpPr txBox="1">
            <a:spLocks/>
          </p:cNvSpPr>
          <p:nvPr/>
        </p:nvSpPr>
        <p:spPr>
          <a:xfrm>
            <a:off x="0" y="914400"/>
            <a:ext cx="91440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smtClean="0"/>
              <a:t>Need for Measuring </a:t>
            </a:r>
            <a:r>
              <a:rPr lang="en-US" altLang="ko-KR" sz="3000" b="1" dirty="0"/>
              <a:t>Fine Dust Around </a:t>
            </a:r>
            <a:r>
              <a:rPr lang="en-US" altLang="ko-KR" sz="3000" b="1" dirty="0" smtClean="0"/>
              <a:t>Buildings</a:t>
            </a:r>
            <a:endParaRPr lang="en-US" altLang="ko-KR" sz="3000" b="1" dirty="0"/>
          </a:p>
        </p:txBody>
      </p:sp>
      <p:sp>
        <p:nvSpPr>
          <p:cNvPr id="8" name="Content Placeholder 2"/>
          <p:cNvSpPr txBox="1">
            <a:spLocks/>
          </p:cNvSpPr>
          <p:nvPr/>
        </p:nvSpPr>
        <p:spPr>
          <a:xfrm>
            <a:off x="4467519" y="1857081"/>
            <a:ext cx="4645570" cy="41067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Recently</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the damage caused by fine dust generated in China and other countries is increasing rapidly</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People staying indoor have difficult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grasp the seriousness of fine dust, and a method for directly transmitting a warning notice is required.</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roposed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solution using a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to communicate real-time situation of fine dust with monitoring system inside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drones receive information about the surrounding fine dust through the OWC with the window of the outside wall of the building, and transmit the information to the monitoring server inside the building</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762000" y="5715000"/>
            <a:ext cx="28488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Fine Dust around Buildings &gt;  </a:t>
            </a:r>
          </a:p>
        </p:txBody>
      </p:sp>
      <p:pic>
        <p:nvPicPr>
          <p:cNvPr id="4" name="Picture 2" descr="ê±´ë¬¼ ë¯¸ì¸ë¨¼ì§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433310"/>
            <a:ext cx="411480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4" name="Content Placeholder 2"/>
          <p:cNvSpPr txBox="1">
            <a:spLocks/>
          </p:cNvSpPr>
          <p:nvPr/>
        </p:nvSpPr>
        <p:spPr>
          <a:xfrm>
            <a:off x="5089156" y="1996907"/>
            <a:ext cx="3832024" cy="3644935"/>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Technology for Measuring Fine Dust Around Buildings</a:t>
            </a: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Building Window Signage</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Drone Camera</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5m ~ 100m</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1" name="Title 1"/>
          <p:cNvSpPr txBox="1">
            <a:spLocks/>
          </p:cNvSpPr>
          <p:nvPr/>
        </p:nvSpPr>
        <p:spPr>
          <a:xfrm>
            <a:off x="-1" y="475498"/>
            <a:ext cx="9144001" cy="1473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Window Signage based OWC Technology for Fine Dust Measurement Around Buildings</a:t>
            </a:r>
            <a:endParaRPr lang="en-US" altLang="ko-KR" sz="3200" b="1" dirty="0"/>
          </a:p>
        </p:txBody>
      </p:sp>
      <p:sp>
        <p:nvSpPr>
          <p:cNvPr id="34" name="직사각형 31"/>
          <p:cNvSpPr/>
          <p:nvPr/>
        </p:nvSpPr>
        <p:spPr>
          <a:xfrm>
            <a:off x="356033" y="5526397"/>
            <a:ext cx="8453983" cy="738664"/>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Measure Fine Dust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based on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Periodic Reconnaissance Drones</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Because it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Window Signage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of the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Building</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There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is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No Need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to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Build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Separate Infrastructure</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TextBox 53"/>
          <p:cNvSpPr txBox="1">
            <a:spLocks noChangeArrowheads="1"/>
          </p:cNvSpPr>
          <p:nvPr/>
        </p:nvSpPr>
        <p:spPr bwMode="auto">
          <a:xfrm>
            <a:off x="1282837" y="5185431"/>
            <a:ext cx="303773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Patrol Drone and Window Signage </a:t>
            </a:r>
            <a:r>
              <a:rPr kumimoji="0" lang="en-US" altLang="ko-KR" sz="1000" b="1" dirty="0" smtClean="0">
                <a:cs typeface="Times New Roman" panose="02020603050405020304" pitchFamily="18" charset="0"/>
              </a:rPr>
              <a:t>OWC Link  &gt;  </a:t>
            </a:r>
          </a:p>
        </p:txBody>
      </p:sp>
      <p:grpSp>
        <p:nvGrpSpPr>
          <p:cNvPr id="126" name="그룹 125"/>
          <p:cNvGrpSpPr/>
          <p:nvPr/>
        </p:nvGrpSpPr>
        <p:grpSpPr>
          <a:xfrm>
            <a:off x="303747" y="2110661"/>
            <a:ext cx="5005643" cy="2918178"/>
            <a:chOff x="303747" y="2110661"/>
            <a:chExt cx="5005643" cy="2918178"/>
          </a:xfrm>
        </p:grpSpPr>
        <p:grpSp>
          <p:nvGrpSpPr>
            <p:cNvPr id="103" name="그룹 102"/>
            <p:cNvGrpSpPr/>
            <p:nvPr/>
          </p:nvGrpSpPr>
          <p:grpSpPr>
            <a:xfrm>
              <a:off x="303747" y="2110661"/>
              <a:ext cx="5005643" cy="2918178"/>
              <a:chOff x="124686" y="1957433"/>
              <a:chExt cx="5005643" cy="2918178"/>
            </a:xfrm>
          </p:grpSpPr>
          <p:grpSp>
            <p:nvGrpSpPr>
              <p:cNvPr id="98" name="그룹 97"/>
              <p:cNvGrpSpPr/>
              <p:nvPr/>
            </p:nvGrpSpPr>
            <p:grpSpPr>
              <a:xfrm>
                <a:off x="124686" y="1957433"/>
                <a:ext cx="5002757" cy="2863442"/>
                <a:chOff x="96904" y="1908761"/>
                <a:chExt cx="5002757" cy="2863442"/>
              </a:xfrm>
            </p:grpSpPr>
            <p:grpSp>
              <p:nvGrpSpPr>
                <p:cNvPr id="79" name="그룹 78"/>
                <p:cNvGrpSpPr/>
                <p:nvPr/>
              </p:nvGrpSpPr>
              <p:grpSpPr>
                <a:xfrm>
                  <a:off x="2351629" y="2669767"/>
                  <a:ext cx="2748032" cy="2102436"/>
                  <a:chOff x="2065496" y="2651150"/>
                  <a:chExt cx="2748032" cy="2102436"/>
                </a:xfrm>
              </p:grpSpPr>
              <p:grpSp>
                <p:nvGrpSpPr>
                  <p:cNvPr id="53" name="그룹 52"/>
                  <p:cNvGrpSpPr/>
                  <p:nvPr/>
                </p:nvGrpSpPr>
                <p:grpSpPr>
                  <a:xfrm>
                    <a:off x="2065496" y="2651150"/>
                    <a:ext cx="2748032" cy="1999949"/>
                    <a:chOff x="1957016" y="2827237"/>
                    <a:chExt cx="2748032" cy="1999949"/>
                  </a:xfrm>
                </p:grpSpPr>
                <p:grpSp>
                  <p:nvGrpSpPr>
                    <p:cNvPr id="20" name="그룹 19"/>
                    <p:cNvGrpSpPr/>
                    <p:nvPr/>
                  </p:nvGrpSpPr>
                  <p:grpSpPr>
                    <a:xfrm>
                      <a:off x="1957016" y="3556787"/>
                      <a:ext cx="1213551" cy="753240"/>
                      <a:chOff x="2060782" y="3597330"/>
                      <a:chExt cx="1213551" cy="753240"/>
                    </a:xfrm>
                  </p:grpSpPr>
                  <p:cxnSp>
                    <p:nvCxnSpPr>
                      <p:cNvPr id="52" name="직선 연결선 51"/>
                      <p:cNvCxnSpPr/>
                      <p:nvPr/>
                    </p:nvCxnSpPr>
                    <p:spPr>
                      <a:xfrm flipH="1">
                        <a:off x="2610327" y="3597330"/>
                        <a:ext cx="664006" cy="39889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9" name="직선 연결선 58"/>
                      <p:cNvCxnSpPr/>
                      <p:nvPr/>
                    </p:nvCxnSpPr>
                    <p:spPr>
                      <a:xfrm flipH="1" flipV="1">
                        <a:off x="2060782" y="3954479"/>
                        <a:ext cx="650334" cy="39609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pic>
                  <p:nvPicPr>
                    <p:cNvPr id="64" name="Picture 2" descr="ë¹ë© ì¼ë¬ì¤í¸ì ëí ì´ë¯¸ì§ ê²ìê²°ê³¼"/>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8369" t="5433" r="69477" b="67490"/>
                    <a:stretch/>
                  </p:blipFill>
                  <p:spPr bwMode="auto">
                    <a:xfrm>
                      <a:off x="2673921" y="3466596"/>
                      <a:ext cx="1113210" cy="1360590"/>
                    </a:xfrm>
                    <a:prstGeom prst="rect">
                      <a:avLst/>
                    </a:prstGeom>
                    <a:noFill/>
                    <a:extLst>
                      <a:ext uri="{909E8E84-426E-40DD-AFC4-6F175D3DCCD1}">
                        <a14:hiddenFill xmlns:a14="http://schemas.microsoft.com/office/drawing/2010/main">
                          <a:solidFill>
                            <a:srgbClr val="FFFFFF"/>
                          </a:solidFill>
                        </a14:hiddenFill>
                      </a:ext>
                    </a:extLst>
                  </p:spPr>
                </p:pic>
                <p:cxnSp>
                  <p:nvCxnSpPr>
                    <p:cNvPr id="65" name="직선 연결선 64"/>
                    <p:cNvCxnSpPr/>
                    <p:nvPr/>
                  </p:nvCxnSpPr>
                  <p:spPr>
                    <a:xfrm flipH="1" flipV="1">
                      <a:off x="2838105" y="3358133"/>
                      <a:ext cx="333888" cy="203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68" name="Picture 2" descr="ë¹ë© ì¼ë¬ì¤í¸ì ëí ì´ë¯¸ì§ ê²ìê²°ê³¼"/>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71138" t="4818" r="9785" b="66874"/>
                    <a:stretch/>
                  </p:blipFill>
                  <p:spPr bwMode="auto">
                    <a:xfrm>
                      <a:off x="2133600" y="2827237"/>
                      <a:ext cx="621353" cy="922008"/>
                    </a:xfrm>
                    <a:prstGeom prst="rect">
                      <a:avLst/>
                    </a:prstGeom>
                    <a:noFill/>
                    <a:extLst>
                      <a:ext uri="{909E8E84-426E-40DD-AFC4-6F175D3DCCD1}">
                        <a14:hiddenFill xmlns:a14="http://schemas.microsoft.com/office/drawing/2010/main">
                          <a:solidFill>
                            <a:srgbClr val="FFFFFF"/>
                          </a:solidFill>
                        </a14:hiddenFill>
                      </a:ext>
                    </a:extLst>
                  </p:spPr>
                </p:pic>
                <p:cxnSp>
                  <p:nvCxnSpPr>
                    <p:cNvPr id="70" name="직선 연결선 69"/>
                    <p:cNvCxnSpPr/>
                    <p:nvPr/>
                  </p:nvCxnSpPr>
                  <p:spPr>
                    <a:xfrm flipH="1" flipV="1">
                      <a:off x="3203298" y="3172003"/>
                      <a:ext cx="1501750" cy="914650"/>
                    </a:xfrm>
                    <a:prstGeom prst="line">
                      <a:avLst/>
                    </a:prstGeom>
                    <a:ln w="28575">
                      <a:solidFill>
                        <a:schemeClr val="accent5"/>
                      </a:solidFill>
                      <a:headEnd type="none"/>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flipH="1">
                      <a:off x="2860250" y="3166216"/>
                      <a:ext cx="349832" cy="19865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73" name="Picture 8" descr="ë¨¼ì§ ì¼ë¬ì¤í¸ì ëí ì´ë¯¸ì§ ê²ìê²°ê³¼"/>
                    <p:cNvPicPr>
                      <a:picLocks noChangeAspect="1" noChangeArrowheads="1"/>
                    </p:cNvPicPr>
                    <p:nvPr/>
                  </p:nvPicPr>
                  <p:blipFill rotWithShape="1">
                    <a:blip r:embed="rId5" cstate="print">
                      <a:clrChange>
                        <a:clrFrom>
                          <a:srgbClr val="F6F6F6"/>
                        </a:clrFrom>
                        <a:clrTo>
                          <a:srgbClr val="F6F6F6">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l="8677" t="23186" r="7680" b="24492"/>
                    <a:stretch/>
                  </p:blipFill>
                  <p:spPr bwMode="auto">
                    <a:xfrm>
                      <a:off x="2293747" y="3199144"/>
                      <a:ext cx="717309" cy="276463"/>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 descr="ë¹ë© ì¼ë¬ì¤í¸ì ëí ì´ë¯¸ì§ ê²ìê²°ê³¼"/>
                    <p:cNvPicPr>
                      <a:picLocks noChangeAspect="1" noChangeArrowheads="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39385" t="36106" r="35385" b="36201"/>
                    <a:stretch/>
                  </p:blipFill>
                  <p:spPr bwMode="auto">
                    <a:xfrm>
                      <a:off x="3607017" y="2902159"/>
                      <a:ext cx="616565" cy="676719"/>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8" descr="ë¨¼ì§ ì¼ë¬ì¤í¸ì ëí ì´ë¯¸ì§ ê²ìê²°ê³¼"/>
                    <p:cNvPicPr>
                      <a:picLocks noChangeAspect="1" noChangeArrowheads="1"/>
                    </p:cNvPicPr>
                    <p:nvPr/>
                  </p:nvPicPr>
                  <p:blipFill rotWithShape="1">
                    <a:blip r:embed="rId5" cstate="print">
                      <a:clrChange>
                        <a:clrFrom>
                          <a:srgbClr val="F6F6F6"/>
                        </a:clrFrom>
                        <a:clrTo>
                          <a:srgbClr val="F6F6F6">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l="8677" t="23186" r="7680" b="24492"/>
                    <a:stretch/>
                  </p:blipFill>
                  <p:spPr bwMode="auto">
                    <a:xfrm>
                      <a:off x="3122484" y="3046146"/>
                      <a:ext cx="717309" cy="276463"/>
                    </a:xfrm>
                    <a:prstGeom prst="rect">
                      <a:avLst/>
                    </a:prstGeom>
                    <a:noFill/>
                    <a:extLst>
                      <a:ext uri="{909E8E84-426E-40DD-AFC4-6F175D3DCCD1}">
                        <a14:hiddenFill xmlns:a14="http://schemas.microsoft.com/office/drawing/2010/main">
                          <a:solidFill>
                            <a:srgbClr val="FFFFFF"/>
                          </a:solidFill>
                        </a14:hiddenFill>
                      </a:ext>
                    </a:extLst>
                  </p:spPr>
                </p:pic>
                <p:cxnSp>
                  <p:nvCxnSpPr>
                    <p:cNvPr id="78" name="직선 연결선 77"/>
                    <p:cNvCxnSpPr/>
                    <p:nvPr/>
                  </p:nvCxnSpPr>
                  <p:spPr>
                    <a:xfrm flipH="1">
                      <a:off x="2375981" y="4312216"/>
                      <a:ext cx="246142" cy="13977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82" name="Picture 4" descr="ê´ë ¨ ì´ë¯¸ì§"/>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6033" t="19925" r="6073" b="19232"/>
                    <a:stretch/>
                  </p:blipFill>
                  <p:spPr bwMode="auto">
                    <a:xfrm>
                      <a:off x="2121582" y="4411753"/>
                      <a:ext cx="644698" cy="214899"/>
                    </a:xfrm>
                    <a:prstGeom prst="rect">
                      <a:avLst/>
                    </a:prstGeom>
                    <a:noFill/>
                    <a:extLst>
                      <a:ext uri="{909E8E84-426E-40DD-AFC4-6F175D3DCCD1}">
                        <a14:hiddenFill xmlns:a14="http://schemas.microsoft.com/office/drawing/2010/main">
                          <a:solidFill>
                            <a:srgbClr val="FFFFFF"/>
                          </a:solidFill>
                        </a14:hiddenFill>
                      </a:ext>
                    </a:extLst>
                  </p:spPr>
                </p:pic>
              </p:grpSp>
              <p:sp>
                <p:nvSpPr>
                  <p:cNvPr id="85" name="TextBox 53"/>
                  <p:cNvSpPr txBox="1">
                    <a:spLocks noChangeArrowheads="1"/>
                  </p:cNvSpPr>
                  <p:nvPr/>
                </p:nvSpPr>
                <p:spPr bwMode="auto">
                  <a:xfrm>
                    <a:off x="2315225" y="4415032"/>
                    <a:ext cx="4966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Drone Patrol</a:t>
                    </a:r>
                    <a:endParaRPr kumimoji="0" lang="en-US" altLang="ko-KR" sz="800" b="1" dirty="0" smtClean="0">
                      <a:cs typeface="Times New Roman" panose="02020603050405020304" pitchFamily="18" charset="0"/>
                    </a:endParaRPr>
                  </a:p>
                </p:txBody>
              </p:sp>
              <p:pic>
                <p:nvPicPr>
                  <p:cNvPr id="87" name="Picture 8" descr="ë¨¼ì§ ì¼ë¬ì¤í¸ì ëí ì´ë¯¸ì§ ê²ìê²°ê³¼"/>
                  <p:cNvPicPr>
                    <a:picLocks noChangeAspect="1" noChangeArrowheads="1"/>
                  </p:cNvPicPr>
                  <p:nvPr/>
                </p:nvPicPr>
                <p:blipFill rotWithShape="1">
                  <a:blip r:embed="rId5" cstate="print">
                    <a:clrChange>
                      <a:clrFrom>
                        <a:srgbClr val="F6F6F6"/>
                      </a:clrFrom>
                      <a:clrTo>
                        <a:srgbClr val="F6F6F6">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l="8677" t="23186" r="7680" b="24492"/>
                  <a:stretch/>
                </p:blipFill>
                <p:spPr bwMode="auto">
                  <a:xfrm>
                    <a:off x="3438646" y="3776711"/>
                    <a:ext cx="717309" cy="276463"/>
                  </a:xfrm>
                  <a:prstGeom prst="rect">
                    <a:avLst/>
                  </a:prstGeom>
                  <a:noFill/>
                  <a:extLst>
                    <a:ext uri="{909E8E84-426E-40DD-AFC4-6F175D3DCCD1}">
                      <a14:hiddenFill xmlns:a14="http://schemas.microsoft.com/office/drawing/2010/main">
                        <a:solidFill>
                          <a:srgbClr val="FFFFFF"/>
                        </a:solidFill>
                      </a14:hiddenFill>
                    </a:ext>
                  </a:extLst>
                </p:spPr>
              </p:pic>
            </p:grpSp>
            <p:pic>
              <p:nvPicPr>
                <p:cNvPr id="89" name="Picture 4" descr="ê´ë ¨ ì´ë¯¸ì§"/>
                <p:cNvPicPr>
                  <a:picLocks noChangeAspect="1" noChangeArrowheads="1"/>
                </p:cNvPicPr>
                <p:nvPr/>
              </p:nvPicPr>
              <p:blipFill rotWithShape="1">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l="6033" t="19925" r="6073" b="19232"/>
                <a:stretch/>
              </p:blipFill>
              <p:spPr bwMode="auto">
                <a:xfrm>
                  <a:off x="96904" y="3549220"/>
                  <a:ext cx="1270531" cy="423510"/>
                </a:xfrm>
                <a:prstGeom prst="rect">
                  <a:avLst/>
                </a:prstGeom>
                <a:noFill/>
                <a:extLst>
                  <a:ext uri="{909E8E84-426E-40DD-AFC4-6F175D3DCCD1}">
                    <a14:hiddenFill xmlns:a14="http://schemas.microsoft.com/office/drawing/2010/main">
                      <a:solidFill>
                        <a:srgbClr val="FFFFFF"/>
                      </a:solidFill>
                    </a14:hiddenFill>
                  </a:ext>
                </a:extLst>
              </p:spPr>
            </p:pic>
            <p:grpSp>
              <p:nvGrpSpPr>
                <p:cNvPr id="81" name="그룹 80"/>
                <p:cNvGrpSpPr/>
                <p:nvPr/>
              </p:nvGrpSpPr>
              <p:grpSpPr>
                <a:xfrm>
                  <a:off x="1639201" y="3773951"/>
                  <a:ext cx="586258" cy="673177"/>
                  <a:chOff x="1398599" y="3633344"/>
                  <a:chExt cx="709372" cy="814545"/>
                </a:xfrm>
              </p:grpSpPr>
              <p:pic>
                <p:nvPicPr>
                  <p:cNvPr id="72" name="Picture 10" descr="ê´ë ¨ ì´ë¯¸ì§"/>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backgroundRemoval t="7596" b="35925" l="58385" r="75462">
                                <a14:foregroundMark x1="59615" y1="18141" x2="74462" y2="11171"/>
                                <a14:foregroundMark x1="74308" y1="9473" x2="72462" y2="10903"/>
                                <a14:foregroundMark x1="63385" y1="11796" x2="67923" y2="8579"/>
                                <a14:foregroundMark x1="63154" y1="11081" x2="63231" y2="13494"/>
                                <a14:foregroundMark x1="60385" y1="35121" x2="60923" y2="34048"/>
                                <a14:foregroundMark x1="72308" y1="33959" x2="66000" y2="35478"/>
                                <a14:foregroundMark x1="70308" y1="35121" x2="74462" y2="35031"/>
                                <a14:foregroundMark x1="74615" y1="11618" x2="74615" y2="35389"/>
                                <a14:foregroundMark x1="74923" y1="29133" x2="74923" y2="32797"/>
                                <a14:foregroundMark x1="75077" y1="16354" x2="75000" y2="24576"/>
                                <a14:foregroundMark x1="75077" y1="9830" x2="75000" y2="12332"/>
                                <a14:foregroundMark x1="74846" y1="14567" x2="75231" y2="10366"/>
                                <a14:backgroundMark x1="62308" y1="13226" x2="71769" y2="7507"/>
                                <a14:backgroundMark x1="62154" y1="13315" x2="66231" y2="9383"/>
                                <a14:backgroundMark x1="67846" y1="8847" x2="65846" y2="9830"/>
                                <a14:backgroundMark x1="67923" y1="7954" x2="66462" y2="10009"/>
                                <a14:backgroundMark x1="67308" y1="8490" x2="65077" y2="10634"/>
                                <a14:backgroundMark x1="63923" y1="9920" x2="63077" y2="13137"/>
                                <a14:backgroundMark x1="63077" y1="10992" x2="63615" y2="12690"/>
                                <a14:backgroundMark x1="63231" y1="11260" x2="62923" y2="13047"/>
                                <a14:backgroundMark x1="63385" y1="11171" x2="63538" y2="13047"/>
                                <a14:backgroundMark x1="63538" y1="11260" x2="63385" y2="13315"/>
                                <a14:backgroundMark x1="63385" y1="12332" x2="63077" y2="12958"/>
                                <a14:backgroundMark x1="63077" y1="13047" x2="63385" y2="12690"/>
                                <a14:backgroundMark x1="63385" y1="12690" x2="62692" y2="13047"/>
                                <a14:backgroundMark x1="62846" y1="13047" x2="63769" y2="13047"/>
                                <a14:backgroundMark x1="63923" y1="13047" x2="63462" y2="13673"/>
                                <a14:backgroundMark x1="63385" y1="13673" x2="63538" y2="13047"/>
                                <a14:backgroundMark x1="63538" y1="12958" x2="62923" y2="13405"/>
                                <a14:backgroundMark x1="62923" y1="13405" x2="63385" y2="13226"/>
                                <a14:backgroundMark x1="63615" y1="13047" x2="67308" y2="9830"/>
                                <a14:backgroundMark x1="67692" y1="9115" x2="68385" y2="8132"/>
                                <a14:backgroundMark x1="68154" y1="8400" x2="66462" y2="10009"/>
                                <a14:backgroundMark x1="67000" y1="9473" x2="68385" y2="8311"/>
                                <a14:backgroundMark x1="68385" y1="8311" x2="66077" y2="10009"/>
                                <a14:backgroundMark x1="67462" y1="8758" x2="68462" y2="7954"/>
                                <a14:backgroundMark x1="68385" y1="8132" x2="65538" y2="10456"/>
                                <a14:backgroundMark x1="66385" y1="9562" x2="68308" y2="7954"/>
                                <a14:backgroundMark x1="68231" y1="8400" x2="65385" y2="10724"/>
                                <a14:backgroundMark x1="66154" y1="9830" x2="69077" y2="7864"/>
                                <a14:backgroundMark x1="68462" y1="8579" x2="64385" y2="10188"/>
                                <a14:backgroundMark x1="65077" y1="9294" x2="68538" y2="7596"/>
                                <a14:backgroundMark x1="61846" y1="14388" x2="73692" y2="8937"/>
                                <a14:backgroundMark x1="63462" y1="14477" x2="70308" y2="10634"/>
                                <a14:backgroundMark x1="68846" y1="11707" x2="70154" y2="10724"/>
                              </a14:backgroundRemoval>
                            </a14:imgEffect>
                          </a14:imgLayer>
                        </a14:imgProps>
                      </a:ext>
                      <a:ext uri="{28A0092B-C50C-407E-A947-70E740481C1C}">
                        <a14:useLocalDpi xmlns:a14="http://schemas.microsoft.com/office/drawing/2010/main" val="0"/>
                      </a:ext>
                    </a:extLst>
                  </a:blip>
                  <a:srcRect l="59089" t="12774" r="25414" b="66553"/>
                  <a:stretch/>
                </p:blipFill>
                <p:spPr bwMode="auto">
                  <a:xfrm>
                    <a:off x="1398599" y="3633344"/>
                    <a:ext cx="709372" cy="814545"/>
                  </a:xfrm>
                  <a:prstGeom prst="rect">
                    <a:avLst/>
                  </a:prstGeom>
                  <a:noFill/>
                  <a:extLst>
                    <a:ext uri="{909E8E84-426E-40DD-AFC4-6F175D3DCCD1}">
                      <a14:hiddenFill xmlns:a14="http://schemas.microsoft.com/office/drawing/2010/main">
                        <a:solidFill>
                          <a:srgbClr val="FFFFFF"/>
                        </a:solidFill>
                      </a14:hiddenFill>
                    </a:ext>
                  </a:extLst>
                </p:spPr>
              </p:pic>
              <p:sp>
                <p:nvSpPr>
                  <p:cNvPr id="95" name="직사각형 94"/>
                  <p:cNvSpPr/>
                  <p:nvPr/>
                </p:nvSpPr>
                <p:spPr>
                  <a:xfrm rot="16200000" flipH="1">
                    <a:off x="1453365" y="3924900"/>
                    <a:ext cx="140857" cy="140496"/>
                  </a:xfrm>
                  <a:prstGeom prst="rect">
                    <a:avLst/>
                  </a:prstGeom>
                  <a:blipFill>
                    <a:blip r:embed="rId11"/>
                    <a:srcRect/>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83" name="자유형 82"/>
                <p:cNvSpPr/>
                <p:nvPr/>
              </p:nvSpPr>
              <p:spPr>
                <a:xfrm>
                  <a:off x="1627632" y="3212592"/>
                  <a:ext cx="1085088" cy="1249680"/>
                </a:xfrm>
                <a:custGeom>
                  <a:avLst/>
                  <a:gdLst>
                    <a:gd name="connsiteX0" fmla="*/ 0 w 1085088"/>
                    <a:gd name="connsiteY0" fmla="*/ 713232 h 1249680"/>
                    <a:gd name="connsiteX1" fmla="*/ 1085088 w 1085088"/>
                    <a:gd name="connsiteY1" fmla="*/ 0 h 1249680"/>
                    <a:gd name="connsiteX2" fmla="*/ 566928 w 1085088"/>
                    <a:gd name="connsiteY2" fmla="*/ 1249680 h 1249680"/>
                    <a:gd name="connsiteX3" fmla="*/ 560832 w 1085088"/>
                    <a:gd name="connsiteY3" fmla="*/ 579120 h 1249680"/>
                    <a:gd name="connsiteX4" fmla="*/ 0 w 1085088"/>
                    <a:gd name="connsiteY4" fmla="*/ 713232 h 1249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5088" h="1249680">
                      <a:moveTo>
                        <a:pt x="0" y="713232"/>
                      </a:moveTo>
                      <a:lnTo>
                        <a:pt x="1085088" y="0"/>
                      </a:lnTo>
                      <a:lnTo>
                        <a:pt x="566928" y="1249680"/>
                      </a:lnTo>
                      <a:lnTo>
                        <a:pt x="560832" y="579120"/>
                      </a:lnTo>
                      <a:lnTo>
                        <a:pt x="0" y="713232"/>
                      </a:lnTo>
                      <a:close/>
                    </a:path>
                  </a:pathLst>
                </a:custGeom>
                <a:gradFill>
                  <a:gsLst>
                    <a:gs pos="100000">
                      <a:schemeClr val="accent1">
                        <a:lumMod val="5000"/>
                        <a:lumOff val="95000"/>
                        <a:alpha val="0"/>
                      </a:schemeClr>
                    </a:gs>
                    <a:gs pos="0">
                      <a:schemeClr val="accent5">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91" name="직선 화살표 연결선 90"/>
                <p:cNvCxnSpPr/>
                <p:nvPr/>
              </p:nvCxnSpPr>
              <p:spPr>
                <a:xfrm flipH="1" flipV="1">
                  <a:off x="839068" y="3837432"/>
                  <a:ext cx="821468" cy="235903"/>
                </a:xfrm>
                <a:prstGeom prst="straightConnector1">
                  <a:avLst/>
                </a:prstGeom>
                <a:ln w="127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3" name="모서리가 둥근 직사각형 92"/>
                <p:cNvSpPr/>
                <p:nvPr/>
              </p:nvSpPr>
              <p:spPr>
                <a:xfrm>
                  <a:off x="183548" y="2599433"/>
                  <a:ext cx="1116980" cy="630699"/>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오른쪽 화살표 95"/>
                <p:cNvSpPr/>
                <p:nvPr/>
              </p:nvSpPr>
              <p:spPr>
                <a:xfrm rot="16200000">
                  <a:off x="602568" y="3224706"/>
                  <a:ext cx="259202" cy="201928"/>
                </a:xfrm>
                <a:prstGeom prst="rightArrow">
                  <a:avLst/>
                </a:prstGeom>
                <a:gradFill>
                  <a:gsLst>
                    <a:gs pos="0">
                      <a:schemeClr val="accent1">
                        <a:lumMod val="5000"/>
                        <a:lumOff val="95000"/>
                      </a:schemeClr>
                    </a:gs>
                    <a:gs pos="100000">
                      <a:srgbClr val="C00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4" name="TextBox 53"/>
                <p:cNvSpPr txBox="1">
                  <a:spLocks noChangeArrowheads="1"/>
                </p:cNvSpPr>
                <p:nvPr/>
              </p:nvSpPr>
              <p:spPr bwMode="auto">
                <a:xfrm>
                  <a:off x="191167" y="2818309"/>
                  <a:ext cx="9712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Fine Dust : 65% </a:t>
                  </a:r>
                  <a:endParaRPr kumimoji="0" lang="en-US" altLang="ko-KR" sz="800" b="1" dirty="0" smtClean="0">
                    <a:cs typeface="Times New Roman" panose="02020603050405020304" pitchFamily="18" charset="0"/>
                  </a:endParaRPr>
                </a:p>
              </p:txBody>
            </p:sp>
            <p:sp>
              <p:nvSpPr>
                <p:cNvPr id="105" name="TextBox 53"/>
                <p:cNvSpPr txBox="1">
                  <a:spLocks noChangeArrowheads="1"/>
                </p:cNvSpPr>
                <p:nvPr/>
              </p:nvSpPr>
              <p:spPr bwMode="auto">
                <a:xfrm>
                  <a:off x="229267" y="2986778"/>
                  <a:ext cx="116347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latinLnBrk="1">
                    <a:buNone/>
                  </a:pPr>
                  <a:r>
                    <a:rPr lang="en-US" altLang="ko-KR" sz="800" b="1" dirty="0" smtClean="0">
                      <a:cs typeface="Times New Roman" panose="02020603050405020304" pitchFamily="18" charset="0"/>
                    </a:rPr>
                    <a:t>State : Warning</a:t>
                  </a:r>
                  <a:endParaRPr kumimoji="0" lang="en-US" altLang="ko-KR" sz="800" b="1" dirty="0" smtClean="0">
                    <a:cs typeface="Times New Roman" panose="02020603050405020304" pitchFamily="18" charset="0"/>
                  </a:endParaRPr>
                </a:p>
              </p:txBody>
            </p:sp>
            <p:sp>
              <p:nvSpPr>
                <p:cNvPr id="106" name="TextBox 53"/>
                <p:cNvSpPr txBox="1">
                  <a:spLocks noChangeArrowheads="1"/>
                </p:cNvSpPr>
                <p:nvPr/>
              </p:nvSpPr>
              <p:spPr bwMode="auto">
                <a:xfrm>
                  <a:off x="260998" y="2619225"/>
                  <a:ext cx="97123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Building #1</a:t>
                  </a:r>
                  <a:endParaRPr kumimoji="0" lang="en-US" altLang="ko-KR" sz="800" b="1" dirty="0" smtClean="0">
                    <a:cs typeface="Times New Roman" panose="02020603050405020304" pitchFamily="18" charset="0"/>
                  </a:endParaRPr>
                </a:p>
              </p:txBody>
            </p:sp>
            <p:sp>
              <p:nvSpPr>
                <p:cNvPr id="107" name="TextBox 53"/>
                <p:cNvSpPr txBox="1">
                  <a:spLocks noChangeArrowheads="1"/>
                </p:cNvSpPr>
                <p:nvPr/>
              </p:nvSpPr>
              <p:spPr bwMode="auto">
                <a:xfrm>
                  <a:off x="2520692" y="2451327"/>
                  <a:ext cx="60305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600" b="1" dirty="0" smtClean="0">
                      <a:cs typeface="Times New Roman" panose="02020603050405020304" pitchFamily="18" charset="0"/>
                    </a:rPr>
                    <a:t>Building #1</a:t>
                  </a:r>
                  <a:endParaRPr kumimoji="0" lang="en-US" altLang="ko-KR" sz="600" b="1" dirty="0" smtClean="0">
                    <a:cs typeface="Times New Roman" panose="02020603050405020304" pitchFamily="18" charset="0"/>
                  </a:endParaRPr>
                </a:p>
              </p:txBody>
            </p:sp>
            <p:sp>
              <p:nvSpPr>
                <p:cNvPr id="108" name="TextBox 53"/>
                <p:cNvSpPr txBox="1">
                  <a:spLocks noChangeArrowheads="1"/>
                </p:cNvSpPr>
                <p:nvPr/>
              </p:nvSpPr>
              <p:spPr bwMode="auto">
                <a:xfrm>
                  <a:off x="3994154" y="2566058"/>
                  <a:ext cx="60305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600" b="1" dirty="0" smtClean="0">
                      <a:cs typeface="Times New Roman" panose="02020603050405020304" pitchFamily="18" charset="0"/>
                    </a:rPr>
                    <a:t>Building #2</a:t>
                  </a:r>
                  <a:endParaRPr kumimoji="0" lang="en-US" altLang="ko-KR" sz="600" b="1" dirty="0" smtClean="0">
                    <a:cs typeface="Times New Roman" panose="02020603050405020304" pitchFamily="18" charset="0"/>
                  </a:endParaRPr>
                </a:p>
              </p:txBody>
            </p:sp>
            <p:sp>
              <p:nvSpPr>
                <p:cNvPr id="97" name="U자형 화살표 96"/>
                <p:cNvSpPr/>
                <p:nvPr/>
              </p:nvSpPr>
              <p:spPr>
                <a:xfrm>
                  <a:off x="713916" y="2164474"/>
                  <a:ext cx="2230102" cy="381000"/>
                </a:xfrm>
                <a:prstGeom prst="utur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1" name="TextBox 53"/>
                <p:cNvSpPr txBox="1">
                  <a:spLocks noChangeArrowheads="1"/>
                </p:cNvSpPr>
                <p:nvPr/>
              </p:nvSpPr>
              <p:spPr bwMode="auto">
                <a:xfrm>
                  <a:off x="431304" y="1908761"/>
                  <a:ext cx="275701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900" b="1" dirty="0" smtClean="0">
                      <a:cs typeface="Times New Roman" panose="02020603050405020304" pitchFamily="18" charset="0"/>
                    </a:rPr>
                    <a:t>Data Transmission in Building Monitoring System  </a:t>
                  </a:r>
                  <a:endParaRPr kumimoji="0" lang="en-US" altLang="ko-KR" sz="900" b="1" dirty="0" smtClean="0">
                    <a:cs typeface="Times New Roman" panose="02020603050405020304" pitchFamily="18" charset="0"/>
                  </a:endParaRPr>
                </a:p>
              </p:txBody>
            </p:sp>
          </p:grpSp>
          <p:sp>
            <p:nvSpPr>
              <p:cNvPr id="113" name="TextBox 53"/>
              <p:cNvSpPr txBox="1">
                <a:spLocks noChangeArrowheads="1"/>
              </p:cNvSpPr>
              <p:nvPr/>
            </p:nvSpPr>
            <p:spPr bwMode="auto">
              <a:xfrm>
                <a:off x="1435762" y="4477335"/>
                <a:ext cx="10385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Building Window</a:t>
                </a:r>
                <a:endParaRPr kumimoji="0" lang="en-US" altLang="ko-KR" sz="800" b="1" dirty="0" smtClean="0">
                  <a:cs typeface="Times New Roman" panose="02020603050405020304" pitchFamily="18" charset="0"/>
                </a:endParaRPr>
              </a:p>
            </p:txBody>
          </p:sp>
          <p:cxnSp>
            <p:nvCxnSpPr>
              <p:cNvPr id="115" name="직선 연결선 114"/>
              <p:cNvCxnSpPr/>
              <p:nvPr/>
            </p:nvCxnSpPr>
            <p:spPr>
              <a:xfrm flipH="1">
                <a:off x="3641604" y="3979636"/>
                <a:ext cx="1488725" cy="894342"/>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7" name="직선 연결선 116"/>
              <p:cNvCxnSpPr/>
              <p:nvPr/>
            </p:nvCxnSpPr>
            <p:spPr>
              <a:xfrm flipH="1" flipV="1">
                <a:off x="3252324" y="4630366"/>
                <a:ext cx="402660" cy="245245"/>
              </a:xfrm>
              <a:prstGeom prst="line">
                <a:avLst/>
              </a:prstGeom>
              <a:ln w="285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19" name="TextBox 53"/>
              <p:cNvSpPr txBox="1">
                <a:spLocks noChangeArrowheads="1"/>
              </p:cNvSpPr>
              <p:nvPr/>
            </p:nvSpPr>
            <p:spPr bwMode="auto">
              <a:xfrm>
                <a:off x="4249057" y="4029318"/>
                <a:ext cx="66109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Fine Dust </a:t>
                </a:r>
                <a:endParaRPr kumimoji="0" lang="en-US" altLang="ko-KR" sz="800" b="1" dirty="0" smtClean="0">
                  <a:cs typeface="Times New Roman" panose="02020603050405020304" pitchFamily="18" charset="0"/>
                </a:endParaRPr>
              </a:p>
            </p:txBody>
          </p:sp>
          <p:sp>
            <p:nvSpPr>
              <p:cNvPr id="120" name="TextBox 53"/>
              <p:cNvSpPr txBox="1">
                <a:spLocks noChangeArrowheads="1"/>
              </p:cNvSpPr>
              <p:nvPr/>
            </p:nvSpPr>
            <p:spPr bwMode="auto">
              <a:xfrm>
                <a:off x="3864378" y="4548421"/>
                <a:ext cx="60305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600" b="1" dirty="0" smtClean="0">
                    <a:cs typeface="Times New Roman" panose="02020603050405020304" pitchFamily="18" charset="0"/>
                  </a:rPr>
                  <a:t>Building #3</a:t>
                </a:r>
                <a:endParaRPr kumimoji="0" lang="en-US" altLang="ko-KR" sz="600" b="1" dirty="0" smtClean="0">
                  <a:cs typeface="Times New Roman" panose="02020603050405020304" pitchFamily="18" charset="0"/>
                </a:endParaRPr>
              </a:p>
            </p:txBody>
          </p:sp>
        </p:grpSp>
        <p:cxnSp>
          <p:nvCxnSpPr>
            <p:cNvPr id="124" name="직선 연결선 123"/>
            <p:cNvCxnSpPr/>
            <p:nvPr/>
          </p:nvCxnSpPr>
          <p:spPr>
            <a:xfrm flipH="1">
              <a:off x="2574809" y="3814702"/>
              <a:ext cx="244402" cy="14434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8" name="직선 연결선 127"/>
            <p:cNvCxnSpPr/>
            <p:nvPr/>
          </p:nvCxnSpPr>
          <p:spPr>
            <a:xfrm flipH="1" flipV="1">
              <a:off x="2808834" y="3810100"/>
              <a:ext cx="307241" cy="187128"/>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81000" y="1600200"/>
            <a:ext cx="8305800" cy="411480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sz="2000" dirty="0">
                <a:solidFill>
                  <a:schemeClr val="tx1"/>
                </a:solidFill>
                <a:latin typeface="Times New Roman" pitchFamily="18" charset="0"/>
                <a:cs typeface="Times New Roman" pitchFamily="18" charset="0"/>
              </a:rPr>
              <a:t>Window Signage based OWC Technology for Fine Dust Measurement Solution Around Buildings Using Drones</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The proposed technology is a solution for delivering the fine dust status to the building monitoring </a:t>
            </a:r>
            <a:r>
              <a:rPr lang="en-US" altLang="ko-KR" sz="2000" dirty="0" smtClean="0">
                <a:solidFill>
                  <a:schemeClr val="tx1"/>
                </a:solidFill>
                <a:latin typeface="Times New Roman" panose="02020603050405020304" pitchFamily="18" charset="0"/>
                <a:cs typeface="Times New Roman" panose="02020603050405020304" pitchFamily="18" charset="0"/>
              </a:rPr>
              <a:t>system</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Utilizes the OWC </a:t>
            </a:r>
            <a:r>
              <a:rPr lang="en-US" altLang="ko-KR" sz="2000" dirty="0">
                <a:solidFill>
                  <a:schemeClr val="tx1"/>
                </a:solidFill>
                <a:latin typeface="Times New Roman" panose="02020603050405020304" pitchFamily="18" charset="0"/>
                <a:cs typeface="Times New Roman" panose="02020603050405020304" pitchFamily="18" charset="0"/>
              </a:rPr>
              <a:t>links between window signage and patrol drones in </a:t>
            </a:r>
            <a:r>
              <a:rPr lang="en-US" altLang="ko-KR" sz="2000" dirty="0" smtClean="0">
                <a:solidFill>
                  <a:schemeClr val="tx1"/>
                </a:solidFill>
                <a:latin typeface="Times New Roman" panose="02020603050405020304" pitchFamily="18" charset="0"/>
                <a:cs typeface="Times New Roman" panose="02020603050405020304" pitchFamily="18" charset="0"/>
              </a:rPr>
              <a:t>buildings.</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The proposed technology does not need to install a separate infrastructure to apply the technology, and it can be used with </a:t>
            </a:r>
            <a:r>
              <a:rPr lang="en-US" altLang="ko-KR" sz="2000" dirty="0" smtClean="0">
                <a:solidFill>
                  <a:schemeClr val="tx1"/>
                </a:solidFill>
                <a:latin typeface="Times New Roman" panose="02020603050405020304" pitchFamily="18" charset="0"/>
                <a:cs typeface="Times New Roman" panose="02020603050405020304" pitchFamily="18" charset="0"/>
              </a:rPr>
              <a:t>outdoor environment sensing </a:t>
            </a:r>
            <a:r>
              <a:rPr lang="en-US" altLang="ko-KR" sz="2000" dirty="0">
                <a:solidFill>
                  <a:schemeClr val="tx1"/>
                </a:solidFill>
                <a:latin typeface="Times New Roman" panose="02020603050405020304" pitchFamily="18" charset="0"/>
                <a:cs typeface="Times New Roman" panose="02020603050405020304" pitchFamily="18" charset="0"/>
              </a:rPr>
              <a:t>technologies </a:t>
            </a:r>
            <a:r>
              <a:rPr lang="en-US" altLang="ko-KR" sz="2000" dirty="0" smtClean="0">
                <a:solidFill>
                  <a:schemeClr val="tx1"/>
                </a:solidFill>
                <a:latin typeface="Times New Roman" panose="02020603050405020304" pitchFamily="18" charset="0"/>
                <a:cs typeface="Times New Roman" panose="02020603050405020304" pitchFamily="18" charset="0"/>
              </a:rPr>
              <a:t>with the patrol drone.</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12115</TotalTime>
  <Words>426</Words>
  <Application>Microsoft Office PowerPoint</Application>
  <PresentationFormat>On-screen Show (4:3)</PresentationFormat>
  <Paragraphs>76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517</cp:revision>
  <cp:lastPrinted>2017-05-07T15:48:38Z</cp:lastPrinted>
  <dcterms:created xsi:type="dcterms:W3CDTF">2010-05-15T17:50:32Z</dcterms:created>
  <dcterms:modified xsi:type="dcterms:W3CDTF">2019-01-15T16:22:50Z</dcterms:modified>
</cp:coreProperties>
</file>