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10" r:id="rId4"/>
    <p:sldId id="309"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34" autoAdjust="0"/>
    <p:restoredTop sz="96159" autoAdjust="0"/>
  </p:normalViewPr>
  <p:slideViewPr>
    <p:cSldViewPr>
      <p:cViewPr varScale="1">
        <p:scale>
          <a:sx n="86" d="100"/>
          <a:sy n="86" d="100"/>
        </p:scale>
        <p:origin x="1167"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1/15/2019</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1/15/2019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1/15/2019</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January 2019</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15-19-0047-00-0vat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2018</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15-19-0047-00-0vat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1/15/2019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381536"/>
            <a:ext cx="9144000" cy="6093976"/>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Tunnel Road </a:t>
            </a:r>
            <a:r>
              <a:rPr lang="en-US" sz="1600" dirty="0" smtClean="0">
                <a:latin typeface="Times New Roman" pitchFamily="18" charset="0"/>
                <a:cs typeface="Times New Roman" pitchFamily="18" charset="0"/>
              </a:rPr>
              <a:t>Accidents </a:t>
            </a:r>
            <a:r>
              <a:rPr lang="en-US" sz="1600" dirty="0">
                <a:latin typeface="Times New Roman" pitchFamily="18" charset="0"/>
                <a:cs typeface="Times New Roman" pitchFamily="18" charset="0"/>
              </a:rPr>
              <a:t>Position Localization and Navigation Solution </a:t>
            </a:r>
            <a:r>
              <a:rPr lang="en-US" sz="1600" dirty="0" smtClean="0">
                <a:latin typeface="Times New Roman" pitchFamily="18" charset="0"/>
                <a:cs typeface="Times New Roman" pitchFamily="18" charset="0"/>
              </a:rPr>
              <a:t>Using </a:t>
            </a:r>
            <a:r>
              <a:rPr lang="en-US" sz="1600" dirty="0">
                <a:latin typeface="Times New Roman" pitchFamily="18" charset="0"/>
                <a:cs typeface="Times New Roman" pitchFamily="18" charset="0"/>
              </a:rPr>
              <a:t>IoT </a:t>
            </a:r>
            <a:r>
              <a:rPr lang="en-US" sz="1600" dirty="0" smtClean="0">
                <a:latin typeface="Times New Roman" pitchFamily="18" charset="0"/>
                <a:cs typeface="Times New Roman" pitchFamily="18" charset="0"/>
              </a:rPr>
              <a:t>Lighting Devices VLC Link</a:t>
            </a:r>
          </a:p>
          <a:p>
            <a:pPr marL="228600" algn="just"/>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January 2019</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Cha (SNUST), </a:t>
            </a:r>
            <a:r>
              <a:rPr lang="en-US" sz="1600" dirty="0" err="1">
                <a:latin typeface="Times New Roman" pitchFamily="18" charset="0"/>
                <a:cs typeface="Times New Roman" pitchFamily="18" charset="0"/>
              </a:rPr>
              <a:t>Juphil</a:t>
            </a:r>
            <a:r>
              <a:rPr lang="en-US" sz="1600" dirty="0">
                <a:latin typeface="Times New Roman" pitchFamily="18" charset="0"/>
                <a:cs typeface="Times New Roman" pitchFamily="18" charset="0"/>
              </a:rPr>
              <a:t> Cho (</a:t>
            </a:r>
            <a:r>
              <a:rPr lang="en-US" sz="1600" dirty="0" err="1">
                <a:latin typeface="Times New Roman" pitchFamily="18" charset="0"/>
                <a:cs typeface="Times New Roman" pitchFamily="18" charset="0"/>
              </a:rPr>
              <a:t>Kunsan</a:t>
            </a:r>
            <a:r>
              <a:rPr lang="en-US" sz="1600" dirty="0">
                <a:latin typeface="Times New Roman" pitchFamily="18" charset="0"/>
                <a:cs typeface="Times New Roman" pitchFamily="18" charset="0"/>
              </a:rPr>
              <a:t> Univ.), </a:t>
            </a:r>
            <a:r>
              <a:rPr lang="en-US" sz="1600" dirty="0" err="1">
                <a:latin typeface="Times New Roman" pitchFamily="18" charset="0"/>
                <a:cs typeface="Times New Roman" pitchFamily="18" charset="0"/>
              </a:rPr>
              <a:t>Donghoon</a:t>
            </a:r>
            <a:r>
              <a:rPr lang="en-US" sz="1600" dirty="0">
                <a:latin typeface="Times New Roman" pitchFamily="18" charset="0"/>
                <a:cs typeface="Times New Roman" pitchFamily="18" charset="0"/>
              </a:rPr>
              <a:t> Hyun (Korea Polytechnic Univ.), </a:t>
            </a:r>
            <a:r>
              <a:rPr lang="en-US" sz="1600" dirty="0" err="1">
                <a:latin typeface="Times New Roman" pitchFamily="18" charset="0"/>
                <a:cs typeface="Times New Roman" pitchFamily="18" charset="0"/>
              </a:rPr>
              <a:t>Kiyun</a:t>
            </a:r>
            <a:r>
              <a:rPr lang="en-US" sz="1600" dirty="0">
                <a:latin typeface="Times New Roman" pitchFamily="18" charset="0"/>
                <a:cs typeface="Times New Roman" pitchFamily="18" charset="0"/>
              </a:rPr>
              <a:t> Kim (</a:t>
            </a:r>
            <a:r>
              <a:rPr lang="en-US" sz="1600" dirty="0" err="1">
                <a:latin typeface="Times New Roman" pitchFamily="18" charset="0"/>
                <a:cs typeface="Times New Roman" pitchFamily="18" charset="0"/>
              </a:rPr>
              <a:t>Myongji</a:t>
            </a:r>
            <a:r>
              <a:rPr lang="en-US" sz="1600" dirty="0">
                <a:latin typeface="Times New Roman" pitchFamily="18" charset="0"/>
                <a:cs typeface="Times New Roman" pitchFamily="18" charset="0"/>
              </a:rPr>
              <a:t> College), </a:t>
            </a:r>
            <a:r>
              <a:rPr lang="en-US" sz="1600" dirty="0" err="1">
                <a:latin typeface="Times New Roman" pitchFamily="18" charset="0"/>
                <a:cs typeface="Times New Roman" pitchFamily="18" charset="0"/>
              </a:rPr>
              <a:t>Yongkyu</a:t>
            </a:r>
            <a:r>
              <a:rPr lang="en-US" sz="1600" dirty="0">
                <a:latin typeface="Times New Roman" pitchFamily="18" charset="0"/>
                <a:cs typeface="Times New Roman" pitchFamily="18" charset="0"/>
              </a:rPr>
              <a:t> Yoon (University of Florida), Hyeongho Lee (Netvision Telecom Inc., Korea Univ.), </a:t>
            </a:r>
            <a:r>
              <a:rPr lang="en-US" sz="1600" dirty="0" err="1">
                <a:latin typeface="Times New Roman" pitchFamily="18" charset="0"/>
                <a:cs typeface="Times New Roman" pitchFamily="18" charset="0"/>
              </a:rPr>
              <a:t>Yoonkwan</a:t>
            </a:r>
            <a:r>
              <a:rPr lang="en-US" sz="1600" dirty="0">
                <a:latin typeface="Times New Roman" pitchFamily="18" charset="0"/>
                <a:cs typeface="Times New Roman" pitchFamily="18" charset="0"/>
              </a:rPr>
              <a:t> Kim (The Catholic Univ.), </a:t>
            </a:r>
            <a:r>
              <a:rPr lang="en-US" sz="1600" dirty="0" err="1">
                <a:latin typeface="Times New Roman" pitchFamily="18" charset="0"/>
                <a:cs typeface="Times New Roman" pitchFamily="18" charset="0"/>
              </a:rPr>
              <a:t>Minseok</a:t>
            </a:r>
            <a:r>
              <a:rPr lang="en-US" sz="1600" dirty="0">
                <a:latin typeface="Times New Roman" pitchFamily="18" charset="0"/>
                <a:cs typeface="Times New Roman" pitchFamily="18" charset="0"/>
              </a:rPr>
              <a:t> Oh (</a:t>
            </a:r>
            <a:r>
              <a:rPr lang="en-US" sz="1600" dirty="0" err="1">
                <a:latin typeface="Times New Roman" pitchFamily="18" charset="0"/>
                <a:cs typeface="Times New Roman" pitchFamily="18" charset="0"/>
              </a:rPr>
              <a:t>Kyonggi</a:t>
            </a:r>
            <a:r>
              <a:rPr lang="en-US" sz="1600" dirty="0">
                <a:latin typeface="Times New Roman" pitchFamily="18" charset="0"/>
                <a:cs typeface="Times New Roman" pitchFamily="18" charset="0"/>
              </a:rPr>
              <a:t> Univ.), </a:t>
            </a:r>
            <a:r>
              <a:rPr lang="en-US" sz="1600" dirty="0" err="1">
                <a:latin typeface="Times New Roman" pitchFamily="18" charset="0"/>
                <a:cs typeface="Times New Roman" pitchFamily="18" charset="0"/>
              </a:rPr>
              <a:t>Jinyong</a:t>
            </a:r>
            <a:r>
              <a:rPr lang="en-US" sz="1600" dirty="0">
                <a:latin typeface="Times New Roman" pitchFamily="18" charset="0"/>
                <a:cs typeface="Times New Roman" pitchFamily="18" charset="0"/>
              </a:rPr>
              <a:t> Choi (</a:t>
            </a:r>
            <a:r>
              <a:rPr lang="en-US" sz="1600" dirty="0" err="1">
                <a:latin typeface="Times New Roman" pitchFamily="18" charset="0"/>
                <a:cs typeface="Times New Roman" pitchFamily="18" charset="0"/>
              </a:rPr>
              <a:t>Shinhan</a:t>
            </a:r>
            <a:r>
              <a:rPr lang="en-US" sz="1600" dirty="0">
                <a:latin typeface="Times New Roman" pitchFamily="18" charset="0"/>
                <a:cs typeface="Times New Roman" pitchFamily="18" charset="0"/>
              </a:rPr>
              <a:t> Bank), </a:t>
            </a:r>
            <a:r>
              <a:rPr lang="en-US" sz="1600" dirty="0" err="1">
                <a:latin typeface="Times New Roman" pitchFamily="18" charset="0"/>
                <a:cs typeface="Times New Roman" pitchFamily="18" charset="0"/>
              </a:rPr>
              <a:t>Sungdoo</a:t>
            </a:r>
            <a:r>
              <a:rPr lang="en-US" sz="1600" dirty="0">
                <a:latin typeface="Times New Roman" pitchFamily="18" charset="0"/>
                <a:cs typeface="Times New Roman" pitchFamily="18" charset="0"/>
              </a:rPr>
              <a:t> Kang (</a:t>
            </a:r>
            <a:r>
              <a:rPr lang="en-US" sz="1600" dirty="0" err="1">
                <a:latin typeface="Times New Roman" pitchFamily="18" charset="0"/>
                <a:cs typeface="Times New Roman" pitchFamily="18" charset="0"/>
              </a:rPr>
              <a:t>Feelux</a:t>
            </a:r>
            <a:r>
              <a:rPr lang="en-US" sz="1600" dirty="0">
                <a:latin typeface="Times New Roman" pitchFamily="18" charset="0"/>
                <a:cs typeface="Times New Roman" pitchFamily="18" charset="0"/>
              </a:rPr>
              <a:t> Co., Ltd.), </a:t>
            </a:r>
            <a:r>
              <a:rPr lang="en-US" sz="1600" dirty="0" err="1">
                <a:latin typeface="Times New Roman" pitchFamily="18" charset="0"/>
                <a:cs typeface="Times New Roman" pitchFamily="18" charset="0"/>
              </a:rPr>
              <a:t>Changsoo</a:t>
            </a:r>
            <a:r>
              <a:rPr lang="en-US" sz="1600" dirty="0">
                <a:latin typeface="Times New Roman" pitchFamily="18" charset="0"/>
                <a:cs typeface="Times New Roman" pitchFamily="18" charset="0"/>
              </a:rPr>
              <a:t> Lee (L&amp;S LED Co., Ltd.), </a:t>
            </a:r>
            <a:r>
              <a:rPr lang="en-US" sz="1600" dirty="0" err="1">
                <a:latin typeface="Times New Roman" pitchFamily="18" charset="0"/>
                <a:cs typeface="Times New Roman" pitchFamily="18" charset="0"/>
              </a:rPr>
              <a:t>Sooyoung</a:t>
            </a:r>
            <a:r>
              <a:rPr lang="en-US" sz="1600" dirty="0">
                <a:latin typeface="Times New Roman" pitchFamily="18" charset="0"/>
                <a:cs typeface="Times New Roman" pitchFamily="18" charset="0"/>
              </a:rPr>
              <a:t> Chang (SYCA</a:t>
            </a:r>
            <a:r>
              <a:rPr lang="en-US" sz="1600" dirty="0" smtClean="0">
                <a:latin typeface="Times New Roman" pitchFamily="18" charset="0"/>
                <a:cs typeface="Times New Roman" pitchFamily="18" charset="0"/>
              </a:rPr>
              <a:t>), Vinayagam </a:t>
            </a:r>
            <a:r>
              <a:rPr lang="en-US" sz="1600" dirty="0">
                <a:latin typeface="Times New Roman" pitchFamily="18" charset="0"/>
                <a:cs typeface="Times New Roman" pitchFamily="18" charset="0"/>
              </a:rPr>
              <a:t>Mariappan (SNUST)</a:t>
            </a: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+82-2-970-6431, FAX: +82-2-970-6123, E-Mail: chajs@seoultech.ac.kr </a:t>
            </a:r>
          </a:p>
          <a:p>
            <a:pPr marL="228600" algn="just"/>
            <a:r>
              <a:rPr lang="en-US" sz="1600" b="1" dirty="0" smtClean="0">
                <a:latin typeface="Times New Roman" pitchFamily="18" charset="0"/>
                <a:cs typeface="Times New Roman" pitchFamily="18" charset="0"/>
              </a:rPr>
              <a:t>Re:</a:t>
            </a:r>
          </a:p>
          <a:p>
            <a:pPr marL="228600" algn="just"/>
            <a:r>
              <a:rPr lang="en-US" sz="1600" b="1" dirty="0" smtClean="0">
                <a:latin typeface="Times New Roman" pitchFamily="18" charset="0"/>
                <a:cs typeface="Times New Roman" pitchFamily="18" charset="0"/>
              </a:rPr>
              <a:t>Abstract</a:t>
            </a:r>
            <a:r>
              <a:rPr lang="en-US" sz="1600" b="1" dirty="0">
                <a:latin typeface="Times New Roman" pitchFamily="18" charset="0"/>
                <a:cs typeface="Times New Roman" pitchFamily="18" charset="0"/>
              </a:rPr>
              <a:t>: </a:t>
            </a:r>
            <a:r>
              <a:rPr lang="en-US" altLang="ko-KR" sz="1600" dirty="0">
                <a:latin typeface="Times New Roman" pitchFamily="18" charset="0"/>
                <a:cs typeface="Times New Roman" pitchFamily="18" charset="0"/>
              </a:rPr>
              <a:t>This documents introduce the V2I </a:t>
            </a:r>
            <a:r>
              <a:rPr lang="en-US" altLang="ko-KR" sz="1600" dirty="0" smtClean="0">
                <a:latin typeface="Times New Roman" pitchFamily="18" charset="0"/>
                <a:cs typeface="Times New Roman" pitchFamily="18" charset="0"/>
              </a:rPr>
              <a:t>VLC </a:t>
            </a:r>
            <a:r>
              <a:rPr lang="en-US" altLang="ko-KR" sz="1600" dirty="0">
                <a:latin typeface="Times New Roman" pitchFamily="18" charset="0"/>
                <a:cs typeface="Times New Roman" pitchFamily="18" charset="0"/>
              </a:rPr>
              <a:t>Link design consideration for VAT. This proposed </a:t>
            </a:r>
            <a:r>
              <a:rPr lang="en-US" altLang="ko-KR" sz="1600" dirty="0" smtClean="0">
                <a:latin typeface="Times New Roman" pitchFamily="18" charset="0"/>
                <a:cs typeface="Times New Roman" pitchFamily="18" charset="0"/>
              </a:rPr>
              <a:t>VLC Communication Link used </a:t>
            </a:r>
            <a:r>
              <a:rPr lang="en-US" sz="1600" dirty="0">
                <a:latin typeface="Times New Roman" pitchFamily="18" charset="0"/>
                <a:cs typeface="Times New Roman" pitchFamily="18" charset="0"/>
              </a:rPr>
              <a:t>for </a:t>
            </a:r>
            <a:r>
              <a:rPr lang="en-US" altLang="ko-KR" sz="1600" dirty="0">
                <a:latin typeface="Times New Roman" pitchFamily="18" charset="0"/>
                <a:cs typeface="Times New Roman" pitchFamily="18" charset="0"/>
              </a:rPr>
              <a:t>drone patrolling service using </a:t>
            </a:r>
            <a:r>
              <a:rPr lang="en-US" altLang="ko-KR" sz="1600" dirty="0" smtClean="0">
                <a:latin typeface="Times New Roman" pitchFamily="18" charset="0"/>
                <a:cs typeface="Times New Roman" pitchFamily="18" charset="0"/>
              </a:rPr>
              <a:t>IoT lighting devices to identify the tunnel road accidents position localization and navigation. </a:t>
            </a:r>
            <a:r>
              <a:rPr lang="en-US" altLang="ko-KR" sz="1600" dirty="0">
                <a:latin typeface="Times New Roman" pitchFamily="18" charset="0"/>
                <a:cs typeface="Times New Roman" pitchFamily="18" charset="0"/>
              </a:rPr>
              <a:t>This VAT  to operate on the application services like ITS, ADAS, IoT/IoL, drone using watch security services, and etc. </a:t>
            </a:r>
            <a:endParaRPr lang="en-US" altLang="ko-KR" sz="1600" dirty="0" smtClean="0">
              <a:latin typeface="Times New Roman" pitchFamily="18" charset="0"/>
              <a:cs typeface="Times New Roman" pitchFamily="18" charset="0"/>
            </a:endParaRPr>
          </a:p>
          <a:p>
            <a:pPr marL="228600" algn="just">
              <a:spcBef>
                <a:spcPts val="600"/>
              </a:spcBef>
              <a:spcAft>
                <a:spcPts val="600"/>
              </a:spcAft>
            </a:pPr>
            <a:r>
              <a:rPr lang="en-US" sz="1600" b="1" dirty="0" smtClean="0">
                <a:latin typeface="Times New Roman" pitchFamily="18" charset="0"/>
                <a:cs typeface="Times New Roman" pitchFamily="18" charset="0"/>
              </a:rPr>
              <a:t>Purpose</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To provided concept models of  </a:t>
            </a:r>
            <a:r>
              <a:rPr lang="en-US" sz="1600" dirty="0" smtClean="0">
                <a:latin typeface="Times New Roman" pitchFamily="18" charset="0"/>
                <a:cs typeface="Times New Roman" pitchFamily="18" charset="0"/>
              </a:rPr>
              <a:t>VLC technology solution </a:t>
            </a:r>
            <a:r>
              <a:rPr lang="en-US" sz="1600" dirty="0">
                <a:latin typeface="Times New Roman" pitchFamily="18" charset="0"/>
                <a:cs typeface="Times New Roman" pitchFamily="18" charset="0"/>
              </a:rPr>
              <a:t>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	</a:t>
            </a:r>
          </a:p>
          <a:p>
            <a:pPr marL="228600" algn="just">
              <a:spcBef>
                <a:spcPts val="600"/>
              </a:spcBef>
              <a:spcAft>
                <a:spcPts val="600"/>
              </a:spcAft>
            </a:pPr>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a:latin typeface="Times New Roman" pitchFamily="18" charset="0"/>
                <a:cs typeface="Times New Roman" pitchFamily="18" charset="0"/>
              </a:rPr>
              <a:t>Release:</a:t>
            </a:r>
            <a:r>
              <a:rPr lang="en-US" sz="1600" dirty="0">
                <a:latin typeface="Times New Roman" pitchFamily="18" charset="0"/>
                <a:cs typeface="Times New Roman" pitchFamily="18" charset="0"/>
              </a:rPr>
              <a:t> The contributor acknowledges and accepts that this contribution becomes the property of IEEE and may be made publicly available by P802.15</a:t>
            </a:r>
            <a:r>
              <a:rPr lang="en-US"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p:txBody>
      </p:sp>
      <p:sp>
        <p:nvSpPr>
          <p:cNvPr id="5" name="TextBox 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95300" y="2033587"/>
            <a:ext cx="8572500" cy="23860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 for </a:t>
            </a:r>
            <a:r>
              <a:rPr lang="en-IN"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Tunnel </a:t>
            </a:r>
            <a:r>
              <a:rPr lang="en-IN"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Road Accidents </a:t>
            </a:r>
            <a:r>
              <a:rPr lang="en-IN"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Position Localization </a:t>
            </a:r>
            <a:r>
              <a:rPr lang="en-IN"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Solution</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p>
          <a:p>
            <a:pPr algn="l">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IoT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Lighting Device based VLC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Link for Drone Patrol Service</a:t>
            </a:r>
          </a:p>
          <a:p>
            <a:pPr marL="342900" indent="-342900" algn="l">
              <a:buFont typeface="Arial" panose="020B0604020202020204" pitchFamily="34" charset="0"/>
              <a:buChar char="•"/>
              <a:tabLst>
                <a:tab pos="2417763" algn="l"/>
              </a:tabLst>
            </a:pPr>
            <a:endParaRPr lang="en-US" altLang="ko-KR" sz="2000" dirty="0" smtClean="0">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482600"/>
            <a:ext cx="9144000" cy="6096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IN" altLang="ko-KR" sz="2400" b="1" dirty="0">
                <a:latin typeface="Times New Roman" panose="02020603050405020304" pitchFamily="18" charset="0"/>
                <a:ea typeface="굴림" panose="020B0600000101010101" pitchFamily="50" charset="-127"/>
                <a:cs typeface="Times New Roman" panose="02020603050405020304" pitchFamily="18" charset="0"/>
              </a:rPr>
              <a:t>Need for Tunnel </a:t>
            </a:r>
            <a:r>
              <a:rPr lang="en-IN" altLang="ko-KR" sz="2400" b="1" dirty="0" smtClean="0">
                <a:latin typeface="Times New Roman" panose="02020603050405020304" pitchFamily="18" charset="0"/>
                <a:ea typeface="굴림" panose="020B0600000101010101" pitchFamily="50" charset="-127"/>
                <a:cs typeface="Times New Roman" panose="02020603050405020304" pitchFamily="18" charset="0"/>
              </a:rPr>
              <a:t>Road Accidents </a:t>
            </a:r>
            <a:r>
              <a:rPr lang="en-IN" altLang="ko-KR" sz="2400" b="1" dirty="0">
                <a:latin typeface="Times New Roman" panose="02020603050405020304" pitchFamily="18" charset="0"/>
                <a:ea typeface="굴림" panose="020B0600000101010101" pitchFamily="50" charset="-127"/>
                <a:cs typeface="Times New Roman" panose="02020603050405020304" pitchFamily="18" charset="0"/>
              </a:rPr>
              <a:t>Position Localization </a:t>
            </a:r>
            <a:r>
              <a:rPr lang="en-IN" altLang="ko-KR" sz="2400" b="1" dirty="0" smtClean="0">
                <a:latin typeface="Times New Roman" panose="02020603050405020304" pitchFamily="18" charset="0"/>
                <a:ea typeface="굴림" panose="020B0600000101010101" pitchFamily="50" charset="-127"/>
                <a:cs typeface="Times New Roman" panose="02020603050405020304" pitchFamily="18" charset="0"/>
              </a:rPr>
              <a:t>Solution</a:t>
            </a:r>
            <a:r>
              <a:rPr lang="en-US" altLang="ko-KR" sz="2400" b="1" dirty="0" smtClean="0">
                <a:latin typeface="Times New Roman" panose="02020603050405020304" pitchFamily="18" charset="0"/>
                <a:ea typeface="굴림" panose="020B0600000101010101" pitchFamily="50" charset="-127"/>
                <a:cs typeface="Times New Roman" panose="02020603050405020304" pitchFamily="18" charset="0"/>
              </a:rPr>
              <a:t>    </a:t>
            </a:r>
            <a:endParaRPr lang="en-US" altLang="ko-KR" sz="2400" b="1" dirty="0">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13" name="Content Placeholder 2"/>
          <p:cNvSpPr txBox="1">
            <a:spLocks/>
          </p:cNvSpPr>
          <p:nvPr/>
        </p:nvSpPr>
        <p:spPr>
          <a:xfrm>
            <a:off x="5011038" y="1295400"/>
            <a:ext cx="3904361" cy="4597341"/>
          </a:xfrm>
          <a:prstGeom prst="rect">
            <a:avLst/>
          </a:prstGeom>
          <a:ln>
            <a:solidFill>
              <a:schemeClr val="bg1"/>
            </a:solid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buFont typeface="Arial" panose="020B0604020202020204" pitchFamily="34" charset="0"/>
              <a:buChar char="–"/>
              <a:tabLst>
                <a:tab pos="2417763" algn="l"/>
              </a:tabLst>
            </a:pPr>
            <a:r>
              <a:rPr lang="en-IN" sz="1200" dirty="0">
                <a:solidFill>
                  <a:schemeClr val="tx1"/>
                </a:solidFill>
                <a:latin typeface="Times New Roman" panose="02020603050405020304" pitchFamily="18" charset="0"/>
                <a:cs typeface="Times New Roman" panose="02020603050405020304" pitchFamily="18" charset="0"/>
              </a:rPr>
              <a:t>With dramatic accidents in tunnels over the </a:t>
            </a:r>
            <a:r>
              <a:rPr lang="en-IN" sz="1200" dirty="0" smtClean="0">
                <a:solidFill>
                  <a:schemeClr val="tx1"/>
                </a:solidFill>
                <a:latin typeface="Times New Roman" panose="02020603050405020304" pitchFamily="18" charset="0"/>
                <a:cs typeface="Times New Roman" panose="02020603050405020304" pitchFamily="18" charset="0"/>
              </a:rPr>
              <a:t>recent years</a:t>
            </a:r>
            <a:r>
              <a:rPr lang="en-IN" sz="1200" dirty="0">
                <a:solidFill>
                  <a:schemeClr val="tx1"/>
                </a:solidFill>
                <a:latin typeface="Times New Roman" panose="02020603050405020304" pitchFamily="18" charset="0"/>
                <a:cs typeface="Times New Roman" panose="02020603050405020304" pitchFamily="18" charset="0"/>
              </a:rPr>
              <a:t>, safety and security in tunnels has become a focus point all over the world</a:t>
            </a:r>
            <a:r>
              <a:rPr lang="en-IN" sz="1200" dirty="0" smtClean="0">
                <a:solidFill>
                  <a:schemeClr val="tx1"/>
                </a:solidFill>
                <a:latin typeface="Times New Roman" panose="02020603050405020304" pitchFamily="18" charset="0"/>
                <a:cs typeface="Times New Roman" panose="02020603050405020304" pitchFamily="18" charset="0"/>
              </a:rPr>
              <a:t>.</a:t>
            </a:r>
          </a:p>
          <a:p>
            <a:pPr marL="628650" lvl="1" indent="-171450" algn="just">
              <a:buFont typeface="Arial" panose="020B0604020202020204" pitchFamily="34" charset="0"/>
              <a:buChar char="–"/>
              <a:tabLst>
                <a:tab pos="2417763" algn="l"/>
              </a:tabLst>
            </a:pPr>
            <a:r>
              <a:rPr lang="en-US" sz="1200" dirty="0" smtClean="0">
                <a:solidFill>
                  <a:schemeClr val="tx1"/>
                </a:solidFill>
                <a:latin typeface="Times New Roman" panose="02020603050405020304" pitchFamily="18" charset="0"/>
                <a:cs typeface="Times New Roman" panose="02020603050405020304" pitchFamily="18" charset="0"/>
              </a:rPr>
              <a:t>If any accidents </a:t>
            </a:r>
            <a:r>
              <a:rPr lang="en-US" sz="1200" dirty="0">
                <a:solidFill>
                  <a:schemeClr val="tx1"/>
                </a:solidFill>
                <a:latin typeface="Times New Roman" panose="02020603050405020304" pitchFamily="18" charset="0"/>
                <a:cs typeface="Times New Roman" panose="02020603050405020304" pitchFamily="18" charset="0"/>
              </a:rPr>
              <a:t>happened in the tunnel road it is impossible to get location of accident place, because of the close area GPS </a:t>
            </a:r>
            <a:r>
              <a:rPr lang="en-US" sz="1200" dirty="0" smtClean="0">
                <a:solidFill>
                  <a:schemeClr val="tx1"/>
                </a:solidFill>
                <a:latin typeface="Times New Roman" panose="02020603050405020304" pitchFamily="18" charset="0"/>
                <a:cs typeface="Times New Roman" panose="02020603050405020304" pitchFamily="18" charset="0"/>
              </a:rPr>
              <a:t>system </a:t>
            </a:r>
            <a:r>
              <a:rPr lang="en-US" sz="1200" dirty="0">
                <a:solidFill>
                  <a:schemeClr val="tx1"/>
                </a:solidFill>
                <a:latin typeface="Times New Roman" panose="02020603050405020304" pitchFamily="18" charset="0"/>
                <a:cs typeface="Times New Roman" panose="02020603050405020304" pitchFamily="18" charset="0"/>
              </a:rPr>
              <a:t>is not working in the tunnel.</a:t>
            </a:r>
            <a:endParaRPr lang="en-US" sz="1200" dirty="0" smtClean="0">
              <a:solidFill>
                <a:schemeClr val="tx1"/>
              </a:solidFill>
              <a:latin typeface="Times New Roman" panose="02020603050405020304" pitchFamily="18" charset="0"/>
              <a:cs typeface="Times New Roman" panose="02020603050405020304" pitchFamily="18" charset="0"/>
            </a:endParaRPr>
          </a:p>
          <a:p>
            <a:pPr marL="628650" lvl="1" indent="-171450" algn="just">
              <a:buFont typeface="Arial" panose="020B0604020202020204" pitchFamily="34" charset="0"/>
              <a:buChar char="–"/>
              <a:tabLst>
                <a:tab pos="2417763" algn="l"/>
              </a:tabLst>
            </a:pPr>
            <a:r>
              <a:rPr lang="en-US" sz="1200" dirty="0" smtClean="0">
                <a:solidFill>
                  <a:schemeClr val="tx1"/>
                </a:solidFill>
                <a:latin typeface="Times New Roman" panose="02020603050405020304" pitchFamily="18" charset="0"/>
                <a:cs typeface="Times New Roman" panose="02020603050405020304" pitchFamily="18" charset="0"/>
              </a:rPr>
              <a:t>Nowadays drones are used for many kind of services in many spheres like security, patrol, delivery, public crowd monitoring etc.</a:t>
            </a:r>
          </a:p>
          <a:p>
            <a:pPr marL="628650" lvl="1" indent="-171450" algn="just">
              <a:buFont typeface="Arial" panose="020B0604020202020204" pitchFamily="34" charset="0"/>
              <a:buChar char="–"/>
              <a:tabLst>
                <a:tab pos="2417763" algn="l"/>
              </a:tabLst>
            </a:pPr>
            <a:r>
              <a:rPr lang="en-US" sz="1200" dirty="0" smtClean="0">
                <a:solidFill>
                  <a:schemeClr val="tx1"/>
                </a:solidFill>
                <a:latin typeface="Times New Roman" panose="02020603050405020304" pitchFamily="18" charset="0"/>
                <a:cs typeface="Times New Roman" panose="02020603050405020304" pitchFamily="18" charset="0"/>
              </a:rPr>
              <a:t>Drones can be used to find the precise accidents  position using Lighting devices installed in tunnels.</a:t>
            </a:r>
          </a:p>
          <a:p>
            <a:pPr marL="285750" indent="-285750" algn="just">
              <a:buFont typeface="Arial" panose="020B0604020202020204" pitchFamily="34" charset="0"/>
              <a:buChar char="•"/>
              <a:tabLst>
                <a:tab pos="2417763" algn="l"/>
              </a:tabLst>
            </a:pPr>
            <a:r>
              <a:rPr lang="en-US" sz="1400" b="1" dirty="0" smtClean="0">
                <a:solidFill>
                  <a:schemeClr val="tx1"/>
                </a:solidFill>
                <a:latin typeface="Times New Roman" panose="02020603050405020304" pitchFamily="18" charset="0"/>
                <a:cs typeface="Times New Roman" panose="02020603050405020304" pitchFamily="18" charset="0"/>
              </a:rPr>
              <a:t> Basic Concept</a:t>
            </a:r>
            <a:r>
              <a:rPr lang="en-US" sz="1200" b="1" dirty="0" smtClean="0">
                <a:solidFill>
                  <a:schemeClr val="tx1"/>
                </a:solidFill>
                <a:latin typeface="Times New Roman" panose="02020603050405020304" pitchFamily="18" charset="0"/>
                <a:cs typeface="Times New Roman" panose="02020603050405020304" pitchFamily="18" charset="0"/>
              </a:rPr>
              <a:t> </a:t>
            </a:r>
          </a:p>
          <a:p>
            <a:pPr marL="628650" lvl="1" indent="-171450" algn="just">
              <a:buFont typeface="Arial" panose="020B0604020202020204" pitchFamily="34" charset="0"/>
              <a:buChar char="–"/>
              <a:tabLst>
                <a:tab pos="2417763" algn="l"/>
              </a:tabLst>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Tunnel Lighting System and the Camera Connected on Drone to enable VLC Link for communication to get location informations</a:t>
            </a:r>
          </a:p>
          <a:p>
            <a:pPr marL="628650" lvl="1" indent="-171450" algn="just">
              <a:buFont typeface="Arial" panose="020B0604020202020204" pitchFamily="34" charset="0"/>
              <a:buChar char="–"/>
              <a:tabLst>
                <a:tab pos="2417763" algn="l"/>
              </a:tabLst>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Tunnel lighting system provides the navigation, and location information for drone based position localization and Navigation</a:t>
            </a:r>
          </a:p>
          <a:p>
            <a:pPr marL="628650" lvl="1" indent="-171450" algn="just">
              <a:buFont typeface="Arial" panose="020B0604020202020204" pitchFamily="34" charset="0"/>
              <a:buChar char="–"/>
              <a:tabLst>
                <a:tab pos="2417763" algn="l"/>
              </a:tabLst>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VLC Links avoids any communication interferences and provides secure and precise location Information</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16" name="Content Placeholder 2"/>
          <p:cNvSpPr txBox="1">
            <a:spLocks/>
          </p:cNvSpPr>
          <p:nvPr/>
        </p:nvSpPr>
        <p:spPr>
          <a:xfrm>
            <a:off x="868730" y="5062268"/>
            <a:ext cx="3246070" cy="270093"/>
          </a:xfrm>
          <a:prstGeom prst="rect">
            <a:avLst/>
          </a:prstGeom>
          <a:ln>
            <a:solidFill>
              <a:schemeClr val="bg1"/>
            </a:solid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tabLst>
                <a:tab pos="2417763" algn="l"/>
              </a:tabLst>
            </a:pPr>
            <a:r>
              <a:rPr lang="en-US" sz="10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&lt; Tunnel Road Accidents &gt;</a:t>
            </a:r>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1026" name="Picture 2" descr="Image result for tunnel acciden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8534" y="2064772"/>
            <a:ext cx="4216336" cy="2968126"/>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3304055" y="1331295"/>
            <a:ext cx="4574137" cy="276999"/>
          </a:xfrm>
          <a:prstGeom prst="rect">
            <a:avLst/>
          </a:prstGeom>
        </p:spPr>
        <p:txBody>
          <a:bodyPr wrap="none">
            <a:spAutoFit/>
          </a:bodyPr>
          <a:lstStyle/>
          <a:p>
            <a:pPr marL="628650" lvl="1" indent="-171450" algn="just">
              <a:buFont typeface="Arial" panose="020B0604020202020204" pitchFamily="34" charset="0"/>
              <a:buChar char="–"/>
              <a:tabLst>
                <a:tab pos="2417763" algn="l"/>
              </a:tabLst>
            </a:pPr>
            <a:r>
              <a:rPr lang="en-US" sz="1200" dirty="0">
                <a:latin typeface="Times New Roman" panose="02020603050405020304" pitchFamily="18" charset="0"/>
                <a:cs typeface="Times New Roman" panose="02020603050405020304" pitchFamily="18" charset="0"/>
              </a:rPr>
              <a:t>Need position localization solution to aid and traffic controls</a:t>
            </a:r>
          </a:p>
        </p:txBody>
      </p:sp>
    </p:spTree>
    <p:extLst>
      <p:ext uri="{BB962C8B-B14F-4D97-AF65-F5344CB8AC3E}">
        <p14:creationId xmlns:p14="http://schemas.microsoft.com/office/powerpoint/2010/main" val="23347672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25400" y="457200"/>
            <a:ext cx="9144000" cy="685800"/>
          </a:xfrm>
          <a:prstGeom prst="rect">
            <a:avLst/>
          </a:prstGeom>
        </p:spPr>
        <p:txBody>
          <a:bodyPr vert="horz" lIns="91440" tIns="45720" rIns="91440" bIns="45720" rtlCol="0" anchor="ctr">
            <a:normAutofit fontScale="85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IN" altLang="ko-KR" sz="3200" b="1" dirty="0"/>
              <a:t>IoT Lighting Device based VLC Link for Drone Patrol Service</a:t>
            </a:r>
            <a:endParaRPr lang="en-US" altLang="ko-KR" sz="3200" b="1" dirty="0"/>
          </a:p>
        </p:txBody>
      </p:sp>
      <p:sp>
        <p:nvSpPr>
          <p:cNvPr id="22" name="TextBox 21"/>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grpSp>
        <p:nvGrpSpPr>
          <p:cNvPr id="2" name="Group 1"/>
          <p:cNvGrpSpPr/>
          <p:nvPr/>
        </p:nvGrpSpPr>
        <p:grpSpPr>
          <a:xfrm>
            <a:off x="304800" y="1029196"/>
            <a:ext cx="8849908" cy="2933204"/>
            <a:chOff x="304800" y="1143000"/>
            <a:chExt cx="8849908" cy="2933204"/>
          </a:xfrm>
        </p:grpSpPr>
        <p:pic>
          <p:nvPicPr>
            <p:cNvPr id="27" name="Picture 2" descr="C:\Users\Vadim\Desktop\kallang-paya_lebar_road_tunne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143000"/>
              <a:ext cx="7315200" cy="2763927"/>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4" descr="C:\Users\Vadim\Desktop\dji-drone-phantom4-whit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20981422">
              <a:off x="5617970" y="1908786"/>
              <a:ext cx="1808525" cy="819463"/>
            </a:xfrm>
            <a:prstGeom prst="rect">
              <a:avLst/>
            </a:prstGeom>
            <a:noFill/>
            <a:extLst>
              <a:ext uri="{909E8E84-426E-40DD-AFC4-6F175D3DCCD1}">
                <a14:hiddenFill xmlns:a14="http://schemas.microsoft.com/office/drawing/2010/main">
                  <a:solidFill>
                    <a:srgbClr val="FFFFFF"/>
                  </a:solidFill>
                </a14:hiddenFill>
              </a:ext>
            </a:extLst>
          </p:spPr>
        </p:pic>
        <p:sp>
          <p:nvSpPr>
            <p:cNvPr id="31" name="Isosceles Triangle 30"/>
            <p:cNvSpPr/>
            <p:nvPr/>
          </p:nvSpPr>
          <p:spPr>
            <a:xfrm rot="639840">
              <a:off x="6201790" y="1609152"/>
              <a:ext cx="887612" cy="679538"/>
            </a:xfrm>
            <a:prstGeom prst="triangle">
              <a:avLst>
                <a:gd name="adj" fmla="val 50833"/>
              </a:avLst>
            </a:prstGeom>
            <a:solidFill>
              <a:srgbClr val="FFFF00">
                <a:alpha val="32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1" name="Picture 3" descr="C:\Users\Vadim\Desktop\SEGUROS-DE-COCHE.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43569" y="2185848"/>
              <a:ext cx="4520142" cy="1890356"/>
            </a:xfrm>
            <a:prstGeom prst="rect">
              <a:avLst/>
            </a:prstGeom>
            <a:noFill/>
            <a:extLst>
              <a:ext uri="{909E8E84-426E-40DD-AFC4-6F175D3DCCD1}">
                <a14:hiddenFill xmlns:a14="http://schemas.microsoft.com/office/drawing/2010/main">
                  <a:solidFill>
                    <a:srgbClr val="FFFFFF"/>
                  </a:solidFill>
                </a14:hiddenFill>
              </a:ext>
            </a:extLst>
          </p:spPr>
        </p:pic>
        <p:cxnSp>
          <p:nvCxnSpPr>
            <p:cNvPr id="16" name="Straight Arrow Connector 15"/>
            <p:cNvCxnSpPr/>
            <p:nvPr/>
          </p:nvCxnSpPr>
          <p:spPr>
            <a:xfrm flipH="1">
              <a:off x="6863711" y="2057400"/>
              <a:ext cx="899458"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7719483" y="1532894"/>
              <a:ext cx="1435225" cy="954107"/>
            </a:xfrm>
            <a:prstGeom prst="rect">
              <a:avLst/>
            </a:prstGeom>
            <a:noFill/>
          </p:spPr>
          <p:txBody>
            <a:bodyPr wrap="square" rtlCol="0">
              <a:spAutoFit/>
            </a:bodyPr>
            <a:lstStyle/>
            <a:p>
              <a:pPr algn="just"/>
              <a:r>
                <a:rPr lang="en-US" sz="1400" dirty="0" smtClean="0"/>
                <a:t>Lighting Devices to provide Location Information</a:t>
              </a:r>
              <a:endParaRPr lang="en-US" sz="1400" dirty="0"/>
            </a:p>
          </p:txBody>
        </p:sp>
      </p:grpSp>
      <p:sp>
        <p:nvSpPr>
          <p:cNvPr id="18" name="Content Placeholder 2"/>
          <p:cNvSpPr txBox="1">
            <a:spLocks/>
          </p:cNvSpPr>
          <p:nvPr/>
        </p:nvSpPr>
        <p:spPr>
          <a:xfrm>
            <a:off x="205317" y="4058750"/>
            <a:ext cx="3962400" cy="2418250"/>
          </a:xfrm>
          <a:prstGeom prst="rect">
            <a:avLst/>
          </a:prstGeom>
        </p:spPr>
        <p:txBody>
          <a:bodyPr vert="horz" lIns="91440" tIns="45720" rIns="91440" bIns="45720" rtlCol="0">
            <a:normAutofit fontScale="5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IoT Tunnel Road Lighting System </a:t>
            </a:r>
            <a:r>
              <a:rPr lang="en-US" altLang="ko-KR" sz="2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Based </a:t>
            </a:r>
            <a:r>
              <a:rPr lang="en-US" altLang="ko-KR" sz="2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VLC </a:t>
            </a:r>
            <a:r>
              <a:rPr lang="en-US" altLang="ko-KR" sz="2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Link </a:t>
            </a:r>
            <a:r>
              <a:rPr lang="en-US" altLang="ko-KR" sz="2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 Patrol Service Using Drone</a:t>
            </a:r>
          </a:p>
          <a:p>
            <a:pPr marL="628650" lvl="1" indent="-171450" algn="just">
              <a:lnSpc>
                <a:spcPct val="150000"/>
              </a:lnSpc>
              <a:buFont typeface="Times New Roman" panose="02020603050405020304" pitchFamily="18" charset="0"/>
              <a:buChar char="˗"/>
            </a:pP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Street Lighting System</a:t>
            </a:r>
          </a:p>
          <a:p>
            <a:pPr marL="628650" lvl="1" indent="-171450" algn="just">
              <a:lnSpc>
                <a:spcPct val="150000"/>
              </a:lnSpc>
              <a:buFont typeface="Times New Roman" panose="02020603050405020304" pitchFamily="18" charset="0"/>
              <a:buChar char="˗"/>
            </a:pP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a:t>
            </a: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PD / </a:t>
            </a: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CMOS Image Sensor</a:t>
            </a:r>
            <a:endPar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p>
          <a:p>
            <a:pPr marL="628650" lvl="1" indent="-171450" algn="just">
              <a:lnSpc>
                <a:spcPct val="150000"/>
              </a:lnSpc>
              <a:buFont typeface="Times New Roman" panose="02020603050405020304" pitchFamily="18" charset="0"/>
              <a:buChar char="˗"/>
            </a:pP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a:t>
            </a:r>
          </a:p>
          <a:p>
            <a:pPr marL="1200150" lvl="2" indent="-285750" algn="just">
              <a:lnSpc>
                <a:spcPct val="150000"/>
              </a:lnSpc>
              <a:buFont typeface="Arial" panose="020B0604020202020204" pitchFamily="34" charset="0"/>
              <a:buChar char="▫"/>
            </a:pPr>
            <a:r>
              <a:rPr lang="en-US" altLang="ko-KR" sz="17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 VPPM, Offset-VPWM, Multilevel PPM, Inverted PPM, Subcarrier PPM, DSSS SIK etc.</a:t>
            </a:r>
          </a:p>
          <a:p>
            <a:pPr marL="628650" lvl="1" indent="-171450" algn="just">
              <a:lnSpc>
                <a:spcPct val="150000"/>
              </a:lnSpc>
              <a:buFont typeface="Times New Roman" panose="02020603050405020304" pitchFamily="18" charset="0"/>
              <a:buChar char="˗"/>
            </a:pP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a:t>
            </a: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1Mb/s and Distance : 2m ~ 100m</a:t>
            </a:r>
          </a:p>
        </p:txBody>
      </p:sp>
      <p:sp>
        <p:nvSpPr>
          <p:cNvPr id="20" name="Content Placeholder 2"/>
          <p:cNvSpPr txBox="1">
            <a:spLocks/>
          </p:cNvSpPr>
          <p:nvPr/>
        </p:nvSpPr>
        <p:spPr>
          <a:xfrm>
            <a:off x="4522433" y="3947832"/>
            <a:ext cx="3999598" cy="1747374"/>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Provides precise tunnel road accidents location information</a:t>
            </a:r>
          </a:p>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Helps to precise position location for first AID and traffic Controls</a:t>
            </a:r>
            <a:endParaRPr lang="en-US" altLang="ko-KR" sz="11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23" name="TextBox 53"/>
          <p:cNvSpPr txBox="1">
            <a:spLocks noChangeArrowheads="1"/>
          </p:cNvSpPr>
          <p:nvPr/>
        </p:nvSpPr>
        <p:spPr bwMode="auto">
          <a:xfrm>
            <a:off x="1828800" y="3839289"/>
            <a:ext cx="416782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Tunnel Road Light based VLC Link for Patrol Service &gt;  </a:t>
            </a:r>
          </a:p>
        </p:txBody>
      </p:sp>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976876"/>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381000" y="1676400"/>
            <a:ext cx="8647884" cy="44958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a:t>
            </a:r>
            <a:r>
              <a:rPr lang="en-IN"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Tunnel </a:t>
            </a:r>
            <a:r>
              <a:rPr lang="en-IN"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Road Accidents Position Localization and Navigation Solution for Drone Patrol Service Using IoT Lighting Devices VLC Link</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p>
          <a:p>
            <a:pPr marL="285750" indent="-285750" algn="just">
              <a:lnSpc>
                <a:spcPct val="150000"/>
              </a:lnSpc>
              <a:buFont typeface="Arial" panose="020B0604020202020204" pitchFamily="34"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system uses the Tunnel Road Lighting System and the Camera connected on the Drone to enable VLC Link to get accidental position informations inside the tunnel roads.</a:t>
            </a:r>
          </a:p>
          <a:p>
            <a:pPr marL="285750" indent="-285750" algn="just">
              <a:lnSpc>
                <a:spcPct val="150000"/>
              </a:lnSpc>
              <a:buFont typeface="Arial" panose="020B0604020202020204" pitchFamily="34"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This system make it easier for traffic police to figure out the exact traffic accident location in the tunnel or closed areas, where GPS is not working.</a:t>
            </a:r>
          </a:p>
          <a:p>
            <a:pPr marL="285750" indent="-285750" algn="just">
              <a:lnSpc>
                <a:spcPct val="150000"/>
              </a:lnSpc>
              <a:buFont typeface="Arial" panose="020B0604020202020204" pitchFamily="34" charset="0"/>
              <a:buChar char="•"/>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Used to locate position of accidents, automatic navigation to aid,  and traffic control inside and outside of the tunnel area.</a:t>
            </a:r>
          </a:p>
          <a:p>
            <a:pPr marL="285750" indent="-285750" algn="just">
              <a:lnSpc>
                <a:spcPct val="150000"/>
              </a:lnSpc>
              <a:buFont typeface="Arial" panose="020B0604020202020204" pitchFamily="34" charset="0"/>
              <a:buChar char="•"/>
            </a:pPr>
            <a:endParaRPr lang="en-US" altLang="ko-KR" sz="2000" dirty="0">
              <a:solidFill>
                <a:srgbClr val="FF0000"/>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smtClean="0">
                <a:latin typeface="Times New Roman" pitchFamily="18" charset="0"/>
                <a:cs typeface="Times New Roman" pitchFamily="18" charset="0"/>
              </a:rPr>
              <a:t>Slide 5</a:t>
            </a:r>
            <a:endParaRPr lang="en-US" sz="1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10993</TotalTime>
  <Words>470</Words>
  <Application>Microsoft Office PowerPoint</Application>
  <PresentationFormat>On-screen Show (4:3)</PresentationFormat>
  <Paragraphs>65</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굴림</vt:lpstr>
      <vt:lpstr>맑은 고딕</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544</cp:revision>
  <cp:lastPrinted>2017-05-07T15:48:38Z</cp:lastPrinted>
  <dcterms:created xsi:type="dcterms:W3CDTF">2010-05-15T17:50:32Z</dcterms:created>
  <dcterms:modified xsi:type="dcterms:W3CDTF">2019-01-15T16:19:21Z</dcterms:modified>
</cp:coreProperties>
</file>