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BF9A1"/>
    <a:srgbClr val="B1C8CE"/>
    <a:srgbClr val="F8F456"/>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709" autoAdjust="0"/>
    <p:restoredTop sz="96159" autoAdjust="0"/>
  </p:normalViewPr>
  <p:slideViewPr>
    <p:cSldViewPr>
      <p:cViewPr varScale="1">
        <p:scale>
          <a:sx n="91" d="100"/>
          <a:sy n="91" d="100"/>
        </p:scale>
        <p:origin x="91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1/15/2019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15-19-0046-00-0vat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15-19-0046-00-0vat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8011" y="53340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Onward Transportation C</a:t>
            </a:r>
            <a:r>
              <a:rPr lang="en-US" altLang="ko-KR" sz="1600" dirty="0" smtClean="0">
                <a:latin typeface="Times New Roman" pitchFamily="18" charset="0"/>
                <a:cs typeface="Times New Roman" pitchFamily="18" charset="0"/>
              </a:rPr>
              <a:t>ontainer</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Management </a:t>
            </a:r>
            <a:r>
              <a:rPr lang="en-US" sz="1600" dirty="0" smtClean="0">
                <a:latin typeface="Times New Roman" pitchFamily="18" charset="0"/>
                <a:cs typeface="Times New Roman" pitchFamily="18" charset="0"/>
              </a:rPr>
              <a:t>Solution Using High Speed Optical Wireless Communications Technology</a:t>
            </a:r>
            <a:endParaRPr lang="en-US" altLang="ko-KR"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2019</a:t>
            </a:r>
          </a:p>
          <a:p>
            <a:pPr marL="228600"/>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Minwoo Lee,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(SNUST), </a:t>
            </a:r>
            <a:r>
              <a:rPr lang="en-US" sz="1600" dirty="0" err="1">
                <a:latin typeface="Times New Roman" pitchFamily="18" charset="0"/>
                <a:cs typeface="Times New Roman" pitchFamily="18" charset="0"/>
              </a:rPr>
              <a:t>Kaewon</a:t>
            </a:r>
            <a:r>
              <a:rPr lang="en-US" sz="1600" dirty="0">
                <a:latin typeface="Times New Roman" pitchFamily="18" charset="0"/>
                <a:cs typeface="Times New Roman" pitchFamily="18" charset="0"/>
              </a:rPr>
              <a:t> Choi(SKKU),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 Vinayagam Mariappan (SNUST)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high speed optical </a:t>
            </a:r>
            <a:r>
              <a:rPr lang="en-US" sz="1600" dirty="0" smtClean="0">
                <a:latin typeface="Times New Roman" pitchFamily="18" charset="0"/>
                <a:cs typeface="Times New Roman" pitchFamily="18" charset="0"/>
              </a:rPr>
              <a:t>wireless </a:t>
            </a:r>
            <a:r>
              <a:rPr lang="en-US" sz="1600" dirty="0">
                <a:latin typeface="Times New Roman" pitchFamily="18" charset="0"/>
                <a:cs typeface="Times New Roman" pitchFamily="18" charset="0"/>
              </a:rPr>
              <a:t>communications</a:t>
            </a:r>
            <a:r>
              <a:rPr lang="en-US"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link model proposed to introduce the possibility of using light communication for cloud connected container management </a:t>
            </a:r>
            <a:r>
              <a:rPr lang="en-US" altLang="ko-KR" sz="1600" dirty="0" smtClean="0">
                <a:latin typeface="Times New Roman" pitchFamily="18" charset="0"/>
                <a:cs typeface="Times New Roman" pitchFamily="18" charset="0"/>
              </a:rPr>
              <a:t>solution. </a:t>
            </a:r>
            <a:r>
              <a:rPr lang="en-US" altLang="ko-KR" sz="1600" dirty="0">
                <a:latin typeface="Times New Roman" pitchFamily="18" charset="0"/>
                <a:cs typeface="Times New Roman" pitchFamily="18" charset="0"/>
              </a:rPr>
              <a:t>This proposed solution can be used as a part of a port vehicle based container management system</a:t>
            </a:r>
            <a:r>
              <a:rPr lang="en-US" altLang="ko-KR" sz="1600" dirty="0" smtClean="0">
                <a:latin typeface="Times New Roman" pitchFamily="18" charset="0"/>
                <a:cs typeface="Times New Roman" pitchFamily="18" charset="0"/>
              </a:rPr>
              <a:t>.</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a:t>
            </a:r>
            <a:r>
              <a:rPr lang="en-US" sz="1600" dirty="0" smtClean="0">
                <a:latin typeface="Times New Roman" pitchFamily="18" charset="0"/>
                <a:cs typeface="Times New Roman" pitchFamily="18" charset="0"/>
              </a:rPr>
              <a:t>models of the </a:t>
            </a:r>
            <a:r>
              <a:rPr lang="en-US" sz="1600" dirty="0">
                <a:latin typeface="Times New Roman" pitchFamily="18" charset="0"/>
                <a:cs typeface="Times New Roman" pitchFamily="18" charset="0"/>
              </a:rPr>
              <a:t>high speed optical wireless/light communications</a:t>
            </a:r>
            <a:r>
              <a:rPr lang="en-US" sz="1600" dirty="0" smtClean="0">
                <a:latin typeface="Times New Roman" pitchFamily="18" charset="0"/>
                <a:cs typeface="Times New Roman" pitchFamily="18" charset="0"/>
              </a:rPr>
              <a:t> solution for </a:t>
            </a:r>
            <a:r>
              <a:rPr lang="en-US" altLang="en-US" sz="1600" dirty="0">
                <a:latin typeface="Times New Roman" panose="02020603050405020304" pitchFamily="18" charset="0"/>
                <a:cs typeface="Times New Roman" panose="02020603050405020304" pitchFamily="18" charset="0"/>
              </a:rPr>
              <a:t>Vehicular Assistant Technology </a:t>
            </a:r>
            <a:r>
              <a:rPr lang="en-US" sz="1600" dirty="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sz="2000" dirty="0">
                <a:solidFill>
                  <a:schemeClr val="tx1"/>
                </a:solidFill>
                <a:latin typeface="Times New Roman" pitchFamily="18" charset="0"/>
                <a:cs typeface="Times New Roman" pitchFamily="18" charset="0"/>
              </a:rPr>
              <a:t>Onward Transportation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Container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Container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using High Speed OWC Technology</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mn-lt"/>
              </a:rPr>
              <a:t>Needs for </a:t>
            </a:r>
            <a:r>
              <a:rPr lang="en-US" sz="3200" b="1" dirty="0">
                <a:latin typeface="+mn-lt"/>
                <a:cs typeface="Times New Roman" pitchFamily="18" charset="0"/>
              </a:rPr>
              <a:t>Onward Transportation </a:t>
            </a:r>
            <a:r>
              <a:rPr lang="en-US" altLang="ko-KR" sz="3000" b="1" dirty="0" smtClean="0"/>
              <a:t>Container </a:t>
            </a:r>
            <a:r>
              <a:rPr lang="en-US" altLang="ko-KR" sz="3000" b="1" dirty="0"/>
              <a:t>Management </a:t>
            </a:r>
            <a:r>
              <a:rPr lang="en-US" altLang="ko-KR" sz="3000" b="1" dirty="0" smtClean="0"/>
              <a:t>Solutions</a:t>
            </a:r>
            <a:endParaRPr lang="en-US" altLang="ko-KR" sz="3000" b="1" dirty="0"/>
          </a:p>
        </p:txBody>
      </p:sp>
      <p:sp>
        <p:nvSpPr>
          <p:cNvPr id="10" name="Content Placeholder 2"/>
          <p:cNvSpPr txBox="1">
            <a:spLocks/>
          </p:cNvSpPr>
          <p:nvPr/>
        </p:nvSpPr>
        <p:spPr>
          <a:xfrm>
            <a:off x="5486400" y="1600200"/>
            <a:ext cx="3263948"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Work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materials in hazardous environments is better automated with the help of robots and lift trucks, reducing the emergency risks associated with the movement of cargo</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628650" lvl="1" indent="-171450" algn="just">
              <a:lnSpc>
                <a:spcPct val="150000"/>
              </a:lnSpc>
              <a:buFont typeface="Times New Roman" panose="02020603050405020304" pitchFamily="18" charset="0"/>
              <a:buChar char="˗"/>
            </a:pPr>
            <a:endParaRPr lang="ru-RU"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Maximum separation of transport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operations</a:t>
            </a:r>
            <a:r>
              <a:rPr lang="ru-RU"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by adopting Management system.</a:t>
            </a:r>
          </a:p>
          <a:p>
            <a:pPr marL="628650" lvl="1" indent="-171450" algn="just">
              <a:lnSpc>
                <a:spcPct val="150000"/>
              </a:lnSpc>
              <a:buFont typeface="Times New Roman" panose="02020603050405020304" pitchFamily="18" charset="0"/>
              <a:buChar char="˗"/>
            </a:pPr>
            <a:endParaRPr lang="ru-RU"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When each container is marked, it is possible to manage cargo efficiently by monitoring program on-line and it gives opportunity working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day-and-night</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981200"/>
            <a:ext cx="5248627" cy="3061699"/>
          </a:xfrm>
          <a:prstGeom prst="rect">
            <a:avLst/>
          </a:prstGeom>
        </p:spPr>
      </p:pic>
      <p:sp>
        <p:nvSpPr>
          <p:cNvPr id="7" name="TextBox 53"/>
          <p:cNvSpPr txBox="1">
            <a:spLocks noChangeArrowheads="1"/>
          </p:cNvSpPr>
          <p:nvPr/>
        </p:nvSpPr>
        <p:spPr bwMode="auto">
          <a:xfrm>
            <a:off x="1371600" y="5117763"/>
            <a:ext cx="253245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View from the top of the </a:t>
            </a:r>
            <a:r>
              <a:rPr lang="en-US" altLang="ko-KR" sz="1000" b="1" dirty="0" smtClean="0">
                <a:cs typeface="Times New Roman" panose="02020603050405020304" pitchFamily="18" charset="0"/>
              </a:rPr>
              <a:t>waterfront &gt;</a:t>
            </a:r>
            <a:endParaRPr kumimoji="0" lang="en-US" altLang="ko-KR" sz="1000" b="1" dirty="0" smtClean="0">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713335"/>
            <a:ext cx="8937968"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dirty="0" smtClean="0">
                <a:latin typeface="Times New Roman" panose="02020603050405020304" pitchFamily="18" charset="0"/>
                <a:ea typeface="굴림" panose="020B0600000101010101" pitchFamily="50" charset="-127"/>
                <a:cs typeface="Times New Roman" panose="02020603050405020304" pitchFamily="18" charset="0"/>
              </a:rPr>
              <a:t>Container </a:t>
            </a:r>
            <a:r>
              <a:rPr lang="en-US" altLang="ko-KR" sz="3000" dirty="0">
                <a:latin typeface="Times New Roman" panose="02020603050405020304" pitchFamily="18" charset="0"/>
                <a:ea typeface="굴림" panose="020B0600000101010101" pitchFamily="50" charset="-127"/>
                <a:cs typeface="Times New Roman" panose="02020603050405020304" pitchFamily="18" charset="0"/>
              </a:rPr>
              <a:t>Management </a:t>
            </a:r>
            <a:r>
              <a:rPr lang="en-US" altLang="ko-KR" sz="3000" dirty="0" smtClean="0">
                <a:latin typeface="Times New Roman" panose="02020603050405020304" pitchFamily="18" charset="0"/>
                <a:ea typeface="굴림" panose="020B0600000101010101" pitchFamily="50" charset="-127"/>
                <a:cs typeface="Times New Roman" panose="02020603050405020304" pitchFamily="18" charset="0"/>
              </a:rPr>
              <a:t>Solution </a:t>
            </a:r>
            <a:r>
              <a:rPr lang="en-US" altLang="ko-KR" sz="3000" dirty="0">
                <a:latin typeface="Times New Roman" panose="02020603050405020304" pitchFamily="18" charset="0"/>
                <a:ea typeface="굴림" panose="020B0600000101010101" pitchFamily="50" charset="-127"/>
                <a:cs typeface="Times New Roman" panose="02020603050405020304" pitchFamily="18" charset="0"/>
              </a:rPr>
              <a:t>U</a:t>
            </a:r>
            <a:r>
              <a:rPr lang="en-US" altLang="ko-KR" sz="3000" dirty="0" smtClean="0">
                <a:latin typeface="Times New Roman" panose="02020603050405020304" pitchFamily="18" charset="0"/>
                <a:ea typeface="굴림" panose="020B0600000101010101" pitchFamily="50" charset="-127"/>
                <a:cs typeface="Times New Roman" panose="02020603050405020304" pitchFamily="18" charset="0"/>
              </a:rPr>
              <a:t>sing High Speed OWC Technology</a:t>
            </a:r>
            <a:endParaRPr lang="en-US" altLang="ko-KR" sz="3000"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1" name="Content Placeholder 2"/>
          <p:cNvSpPr txBox="1">
            <a:spLocks/>
          </p:cNvSpPr>
          <p:nvPr/>
        </p:nvSpPr>
        <p:spPr>
          <a:xfrm>
            <a:off x="4635580" y="1676400"/>
            <a:ext cx="4572000" cy="234285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 Speed OWC Link Based Cloud Connected Container Management Solutions</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QR-Code</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Color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Code and etc</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Cloud Connected Camera in Vehicle</a:t>
            </a:r>
          </a:p>
          <a:p>
            <a:pPr marL="628650" lvl="1" indent="-171450" algn="just">
              <a:lnSpc>
                <a:spcPct val="150000"/>
              </a:lnSpc>
              <a:buFont typeface="Times New Roman" panose="02020603050405020304" pitchFamily="18" charset="0"/>
              <a:buChar char="˗"/>
            </a:pP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 Distribution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label</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5</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Mb/s</a:t>
            </a:r>
            <a:endPar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119818" y="5200611"/>
            <a:ext cx="45032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&lt; High Speed OWC Link Based Container Management System &gt;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76" y="2181869"/>
            <a:ext cx="4432989" cy="2969466"/>
          </a:xfrm>
          <a:prstGeom prst="rect">
            <a:avLst/>
          </a:prstGeom>
        </p:spPr>
      </p:pic>
      <p:sp>
        <p:nvSpPr>
          <p:cNvPr id="8" name="Content Placeholder 2"/>
          <p:cNvSpPr txBox="1">
            <a:spLocks/>
          </p:cNvSpPr>
          <p:nvPr/>
        </p:nvSpPr>
        <p:spPr>
          <a:xfrm>
            <a:off x="4623111" y="4273946"/>
            <a:ext cx="4267199" cy="181453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90000"/>
              </a:lnSpc>
              <a:buFont typeface="Arial" panose="020B0604020202020204" pitchFamily="34" charset="0"/>
              <a:buChar char="•"/>
            </a:pPr>
            <a:r>
              <a:rPr lang="en-IN"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Online </a:t>
            </a:r>
            <a:r>
              <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provides opportunity for continuously managing of the remaining containers in real time</a:t>
            </a:r>
          </a:p>
          <a:p>
            <a:pPr marL="285750" indent="-285750" algn="just">
              <a:lnSpc>
                <a:spcPct val="90000"/>
              </a:lnSpc>
              <a:buFont typeface="Arial" panose="020B0604020202020204" pitchFamily="34" charset="0"/>
              <a:buChar char="•"/>
            </a:pPr>
            <a:r>
              <a:rPr lang="en-IN"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Actual </a:t>
            </a:r>
            <a:r>
              <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time management system for managing the remaining amount containers in distribution place using </a:t>
            </a:r>
            <a:r>
              <a:rPr lang="en-IN"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labelling </a:t>
            </a:r>
            <a:r>
              <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cloud network of distribution </a:t>
            </a:r>
            <a:r>
              <a:rPr lang="en-IN"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centre.</a:t>
            </a:r>
            <a:endPar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31711" y="1905000"/>
            <a:ext cx="8783437"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Cloud Connected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 System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high speed optical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wireless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communications technology</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Passively inspecting the  gives good opportunity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continuously fluctuating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containers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the distribution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port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 method provides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efficient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container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 on-line through Cloud Connected camera communication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which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attached to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labeling containers</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13353</TotalTime>
  <Words>302</Words>
  <Application>Microsoft Office PowerPoint</Application>
  <PresentationFormat>On-screen Show (4:3)</PresentationFormat>
  <Paragraphs>63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453</cp:revision>
  <cp:lastPrinted>2017-05-07T15:48:38Z</cp:lastPrinted>
  <dcterms:created xsi:type="dcterms:W3CDTF">2010-05-15T17:50:32Z</dcterms:created>
  <dcterms:modified xsi:type="dcterms:W3CDTF">2019-01-15T16:15:57Z</dcterms:modified>
</cp:coreProperties>
</file>