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F4297"/>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77" autoAdjust="0"/>
    <p:restoredTop sz="95972" autoAdjust="0"/>
  </p:normalViewPr>
  <p:slideViewPr>
    <p:cSldViewPr>
      <p:cViewPr varScale="1">
        <p:scale>
          <a:sx n="91" d="100"/>
          <a:sy n="91" d="100"/>
        </p:scale>
        <p:origin x="82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1/15/2019</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4478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2019</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15-19-0045-00-0vat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September 2018</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15-19-0045-00-0vat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6001643"/>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t>
            </a:r>
            <a:r>
              <a:rPr lang="en-US" altLang="ko-KR" sz="1600" dirty="0">
                <a:latin typeface="Times New Roman" pitchFamily="18" charset="0"/>
                <a:cs typeface="Times New Roman" pitchFamily="18" charset="0"/>
              </a:rPr>
              <a:t>LiFi / CamCom T</a:t>
            </a:r>
            <a:r>
              <a:rPr lang="en-US" altLang="ko-KR" sz="1600" dirty="0" smtClean="0">
                <a:latin typeface="Times New Roman" pitchFamily="18" charset="0"/>
                <a:cs typeface="Times New Roman" pitchFamily="18" charset="0"/>
              </a:rPr>
              <a:t>echnology for Automatic Operation  Control Solution of Electric Train Systems</a:t>
            </a:r>
            <a:endParaRPr lang="en-US" altLang="ko-KR" sz="1600" dirty="0" smtClean="0">
              <a:solidFill>
                <a:srgbClr val="0000FF"/>
              </a:solidFill>
              <a:latin typeface="Times New Roman" panose="02020603050405020304" pitchFamily="18" charset="0"/>
              <a:ea typeface="굴림" panose="020B0600000101010101" pitchFamily="50" charset="-127"/>
              <a:cs typeface="Times New Roman" panose="02020603050405020304"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January 2019</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Jaesang Cha (SNUST), </a:t>
            </a:r>
            <a:r>
              <a:rPr lang="en-US" sz="1600" dirty="0" err="1">
                <a:latin typeface="Times New Roman" pitchFamily="18" charset="0"/>
                <a:cs typeface="Times New Roman" pitchFamily="18" charset="0"/>
              </a:rPr>
              <a:t>Kaewon</a:t>
            </a:r>
            <a:r>
              <a:rPr lang="en-US" sz="1600" dirty="0">
                <a:latin typeface="Times New Roman" pitchFamily="18" charset="0"/>
                <a:cs typeface="Times New Roman" pitchFamily="18" charset="0"/>
              </a:rPr>
              <a:t> Choi (</a:t>
            </a:r>
            <a:r>
              <a:rPr lang="en-US" sz="1600" dirty="0" err="1">
                <a:latin typeface="Times New Roman" pitchFamily="18" charset="0"/>
                <a:cs typeface="Times New Roman" pitchFamily="18" charset="0"/>
              </a:rPr>
              <a:t>Sungkyunkwan</a:t>
            </a:r>
            <a:r>
              <a:rPr lang="en-US" sz="1600" dirty="0">
                <a:latin typeface="Times New Roman" pitchFamily="18" charset="0"/>
                <a:cs typeface="Times New Roman" pitchFamily="18" charset="0"/>
              </a:rPr>
              <a:t> Univ.), </a:t>
            </a:r>
            <a:r>
              <a:rPr lang="en-US" sz="1600" dirty="0" err="1">
                <a:latin typeface="Times New Roman" pitchFamily="18" charset="0"/>
                <a:cs typeface="Times New Roman" pitchFamily="18" charset="0"/>
              </a:rPr>
              <a:t>Sangwoon</a:t>
            </a:r>
            <a:r>
              <a:rPr lang="en-US" sz="1600" dirty="0">
                <a:latin typeface="Times New Roman" pitchFamily="18" charset="0"/>
                <a:cs typeface="Times New Roman" pitchFamily="18" charset="0"/>
              </a:rPr>
              <a:t> Lee (Namseoul Univ.), </a:t>
            </a:r>
            <a:r>
              <a:rPr lang="en-US" sz="1600" dirty="0" err="1">
                <a:latin typeface="Times New Roman" pitchFamily="18" charset="0"/>
                <a:cs typeface="Times New Roman" pitchFamily="18" charset="0"/>
              </a:rPr>
              <a:t>Jinyoung</a:t>
            </a:r>
            <a:r>
              <a:rPr lang="en-US" sz="1600" dirty="0">
                <a:latin typeface="Times New Roman" pitchFamily="18" charset="0"/>
                <a:cs typeface="Times New Roman" pitchFamily="18" charset="0"/>
              </a:rPr>
              <a:t> Kim (</a:t>
            </a:r>
            <a:r>
              <a:rPr lang="en-US" sz="1600" dirty="0" err="1">
                <a:latin typeface="Times New Roman" pitchFamily="18" charset="0"/>
                <a:cs typeface="Times New Roman" pitchFamily="18" charset="0"/>
              </a:rPr>
              <a:t>Kwangwoon</a:t>
            </a:r>
            <a:r>
              <a:rPr lang="en-US" sz="1600" dirty="0">
                <a:latin typeface="Times New Roman" pitchFamily="18" charset="0"/>
                <a:cs typeface="Times New Roman" pitchFamily="18" charset="0"/>
              </a:rPr>
              <a:t> Univ.), Jeonggon Kim (Korea Polytechnic Univ.), </a:t>
            </a:r>
            <a:r>
              <a:rPr lang="en-US" sz="1600" dirty="0" err="1">
                <a:latin typeface="Times New Roman" pitchFamily="18" charset="0"/>
                <a:cs typeface="Times New Roman" pitchFamily="18" charset="0"/>
              </a:rPr>
              <a:t>Chanhyeong</a:t>
            </a:r>
            <a:r>
              <a:rPr lang="en-US" sz="1600" dirty="0">
                <a:latin typeface="Times New Roman" pitchFamily="18" charset="0"/>
                <a:cs typeface="Times New Roman" pitchFamily="18" charset="0"/>
              </a:rPr>
              <a:t> Jeong (RAPA),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Chang (SYCA), Vinayagam Mariappan (SNUST)</a:t>
            </a:r>
          </a:p>
          <a:p>
            <a:pPr marL="228600" algn="just"/>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a:t>
            </a:r>
            <a:r>
              <a:rPr lang="en-US" altLang="ko-KR" sz="1600" dirty="0" smtClean="0">
                <a:latin typeface="Times New Roman" pitchFamily="18" charset="0"/>
                <a:cs typeface="Times New Roman" pitchFamily="18" charset="0"/>
              </a:rPr>
              <a:t>V2I LiFi/CamCom Link </a:t>
            </a:r>
            <a:r>
              <a:rPr lang="en-US" altLang="ko-KR" sz="1600" dirty="0">
                <a:latin typeface="Times New Roman" pitchFamily="18" charset="0"/>
                <a:cs typeface="Times New Roman" pitchFamily="18" charset="0"/>
              </a:rPr>
              <a:t>design consideration for VAT. </a:t>
            </a:r>
            <a:r>
              <a:rPr lang="en-US" altLang="ko-KR" sz="1600" dirty="0" smtClean="0">
                <a:latin typeface="Times New Roman" pitchFamily="18" charset="0"/>
                <a:cs typeface="Times New Roman" pitchFamily="18" charset="0"/>
              </a:rPr>
              <a:t>This proposed </a:t>
            </a:r>
            <a:r>
              <a:rPr lang="en-US" altLang="ko-KR" sz="1600" dirty="0">
                <a:latin typeface="Times New Roman" pitchFamily="18" charset="0"/>
                <a:cs typeface="Times New Roman" pitchFamily="18" charset="0"/>
              </a:rPr>
              <a:t>LiFi/CamCom Link for Automatic Operation  Control Solution of Electric Train </a:t>
            </a:r>
            <a:r>
              <a:rPr lang="en-US" altLang="ko-KR" sz="1600" dirty="0" smtClean="0">
                <a:latin typeface="Times New Roman" pitchFamily="18" charset="0"/>
                <a:cs typeface="Times New Roman" pitchFamily="18" charset="0"/>
              </a:rPr>
              <a:t>Systems. This VAT solution is </a:t>
            </a:r>
            <a:r>
              <a:rPr lang="en-US" altLang="ko-KR" sz="1600" dirty="0">
                <a:latin typeface="Times New Roman" pitchFamily="18" charset="0"/>
                <a:cs typeface="Times New Roman" pitchFamily="18" charset="0"/>
              </a:rPr>
              <a:t>to operate on the application services like ITS, ADAS</a:t>
            </a:r>
            <a:r>
              <a:rPr lang="en-US" altLang="ko-KR" sz="1600" dirty="0" smtClean="0">
                <a:latin typeface="Times New Roman" pitchFamily="18" charset="0"/>
                <a:cs typeface="Times New Roman" pitchFamily="18" charset="0"/>
              </a:rPr>
              <a:t>, IoT/IoL, etc. </a:t>
            </a:r>
            <a:r>
              <a:rPr lang="en-US" altLang="ko-KR" sz="1600" dirty="0">
                <a:latin typeface="Times New Roman" pitchFamily="18" charset="0"/>
                <a:cs typeface="Times New Roman" pitchFamily="18" charset="0"/>
              </a:rPr>
              <a:t>on road </a:t>
            </a:r>
            <a:r>
              <a:rPr lang="en-US" altLang="ko-KR" sz="1600" dirty="0" smtClean="0">
                <a:latin typeface="Times New Roman" pitchFamily="18" charset="0"/>
                <a:cs typeface="Times New Roman" pitchFamily="18" charset="0"/>
              </a:rPr>
              <a:t>condition. Also </a:t>
            </a:r>
            <a:r>
              <a:rPr lang="en-US" altLang="ko-KR" sz="1600" dirty="0">
                <a:latin typeface="Times New Roman" pitchFamily="18" charset="0"/>
                <a:cs typeface="Times New Roman" pitchFamily="18" charset="0"/>
              </a:rPr>
              <a:t>this can be used for </a:t>
            </a:r>
            <a:r>
              <a:rPr lang="en-US" altLang="ko-KR" sz="1600" dirty="0" smtClean="0">
                <a:latin typeface="Times New Roman" pitchFamily="18" charset="0"/>
                <a:cs typeface="Times New Roman" pitchFamily="18" charset="0"/>
              </a:rPr>
              <a:t>LEDIT</a:t>
            </a:r>
            <a:r>
              <a:rPr lang="en-US" altLang="ko-KR" sz="1600" dirty="0">
                <a:latin typeface="Times New Roman" pitchFamily="18" charset="0"/>
                <a:cs typeface="Times New Roman" pitchFamily="18" charset="0"/>
              </a:rPr>
              <a:t>, Digital Signage </a:t>
            </a:r>
            <a:r>
              <a:rPr lang="en-US" altLang="ko-KR" sz="1600" dirty="0" smtClean="0">
                <a:latin typeface="Times New Roman" pitchFamily="18" charset="0"/>
                <a:cs typeface="Times New Roman" pitchFamily="18" charset="0"/>
              </a:rPr>
              <a:t>with connected information services </a:t>
            </a:r>
            <a:r>
              <a:rPr lang="en-US" altLang="ko-KR" sz="1600" dirty="0">
                <a:latin typeface="Times New Roman" pitchFamily="18" charset="0"/>
                <a:cs typeface="Times New Roman" pitchFamily="18" charset="0"/>
              </a:rPr>
              <a:t>etc</a:t>
            </a:r>
            <a:r>
              <a:rPr lang="en-US" altLang="ko-KR" sz="1600" dirty="0" smtClean="0">
                <a:latin typeface="Times New Roman" pitchFamily="18" charset="0"/>
                <a:cs typeface="Times New Roman" pitchFamily="18" charset="0"/>
              </a:rPr>
              <a:t>.</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a:t>
            </a:r>
            <a:r>
              <a:rPr lang="en-US" sz="1600" dirty="0" smtClean="0">
                <a:latin typeface="Times New Roman" pitchFamily="18" charset="0"/>
                <a:cs typeface="Times New Roman" pitchFamily="18" charset="0"/>
              </a:rPr>
              <a:t>rovided concept </a:t>
            </a:r>
            <a:r>
              <a:rPr lang="en-US" sz="1600" dirty="0">
                <a:latin typeface="Times New Roman" pitchFamily="18" charset="0"/>
                <a:cs typeface="Times New Roman" pitchFamily="18" charset="0"/>
              </a:rPr>
              <a:t>models of </a:t>
            </a:r>
            <a:r>
              <a:rPr lang="en-US" altLang="ko-KR" sz="1600" dirty="0">
                <a:latin typeface="Times New Roman" pitchFamily="18" charset="0"/>
                <a:cs typeface="Times New Roman" pitchFamily="18" charset="0"/>
              </a:rPr>
              <a:t>LiFi/CamCom </a:t>
            </a:r>
            <a:r>
              <a:rPr lang="en-US" sz="1600" dirty="0" smtClean="0">
                <a:latin typeface="Times New Roman" pitchFamily="18" charset="0"/>
                <a:cs typeface="Times New Roman" pitchFamily="18" charset="0"/>
              </a:rPr>
              <a:t>technology solution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65667" y="1981200"/>
            <a:ext cx="8449733" cy="3420475"/>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50000"/>
              </a:lnSpc>
              <a:buFont typeface="Arial" panose="020B0604020202020204" pitchFamily="34" charset="0"/>
              <a:buChar char="•"/>
              <a:tabLst>
                <a:tab pos="2417763" algn="l"/>
              </a:tabLst>
            </a:pPr>
            <a:r>
              <a:rPr lang="en-US" sz="2000" dirty="0">
                <a:solidFill>
                  <a:schemeClr val="tx1"/>
                </a:solidFill>
                <a:latin typeface="Times New Roman" pitchFamily="18" charset="0"/>
                <a:cs typeface="Times New Roman" pitchFamily="18" charset="0"/>
              </a:rPr>
              <a:t>Need for </a:t>
            </a:r>
            <a:r>
              <a:rPr lang="en-US" altLang="ko-KR" sz="2000" dirty="0" smtClean="0">
                <a:solidFill>
                  <a:schemeClr val="tx1"/>
                </a:solidFill>
                <a:latin typeface="Times New Roman" pitchFamily="18" charset="0"/>
                <a:cs typeface="Times New Roman" pitchFamily="18" charset="0"/>
              </a:rPr>
              <a:t>Automatic Operation Control in Electric Train</a:t>
            </a:r>
            <a:endParaRPr lang="en-US" sz="2000" dirty="0">
              <a:solidFill>
                <a:schemeClr val="tx1"/>
              </a:solidFill>
              <a:latin typeface="Times New Roman" pitchFamily="18" charset="0"/>
              <a:cs typeface="Times New Roman" pitchFamily="18" charset="0"/>
            </a:endParaRPr>
          </a:p>
          <a:p>
            <a:pPr marL="342900" indent="-342900" algn="l">
              <a:lnSpc>
                <a:spcPct val="150000"/>
              </a:lnSpc>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lnSpc>
                <a:spcPct val="150000"/>
              </a:lnSpc>
              <a:buFont typeface="Arial" panose="020B0604020202020204" pitchFamily="34" charset="0"/>
              <a:buChar char="•"/>
              <a:tabLst>
                <a:tab pos="2417763" algn="l"/>
              </a:tabLst>
            </a:pPr>
            <a:r>
              <a:rPr lang="en-US" altLang="ko-KR" sz="2000" dirty="0" smtClean="0">
                <a:solidFill>
                  <a:schemeClr val="tx1"/>
                </a:solidFill>
                <a:latin typeface="Times New Roman" pitchFamily="18" charset="0"/>
                <a:cs typeface="Times New Roman" pitchFamily="18" charset="0"/>
              </a:rPr>
              <a:t>LiFi </a:t>
            </a:r>
            <a:r>
              <a:rPr lang="en-US" altLang="ko-KR" sz="2000" dirty="0">
                <a:solidFill>
                  <a:schemeClr val="tx1"/>
                </a:solidFill>
                <a:latin typeface="Times New Roman" pitchFamily="18" charset="0"/>
                <a:cs typeface="Times New Roman" pitchFamily="18" charset="0"/>
              </a:rPr>
              <a:t>/ CamCom </a:t>
            </a:r>
            <a:r>
              <a:rPr lang="en-US" altLang="ko-KR" sz="2000" dirty="0" smtClean="0">
                <a:solidFill>
                  <a:schemeClr val="tx1"/>
                </a:solidFill>
                <a:latin typeface="Times New Roman" pitchFamily="18" charset="0"/>
                <a:cs typeface="Times New Roman" pitchFamily="18" charset="0"/>
              </a:rPr>
              <a:t>Link </a:t>
            </a:r>
            <a:r>
              <a:rPr lang="en-US" altLang="ko-KR" sz="2000" dirty="0">
                <a:solidFill>
                  <a:schemeClr val="tx1"/>
                </a:solidFill>
                <a:latin typeface="Times New Roman" pitchFamily="18" charset="0"/>
                <a:cs typeface="Times New Roman" pitchFamily="18" charset="0"/>
              </a:rPr>
              <a:t>for Automatic </a:t>
            </a:r>
            <a:r>
              <a:rPr lang="en-US" altLang="ko-KR" sz="2000" dirty="0" smtClean="0">
                <a:solidFill>
                  <a:schemeClr val="tx1"/>
                </a:solidFill>
                <a:latin typeface="Times New Roman" pitchFamily="18" charset="0"/>
                <a:cs typeface="Times New Roman" pitchFamily="18" charset="0"/>
              </a:rPr>
              <a:t>Control </a:t>
            </a:r>
            <a:r>
              <a:rPr lang="en-US" altLang="ko-KR" sz="2000" dirty="0">
                <a:solidFill>
                  <a:schemeClr val="tx1"/>
                </a:solidFill>
                <a:latin typeface="Times New Roman" pitchFamily="18" charset="0"/>
                <a:cs typeface="Times New Roman" pitchFamily="18" charset="0"/>
              </a:rPr>
              <a:t>of Electric Train Systems</a:t>
            </a:r>
          </a:p>
          <a:p>
            <a:pPr algn="l">
              <a:lnSpc>
                <a:spcPct val="150000"/>
              </a:lnSpc>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lnSpc>
                <a:spcPct val="150000"/>
              </a:lnSpc>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p>
          <a:p>
            <a:pPr algn="l">
              <a:lnSpc>
                <a:spcPct val="150000"/>
              </a:lnSpc>
              <a:tabLst>
                <a:tab pos="2417763" algn="l"/>
              </a:tabLst>
            </a:pP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7" name="Title 1"/>
          <p:cNvSpPr txBox="1">
            <a:spLocks/>
          </p:cNvSpPr>
          <p:nvPr/>
        </p:nvSpPr>
        <p:spPr>
          <a:xfrm>
            <a:off x="-30480" y="599380"/>
            <a:ext cx="9144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IN" altLang="ko-KR" sz="3000" b="1" dirty="0"/>
              <a:t>Need for Automatic Operation Control </a:t>
            </a:r>
            <a:r>
              <a:rPr lang="en-IN" altLang="ko-KR" sz="3000" b="1" dirty="0" smtClean="0"/>
              <a:t>in Electric </a:t>
            </a:r>
            <a:r>
              <a:rPr lang="en-IN" altLang="ko-KR" sz="3000" b="1" dirty="0"/>
              <a:t>Train</a:t>
            </a:r>
            <a:endParaRPr lang="en-US" altLang="ko-KR" sz="3000" b="1" dirty="0"/>
          </a:p>
        </p:txBody>
      </p:sp>
      <p:sp>
        <p:nvSpPr>
          <p:cNvPr id="8" name="Content Placeholder 2"/>
          <p:cNvSpPr txBox="1">
            <a:spLocks/>
          </p:cNvSpPr>
          <p:nvPr/>
        </p:nvSpPr>
        <p:spPr>
          <a:xfrm>
            <a:off x="4296303" y="1524000"/>
            <a:ext cx="4817217" cy="41067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Currently, the system of electric trains in the world is mainly a manned train system. In order to reduce the cost of hiring workers and moving towards a fully automated society, it is essential to practice the train system automatically now and in the future.</a:t>
            </a:r>
          </a:p>
          <a:p>
            <a:pPr marL="628650" lvl="1" indent="-171450" algn="just">
              <a:lnSpc>
                <a:spcPct val="150000"/>
              </a:lnSpc>
              <a:buFont typeface="Times New Roman" panose="02020603050405020304" pitchFamily="18" charset="0"/>
              <a:buChar char="˗"/>
            </a:pP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Electric trains have a great speed, especially for high-speed trains. </a:t>
            </a:r>
            <a:endPar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a:t>
            </a: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stop at the train stations accurately requires the ability to transmit and </a:t>
            </a: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receive </a:t>
            </a: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information very quickly and accurately</a:t>
            </a: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628650" lvl="1" indent="-171450" algn="just">
              <a:lnSpc>
                <a:spcPct val="150000"/>
              </a:lnSpc>
              <a:buFont typeface="Times New Roman" panose="02020603050405020304" pitchFamily="18" charset="0"/>
              <a:buChar char="˗"/>
            </a:pP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 </a:t>
            </a: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is known to be capable of transmitting data at very high speeds. This is necessary for locating and controlling self-driving electric train.</a:t>
            </a:r>
          </a:p>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Concept</a:t>
            </a:r>
          </a:p>
          <a:p>
            <a:pPr marL="628650" lvl="1" indent="-171450" algn="just">
              <a:lnSpc>
                <a:spcPct val="150000"/>
              </a:lnSpc>
              <a:buFont typeface="Times New Roman" panose="02020603050405020304" pitchFamily="18" charset="0"/>
              <a:buChar char="˗"/>
            </a:pP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 </a:t>
            </a: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 led light installed on both side of the rails at the position near the train station and LED lights placed above opposite the train head at the train stations. </a:t>
            </a:r>
            <a:endPar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 emitted from the LEDs will contain the corresponding coordinate information</a:t>
            </a: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628650" lvl="1" indent="-171450" algn="just">
              <a:lnSpc>
                <a:spcPct val="150000"/>
              </a:lnSpc>
              <a:buFont typeface="Times New Roman" panose="02020603050405020304" pitchFamily="18" charset="0"/>
              <a:buChar char="˗"/>
            </a:pP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cameras installed on the hull after receiving light from LEDs will analyze the beam and send the train's location information to information control stations</a:t>
            </a: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endPar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9" name="TextBox 53"/>
          <p:cNvSpPr txBox="1">
            <a:spLocks noChangeArrowheads="1"/>
          </p:cNvSpPr>
          <p:nvPr/>
        </p:nvSpPr>
        <p:spPr bwMode="auto">
          <a:xfrm>
            <a:off x="806751" y="5997700"/>
            <a:ext cx="28652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1000" b="1" dirty="0" smtClean="0">
                <a:cs typeface="Times New Roman" panose="02020603050405020304" pitchFamily="18" charset="0"/>
              </a:rPr>
              <a:t>&lt;Self-driving electric train&gt;</a:t>
            </a:r>
            <a:endParaRPr kumimoji="0" lang="en-US" altLang="ko-KR" sz="1000" b="1" dirty="0" smtClean="0">
              <a:cs typeface="Times New Roman" panose="02020603050405020304" pitchFamily="18" charset="0"/>
            </a:endParaRPr>
          </a:p>
        </p:txBody>
      </p:sp>
      <p:sp>
        <p:nvSpPr>
          <p:cNvPr id="10" name="TextBox 53"/>
          <p:cNvSpPr txBox="1">
            <a:spLocks noChangeArrowheads="1"/>
          </p:cNvSpPr>
          <p:nvPr/>
        </p:nvSpPr>
        <p:spPr bwMode="auto">
          <a:xfrm>
            <a:off x="859457" y="3771378"/>
            <a:ext cx="28652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a:cs typeface="Times New Roman" panose="02020603050405020304" pitchFamily="18" charset="0"/>
              </a:rPr>
              <a:t>The train moves into the station</a:t>
            </a:r>
            <a:r>
              <a:rPr lang="en-US" altLang="ko-KR" sz="1000" b="1" dirty="0" smtClean="0">
                <a:cs typeface="Times New Roman" panose="02020603050405020304" pitchFamily="18" charset="0"/>
              </a:rPr>
              <a:t>&gt;</a:t>
            </a:r>
            <a:endParaRPr kumimoji="0" lang="en-US" altLang="ko-KR" sz="1000" b="1" dirty="0" smtClean="0">
              <a:cs typeface="Times New Roman" panose="02020603050405020304" pitchFamily="18" charset="0"/>
            </a:endParaRPr>
          </a:p>
        </p:txBody>
      </p:sp>
      <p:grpSp>
        <p:nvGrpSpPr>
          <p:cNvPr id="3" name="그룹 2"/>
          <p:cNvGrpSpPr/>
          <p:nvPr/>
        </p:nvGrpSpPr>
        <p:grpSpPr>
          <a:xfrm>
            <a:off x="304800" y="2133600"/>
            <a:ext cx="3944643" cy="1530448"/>
            <a:chOff x="170157" y="1981200"/>
            <a:chExt cx="4101106" cy="1732882"/>
          </a:xfrm>
        </p:grpSpPr>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157" y="1981200"/>
              <a:ext cx="2027064" cy="173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4895" y="1981200"/>
              <a:ext cx="1996368" cy="173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그룹 3"/>
          <p:cNvGrpSpPr/>
          <p:nvPr/>
        </p:nvGrpSpPr>
        <p:grpSpPr>
          <a:xfrm>
            <a:off x="304800" y="4369566"/>
            <a:ext cx="3944644" cy="1455026"/>
            <a:chOff x="170156" y="4227142"/>
            <a:chExt cx="4101107" cy="1647484"/>
          </a:xfrm>
        </p:grpSpPr>
        <p:pic>
          <p:nvPicPr>
            <p:cNvPr id="1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4895" y="4227142"/>
              <a:ext cx="1996368" cy="164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156" y="4227142"/>
              <a:ext cx="2027063" cy="164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11" name="Title 1"/>
          <p:cNvSpPr txBox="1">
            <a:spLocks/>
          </p:cNvSpPr>
          <p:nvPr/>
        </p:nvSpPr>
        <p:spPr>
          <a:xfrm>
            <a:off x="-1" y="475498"/>
            <a:ext cx="9144001" cy="1473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IN" altLang="ko-KR" sz="3200" b="1" dirty="0"/>
              <a:t>LiFi / CamCom Link for Automatic Control of Electric Train Systems</a:t>
            </a:r>
            <a:endParaRPr lang="en-US" altLang="ko-KR" sz="3200" b="1" dirty="0"/>
          </a:p>
        </p:txBody>
      </p:sp>
      <p:sp>
        <p:nvSpPr>
          <p:cNvPr id="34" name="직사각형 31"/>
          <p:cNvSpPr/>
          <p:nvPr/>
        </p:nvSpPr>
        <p:spPr>
          <a:xfrm>
            <a:off x="356033" y="5526397"/>
            <a:ext cx="8453983" cy="700000"/>
          </a:xfrm>
          <a:prstGeom prst="rect">
            <a:avLst/>
          </a:prstGeom>
        </p:spPr>
        <p:txBody>
          <a:bodyPr wrap="square">
            <a:spAutoFit/>
          </a:bodyPr>
          <a:lstStyle/>
          <a:p>
            <a:pPr algn="just">
              <a:lnSpc>
                <a:spcPct val="150000"/>
              </a:lnSpc>
            </a:pP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 Use the LED light to transmit control signals to the train via camera. After the train receives the transmitted signal, it will analyze and execute as </a:t>
            </a: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required.</a:t>
            </a:r>
          </a:p>
        </p:txBody>
      </p:sp>
      <p:sp>
        <p:nvSpPr>
          <p:cNvPr id="13" name="TextBox 53"/>
          <p:cNvSpPr txBox="1">
            <a:spLocks noChangeArrowheads="1"/>
          </p:cNvSpPr>
          <p:nvPr/>
        </p:nvSpPr>
        <p:spPr bwMode="auto">
          <a:xfrm>
            <a:off x="575950" y="5082708"/>
            <a:ext cx="45952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smtClean="0">
                <a:cs typeface="Times New Roman" panose="02020603050405020304" pitchFamily="18" charset="0"/>
              </a:rPr>
              <a:t>Self-driving </a:t>
            </a:r>
            <a:r>
              <a:rPr lang="en-US" altLang="ko-KR" sz="1000" b="1" dirty="0">
                <a:cs typeface="Times New Roman" panose="02020603050405020304" pitchFamily="18" charset="0"/>
              </a:rPr>
              <a:t>Electric Train Control System </a:t>
            </a:r>
            <a:r>
              <a:rPr lang="en-US" altLang="ko-KR" sz="1000" b="1" dirty="0" smtClean="0">
                <a:cs typeface="Times New Roman" panose="02020603050405020304" pitchFamily="18" charset="0"/>
              </a:rPr>
              <a:t>Using LiFi/CamCom Link </a:t>
            </a:r>
            <a:r>
              <a:rPr kumimoji="0" lang="en-US" altLang="ko-KR" sz="1000" b="1" dirty="0" smtClean="0">
                <a:cs typeface="Times New Roman" panose="02020603050405020304" pitchFamily="18" charset="0"/>
              </a:rPr>
              <a:t>&gt;  </a:t>
            </a:r>
          </a:p>
        </p:txBody>
      </p:sp>
      <p:grpSp>
        <p:nvGrpSpPr>
          <p:cNvPr id="35" name="그룹 34"/>
          <p:cNvGrpSpPr/>
          <p:nvPr/>
        </p:nvGrpSpPr>
        <p:grpSpPr>
          <a:xfrm>
            <a:off x="149585" y="1697782"/>
            <a:ext cx="5391897" cy="3142635"/>
            <a:chOff x="149585" y="1697782"/>
            <a:chExt cx="5391897" cy="3142635"/>
          </a:xfrm>
        </p:grpSpPr>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203" y="2412971"/>
              <a:ext cx="246697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Isosceles Triangle 43"/>
            <p:cNvSpPr/>
            <p:nvPr/>
          </p:nvSpPr>
          <p:spPr>
            <a:xfrm rot="17655881">
              <a:off x="1134948" y="1561942"/>
              <a:ext cx="685799" cy="2313154"/>
            </a:xfrm>
            <a:prstGeom prst="triangle">
              <a:avLst>
                <a:gd name="adj" fmla="val 53585"/>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0992" y="3016359"/>
              <a:ext cx="111246"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716134">
              <a:off x="190422" y="1962404"/>
              <a:ext cx="507126" cy="37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193698" y="3299120"/>
              <a:ext cx="587020" cy="246221"/>
            </a:xfrm>
            <a:prstGeom prst="rect">
              <a:avLst/>
            </a:prstGeom>
            <a:noFill/>
          </p:spPr>
          <p:txBody>
            <a:bodyPr wrap="none" rtlCol="0">
              <a:spAutoFit/>
            </a:bodyPr>
            <a:lstStyle/>
            <a:p>
              <a:r>
                <a:rPr lang="en-US" sz="1000" dirty="0" smtClean="0"/>
                <a:t>Camera</a:t>
              </a:r>
              <a:endParaRPr lang="en-US" sz="1000" dirty="0"/>
            </a:p>
          </p:txBody>
        </p:sp>
        <p:sp>
          <p:nvSpPr>
            <p:cNvPr id="41" name="TextBox 40"/>
            <p:cNvSpPr txBox="1"/>
            <p:nvPr/>
          </p:nvSpPr>
          <p:spPr>
            <a:xfrm>
              <a:off x="149585" y="1697782"/>
              <a:ext cx="668773" cy="246221"/>
            </a:xfrm>
            <a:prstGeom prst="rect">
              <a:avLst/>
            </a:prstGeom>
            <a:noFill/>
          </p:spPr>
          <p:txBody>
            <a:bodyPr wrap="none" rtlCol="0">
              <a:spAutoFit/>
            </a:bodyPr>
            <a:lstStyle/>
            <a:p>
              <a:r>
                <a:rPr lang="en-US" sz="1000" dirty="0" smtClean="0"/>
                <a:t>LED lamp</a:t>
              </a:r>
              <a:endParaRPr lang="en-US" sz="1000" dirty="0"/>
            </a:p>
          </p:txBody>
        </p:sp>
        <p:cxnSp>
          <p:nvCxnSpPr>
            <p:cNvPr id="42" name="Straight Arrow Connector 49"/>
            <p:cNvCxnSpPr>
              <a:stCxn id="40" idx="3"/>
            </p:cNvCxnSpPr>
            <p:nvPr/>
          </p:nvCxnSpPr>
          <p:spPr>
            <a:xfrm flipV="1">
              <a:off x="1780718" y="3087201"/>
              <a:ext cx="657682" cy="33503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1572842">
              <a:off x="956219" y="2568695"/>
              <a:ext cx="1290154" cy="246221"/>
            </a:xfrm>
            <a:prstGeom prst="rect">
              <a:avLst/>
            </a:prstGeom>
            <a:noFill/>
          </p:spPr>
          <p:txBody>
            <a:bodyPr wrap="square" rtlCol="0">
              <a:spAutoFit/>
            </a:bodyPr>
            <a:lstStyle/>
            <a:p>
              <a:r>
                <a:rPr lang="en-US" sz="1000" dirty="0" smtClean="0">
                  <a:solidFill>
                    <a:srgbClr val="F37021"/>
                  </a:solidFill>
                </a:rPr>
                <a:t>1001001010101010</a:t>
              </a:r>
              <a:endParaRPr lang="en-US" sz="1000" dirty="0">
                <a:solidFill>
                  <a:srgbClr val="F37021"/>
                </a:solidFill>
              </a:endParaRPr>
            </a:p>
          </p:txBody>
        </p:sp>
        <p:sp>
          <p:nvSpPr>
            <p:cNvPr id="44" name="TextBox 43"/>
            <p:cNvSpPr txBox="1"/>
            <p:nvPr/>
          </p:nvSpPr>
          <p:spPr>
            <a:xfrm rot="1292987">
              <a:off x="982921" y="2223058"/>
              <a:ext cx="1595595" cy="400110"/>
            </a:xfrm>
            <a:prstGeom prst="rect">
              <a:avLst/>
            </a:prstGeom>
            <a:noFill/>
          </p:spPr>
          <p:txBody>
            <a:bodyPr wrap="square" rtlCol="0">
              <a:spAutoFit/>
            </a:bodyPr>
            <a:lstStyle/>
            <a:p>
              <a:pPr algn="ctr"/>
              <a:r>
                <a:rPr lang="en-US" sz="1000" b="1" dirty="0" smtClean="0"/>
                <a:t>Signal required to stop the train, position signal,….</a:t>
              </a:r>
              <a:endParaRPr lang="en-US" sz="1000" b="1" dirty="0"/>
            </a:p>
          </p:txBody>
        </p:sp>
        <p:cxnSp>
          <p:nvCxnSpPr>
            <p:cNvPr id="45" name="Straight Arrow Connector 2048"/>
            <p:cNvCxnSpPr/>
            <p:nvPr/>
          </p:nvCxnSpPr>
          <p:spPr>
            <a:xfrm flipH="1">
              <a:off x="758459" y="4018156"/>
              <a:ext cx="222119" cy="33915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02691" y="4594196"/>
              <a:ext cx="859531" cy="246221"/>
            </a:xfrm>
            <a:prstGeom prst="rect">
              <a:avLst/>
            </a:prstGeom>
            <a:noFill/>
          </p:spPr>
          <p:txBody>
            <a:bodyPr wrap="none" rtlCol="0">
              <a:spAutoFit/>
            </a:bodyPr>
            <a:lstStyle/>
            <a:p>
              <a:r>
                <a:rPr lang="en-US" sz="1000" b="1" dirty="0" smtClean="0"/>
                <a:t>Train station</a:t>
              </a:r>
              <a:endParaRPr lang="en-US" sz="1000" b="1" dirty="0"/>
            </a:p>
          </p:txBody>
        </p:sp>
        <p:pic>
          <p:nvPicPr>
            <p:cNvPr id="4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563" y="3676657"/>
              <a:ext cx="918519" cy="83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23612">
              <a:off x="5034356" y="3644454"/>
              <a:ext cx="507126" cy="37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Isosceles Triangle 26"/>
            <p:cNvSpPr/>
            <p:nvPr/>
          </p:nvSpPr>
          <p:spPr>
            <a:xfrm rot="5788494">
              <a:off x="4204960" y="2899423"/>
              <a:ext cx="448344" cy="1495232"/>
            </a:xfrm>
            <a:prstGeom prst="triangle">
              <a:avLst>
                <a:gd name="adj" fmla="val 53585"/>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474499"/>
              <a:ext cx="111246"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4341507" y="2964091"/>
              <a:ext cx="587020" cy="246221"/>
            </a:xfrm>
            <a:prstGeom prst="rect">
              <a:avLst/>
            </a:prstGeom>
            <a:noFill/>
          </p:spPr>
          <p:txBody>
            <a:bodyPr wrap="none" rtlCol="0">
              <a:spAutoFit/>
            </a:bodyPr>
            <a:lstStyle/>
            <a:p>
              <a:r>
                <a:rPr lang="en-US" sz="1000" dirty="0" smtClean="0"/>
                <a:t>Camera</a:t>
              </a:r>
              <a:endParaRPr lang="en-US" sz="1000" dirty="0"/>
            </a:p>
          </p:txBody>
        </p:sp>
        <p:cxnSp>
          <p:nvCxnSpPr>
            <p:cNvPr id="53" name="Straight Arrow Connector 30"/>
            <p:cNvCxnSpPr>
              <a:stCxn id="52" idx="2"/>
            </p:cNvCxnSpPr>
            <p:nvPr/>
          </p:nvCxnSpPr>
          <p:spPr>
            <a:xfrm flipH="1">
              <a:off x="4038600" y="3210312"/>
              <a:ext cx="596417" cy="29327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543709" y="3754034"/>
              <a:ext cx="1595595" cy="400110"/>
            </a:xfrm>
            <a:prstGeom prst="rect">
              <a:avLst/>
            </a:prstGeom>
            <a:noFill/>
          </p:spPr>
          <p:txBody>
            <a:bodyPr wrap="square" rtlCol="0">
              <a:spAutoFit/>
            </a:bodyPr>
            <a:lstStyle/>
            <a:p>
              <a:pPr algn="ctr"/>
              <a:r>
                <a:rPr lang="en-US" sz="1000" b="1" dirty="0" smtClean="0"/>
                <a:t>Signal required to stop the train, position signal,….</a:t>
              </a:r>
              <a:endParaRPr lang="en-US" sz="1000" b="1" dirty="0"/>
            </a:p>
          </p:txBody>
        </p:sp>
        <p:sp>
          <p:nvSpPr>
            <p:cNvPr id="59" name="TextBox 58"/>
            <p:cNvSpPr txBox="1"/>
            <p:nvPr/>
          </p:nvSpPr>
          <p:spPr>
            <a:xfrm>
              <a:off x="3849150" y="3493072"/>
              <a:ext cx="1290154" cy="246221"/>
            </a:xfrm>
            <a:prstGeom prst="rect">
              <a:avLst/>
            </a:prstGeom>
            <a:noFill/>
          </p:spPr>
          <p:txBody>
            <a:bodyPr wrap="square" rtlCol="0">
              <a:spAutoFit/>
            </a:bodyPr>
            <a:lstStyle/>
            <a:p>
              <a:r>
                <a:rPr lang="en-US" sz="1000" dirty="0" smtClean="0">
                  <a:solidFill>
                    <a:srgbClr val="F37021"/>
                  </a:solidFill>
                </a:rPr>
                <a:t>1001001010101010</a:t>
              </a:r>
              <a:endParaRPr lang="en-US" sz="1000" dirty="0">
                <a:solidFill>
                  <a:srgbClr val="F37021"/>
                </a:solidFill>
              </a:endParaRPr>
            </a:p>
          </p:txBody>
        </p:sp>
      </p:grpSp>
      <p:sp>
        <p:nvSpPr>
          <p:cNvPr id="61" name="Content Placeholder 2"/>
          <p:cNvSpPr txBox="1">
            <a:spLocks/>
          </p:cNvSpPr>
          <p:nvPr/>
        </p:nvSpPr>
        <p:spPr>
          <a:xfrm>
            <a:off x="5236409" y="2063390"/>
            <a:ext cx="3799585" cy="3267771"/>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V2X LiFi/CamCom </a:t>
            </a:r>
            <a:r>
              <a:rPr lang="en-US" altLang="ko-KR" sz="20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Link </a:t>
            </a:r>
            <a:endParaRPr lang="en-US" altLang="ko-KR" sz="2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Head Lights</a:t>
            </a:r>
            <a:endPar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PD /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Camera</a:t>
            </a:r>
            <a:endPar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p>
          <a:p>
            <a:pPr marL="1200150" lvl="2" indent="-285750" algn="just">
              <a:lnSpc>
                <a:spcPct val="150000"/>
              </a:lnSpc>
              <a:buFont typeface="Wingdings" panose="05000000000000000000" pitchFamily="2" charset="2"/>
              <a:buChar char="§"/>
            </a:pP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 VPPM, Offset-VPWM, Multilevel PPM, Inverted PPM, Subcarrier PPM, DSSS SIK etc.</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2m ~ 200m</a:t>
            </a:r>
            <a:endPar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Tree>
    <p:extLst>
      <p:ext uri="{BB962C8B-B14F-4D97-AF65-F5344CB8AC3E}">
        <p14:creationId xmlns:p14="http://schemas.microsoft.com/office/powerpoint/2010/main" val="115524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66700" y="1600200"/>
            <a:ext cx="8610600" cy="41148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
            </a:r>
            <a:r>
              <a:rPr lang="en-US" altLang="ko-KR" sz="2000" dirty="0">
                <a:solidFill>
                  <a:schemeClr val="tx1"/>
                </a:solidFill>
                <a:latin typeface="Times New Roman" panose="02020603050405020304" pitchFamily="18" charset="0"/>
                <a:cs typeface="Times New Roman" panose="02020603050405020304" pitchFamily="18" charset="0"/>
              </a:rPr>
              <a:t>roposed the </a:t>
            </a:r>
            <a:r>
              <a:rPr lang="en-IN" altLang="ko-KR" sz="2000" dirty="0">
                <a:solidFill>
                  <a:schemeClr val="tx1"/>
                </a:solidFill>
                <a:latin typeface="Times New Roman" panose="02020603050405020304" pitchFamily="18" charset="0"/>
                <a:cs typeface="Times New Roman" panose="02020603050405020304" pitchFamily="18" charset="0"/>
              </a:rPr>
              <a:t>LiFi / CamCom Technology for Automatic Operation  Control Solution of Electric Train </a:t>
            </a:r>
            <a:r>
              <a:rPr lang="en-IN" altLang="ko-KR" sz="2000" dirty="0" smtClean="0">
                <a:solidFill>
                  <a:schemeClr val="tx1"/>
                </a:solidFill>
                <a:latin typeface="Times New Roman" panose="02020603050405020304" pitchFamily="18" charset="0"/>
                <a:cs typeface="Times New Roman" panose="02020603050405020304" pitchFamily="18" charset="0"/>
              </a:rPr>
              <a:t>Systems</a:t>
            </a:r>
          </a:p>
          <a:p>
            <a:pPr marL="342900" indent="-342900" algn="just">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lighting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system installed on both sides of the rail and LED lights placed above opposite the train head at the train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stations and electric train front side camera</a:t>
            </a:r>
          </a:p>
          <a:p>
            <a:pPr marL="342900" indent="-342900" algn="just">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CamCom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Link to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connect trains to each other and connect trains to the central control room</a:t>
            </a:r>
          </a:p>
          <a:p>
            <a:pPr algn="just">
              <a:tabLst>
                <a:tab pos="2417763" algn="l"/>
              </a:tabLst>
            </a:pPr>
            <a:endParaRPr lang="en-US" altLang="ko-KR"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Reduce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labor costs and build a modern automation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society</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
        <p:nvSpPr>
          <p:cNvPr id="5"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Tree>
    <p:extLst>
      <p:ext uri="{BB962C8B-B14F-4D97-AF65-F5344CB8AC3E}">
        <p14:creationId xmlns:p14="http://schemas.microsoft.com/office/powerpoint/2010/main" val="277462770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12860</TotalTime>
  <Words>496</Words>
  <Application>Microsoft Office PowerPoint</Application>
  <PresentationFormat>On-screen Show (4:3)</PresentationFormat>
  <Paragraphs>77</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굴림</vt:lpstr>
      <vt:lpstr>맑은 고딕</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534</cp:revision>
  <cp:lastPrinted>2017-05-07T15:48:38Z</cp:lastPrinted>
  <dcterms:created xsi:type="dcterms:W3CDTF">2010-05-15T17:50:32Z</dcterms:created>
  <dcterms:modified xsi:type="dcterms:W3CDTF">2019-01-15T16:11:28Z</dcterms:modified>
</cp:coreProperties>
</file>