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346" r:id="rId2"/>
    <p:sldId id="280" r:id="rId3"/>
    <p:sldId id="311" r:id="rId4"/>
    <p:sldId id="360" r:id="rId5"/>
    <p:sldId id="367" r:id="rId6"/>
    <p:sldId id="365"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2" autoAdjust="0"/>
    <p:restoredTop sz="93488" autoAdjust="0"/>
  </p:normalViewPr>
  <p:slideViewPr>
    <p:cSldViewPr>
      <p:cViewPr varScale="1">
        <p:scale>
          <a:sx n="86" d="100"/>
          <a:sy n="86" d="100"/>
        </p:scale>
        <p:origin x="1243" y="53"/>
      </p:cViewPr>
      <p:guideLst>
        <p:guide orient="horz" pos="2160"/>
        <p:guide pos="2880"/>
      </p:guideLst>
    </p:cSldViewPr>
  </p:slideViewPr>
  <p:notesTextViewPr>
    <p:cViewPr>
      <p:scale>
        <a:sx n="100" d="100"/>
        <a:sy n="100" d="100"/>
      </p:scale>
      <p:origin x="0" y="0"/>
    </p:cViewPr>
  </p:notesTextViewPr>
  <p:notesViewPr>
    <p:cSldViewPr>
      <p:cViewPr varScale="1">
        <p:scale>
          <a:sx n="64" d="100"/>
          <a:sy n="64" d="100"/>
        </p:scale>
        <p:origin x="3158" y="67"/>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1/16/2019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1/16/2019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doc.: IEEE 15-19</a:t>
            </a:r>
            <a:r>
              <a:rPr lang="en-US" sz="1400" b="1" baseline="0" dirty="0">
                <a:solidFill>
                  <a:srgbClr val="FF0000"/>
                </a:solidFill>
                <a:latin typeface="Times New Roman" pitchFamily="18" charset="0"/>
                <a:cs typeface="Times New Roman" pitchFamily="18" charset="0"/>
              </a:rPr>
              <a:t>-0043-00-0vat</a:t>
            </a:r>
            <a:endParaRPr lang="en-US" sz="1400" b="1" dirty="0">
              <a:solidFill>
                <a:srgbClr val="FF0000"/>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a:latin typeface="Times New Roman" pitchFamily="18" charset="0"/>
                <a:cs typeface="Times New Roman" pitchFamily="18" charset="0"/>
              </a:rPr>
              <a:t>January 2019</a:t>
            </a:r>
            <a:endParaRPr lang="en-US" sz="1400" b="1" dirty="0">
              <a:latin typeface="Times New Roman" pitchFamily="18" charset="0"/>
              <a:cs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1/16/2019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1/16/2019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a:latin typeface="Times New Roman" pitchFamily="18" charset="0"/>
                <a:cs typeface="Times New Roman" pitchFamily="18" charset="0"/>
              </a:rPr>
              <a:t>January 2019</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doc.: IEEE 15-19</a:t>
            </a:r>
            <a:r>
              <a:rPr lang="en-US" sz="1400" b="1" baseline="0" dirty="0">
                <a:solidFill>
                  <a:srgbClr val="FF0000"/>
                </a:solidFill>
                <a:latin typeface="Times New Roman" pitchFamily="18" charset="0"/>
                <a:cs typeface="Times New Roman" pitchFamily="18" charset="0"/>
              </a:rPr>
              <a:t>-0043-00-0vat</a:t>
            </a:r>
            <a:endParaRPr lang="en-US" sz="1400" b="1" dirty="0">
              <a:solidFill>
                <a:srgbClr val="FF0000"/>
              </a:solidFill>
              <a:latin typeface="Times New Roman" pitchFamily="18"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1/16/2019</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1/16/2019</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1/16/2019</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1/16/2019</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1/16/2019</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1/16/2019</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1/16/2019</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a:t>
            </a:r>
            <a:r>
              <a:rPr lang="en-US" altLang="en-US" b="1" u="sng" dirty="0" err="1">
                <a:solidFill>
                  <a:prstClr val="black"/>
                </a:solidFill>
                <a:effectLst>
                  <a:outerShdw blurRad="38100" dist="38100" dir="2700000" algn="tl">
                    <a:srgbClr val="C0C0C0"/>
                  </a:outerShdw>
                </a:effectLst>
                <a:latin typeface="Times New Roman" panose="02020603050405020304" pitchFamily="18" charset="0"/>
              </a:rPr>
              <a:t>P802.15</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 Interest Group for Wireless Personal Area Networks (</a:t>
            </a:r>
            <a:r>
              <a:rPr lang="en-US" altLang="en-US" b="1" u="sng" dirty="0" err="1">
                <a:solidFill>
                  <a:prstClr val="black"/>
                </a:solidFill>
                <a:effectLst>
                  <a:outerShdw blurRad="38100" dist="38100" dir="2700000" algn="tl">
                    <a:srgbClr val="C0C0C0"/>
                  </a:outerShdw>
                </a:effectLst>
                <a:latin typeface="Times New Roman" panose="02020603050405020304" pitchFamily="18" charset="0"/>
              </a:rPr>
              <a:t>WPANs</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a:solidFill>
                  <a:prstClr val="black"/>
                </a:solidFill>
                <a:latin typeface="Times New Roman" panose="02020603050405020304" pitchFamily="18" charset="0"/>
              </a:rPr>
              <a:t>Submission Title: I</a:t>
            </a:r>
            <a:r>
              <a:rPr lang="en-US" altLang="en-US" sz="1600" b="1" dirty="0">
                <a:latin typeface="Times New Roman" panose="02020603050405020304" pitchFamily="18" charset="0"/>
              </a:rPr>
              <a:t>ncreasing data rate in optical V2X communication</a:t>
            </a:r>
          </a:p>
          <a:p>
            <a:pPr eaLnBrk="0" fontAlgn="base" hangingPunct="0">
              <a:spcBef>
                <a:spcPct val="0"/>
              </a:spcBef>
              <a:spcAft>
                <a:spcPct val="0"/>
              </a:spcAft>
            </a:pPr>
            <a:r>
              <a:rPr lang="en-US" altLang="ko-KR" sz="1600" dirty="0">
                <a:solidFill>
                  <a:prstClr val="black"/>
                </a:solidFill>
                <a:latin typeface="Times New Roman" panose="02020603050405020304" pitchFamily="18" charset="0"/>
              </a:rPr>
              <a:t>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Date Submitted: </a:t>
            </a:r>
            <a:r>
              <a:rPr lang="en-US" altLang="en-US" sz="1600" dirty="0">
                <a:solidFill>
                  <a:prstClr val="black"/>
                </a:solidFill>
                <a:latin typeface="Times New Roman" panose="02020603050405020304" pitchFamily="18" charset="0"/>
              </a:rPr>
              <a:t>January 2019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Source:</a:t>
            </a:r>
            <a:r>
              <a:rPr lang="en-US" altLang="en-US" sz="1600" dirty="0">
                <a:solidFill>
                  <a:prstClr val="black"/>
                </a:solidFill>
                <a:latin typeface="Times New Roman" panose="02020603050405020304" pitchFamily="18" charset="0"/>
              </a:rPr>
              <a:t> Minh Duc Thieu,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Abstract:</a:t>
            </a:r>
            <a:r>
              <a:rPr lang="en-US" altLang="en-US" sz="1600" dirty="0">
                <a:solidFill>
                  <a:prstClr val="black"/>
                </a:solidFill>
                <a:latin typeface="Times New Roman" panose="02020603050405020304" pitchFamily="18" charset="0"/>
              </a:rPr>
              <a:t> </a:t>
            </a:r>
            <a:r>
              <a:rPr lang="en-US" altLang="en-US" sz="1600" dirty="0">
                <a:latin typeface="Times New Roman" panose="02020603050405020304" pitchFamily="18" charset="0"/>
              </a:rPr>
              <a:t>A summary considerations of the challenges of increasing data rate in optical V2X communication</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Purpose: </a:t>
            </a:r>
            <a:r>
              <a:rPr lang="en-US" sz="1600" dirty="0">
                <a:solidFill>
                  <a:prstClr val="black"/>
                </a:solidFill>
                <a:latin typeface="Times New Roman" panose="02020603050405020304" pitchFamily="18" charset="0"/>
              </a:rPr>
              <a:t>To summary challenges when increasing data rate in optical V2X communication system</a:t>
            </a: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Notice:</a:t>
            </a:r>
            <a:r>
              <a:rPr lang="en-US" altLang="en-US" sz="1600" dirty="0">
                <a:solidFill>
                  <a:prstClr val="black"/>
                </a:solidFill>
                <a:latin typeface="Times New Roman" panose="02020603050405020304" pitchFamily="18" charset="0"/>
              </a:rPr>
              <a:t>	This document has been prepared to assist the IEEE </a:t>
            </a:r>
            <a:r>
              <a:rPr lang="en-US" altLang="en-US" sz="1600" dirty="0" err="1">
                <a:solidFill>
                  <a:prstClr val="black"/>
                </a:solidFill>
                <a:latin typeface="Times New Roman" panose="02020603050405020304" pitchFamily="18" charset="0"/>
              </a:rPr>
              <a:t>P802.15</a:t>
            </a:r>
            <a:r>
              <a:rPr lang="en-US" altLang="en-US" sz="1600" dirty="0">
                <a:solidFill>
                  <a:prstClr val="black"/>
                </a:solidFill>
                <a:latin typeface="Times New Roman" panose="02020603050405020304" pitchFamily="18" charset="0"/>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533400" y="1447800"/>
            <a:ext cx="80772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a:solidFill>
                  <a:schemeClr val="tx1"/>
                </a:solidFill>
                <a:latin typeface="Times New Roman" pitchFamily="18" charset="0"/>
                <a:cs typeface="Times New Roman" pitchFamily="18" charset="0"/>
              </a:rPr>
              <a:t>A summary considerations of the challenges of increasing data rate in optical V2X communication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Times New Roman" panose="02020603050405020304" pitchFamily="18" charset="0"/>
                <a:cs typeface="Times New Roman" panose="02020603050405020304" pitchFamily="18" charset="0"/>
              </a:rPr>
              <a:t>Introduction</a:t>
            </a:r>
          </a:p>
        </p:txBody>
      </p:sp>
      <p:sp>
        <p:nvSpPr>
          <p:cNvPr id="3" name="Content Placeholder 2"/>
          <p:cNvSpPr>
            <a:spLocks noGrp="1"/>
          </p:cNvSpPr>
          <p:nvPr>
            <p:ph idx="1"/>
          </p:nvPr>
        </p:nvSpPr>
        <p:spPr>
          <a:xfrm>
            <a:off x="457200" y="1570037"/>
            <a:ext cx="8229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a:latin typeface="Times New Roman" pitchFamily="18" charset="0"/>
                <a:cs typeface="Times New Roman" pitchFamily="18" charset="0"/>
              </a:rPr>
              <a:t>It is highly desirable to increase the data rate for vehicle OWC/OCC applications. The high data rate transmission can enable the capability to send longer message in shorter time. </a:t>
            </a:r>
          </a:p>
          <a:p>
            <a:pPr algn="just">
              <a:lnSpc>
                <a:spcPct val="110000"/>
              </a:lnSpc>
              <a:spcBef>
                <a:spcPts val="600"/>
              </a:spcBef>
              <a:spcAft>
                <a:spcPts val="600"/>
              </a:spcAft>
              <a:buFont typeface="Wingdings" panose="05000000000000000000" pitchFamily="2" charset="2"/>
              <a:buChar char="q"/>
            </a:pPr>
            <a:r>
              <a:rPr lang="en-US" sz="2000">
                <a:latin typeface="Times New Roman" pitchFamily="18" charset="0"/>
                <a:cs typeface="Times New Roman" pitchFamily="18" charset="0"/>
              </a:rPr>
              <a:t>It is very usefull for vehicles when moving, especially moving in high-speed.</a:t>
            </a:r>
          </a:p>
          <a:p>
            <a:pPr algn="just">
              <a:lnSpc>
                <a:spcPct val="110000"/>
              </a:lnSpc>
              <a:spcBef>
                <a:spcPts val="600"/>
              </a:spcBef>
              <a:spcAft>
                <a:spcPts val="600"/>
              </a:spcAft>
              <a:buFont typeface="Wingdings" panose="05000000000000000000" pitchFamily="2" charset="2"/>
              <a:buChar char="q"/>
            </a:pPr>
            <a:r>
              <a:rPr lang="en-US" sz="2000">
                <a:latin typeface="Times New Roman" pitchFamily="18" charset="0"/>
                <a:cs typeface="Times New Roman" pitchFamily="18" charset="0"/>
              </a:rPr>
              <a:t>Currently, for outdoor applications, the data rate of existing  photodiode-based VLC systems for long distance communication are lower than 100 kbps.</a:t>
            </a:r>
          </a:p>
          <a:p>
            <a:pPr algn="just">
              <a:lnSpc>
                <a:spcPct val="110000"/>
              </a:lnSpc>
              <a:spcBef>
                <a:spcPts val="600"/>
              </a:spcBef>
              <a:spcAft>
                <a:spcPts val="600"/>
              </a:spcAft>
              <a:buFont typeface="Wingdings" panose="05000000000000000000" pitchFamily="2" charset="2"/>
              <a:buChar char="q"/>
            </a:pPr>
            <a:r>
              <a:rPr lang="en-US" sz="2000">
                <a:latin typeface="Times New Roman" pitchFamily="18" charset="0"/>
                <a:cs typeface="Times New Roman" pitchFamily="18" charset="0"/>
              </a:rPr>
              <a:t>We still have the trade off between communication distances and data rates.</a:t>
            </a:r>
          </a:p>
          <a:p>
            <a:pPr marL="0" indent="0" algn="just">
              <a:lnSpc>
                <a:spcPct val="110000"/>
              </a:lnSpc>
              <a:spcBef>
                <a:spcPts val="600"/>
              </a:spcBef>
              <a:spcAft>
                <a:spcPts val="600"/>
              </a:spcAft>
              <a:buNone/>
            </a:pPr>
            <a:endParaRPr lang="en-US" sz="2000">
              <a:latin typeface="Times New Roman" pitchFamily="18" charset="0"/>
              <a:cs typeface="Times New Roman" pitchFamily="18" charset="0"/>
            </a:endParaRPr>
          </a:p>
        </p:txBody>
      </p:sp>
    </p:spTree>
    <p:extLst>
      <p:ext uri="{BB962C8B-B14F-4D97-AF65-F5344CB8AC3E}">
        <p14:creationId xmlns:p14="http://schemas.microsoft.com/office/powerpoint/2010/main" val="3507418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65944" y="1796534"/>
            <a:ext cx="8012112" cy="369332"/>
          </a:xfrm>
          <a:prstGeom prst="rect">
            <a:avLst/>
          </a:prstGeom>
        </p:spPr>
        <p:txBody>
          <a:bodyPr wrap="square">
            <a:spAutoFit/>
          </a:bodyPr>
          <a:lstStyle/>
          <a:p>
            <a:pPr marL="342900" indent="-342900" algn="just">
              <a:buFont typeface="Wingdings" panose="05000000000000000000" pitchFamily="2" charset="2"/>
              <a:buChar char="q"/>
            </a:pPr>
            <a:r>
              <a:rPr lang="en-US">
                <a:latin typeface="Times New Roman" panose="02020603050405020304" pitchFamily="18" charset="0"/>
                <a:cs typeface="Times New Roman" panose="02020603050405020304" pitchFamily="18" charset="0"/>
              </a:rPr>
              <a:t>Technical characteristics for some of the most optical V2X system prototypes [1]  </a:t>
            </a:r>
          </a:p>
        </p:txBody>
      </p:sp>
      <p:sp>
        <p:nvSpPr>
          <p:cNvPr id="9" name="Title 1"/>
          <p:cNvSpPr>
            <a:spLocks noGrp="1"/>
          </p:cNvSpPr>
          <p:nvPr>
            <p:ph type="title"/>
          </p:nvPr>
        </p:nvSpPr>
        <p:spPr>
          <a:xfrm>
            <a:off x="444500" y="457200"/>
            <a:ext cx="8229600" cy="1143000"/>
          </a:xfrm>
        </p:spPr>
        <p:txBody>
          <a:bodyPr>
            <a:normAutofit/>
          </a:bodyPr>
          <a:lstStyle/>
          <a:p>
            <a:r>
              <a:rPr lang="en-US" sz="3200">
                <a:latin typeface="Times New Roman" panose="02020603050405020304" pitchFamily="18" charset="0"/>
                <a:cs typeface="Times New Roman" panose="02020603050405020304" pitchFamily="18" charset="0"/>
              </a:rPr>
              <a:t>Challenges of increasing data rate (1)</a:t>
            </a:r>
            <a:endParaRPr lang="en-US" sz="32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1676400" y="2362200"/>
            <a:ext cx="6019800" cy="3725631"/>
          </a:xfrm>
          <a:prstGeom prst="rect">
            <a:avLst/>
          </a:prstGeom>
        </p:spPr>
      </p:pic>
    </p:spTree>
    <p:extLst>
      <p:ext uri="{BB962C8B-B14F-4D97-AF65-F5344CB8AC3E}">
        <p14:creationId xmlns:p14="http://schemas.microsoft.com/office/powerpoint/2010/main" val="1068911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1788855"/>
            <a:ext cx="8012112" cy="2554545"/>
          </a:xfrm>
          <a:prstGeom prst="rect">
            <a:avLst/>
          </a:prstGeom>
        </p:spPr>
        <p:txBody>
          <a:bodyPr wrap="square">
            <a:spAutoFit/>
          </a:bodyPr>
          <a:lstStyle/>
          <a:p>
            <a:pPr marL="342900" indent="-342900" algn="just">
              <a:buFont typeface="Wingdings" panose="05000000000000000000" pitchFamily="2" charset="2"/>
              <a:buChar char="q"/>
            </a:pPr>
            <a:r>
              <a:rPr lang="en-US" sz="2000">
                <a:latin typeface="Times New Roman" panose="02020603050405020304" pitchFamily="18" charset="0"/>
                <a:cs typeface="Times New Roman" panose="02020603050405020304" pitchFamily="18" charset="0"/>
              </a:rPr>
              <a:t>The IEEE 802.11p standard specifies data rates from 3 to 27 Mb/s. However, it is very difficult to clearly define the required data rate in specific vehicular communication applications.</a:t>
            </a:r>
          </a:p>
          <a:p>
            <a:pPr marL="342900" indent="-342900" algn="just">
              <a:buFont typeface="Wingdings" panose="05000000000000000000" pitchFamily="2" charset="2"/>
              <a:buChar char="q"/>
            </a:pPr>
            <a:endParaRPr lang="en-US" sz="200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r>
              <a:rPr lang="en-US" sz="2000">
                <a:latin typeface="Times New Roman" panose="02020603050405020304" pitchFamily="18" charset="0"/>
                <a:cs typeface="Times New Roman" panose="02020603050405020304" pitchFamily="18" charset="0"/>
              </a:rPr>
              <a:t>The lower data rates in long range vehicular applications also depend on the fact that LEDs used in these applications are high power. Therefore, the switching time is slower [1].</a:t>
            </a:r>
          </a:p>
          <a:p>
            <a:pPr marL="342900" indent="-342900" algn="just">
              <a:buFont typeface="Wingdings" panose="05000000000000000000" pitchFamily="2" charset="2"/>
              <a:buChar char="q"/>
            </a:pPr>
            <a:endParaRPr lang="en-US" sz="2000">
              <a:latin typeface="Times New Roman" panose="02020603050405020304" pitchFamily="18" charset="0"/>
              <a:cs typeface="Times New Roman" panose="02020603050405020304" pitchFamily="18" charset="0"/>
            </a:endParaRPr>
          </a:p>
        </p:txBody>
      </p:sp>
      <p:sp>
        <p:nvSpPr>
          <p:cNvPr id="9" name="Title 1"/>
          <p:cNvSpPr>
            <a:spLocks noGrp="1"/>
          </p:cNvSpPr>
          <p:nvPr>
            <p:ph type="title"/>
          </p:nvPr>
        </p:nvSpPr>
        <p:spPr>
          <a:xfrm>
            <a:off x="444500" y="457200"/>
            <a:ext cx="8229600" cy="1143000"/>
          </a:xfrm>
        </p:spPr>
        <p:txBody>
          <a:bodyPr>
            <a:normAutofit/>
          </a:bodyPr>
          <a:lstStyle/>
          <a:p>
            <a:r>
              <a:rPr lang="en-US" sz="3200">
                <a:latin typeface="Times New Roman" panose="02020603050405020304" pitchFamily="18" charset="0"/>
                <a:cs typeface="Times New Roman" panose="02020603050405020304" pitchFamily="18" charset="0"/>
              </a:rPr>
              <a:t>Challenges of increasing data rate (2)</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0337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600200"/>
            <a:ext cx="8229600" cy="4525963"/>
          </a:xfrm>
        </p:spPr>
        <p:txBody>
          <a:bodyPr vert="horz" lIns="91440" tIns="45720" rIns="91440" bIns="45720" rtlCol="0">
            <a:normAutofit/>
          </a:bodyPr>
          <a:lstStyle/>
          <a:p>
            <a:pPr marL="0" indent="0" algn="just">
              <a:lnSpc>
                <a:spcPct val="130000"/>
              </a:lnSpc>
              <a:buNone/>
            </a:pPr>
            <a:r>
              <a:rPr lang="en-US" sz="1800">
                <a:latin typeface="Times New Roman" panose="02020603050405020304" pitchFamily="18" charset="0"/>
                <a:cs typeface="Times New Roman" panose="02020603050405020304" pitchFamily="18" charset="0"/>
              </a:rPr>
              <a:t>[1] Alin-Mihai Cailean, Mihai Dimian, "Current Challenges for Visible Light Communications Usage in Vehicle Applications: A Survey," IEEE Communication Surveys &amp; Tutorials, vol. 19, no. 4, pp. 2681-2703, 2017.</a:t>
            </a:r>
            <a:endParaRPr lang="en-US" sz="1800" dirty="0">
              <a:latin typeface="Times New Roman" panose="02020603050405020304" pitchFamily="18" charset="0"/>
              <a:cs typeface="Times New Roman" panose="02020603050405020304" pitchFamily="18" charset="0"/>
            </a:endParaRPr>
          </a:p>
        </p:txBody>
      </p:sp>
      <p:sp>
        <p:nvSpPr>
          <p:cNvPr id="5" name="Title 1"/>
          <p:cNvSpPr>
            <a:spLocks noGrp="1"/>
          </p:cNvSpPr>
          <p:nvPr>
            <p:ph type="title"/>
          </p:nvPr>
        </p:nvSpPr>
        <p:spPr>
          <a:xfrm>
            <a:off x="457200" y="274638"/>
            <a:ext cx="8229600" cy="1143000"/>
          </a:xfrm>
        </p:spPr>
        <p:txBody>
          <a:bodyPr vert="horz" lIns="91440" tIns="45720" rIns="91440" bIns="45720" rtlCol="0" anchor="ctr">
            <a:normAutofit/>
          </a:bodyPr>
          <a:lstStyle/>
          <a:p>
            <a:r>
              <a:rPr lang="en-US" sz="4000" dirty="0">
                <a:latin typeface="Times New Roman" panose="02020603050405020304" pitchFamily="18" charset="0"/>
                <a:cs typeface="Times New Roman" panose="02020603050405020304" pitchFamily="18" charset="0"/>
              </a:rPr>
              <a:t>References</a:t>
            </a:r>
          </a:p>
        </p:txBody>
      </p:sp>
    </p:spTree>
    <p:extLst>
      <p:ext uri="{BB962C8B-B14F-4D97-AF65-F5344CB8AC3E}">
        <p14:creationId xmlns:p14="http://schemas.microsoft.com/office/powerpoint/2010/main" val="37686803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15395</TotalTime>
  <Words>271</Words>
  <Application>Microsoft Office PowerPoint</Application>
  <PresentationFormat>화면 슬라이드 쇼(4:3)</PresentationFormat>
  <Paragraphs>30</Paragraphs>
  <Slides>6</Slides>
  <Notes>1</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6</vt:i4>
      </vt:variant>
    </vt:vector>
  </HeadingPairs>
  <TitlesOfParts>
    <vt:vector size="11" baseType="lpstr">
      <vt:lpstr>Arial</vt:lpstr>
      <vt:lpstr>Calibri</vt:lpstr>
      <vt:lpstr>Times New Roman</vt:lpstr>
      <vt:lpstr>Wingdings</vt:lpstr>
      <vt:lpstr>Office Theme</vt:lpstr>
      <vt:lpstr>PowerPoint 프레젠테이션</vt:lpstr>
      <vt:lpstr>PowerPoint 프레젠테이션</vt:lpstr>
      <vt:lpstr>Introduction</vt:lpstr>
      <vt:lpstr>Challenges of increasing data rate (1)</vt:lpstr>
      <vt:lpstr>Challenges of increasing data rate (2)</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cp:lastModifiedBy>
  <cp:revision>548</cp:revision>
  <cp:lastPrinted>2017-05-07T15:48:38Z</cp:lastPrinted>
  <dcterms:created xsi:type="dcterms:W3CDTF">2010-05-15T17:50:32Z</dcterms:created>
  <dcterms:modified xsi:type="dcterms:W3CDTF">2019-01-15T15:57:05Z</dcterms:modified>
</cp:coreProperties>
</file>