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256" r:id="rId4"/>
    <p:sldId id="269" r:id="rId5"/>
    <p:sldId id="278" r:id="rId6"/>
    <p:sldId id="279" r:id="rId7"/>
    <p:sldId id="273" r:id="rId8"/>
    <p:sldId id="280" r:id="rId9"/>
    <p:sldId id="268" r:id="rId10"/>
    <p:sldId id="281"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543"/>
    <p:restoredTop sz="94721"/>
  </p:normalViewPr>
  <p:slideViewPr>
    <p:cSldViewPr>
      <p:cViewPr varScale="1">
        <p:scale>
          <a:sx n="85" d="100"/>
          <a:sy n="85" d="100"/>
        </p:scale>
        <p:origin x="168" y="680"/>
      </p:cViewPr>
      <p:guideLst>
        <p:guide orient="horz" pos="2160"/>
        <p:guide pos="2880"/>
      </p:guideLst>
    </p:cSldViewPr>
  </p:slideViewPr>
  <p:notesTextViewPr>
    <p:cViewPr>
      <p:scale>
        <a:sx n="1" d="1"/>
        <a:sy n="1" d="1"/>
      </p:scale>
      <p:origin x="0" y="0"/>
    </p:cViewPr>
  </p:notesTextViewPr>
  <p:notesViewPr>
    <p:cSldViewPr>
      <p:cViewPr varScale="1">
        <p:scale>
          <a:sx n="55" d="100"/>
          <a:sy n="55" d="100"/>
        </p:scale>
        <p:origin x="-2892" y="-90"/>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06853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163275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411735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577061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874506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9418417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537503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&lt;month year&gt;</a:t>
            </a:r>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&lt;month year&gt;</a:t>
            </a:r>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a:t>&lt;month year&gt;</a:t>
            </a:r>
          </a:p>
        </p:txBody>
      </p:sp>
      <p:sp>
        <p:nvSpPr>
          <p:cNvPr id="3" name="Footer Placeholder 2"/>
          <p:cNvSpPr>
            <a:spLocks noGrp="1"/>
          </p:cNvSpPr>
          <p:nvPr>
            <p:ph type="ftr" sz="quarter" idx="11"/>
          </p:nvPr>
        </p:nvSpPr>
        <p:spPr/>
        <p:txBody>
          <a:bodyPr/>
          <a:lstStyle>
            <a:lvl1pPr>
              <a:defRPr/>
            </a:lvl1pPr>
          </a:lstStyle>
          <a:p>
            <a:r>
              <a:rPr lang="en-US" alt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itchFamily="18" charset="0"/>
                <a:ea typeface="+mn-ea"/>
                <a:cs typeface="+mn-cs"/>
              </a:rPr>
              <a:t> 15-19-0039-00-004z </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January 2019</a:t>
            </a:r>
          </a:p>
        </p:txBody>
      </p:sp>
      <p:sp>
        <p:nvSpPr>
          <p:cNvPr id="5"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99160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MAC for Secure Ranging</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15 January 2019</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Ayman Naguib (Apple) , Robert </a:t>
            </a:r>
            <a:r>
              <a:rPr lang="en-US" altLang="en-US" sz="1600" dirty="0" err="1">
                <a:solidFill>
                  <a:srgbClr val="FF0000"/>
                </a:solidFill>
              </a:rPr>
              <a:t>Golshan</a:t>
            </a:r>
            <a:r>
              <a:rPr lang="en-US" altLang="en-US" sz="1600" dirty="0">
                <a:solidFill>
                  <a:srgbClr val="FF0000"/>
                </a:solidFill>
              </a:rPr>
              <a:t> (Apple), </a:t>
            </a:r>
            <a:r>
              <a:rPr lang="en-US" altLang="en-US" sz="1600" dirty="0" err="1">
                <a:solidFill>
                  <a:srgbClr val="FF0000"/>
                </a:solidFill>
              </a:rPr>
              <a:t>Alexandar</a:t>
            </a:r>
            <a:r>
              <a:rPr lang="en-US" altLang="en-US" sz="1600" dirty="0">
                <a:solidFill>
                  <a:srgbClr val="FF0000"/>
                </a:solidFill>
              </a:rPr>
              <a:t> Krebs (BMW), Thomas Reisinger (Continental) </a:t>
            </a:r>
            <a:r>
              <a:rPr lang="en-US" altLang="en-US" sz="1600" dirty="0">
                <a:solidFill>
                  <a:schemeClr val="tx2"/>
                </a:solidFill>
              </a:rPr>
              <a:t>]</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Input to the Task Group</a:t>
            </a:r>
            <a:r>
              <a:rPr lang="en-US" altLang="en-US" sz="1600" dirty="0">
                <a:solidFill>
                  <a:schemeClr val="tx2"/>
                </a:solidFill>
              </a:rPr>
              <a:t>]</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Presentation, enhancements to 802.15.4 for secure ranging, ranging integrity</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10</a:t>
            </a:fld>
            <a:endParaRPr lang="en-US" altLang="en-US"/>
          </a:p>
        </p:txBody>
      </p:sp>
      <p:sp>
        <p:nvSpPr>
          <p:cNvPr id="4098" name="Rectangle 2"/>
          <p:cNvSpPr>
            <a:spLocks noGrp="1" noChangeArrowheads="1"/>
          </p:cNvSpPr>
          <p:nvPr>
            <p:ph type="title"/>
          </p:nvPr>
        </p:nvSpPr>
        <p:spPr>
          <a:xfrm>
            <a:off x="685800" y="605969"/>
            <a:ext cx="7772400" cy="779611"/>
          </a:xfrm>
          <a:ln/>
        </p:spPr>
        <p:txBody>
          <a:bodyPr/>
          <a:lstStyle/>
          <a:p>
            <a:r>
              <a:rPr lang="en-US" sz="3200" dirty="0"/>
              <a:t>Why Different Hopping Modes? - 2</a:t>
            </a:r>
            <a:endParaRPr lang="en-US" altLang="en-US" sz="32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pic>
        <p:nvPicPr>
          <p:cNvPr id="9" name="Picture 8">
            <a:extLst>
              <a:ext uri="{FF2B5EF4-FFF2-40B4-BE49-F238E27FC236}">
                <a16:creationId xmlns:a16="http://schemas.microsoft.com/office/drawing/2014/main" id="{4760870B-3A9B-544F-AFC5-D1F257B19912}"/>
              </a:ext>
            </a:extLst>
          </p:cNvPr>
          <p:cNvPicPr>
            <a:picLocks noChangeAspect="1"/>
          </p:cNvPicPr>
          <p:nvPr/>
        </p:nvPicPr>
        <p:blipFill>
          <a:blip r:embed="rId3"/>
          <a:stretch>
            <a:fillRect/>
          </a:stretch>
        </p:blipFill>
        <p:spPr>
          <a:xfrm>
            <a:off x="971600" y="1484784"/>
            <a:ext cx="6948264" cy="2203657"/>
          </a:xfrm>
          <a:prstGeom prst="rect">
            <a:avLst/>
          </a:prstGeom>
        </p:spPr>
      </p:pic>
      <p:graphicFrame>
        <p:nvGraphicFramePr>
          <p:cNvPr id="10" name="Table 9">
            <a:extLst>
              <a:ext uri="{FF2B5EF4-FFF2-40B4-BE49-F238E27FC236}">
                <a16:creationId xmlns:a16="http://schemas.microsoft.com/office/drawing/2014/main" id="{ADF2F81D-E0BB-F94A-94C2-F835D2005F23}"/>
              </a:ext>
            </a:extLst>
          </p:cNvPr>
          <p:cNvGraphicFramePr>
            <a:graphicFrameLocks noGrp="1"/>
          </p:cNvGraphicFramePr>
          <p:nvPr>
            <p:extLst>
              <p:ext uri="{D42A27DB-BD31-4B8C-83A1-F6EECF244321}">
                <p14:modId xmlns:p14="http://schemas.microsoft.com/office/powerpoint/2010/main" val="643356646"/>
              </p:ext>
            </p:extLst>
          </p:nvPr>
        </p:nvGraphicFramePr>
        <p:xfrm>
          <a:off x="151949" y="3862727"/>
          <a:ext cx="8840101" cy="2438400"/>
        </p:xfrm>
        <a:graphic>
          <a:graphicData uri="http://schemas.openxmlformats.org/drawingml/2006/table">
            <a:tbl>
              <a:tblPr firstRow="1" bandRow="1">
                <a:tableStyleId>{2D5ABB26-0587-4C30-8999-92F81FD0307C}</a:tableStyleId>
              </a:tblPr>
              <a:tblGrid>
                <a:gridCol w="2653759">
                  <a:extLst>
                    <a:ext uri="{9D8B030D-6E8A-4147-A177-3AD203B41FA5}">
                      <a16:colId xmlns:a16="http://schemas.microsoft.com/office/drawing/2014/main" val="1197172365"/>
                    </a:ext>
                  </a:extLst>
                </a:gridCol>
                <a:gridCol w="720080">
                  <a:extLst>
                    <a:ext uri="{9D8B030D-6E8A-4147-A177-3AD203B41FA5}">
                      <a16:colId xmlns:a16="http://schemas.microsoft.com/office/drawing/2014/main" val="364716880"/>
                    </a:ext>
                  </a:extLst>
                </a:gridCol>
                <a:gridCol w="1368152">
                  <a:extLst>
                    <a:ext uri="{9D8B030D-6E8A-4147-A177-3AD203B41FA5}">
                      <a16:colId xmlns:a16="http://schemas.microsoft.com/office/drawing/2014/main" val="39142089"/>
                    </a:ext>
                  </a:extLst>
                </a:gridCol>
                <a:gridCol w="936104">
                  <a:extLst>
                    <a:ext uri="{9D8B030D-6E8A-4147-A177-3AD203B41FA5}">
                      <a16:colId xmlns:a16="http://schemas.microsoft.com/office/drawing/2014/main" val="1937870573"/>
                    </a:ext>
                  </a:extLst>
                </a:gridCol>
                <a:gridCol w="824041">
                  <a:extLst>
                    <a:ext uri="{9D8B030D-6E8A-4147-A177-3AD203B41FA5}">
                      <a16:colId xmlns:a16="http://schemas.microsoft.com/office/drawing/2014/main" val="2995569773"/>
                    </a:ext>
                  </a:extLst>
                </a:gridCol>
                <a:gridCol w="1336199">
                  <a:extLst>
                    <a:ext uri="{9D8B030D-6E8A-4147-A177-3AD203B41FA5}">
                      <a16:colId xmlns:a16="http://schemas.microsoft.com/office/drawing/2014/main" val="1326627698"/>
                    </a:ext>
                  </a:extLst>
                </a:gridCol>
                <a:gridCol w="1001766">
                  <a:extLst>
                    <a:ext uri="{9D8B030D-6E8A-4147-A177-3AD203B41FA5}">
                      <a16:colId xmlns:a16="http://schemas.microsoft.com/office/drawing/2014/main" val="3954913031"/>
                    </a:ext>
                  </a:extLst>
                </a:gridCol>
              </a:tblGrid>
              <a:tr h="261233">
                <a:tc rowSpan="3">
                  <a:txBody>
                    <a:bodyPr/>
                    <a:lstStyle/>
                    <a:p>
                      <a:pPr algn="ctr"/>
                      <a:r>
                        <a:rPr lang="en-US" sz="1400" dirty="0"/>
                        <a:t>Ranging  Frequency</a:t>
                      </a:r>
                    </a:p>
                    <a:p>
                      <a:pPr algn="ctr"/>
                      <a:r>
                        <a:rPr lang="en-US" sz="1400" dirty="0"/>
                        <a:t>(Hz)</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sz="1400" dirty="0"/>
                        <a:t>Trilateration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sz="1400" dirty="0"/>
                        <a:t>1</a:t>
                      </a:r>
                      <a:r>
                        <a:rPr lang="en-US" sz="1400" baseline="30000" dirty="0"/>
                        <a:t>st</a:t>
                      </a:r>
                      <a:r>
                        <a:rPr lang="en-US" sz="1400" dirty="0"/>
                        <a:t> Order Prediction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2696619"/>
                  </a:ext>
                </a:extLst>
              </a:tr>
              <a:tr h="244465">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sz="1400" dirty="0"/>
                        <a:t>Uniform error distribution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sz="1400" dirty="0"/>
                        <a:t>Triangular error distribution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4397811"/>
                  </a:ext>
                </a:extLst>
              </a:tr>
              <a:tr h="150594">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a:r>
                        <a:rPr lang="en-US" sz="1400" dirty="0"/>
                        <a:t>   𝝁</a:t>
                      </a:r>
                      <a:r>
                        <a:rPr lang="en-US" sz="1400" baseline="-25000" dirty="0"/>
                        <a:t>e                 </a:t>
                      </a:r>
                      <a:r>
                        <a:rPr lang="en-US" sz="1400" dirty="0"/>
                        <a:t>[</a:t>
                      </a:r>
                      <a:r>
                        <a:rPr lang="en-US" sz="1400" dirty="0" err="1"/>
                        <a:t>e</a:t>
                      </a:r>
                      <a:r>
                        <a:rPr lang="en-US" sz="1400" baseline="-25000" dirty="0" err="1"/>
                        <a:t>min</a:t>
                      </a:r>
                      <a:r>
                        <a:rPr lang="en-US" sz="1400" dirty="0" err="1"/>
                        <a:t>,e</a:t>
                      </a:r>
                      <a:r>
                        <a:rPr lang="en-US" sz="1400" baseline="-25000" dirty="0" err="1"/>
                        <a:t>max</a:t>
                      </a:r>
                      <a:r>
                        <a:rPr lang="en-US" sz="1400" dirty="0"/>
                        <a:t>]              𝝈</a:t>
                      </a:r>
                      <a:r>
                        <a:rPr lang="en-US" sz="1400" baseline="-25000" dirty="0"/>
                        <a:t>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baseline="-25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aseline="-25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sz="1400" dirty="0"/>
                        <a:t> 𝝁</a:t>
                      </a:r>
                      <a:r>
                        <a:rPr lang="en-US" sz="1400" baseline="-25000" dirty="0"/>
                        <a:t>e                 </a:t>
                      </a:r>
                      <a:r>
                        <a:rPr lang="en-US" sz="1400" dirty="0"/>
                        <a:t>[</a:t>
                      </a:r>
                      <a:r>
                        <a:rPr lang="en-US" sz="1400" dirty="0" err="1"/>
                        <a:t>e</a:t>
                      </a:r>
                      <a:r>
                        <a:rPr lang="en-US" sz="1400" baseline="-25000" dirty="0" err="1"/>
                        <a:t>min</a:t>
                      </a:r>
                      <a:r>
                        <a:rPr lang="en-US" sz="1400" dirty="0" err="1"/>
                        <a:t>,e</a:t>
                      </a:r>
                      <a:r>
                        <a:rPr lang="en-US" sz="1400" baseline="-25000" dirty="0" err="1"/>
                        <a:t>max</a:t>
                      </a:r>
                      <a:r>
                        <a:rPr lang="en-US" sz="1400" dirty="0"/>
                        <a:t>]              𝝈</a:t>
                      </a:r>
                      <a:r>
                        <a:rPr lang="en-US" sz="1400" baseline="-25000" dirty="0"/>
                        <a:t>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400" baseline="-25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aseline="-25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1571024"/>
                  </a:ext>
                </a:extLst>
              </a:tr>
              <a:tr h="282937">
                <a:tc>
                  <a:txBody>
                    <a:bodyPr/>
                    <a:lstStyle/>
                    <a:p>
                      <a:pPr algn="ctr"/>
                      <a:r>
                        <a:rPr lang="en-US" sz="1400" dirty="0"/>
                        <a:t>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±14.88m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8.65m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±29.97m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12.24m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9807473"/>
                  </a:ext>
                </a:extLst>
              </a:tr>
              <a:tr h="266169">
                <a:tc>
                  <a:txBody>
                    <a:bodyPr/>
                    <a:lstStyle/>
                    <a:p>
                      <a:pPr algn="ctr"/>
                      <a:r>
                        <a:rPr lang="en-US" sz="1400" dirty="0"/>
                        <a: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±2.49m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1.43m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±4.97m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2.03m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8767145"/>
                  </a:ext>
                </a:extLst>
              </a:tr>
              <a:tr h="249401">
                <a:tc>
                  <a:txBody>
                    <a:bodyPr/>
                    <a:lstStyle/>
                    <a:p>
                      <a:pPr algn="ctr"/>
                      <a:r>
                        <a:rPr lang="en-US" sz="14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±0.74m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0.42m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±1.47m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0.6m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9363222"/>
                  </a:ext>
                </a:extLst>
              </a:tr>
              <a:tr h="232633">
                <a:tc>
                  <a:txBody>
                    <a:bodyPr/>
                    <a:lstStyle/>
                    <a:p>
                      <a:pPr algn="ctr"/>
                      <a:r>
                        <a:rPr lang="en-US" sz="14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a:t>±0.24m</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0.14m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±0.47m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0.19m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7996512"/>
                  </a:ext>
                </a:extLst>
              </a:tr>
              <a:tr h="287873">
                <a:tc>
                  <a:txBody>
                    <a:bodyPr/>
                    <a:lstStyle/>
                    <a:p>
                      <a:pPr algn="ctr"/>
                      <a:r>
                        <a:rPr lang="en-US" sz="1400" dirty="0"/>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±0.02m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0.01m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±0.05m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0.02m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4330017"/>
                  </a:ext>
                </a:extLst>
              </a:tr>
            </a:tbl>
          </a:graphicData>
        </a:graphic>
      </p:graphicFrame>
    </p:spTree>
    <p:extLst>
      <p:ext uri="{BB962C8B-B14F-4D97-AF65-F5344CB8AC3E}">
        <p14:creationId xmlns:p14="http://schemas.microsoft.com/office/powerpoint/2010/main" val="1081286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sp>
        <p:nvSpPr>
          <p:cNvPr id="26626" name="Rectangle 2"/>
          <p:cNvSpPr>
            <a:spLocks noGrp="1" noChangeArrowheads="1"/>
          </p:cNvSpPr>
          <p:nvPr>
            <p:ph type="ctrTitle"/>
          </p:nvPr>
        </p:nvSpPr>
        <p:spPr>
          <a:xfrm>
            <a:off x="685800" y="2286000"/>
            <a:ext cx="7772400" cy="3735288"/>
          </a:xfrm>
        </p:spPr>
        <p:txBody>
          <a:bodyPr/>
          <a:lstStyle/>
          <a:p>
            <a:r>
              <a:rPr lang="en-US" altLang="en-US" dirty="0"/>
              <a:t>Hopping in Block-Based Ranging:</a:t>
            </a:r>
            <a:br>
              <a:rPr lang="en-US" altLang="en-US" dirty="0"/>
            </a:br>
            <a:r>
              <a:rPr lang="en-US" altLang="en-US" dirty="0"/>
              <a:t>Justification and Reasoning</a:t>
            </a:r>
            <a:br>
              <a:rPr lang="en-US" altLang="en-US" dirty="0"/>
            </a:br>
            <a:br>
              <a:rPr lang="en-US" altLang="en-US" dirty="0"/>
            </a:br>
            <a:br>
              <a:rPr lang="en-US" altLang="en-US" dirty="0"/>
            </a:br>
            <a:endParaRPr lang="en-US" altLang="en-US" sz="18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a:t>
            </a:fld>
            <a:endParaRPr lang="en-US" altLang="en-US"/>
          </a:p>
        </p:txBody>
      </p:sp>
      <p:sp>
        <p:nvSpPr>
          <p:cNvPr id="4098" name="Rectangle 2"/>
          <p:cNvSpPr>
            <a:spLocks noGrp="1" noChangeArrowheads="1"/>
          </p:cNvSpPr>
          <p:nvPr>
            <p:ph type="title"/>
          </p:nvPr>
        </p:nvSpPr>
        <p:spPr>
          <a:xfrm>
            <a:off x="685800" y="685800"/>
            <a:ext cx="7772400" cy="889372"/>
          </a:xfrm>
          <a:ln/>
        </p:spPr>
        <p:txBody>
          <a:bodyPr/>
          <a:lstStyle/>
          <a:p>
            <a:r>
              <a:rPr lang="en-US" sz="3200" dirty="0"/>
              <a:t>Block Structure</a:t>
            </a:r>
            <a:endParaRPr lang="en-US" altLang="en-US" sz="3200" dirty="0"/>
          </a:p>
        </p:txBody>
      </p:sp>
      <p:sp>
        <p:nvSpPr>
          <p:cNvPr id="4099" name="Rectangle 3"/>
          <p:cNvSpPr>
            <a:spLocks noGrp="1" noChangeArrowheads="1"/>
          </p:cNvSpPr>
          <p:nvPr>
            <p:ph type="body" idx="1"/>
          </p:nvPr>
        </p:nvSpPr>
        <p:spPr>
          <a:xfrm>
            <a:off x="685800" y="4293096"/>
            <a:ext cx="7918648" cy="1802904"/>
          </a:xfrm>
          <a:ln/>
        </p:spPr>
        <p:txBody>
          <a:bodyPr/>
          <a:lstStyle/>
          <a:p>
            <a:endParaRPr lang="en-US" sz="20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pic>
        <p:nvPicPr>
          <p:cNvPr id="2" name="Picture 1">
            <a:extLst>
              <a:ext uri="{FF2B5EF4-FFF2-40B4-BE49-F238E27FC236}">
                <a16:creationId xmlns:a16="http://schemas.microsoft.com/office/drawing/2014/main" id="{828D4E06-E4B5-4148-8C47-C185ABA33569}"/>
              </a:ext>
            </a:extLst>
          </p:cNvPr>
          <p:cNvPicPr>
            <a:picLocks noChangeAspect="1"/>
          </p:cNvPicPr>
          <p:nvPr/>
        </p:nvPicPr>
        <p:blipFill>
          <a:blip r:embed="rId3"/>
          <a:stretch>
            <a:fillRect/>
          </a:stretch>
        </p:blipFill>
        <p:spPr>
          <a:xfrm>
            <a:off x="228600" y="1575172"/>
            <a:ext cx="8686800" cy="25019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sz="3200" dirty="0"/>
              <a:t>Hopping Modes -1</a:t>
            </a:r>
            <a:endParaRPr lang="en-US" altLang="en-US" sz="32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sp>
        <p:nvSpPr>
          <p:cNvPr id="3" name="Content Placeholder 2">
            <a:extLst>
              <a:ext uri="{FF2B5EF4-FFF2-40B4-BE49-F238E27FC236}">
                <a16:creationId xmlns:a16="http://schemas.microsoft.com/office/drawing/2014/main" id="{484DAE9E-F8C0-5C48-828D-5B56B142EF58}"/>
              </a:ext>
            </a:extLst>
          </p:cNvPr>
          <p:cNvSpPr>
            <a:spLocks noGrp="1"/>
          </p:cNvSpPr>
          <p:nvPr>
            <p:ph idx="1"/>
          </p:nvPr>
        </p:nvSpPr>
        <p:spPr>
          <a:xfrm>
            <a:off x="685800" y="5085184"/>
            <a:ext cx="7772400" cy="1010816"/>
          </a:xfrm>
        </p:spPr>
        <p:txBody>
          <a:bodyPr/>
          <a:lstStyle/>
          <a:p>
            <a:endParaRPr lang="en-US" dirty="0"/>
          </a:p>
        </p:txBody>
      </p:sp>
      <p:pic>
        <p:nvPicPr>
          <p:cNvPr id="4" name="Picture 3">
            <a:extLst>
              <a:ext uri="{FF2B5EF4-FFF2-40B4-BE49-F238E27FC236}">
                <a16:creationId xmlns:a16="http://schemas.microsoft.com/office/drawing/2014/main" id="{F5E6543D-FF79-CE44-85B4-A79C7FC8D427}"/>
              </a:ext>
            </a:extLst>
          </p:cNvPr>
          <p:cNvPicPr>
            <a:picLocks noChangeAspect="1"/>
          </p:cNvPicPr>
          <p:nvPr/>
        </p:nvPicPr>
        <p:blipFill>
          <a:blip r:embed="rId3"/>
          <a:stretch>
            <a:fillRect/>
          </a:stretch>
        </p:blipFill>
        <p:spPr>
          <a:xfrm>
            <a:off x="883424" y="1825295"/>
            <a:ext cx="7453352" cy="2794006"/>
          </a:xfrm>
          <a:prstGeom prst="rect">
            <a:avLst/>
          </a:prstGeom>
        </p:spPr>
      </p:pic>
    </p:spTree>
    <p:extLst>
      <p:ext uri="{BB962C8B-B14F-4D97-AF65-F5344CB8AC3E}">
        <p14:creationId xmlns:p14="http://schemas.microsoft.com/office/powerpoint/2010/main" val="1472048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xfrm>
            <a:off x="685800" y="605969"/>
            <a:ext cx="7772400" cy="779611"/>
          </a:xfrm>
          <a:ln/>
        </p:spPr>
        <p:txBody>
          <a:bodyPr/>
          <a:lstStyle/>
          <a:p>
            <a:r>
              <a:rPr lang="en-US" sz="3200" dirty="0"/>
              <a:t>Hopping Modes - 2</a:t>
            </a:r>
            <a:endParaRPr lang="en-US" altLang="en-US" sz="3200" dirty="0"/>
          </a:p>
        </p:txBody>
      </p:sp>
      <p:sp>
        <p:nvSpPr>
          <p:cNvPr id="4099" name="Rectangle 3"/>
          <p:cNvSpPr>
            <a:spLocks noGrp="1" noChangeArrowheads="1"/>
          </p:cNvSpPr>
          <p:nvPr>
            <p:ph type="body" idx="1"/>
          </p:nvPr>
        </p:nvSpPr>
        <p:spPr>
          <a:xfrm>
            <a:off x="107504" y="1397824"/>
            <a:ext cx="8928992" cy="4839488"/>
          </a:xfrm>
          <a:ln/>
        </p:spPr>
        <p:txBody>
          <a:bodyPr>
            <a:normAutofit fontScale="92500" lnSpcReduction="10000"/>
          </a:bodyPr>
          <a:lstStyle/>
          <a:p>
            <a:r>
              <a:rPr lang="en-US" altLang="en-US" sz="2800" dirty="0"/>
              <a:t>Different hopping mechanisms to manage/align interference:</a:t>
            </a:r>
          </a:p>
          <a:p>
            <a:pPr marL="914400" lvl="1" indent="-457200">
              <a:buFont typeface="+mj-lt"/>
              <a:buAutoNum type="arabicPeriod"/>
            </a:pPr>
            <a:r>
              <a:rPr lang="en-US" altLang="en-US" sz="2400" dirty="0"/>
              <a:t>Round hopping within a block</a:t>
            </a:r>
          </a:p>
          <a:p>
            <a:pPr marL="800100" lvl="2" indent="0">
              <a:buNone/>
            </a:pPr>
            <a:r>
              <a:rPr lang="en-US" altLang="en-US" sz="2000" dirty="0"/>
              <a:t>✓︎ No Hopping   ✓︎ Uniform random hopping   ✓︎ Random Walk hopping</a:t>
            </a:r>
          </a:p>
          <a:p>
            <a:pPr marL="914400" lvl="1" indent="-457200">
              <a:buFont typeface="+mj-lt"/>
              <a:buAutoNum type="arabicPeriod"/>
            </a:pPr>
            <a:r>
              <a:rPr lang="en-US" altLang="en-US" sz="2400" dirty="0"/>
              <a:t>UWB packet hopping within a slot</a:t>
            </a:r>
          </a:p>
          <a:p>
            <a:pPr marL="800100" lvl="2" indent="0">
              <a:buNone/>
            </a:pPr>
            <a:r>
              <a:rPr lang="en-US" altLang="en-US" sz="2000" dirty="0"/>
              <a:t>✓︎ No Hopping   ✓︎ Uniform random hopping</a:t>
            </a:r>
          </a:p>
          <a:p>
            <a:pPr marL="514350" indent="-457200"/>
            <a:r>
              <a:rPr lang="en-US" altLang="en-US" sz="2800" dirty="0"/>
              <a:t>Proposed text provides the hooks necessary to support hopping. However, it does not:</a:t>
            </a:r>
          </a:p>
          <a:p>
            <a:pPr marL="914400" lvl="1" indent="-457200"/>
            <a:r>
              <a:rPr lang="en-US" altLang="en-US" sz="2400" dirty="0"/>
              <a:t>Define hopping patterns to be used and how these pattern are shared among RDEVs</a:t>
            </a:r>
          </a:p>
          <a:p>
            <a:pPr marL="914400" lvl="1" indent="-457200"/>
            <a:r>
              <a:rPr lang="en-US" altLang="en-US" sz="2400" dirty="0"/>
              <a:t>Criteria for triggering hopping</a:t>
            </a:r>
          </a:p>
          <a:p>
            <a:pPr marL="914400" lvl="1" indent="-457200"/>
            <a:r>
              <a:rPr lang="en-US" altLang="en-US" sz="2400" dirty="0"/>
              <a:t>Criteria for selecting which hopping mode to use (URH vs RWH)</a:t>
            </a:r>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spTree>
    <p:extLst>
      <p:ext uri="{BB962C8B-B14F-4D97-AF65-F5344CB8AC3E}">
        <p14:creationId xmlns:p14="http://schemas.microsoft.com/office/powerpoint/2010/main" val="3983986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6</a:t>
            </a:fld>
            <a:endParaRPr lang="en-US" altLang="en-US"/>
          </a:p>
        </p:txBody>
      </p:sp>
      <p:sp>
        <p:nvSpPr>
          <p:cNvPr id="4098" name="Rectangle 2"/>
          <p:cNvSpPr>
            <a:spLocks noGrp="1" noChangeArrowheads="1"/>
          </p:cNvSpPr>
          <p:nvPr>
            <p:ph type="title"/>
          </p:nvPr>
        </p:nvSpPr>
        <p:spPr>
          <a:xfrm>
            <a:off x="685800" y="605969"/>
            <a:ext cx="7772400" cy="779611"/>
          </a:xfrm>
          <a:ln/>
        </p:spPr>
        <p:txBody>
          <a:bodyPr/>
          <a:lstStyle/>
          <a:p>
            <a:r>
              <a:rPr lang="en-US" sz="3200" dirty="0"/>
              <a:t>Hopping Modes - 3</a:t>
            </a:r>
            <a:endParaRPr lang="en-US" altLang="en-US" sz="3200" dirty="0"/>
          </a:p>
        </p:txBody>
      </p:sp>
      <p:sp>
        <p:nvSpPr>
          <p:cNvPr id="4099" name="Rectangle 3"/>
          <p:cNvSpPr>
            <a:spLocks noGrp="1" noChangeArrowheads="1"/>
          </p:cNvSpPr>
          <p:nvPr>
            <p:ph type="body" idx="1"/>
          </p:nvPr>
        </p:nvSpPr>
        <p:spPr>
          <a:xfrm>
            <a:off x="107504" y="1700808"/>
            <a:ext cx="8928992" cy="4536504"/>
          </a:xfrm>
          <a:ln/>
        </p:spPr>
        <p:txBody>
          <a:bodyPr>
            <a:normAutofit/>
          </a:bodyPr>
          <a:lstStyle/>
          <a:p>
            <a:r>
              <a:rPr lang="en-US" sz="2600" dirty="0"/>
              <a:t>Why random walk hopping? Shouldn’t we just use uniform random   hopping?</a:t>
            </a:r>
          </a:p>
          <a:p>
            <a:pPr marL="0" indent="0">
              <a:buNone/>
            </a:pPr>
            <a:endParaRPr lang="en-US" sz="2600" dirty="0"/>
          </a:p>
          <a:p>
            <a:r>
              <a:rPr lang="en-US" sz="2600" dirty="0"/>
              <a:t>With the current block structure and hopping definitions in the proposed text, what happens if a ranging exchange is lost due to interference and/or collision? Do the ranging devices become out of synch and have to start all over ?</a:t>
            </a:r>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spTree>
    <p:extLst>
      <p:ext uri="{BB962C8B-B14F-4D97-AF65-F5344CB8AC3E}">
        <p14:creationId xmlns:p14="http://schemas.microsoft.com/office/powerpoint/2010/main" val="1794785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7</a:t>
            </a:fld>
            <a:endParaRPr lang="en-US" altLang="en-US"/>
          </a:p>
        </p:txBody>
      </p:sp>
      <p:sp>
        <p:nvSpPr>
          <p:cNvPr id="4098" name="Rectangle 2"/>
          <p:cNvSpPr>
            <a:spLocks noGrp="1" noChangeArrowheads="1"/>
          </p:cNvSpPr>
          <p:nvPr>
            <p:ph type="title"/>
          </p:nvPr>
        </p:nvSpPr>
        <p:spPr>
          <a:xfrm>
            <a:off x="464412" y="685800"/>
            <a:ext cx="8500076" cy="1066800"/>
          </a:xfrm>
          <a:ln/>
        </p:spPr>
        <p:txBody>
          <a:bodyPr/>
          <a:lstStyle/>
          <a:p>
            <a:r>
              <a:rPr lang="en-US" sz="3200" dirty="0"/>
              <a:t>Ranging Failure and Hopping – Example 1</a:t>
            </a:r>
            <a:endParaRPr lang="en-US" altLang="en-US" sz="3200" dirty="0"/>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sp>
        <p:nvSpPr>
          <p:cNvPr id="2" name="TextBox 1"/>
          <p:cNvSpPr txBox="1"/>
          <p:nvPr/>
        </p:nvSpPr>
        <p:spPr>
          <a:xfrm>
            <a:off x="7730836" y="5332021"/>
            <a:ext cx="184731" cy="276999"/>
          </a:xfrm>
          <a:prstGeom prst="rect">
            <a:avLst/>
          </a:prstGeom>
          <a:noFill/>
        </p:spPr>
        <p:txBody>
          <a:bodyPr wrap="none" rtlCol="0">
            <a:spAutoFit/>
          </a:bodyPr>
          <a:lstStyle/>
          <a:p>
            <a:endParaRPr lang="en-US" dirty="0"/>
          </a:p>
        </p:txBody>
      </p:sp>
      <p:sp>
        <p:nvSpPr>
          <p:cNvPr id="11" name="Content Placeholder 5"/>
          <p:cNvSpPr txBox="1">
            <a:spLocks/>
          </p:cNvSpPr>
          <p:nvPr/>
        </p:nvSpPr>
        <p:spPr bwMode="auto">
          <a:xfrm>
            <a:off x="464412" y="5085183"/>
            <a:ext cx="8144989" cy="880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sz="2400" dirty="0"/>
              <a:t>No loss in sync between RDEVs</a:t>
            </a:r>
          </a:p>
          <a:p>
            <a:endParaRPr lang="en-US" kern="0"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pic>
        <p:nvPicPr>
          <p:cNvPr id="5" name="Picture 4">
            <a:extLst>
              <a:ext uri="{FF2B5EF4-FFF2-40B4-BE49-F238E27FC236}">
                <a16:creationId xmlns:a16="http://schemas.microsoft.com/office/drawing/2014/main" id="{31BF99C9-0B8C-954D-B966-CE63F6B5EB5D}"/>
              </a:ext>
            </a:extLst>
          </p:cNvPr>
          <p:cNvPicPr>
            <a:picLocks noChangeAspect="1"/>
          </p:cNvPicPr>
          <p:nvPr/>
        </p:nvPicPr>
        <p:blipFill>
          <a:blip r:embed="rId3"/>
          <a:stretch>
            <a:fillRect/>
          </a:stretch>
        </p:blipFill>
        <p:spPr>
          <a:xfrm>
            <a:off x="364993" y="1579440"/>
            <a:ext cx="8244408" cy="2818088"/>
          </a:xfrm>
          <a:prstGeom prst="rect">
            <a:avLst/>
          </a:prstGeom>
        </p:spPr>
      </p:pic>
    </p:spTree>
    <p:extLst>
      <p:ext uri="{BB962C8B-B14F-4D97-AF65-F5344CB8AC3E}">
        <p14:creationId xmlns:p14="http://schemas.microsoft.com/office/powerpoint/2010/main" val="673549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8</a:t>
            </a:fld>
            <a:endParaRPr lang="en-US" altLang="en-US"/>
          </a:p>
        </p:txBody>
      </p:sp>
      <p:sp>
        <p:nvSpPr>
          <p:cNvPr id="4098" name="Rectangle 2"/>
          <p:cNvSpPr>
            <a:spLocks noGrp="1" noChangeArrowheads="1"/>
          </p:cNvSpPr>
          <p:nvPr>
            <p:ph type="title"/>
          </p:nvPr>
        </p:nvSpPr>
        <p:spPr>
          <a:xfrm>
            <a:off x="464412" y="685800"/>
            <a:ext cx="8500076" cy="1066800"/>
          </a:xfrm>
          <a:ln/>
        </p:spPr>
        <p:txBody>
          <a:bodyPr/>
          <a:lstStyle/>
          <a:p>
            <a:r>
              <a:rPr lang="en-US" sz="3200" dirty="0"/>
              <a:t>Ranging Failure and Hopping – Example 2</a:t>
            </a:r>
            <a:endParaRPr lang="en-US" altLang="en-US" sz="3200" dirty="0"/>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sp>
        <p:nvSpPr>
          <p:cNvPr id="2" name="TextBox 1"/>
          <p:cNvSpPr txBox="1"/>
          <p:nvPr/>
        </p:nvSpPr>
        <p:spPr>
          <a:xfrm>
            <a:off x="7730836" y="5332021"/>
            <a:ext cx="184731" cy="276999"/>
          </a:xfrm>
          <a:prstGeom prst="rect">
            <a:avLst/>
          </a:prstGeom>
          <a:noFill/>
        </p:spPr>
        <p:txBody>
          <a:bodyPr wrap="none" rtlCol="0">
            <a:spAutoFit/>
          </a:bodyPr>
          <a:lstStyle/>
          <a:p>
            <a:endParaRPr lang="en-US" dirty="0"/>
          </a:p>
        </p:txBody>
      </p:sp>
      <p:sp>
        <p:nvSpPr>
          <p:cNvPr id="11" name="Content Placeholder 5"/>
          <p:cNvSpPr txBox="1">
            <a:spLocks/>
          </p:cNvSpPr>
          <p:nvPr/>
        </p:nvSpPr>
        <p:spPr bwMode="auto">
          <a:xfrm>
            <a:off x="464412" y="5085183"/>
            <a:ext cx="8144989" cy="880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sz="2400" dirty="0"/>
              <a:t>Sync between RDEVs is lost for 1 ranging round only</a:t>
            </a:r>
          </a:p>
          <a:p>
            <a:endParaRPr lang="en-US" kern="0"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pic>
        <p:nvPicPr>
          <p:cNvPr id="3" name="Picture 2">
            <a:extLst>
              <a:ext uri="{FF2B5EF4-FFF2-40B4-BE49-F238E27FC236}">
                <a16:creationId xmlns:a16="http://schemas.microsoft.com/office/drawing/2014/main" id="{38DDEC5B-8F49-6241-8D1F-5F694E625593}"/>
              </a:ext>
            </a:extLst>
          </p:cNvPr>
          <p:cNvPicPr>
            <a:picLocks noChangeAspect="1"/>
          </p:cNvPicPr>
          <p:nvPr/>
        </p:nvPicPr>
        <p:blipFill>
          <a:blip r:embed="rId3"/>
          <a:stretch>
            <a:fillRect/>
          </a:stretch>
        </p:blipFill>
        <p:spPr>
          <a:xfrm>
            <a:off x="179512" y="2075329"/>
            <a:ext cx="8609401" cy="2504553"/>
          </a:xfrm>
          <a:prstGeom prst="rect">
            <a:avLst/>
          </a:prstGeom>
        </p:spPr>
      </p:pic>
    </p:spTree>
    <p:extLst>
      <p:ext uri="{BB962C8B-B14F-4D97-AF65-F5344CB8AC3E}">
        <p14:creationId xmlns:p14="http://schemas.microsoft.com/office/powerpoint/2010/main" val="318512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9</a:t>
            </a:fld>
            <a:endParaRPr lang="en-US" altLang="en-US"/>
          </a:p>
        </p:txBody>
      </p:sp>
      <p:sp>
        <p:nvSpPr>
          <p:cNvPr id="4098" name="Rectangle 2"/>
          <p:cNvSpPr>
            <a:spLocks noGrp="1" noChangeArrowheads="1"/>
          </p:cNvSpPr>
          <p:nvPr>
            <p:ph type="title"/>
          </p:nvPr>
        </p:nvSpPr>
        <p:spPr>
          <a:xfrm>
            <a:off x="685800" y="605969"/>
            <a:ext cx="7772400" cy="779611"/>
          </a:xfrm>
          <a:ln/>
        </p:spPr>
        <p:txBody>
          <a:bodyPr/>
          <a:lstStyle/>
          <a:p>
            <a:r>
              <a:rPr lang="en-US" sz="3200" dirty="0"/>
              <a:t>Why Different Hopping Modes? - 1</a:t>
            </a:r>
            <a:endParaRPr lang="en-US" altLang="en-US" sz="3200" dirty="0"/>
          </a:p>
        </p:txBody>
      </p:sp>
      <p:sp>
        <p:nvSpPr>
          <p:cNvPr id="4099" name="Rectangle 3"/>
          <p:cNvSpPr>
            <a:spLocks noGrp="1" noChangeArrowheads="1"/>
          </p:cNvSpPr>
          <p:nvPr>
            <p:ph type="body" idx="1"/>
          </p:nvPr>
        </p:nvSpPr>
        <p:spPr>
          <a:xfrm>
            <a:off x="539552" y="1397824"/>
            <a:ext cx="8280920" cy="4983504"/>
          </a:xfrm>
          <a:ln/>
        </p:spPr>
        <p:txBody>
          <a:bodyPr>
            <a:normAutofit lnSpcReduction="10000"/>
          </a:bodyPr>
          <a:lstStyle/>
          <a:p>
            <a:r>
              <a:rPr lang="en-US" sz="3000" dirty="0"/>
              <a:t>Uniform random hopping will work fine for some of the cases</a:t>
            </a:r>
          </a:p>
          <a:p>
            <a:r>
              <a:rPr lang="en-US" sz="3000" dirty="0"/>
              <a:t>Uniform random hopping, however, will result in a MAC sampling noise in use cases where RDEVs are expected to move at a varying speed: </a:t>
            </a:r>
          </a:p>
          <a:p>
            <a:pPr lvl="1"/>
            <a:r>
              <a:rPr lang="en-US" sz="2600" dirty="0"/>
              <a:t>Uniform random hopping can results in non-uniform sampling in both location and velocity which may degrade the localization algorithm.</a:t>
            </a:r>
          </a:p>
          <a:p>
            <a:r>
              <a:rPr lang="en-US" sz="3000" dirty="0"/>
              <a:t>Proposed MAC design addresses this by adding random walk hopping option.</a:t>
            </a:r>
          </a:p>
          <a:p>
            <a:endParaRPr lang="en-US" altLang="en-US" sz="28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a:t>Ayman Naguib (Apple), et al.</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January 2019</a:t>
            </a:r>
          </a:p>
        </p:txBody>
      </p:sp>
    </p:spTree>
    <p:extLst>
      <p:ext uri="{BB962C8B-B14F-4D97-AF65-F5344CB8AC3E}">
        <p14:creationId xmlns:p14="http://schemas.microsoft.com/office/powerpoint/2010/main" val="2938458190"/>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899</TotalTime>
  <Words>572</Words>
  <Application>Microsoft Macintosh PowerPoint</Application>
  <PresentationFormat>On-screen Show (4:3)</PresentationFormat>
  <Paragraphs>142</Paragraphs>
  <Slides>10</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Times New Roman</vt:lpstr>
      <vt:lpstr>IEEE-P802_15</vt:lpstr>
      <vt:lpstr>PowerPoint Presentation</vt:lpstr>
      <vt:lpstr>Hopping in Block-Based Ranging: Justification and Reasoning   </vt:lpstr>
      <vt:lpstr>Block Structure</vt:lpstr>
      <vt:lpstr>Hopping Modes -1</vt:lpstr>
      <vt:lpstr>Hopping Modes - 2</vt:lpstr>
      <vt:lpstr>Hopping Modes - 3</vt:lpstr>
      <vt:lpstr>Ranging Failure and Hopping – Example 1</vt:lpstr>
      <vt:lpstr>Ranging Failure and Hopping – Example 2</vt:lpstr>
      <vt:lpstr>Why Different Hopping Modes? - 1</vt:lpstr>
      <vt:lpstr>Why Different Hopping Modes? - 2</vt:lpstr>
    </vt:vector>
  </TitlesOfParts>
  <Company>NXP</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Frank Leong</dc:creator>
  <dc:description>&lt;doc#&gt;</dc:description>
  <cp:lastModifiedBy>Ayman F Naguib</cp:lastModifiedBy>
  <cp:revision>55</cp:revision>
  <cp:lastPrinted>1998-02-10T13:28:06Z</cp:lastPrinted>
  <dcterms:created xsi:type="dcterms:W3CDTF">2018-03-05T13:27:29Z</dcterms:created>
  <dcterms:modified xsi:type="dcterms:W3CDTF">2019-01-15T15:16:23Z</dcterms:modified>
</cp:coreProperties>
</file>