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3"/>
  </p:notesMasterIdLst>
  <p:handoutMasterIdLst>
    <p:handoutMasterId r:id="rId14"/>
  </p:handoutMasterIdLst>
  <p:sldIdLst>
    <p:sldId id="287" r:id="rId3"/>
    <p:sldId id="323" r:id="rId4"/>
    <p:sldId id="327" r:id="rId5"/>
    <p:sldId id="264" r:id="rId6"/>
    <p:sldId id="326" r:id="rId7"/>
    <p:sldId id="332" r:id="rId8"/>
    <p:sldId id="334" r:id="rId9"/>
    <p:sldId id="335" r:id="rId10"/>
    <p:sldId id="333" r:id="rId11"/>
    <p:sldId id="325"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losing Report" id="{7E367D55-C77A-3F4F-941C-92F6A234F7F7}">
          <p14:sldIdLst>
            <p14:sldId id="287"/>
            <p14:sldId id="323"/>
            <p14:sldId id="327"/>
            <p14:sldId id="264"/>
            <p14:sldId id="326"/>
            <p14:sldId id="332"/>
            <p14:sldId id="334"/>
            <p14:sldId id="335"/>
            <p14:sldId id="333"/>
            <p14:sldId id="325"/>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90" autoAdjust="0"/>
    <p:restoredTop sz="50000" autoAdjust="0"/>
  </p:normalViewPr>
  <p:slideViewPr>
    <p:cSldViewPr>
      <p:cViewPr varScale="1">
        <p:scale>
          <a:sx n="63" d="100"/>
          <a:sy n="63" d="100"/>
        </p:scale>
        <p:origin x="-61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29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000500" y="8982075"/>
            <a:ext cx="2667000"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&lt;Charles Perkins&gt;, &lt;Futurewei&gt;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000500" y="8985250"/>
            <a:ext cx="2514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l" defTabSz="933450" eaLnBrk="0" hangingPunct="0">
              <a:defRPr>
                <a:latin typeface="Times New Roman" pitchFamily="18" charset="0"/>
                <a:ea typeface="ＭＳ Ｐゴシック" pitchFamily="-65" charset="-128"/>
                <a:cs typeface="+mn-cs"/>
              </a:defRPr>
            </a:lvl5pPr>
          </a:lstStyle>
          <a:p>
            <a:pPr lvl="4">
              <a:defRPr/>
            </a:pPr>
            <a:r>
              <a:rPr lang="en-US"/>
              <a:t>&lt;Charles Perkins&gt;, &lt;Futurewei&gt;</a:t>
            </a:r>
            <a:endParaRPr 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&lt;January  2019&gt;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&lt;Charlie Perkins&gt;, &lt;Futurewei&gt;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&lt;May  2019&gt;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&lt;Charlie Perkins&gt;, &lt;Futurewei&gt;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&lt;May  2019&gt;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&lt;Charlie Perkins&gt;, &lt;Futurewei&gt;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&lt;May  2019&gt;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&lt;Charlie Perkins&gt;, &lt;Futurewei&gt;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&lt;May  2019&gt;</a:t>
            </a:r>
          </a:p>
        </p:txBody>
      </p:sp>
      <p:sp>
        <p:nvSpPr>
          <p:cNvPr id="5" name="Footer Placeholder 4"/>
          <p:cNvSpPr>
            <a:spLocks noGrp="1"/>
          </p:cNvSpPr>
          <p:nvPr>
            <p:ph type="ftr" sz="quarter" idx="11"/>
          </p:nvPr>
        </p:nvSpPr>
        <p:spPr/>
        <p:txBody>
          <a:bodyPr/>
          <a:lstStyle/>
          <a:p>
            <a:r>
              <a:rPr lang="en-US"/>
              <a:t>&lt;Charlie Perkins&gt;, &lt;Futurewei&gt;</a:t>
            </a:r>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&lt;May  2019&gt;</a:t>
            </a:r>
          </a:p>
        </p:txBody>
      </p:sp>
      <p:sp>
        <p:nvSpPr>
          <p:cNvPr id="5" name="Footer Placeholder 4"/>
          <p:cNvSpPr>
            <a:spLocks noGrp="1"/>
          </p:cNvSpPr>
          <p:nvPr>
            <p:ph type="ftr" sz="quarter" idx="11"/>
          </p:nvPr>
        </p:nvSpPr>
        <p:spPr/>
        <p:txBody>
          <a:bodyPr/>
          <a:lstStyle/>
          <a:p>
            <a:r>
              <a:rPr lang="en-US"/>
              <a:t>&lt;Charlie Perkins&gt;, &lt;Futurewei&gt;</a:t>
            </a:r>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&lt;May  2019&gt;</a:t>
            </a:r>
          </a:p>
        </p:txBody>
      </p:sp>
      <p:sp>
        <p:nvSpPr>
          <p:cNvPr id="5" name="Footer Placeholder 4"/>
          <p:cNvSpPr>
            <a:spLocks noGrp="1"/>
          </p:cNvSpPr>
          <p:nvPr>
            <p:ph type="ftr" sz="quarter" idx="11"/>
          </p:nvPr>
        </p:nvSpPr>
        <p:spPr/>
        <p:txBody>
          <a:bodyPr/>
          <a:lstStyle/>
          <a:p>
            <a:r>
              <a:rPr lang="en-US"/>
              <a:t>&lt;Charlie Perkins&gt;, &lt;Futurewei&gt;</a:t>
            </a:r>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&lt;May  2019&gt;</a:t>
            </a:r>
          </a:p>
        </p:txBody>
      </p:sp>
      <p:sp>
        <p:nvSpPr>
          <p:cNvPr id="6" name="Footer Placeholder 5"/>
          <p:cNvSpPr>
            <a:spLocks noGrp="1"/>
          </p:cNvSpPr>
          <p:nvPr>
            <p:ph type="ftr" sz="quarter" idx="11"/>
          </p:nvPr>
        </p:nvSpPr>
        <p:spPr/>
        <p:txBody>
          <a:bodyPr/>
          <a:lstStyle/>
          <a:p>
            <a:r>
              <a:rPr lang="en-US"/>
              <a:t>&lt;Charlie Perkins&gt;, &lt;Futurewei&gt;</a:t>
            </a:r>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&lt;May  2019&gt;</a:t>
            </a:r>
          </a:p>
        </p:txBody>
      </p:sp>
      <p:sp>
        <p:nvSpPr>
          <p:cNvPr id="8" name="Footer Placeholder 7"/>
          <p:cNvSpPr>
            <a:spLocks noGrp="1"/>
          </p:cNvSpPr>
          <p:nvPr>
            <p:ph type="ftr" sz="quarter" idx="11"/>
          </p:nvPr>
        </p:nvSpPr>
        <p:spPr/>
        <p:txBody>
          <a:bodyPr/>
          <a:lstStyle/>
          <a:p>
            <a:r>
              <a:rPr lang="en-US"/>
              <a:t>&lt;Charlie Perkins&gt;, &lt;Futurewei&gt;</a:t>
            </a:r>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&lt;May  2019&gt;</a:t>
            </a:r>
          </a:p>
        </p:txBody>
      </p:sp>
      <p:sp>
        <p:nvSpPr>
          <p:cNvPr id="4" name="Footer Placeholder 3"/>
          <p:cNvSpPr>
            <a:spLocks noGrp="1"/>
          </p:cNvSpPr>
          <p:nvPr>
            <p:ph type="ftr" sz="quarter" idx="11"/>
          </p:nvPr>
        </p:nvSpPr>
        <p:spPr/>
        <p:txBody>
          <a:bodyPr/>
          <a:lstStyle/>
          <a:p>
            <a:r>
              <a:rPr lang="en-US"/>
              <a:t>&lt;Charlie Perkins&gt;, &lt;Futurewei&gt;</a:t>
            </a:r>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&lt;May  2019&gt;</a:t>
            </a:r>
          </a:p>
        </p:txBody>
      </p:sp>
      <p:sp>
        <p:nvSpPr>
          <p:cNvPr id="3" name="Footer Placeholder 2"/>
          <p:cNvSpPr>
            <a:spLocks noGrp="1"/>
          </p:cNvSpPr>
          <p:nvPr>
            <p:ph type="ftr" sz="quarter" idx="11"/>
          </p:nvPr>
        </p:nvSpPr>
        <p:spPr/>
        <p:txBody>
          <a:bodyPr/>
          <a:lstStyle/>
          <a:p>
            <a:r>
              <a:rPr lang="en-US"/>
              <a:t>&lt;Charlie Perkins&gt;, &lt;Futurewei&gt;</a:t>
            </a:r>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&lt;January  2019&gt;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&lt;Charlie Perkins&gt;, &lt;Futurewei&gt;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&lt;May  2019&gt;</a:t>
            </a:r>
          </a:p>
        </p:txBody>
      </p:sp>
      <p:sp>
        <p:nvSpPr>
          <p:cNvPr id="6" name="Footer Placeholder 5"/>
          <p:cNvSpPr>
            <a:spLocks noGrp="1"/>
          </p:cNvSpPr>
          <p:nvPr>
            <p:ph type="ftr" sz="quarter" idx="11"/>
          </p:nvPr>
        </p:nvSpPr>
        <p:spPr/>
        <p:txBody>
          <a:bodyPr/>
          <a:lstStyle/>
          <a:p>
            <a:r>
              <a:rPr lang="en-US"/>
              <a:t>&lt;Charlie Perkins&gt;, &lt;Futurewei&gt;</a:t>
            </a:r>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&lt;May  2019&gt;</a:t>
            </a:r>
          </a:p>
        </p:txBody>
      </p:sp>
      <p:sp>
        <p:nvSpPr>
          <p:cNvPr id="6" name="Footer Placeholder 5"/>
          <p:cNvSpPr>
            <a:spLocks noGrp="1"/>
          </p:cNvSpPr>
          <p:nvPr>
            <p:ph type="ftr" sz="quarter" idx="11"/>
          </p:nvPr>
        </p:nvSpPr>
        <p:spPr/>
        <p:txBody>
          <a:bodyPr/>
          <a:lstStyle/>
          <a:p>
            <a:r>
              <a:rPr lang="en-US"/>
              <a:t>&lt;Charlie Perkins&gt;, &lt;Futurewei&gt;</a:t>
            </a:r>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&lt;May  2019&gt;</a:t>
            </a:r>
          </a:p>
        </p:txBody>
      </p:sp>
      <p:sp>
        <p:nvSpPr>
          <p:cNvPr id="5" name="Footer Placeholder 4"/>
          <p:cNvSpPr>
            <a:spLocks noGrp="1"/>
          </p:cNvSpPr>
          <p:nvPr>
            <p:ph type="ftr" sz="quarter" idx="11"/>
          </p:nvPr>
        </p:nvSpPr>
        <p:spPr/>
        <p:txBody>
          <a:bodyPr/>
          <a:lstStyle/>
          <a:p>
            <a:r>
              <a:rPr lang="en-US"/>
              <a:t>&lt;Charlie Perkins&gt;, &lt;Futurewei&gt;</a:t>
            </a:r>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&lt;May  2019&gt;</a:t>
            </a:r>
          </a:p>
        </p:txBody>
      </p:sp>
      <p:sp>
        <p:nvSpPr>
          <p:cNvPr id="5" name="Footer Placeholder 4"/>
          <p:cNvSpPr>
            <a:spLocks noGrp="1"/>
          </p:cNvSpPr>
          <p:nvPr>
            <p:ph type="ftr" sz="quarter" idx="11"/>
          </p:nvPr>
        </p:nvSpPr>
        <p:spPr/>
        <p:txBody>
          <a:bodyPr/>
          <a:lstStyle/>
          <a:p>
            <a:r>
              <a:rPr lang="en-US"/>
              <a:t>&lt;Charlie Perkins&gt;, &lt;Futurewei&gt;</a:t>
            </a:r>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dirty="0"/>
              <a:t>&lt;January  2019&gt;</a:t>
            </a:r>
          </a:p>
        </p:txBody>
      </p:sp>
      <p:sp>
        <p:nvSpPr>
          <p:cNvPr id="4" name="Footer Placeholder 3"/>
          <p:cNvSpPr>
            <a:spLocks noGrp="1"/>
          </p:cNvSpPr>
          <p:nvPr>
            <p:ph type="ftr" sz="quarter" idx="11"/>
          </p:nvPr>
        </p:nvSpPr>
        <p:spPr/>
        <p:txBody>
          <a:bodyPr/>
          <a:lstStyle/>
          <a:p>
            <a:pPr>
              <a:defRPr/>
            </a:pPr>
            <a:r>
              <a:rPr lang="en-US"/>
              <a:t>&lt;Charlie Perkins&gt;, &lt;Futurewei&gt;</a:t>
            </a:r>
          </a:p>
        </p:txBody>
      </p:sp>
      <p:sp>
        <p:nvSpPr>
          <p:cNvPr id="5" name="Slide Number Placeholder 4"/>
          <p:cNvSpPr>
            <a:spLocks noGrp="1"/>
          </p:cNvSpPr>
          <p:nvPr>
            <p:ph type="sldNum" sz="quarter" idx="12"/>
          </p:nvPr>
        </p:nvSpPr>
        <p:spPr/>
        <p:txBody>
          <a:bodyPr/>
          <a:lstStyle/>
          <a:p>
            <a:pPr>
              <a:defRPr/>
            </a:pPr>
            <a:r>
              <a:rPr lang="en-US"/>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&lt;January  2019&gt;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&lt;Charlie Perkins&gt;, &lt;Futurewei&gt;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&lt;January  2019&gt;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&lt;Charlie Perkins&gt;, &lt;Futurewei&gt;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&lt;January  2019&gt;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&lt;Charlie Perkins&gt;, &lt;Futurewei&gt;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&lt;May  2019&gt;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&lt;Charlie Perkins&gt;, &lt;Futurewei&gt;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&lt;May  2019&gt;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&lt;Charlie Perkins&gt;, &lt;Futurewei&gt;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&lt;May  2019&gt;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&lt;Charlie Perkins&gt;, &lt;Futurewei&gt;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&lt;January  2019&gt;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&lt;Charlie Perkins&gt;, &lt;Futurewei&gt;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15-19-0038-00-010a</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&lt;January  2019&gt;</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&lt;Charlie Perkins&gt;, &lt;Futurewei&gt;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&lt;Charlie Perkins&gt;, &lt;Futurewei&gt;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TG10a RMA Closing Report for January 2019 Interim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a:t>
            </a:r>
            <a:r>
              <a:rPr lang="en-US" sz="1600" dirty="0">
                <a:solidFill>
                  <a:srgbClr val="FF0000"/>
                </a:solidFill>
                <a:latin typeface="Times New Roman" pitchFamily="18" charset="0"/>
                <a:ea typeface="ＭＳ Ｐゴシック" pitchFamily="-65" charset="-128"/>
                <a:cs typeface="+mn-cs"/>
              </a:rPr>
              <a:t>January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a:solidFill>
                  <a:srgbClr val="FF0000"/>
                </a:solidFill>
                <a:latin typeface="Times New Roman" pitchFamily="18" charset="0"/>
                <a:ea typeface="ＭＳ Ｐゴシック" pitchFamily="-65" charset="-128"/>
                <a:cs typeface="+mn-cs"/>
              </a:rPr>
              <a:t>Expressway</a:t>
            </a:r>
            <a:r>
              <a:rPr lang="es-ES" sz="1600" dirty="0">
                <a:solidFill>
                  <a:srgbClr val="FF0000"/>
                </a:solidFill>
                <a:latin typeface="Times New Roman" pitchFamily="18" charset="0"/>
                <a:ea typeface="ＭＳ Ｐゴシック" pitchFamily="-65" charset="-128"/>
                <a:cs typeface="+mn-cs"/>
              </a:rPr>
              <a:t>, Santa Clara Ca, USA</a:t>
            </a:r>
            <a:r>
              <a:rPr lang="es-E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 [</a:t>
            </a:r>
            <a:r>
              <a:rPr lang="en-US" sz="1600" dirty="0">
                <a:solidFill>
                  <a:srgbClr val="FF0000"/>
                </a:solidFill>
                <a:latin typeface="Times New Roman" pitchFamily="18" charset="0"/>
                <a:ea typeface="ＭＳ Ｐゴシック" pitchFamily="-65" charset="-128"/>
                <a:cs typeface="+mn-cs"/>
              </a:rPr>
              <a:t>+1.408-330-4586</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E-Mail: [</a:t>
            </a:r>
            <a:r>
              <a:rPr lang="en-US" sz="1600" dirty="0">
                <a:solidFill>
                  <a:srgbClr val="FF0000"/>
                </a:solidFill>
                <a:latin typeface="Times New Roman" pitchFamily="18" charset="0"/>
                <a:ea typeface="ＭＳ Ｐゴシック" pitchFamily="-65" charset="-128"/>
                <a:cs typeface="+mn-cs"/>
              </a:rPr>
              <a:t>charlie.perkins@huawei.com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[Closing </a:t>
            </a:r>
            <a:r>
              <a:rPr lang="en-US" sz="1600" dirty="0">
                <a:solidFill>
                  <a:schemeClr val="tx2"/>
                </a:solidFill>
                <a:latin typeface="Times New Roman" pitchFamily="18" charset="0"/>
                <a:ea typeface="ＭＳ Ｐゴシック" pitchFamily="-65" charset="-128"/>
              </a:rPr>
              <a:t>report for TG10a </a:t>
            </a:r>
            <a:r>
              <a:rPr lang="en-US" sz="1600" dirty="0">
                <a:latin typeface="Times New Roman" pitchFamily="18" charset="0"/>
                <a:ea typeface="ＭＳ Ｐゴシック" pitchFamily="-65" charset="-128"/>
                <a:cs typeface="+mn-cs"/>
              </a:rPr>
              <a:t>meeting January 2019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[TG10a </a:t>
            </a:r>
            <a:r>
              <a:rPr lang="en-US" sz="1600" dirty="0">
                <a:solidFill>
                  <a:schemeClr val="tx2"/>
                </a:solidFill>
                <a:latin typeface="Times New Roman" pitchFamily="18" charset="0"/>
                <a:ea typeface="ＭＳ Ｐゴシック" pitchFamily="-65" charset="-128"/>
              </a:rPr>
              <a:t>Closing </a:t>
            </a:r>
            <a:r>
              <a:rPr lang="en-US" sz="1600" dirty="0">
                <a:latin typeface="Times New Roman" pitchFamily="18" charset="0"/>
                <a:ea typeface="ＭＳ Ｐゴシック" pitchFamily="-65" charset="-128"/>
                <a:cs typeface="+mn-cs"/>
              </a:rPr>
              <a:t>Report for the January 2019 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[Provide overview of results of the  TG10a session at 802.15 meeting]</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&lt;January  2019&gt;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&lt;January  2019&gt;</a:t>
            </a:r>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&lt;Charles Perkins&gt;, &lt;Futurewei&gt;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685800" y="533400"/>
            <a:ext cx="7772400" cy="609600"/>
          </a:xfrm>
        </p:spPr>
        <p:txBody>
          <a:bodyPr/>
          <a:lstStyle/>
          <a:p>
            <a:r>
              <a:rPr lang="en-US" b="1" dirty="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752600"/>
            <a:ext cx="86868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marL="342900" indent="-342900">
              <a:spcBef>
                <a:spcPts val="600"/>
              </a:spcBef>
              <a:spcAft>
                <a:spcPts val="1200"/>
              </a:spcAft>
              <a:buClr>
                <a:srgbClr val="FF0000"/>
              </a:buClr>
              <a:buFont typeface="Wingdings" charset="2"/>
              <a:buChar char="q"/>
            </a:pPr>
            <a:r>
              <a:rPr lang="en-US" sz="2800" b="1" dirty="0"/>
              <a:t>Status and Sponsor Ballot results reviewed</a:t>
            </a:r>
          </a:p>
          <a:p>
            <a:pPr marL="342900" indent="-342900">
              <a:spcBef>
                <a:spcPts val="600"/>
              </a:spcBef>
              <a:spcAft>
                <a:spcPts val="1200"/>
              </a:spcAft>
              <a:buClr>
                <a:srgbClr val="FF0000"/>
              </a:buClr>
              <a:buFont typeface="Wingdings" charset="2"/>
              <a:buChar char="q"/>
            </a:pPr>
            <a:r>
              <a:rPr lang="en-US" sz="2800" b="1" dirty="0"/>
              <a:t>Timeline reviewed and modified</a:t>
            </a:r>
          </a:p>
          <a:p>
            <a:pPr marL="342900" indent="-342900">
              <a:spcBef>
                <a:spcPts val="600"/>
              </a:spcBef>
              <a:spcAft>
                <a:spcPts val="1200"/>
              </a:spcAft>
              <a:buClr>
                <a:srgbClr val="FF0000"/>
              </a:buClr>
              <a:buFont typeface="Wingdings" charset="2"/>
              <a:buChar char="q"/>
            </a:pPr>
            <a:r>
              <a:rPr lang="en-US" sz="2800" b="1" dirty="0"/>
              <a:t>Will request 1 meeting slot for March Plenary</a:t>
            </a:r>
          </a:p>
          <a:p>
            <a:pPr marL="342900" indent="-342900">
              <a:buClr>
                <a:srgbClr val="FF0000"/>
              </a:buClr>
              <a:buFont typeface="Wingdings" charset="2"/>
              <a:buChar char="q"/>
            </a:pPr>
            <a:endParaRPr lang="en-US" sz="2800" b="1" dirty="0"/>
          </a:p>
        </p:txBody>
      </p:sp>
    </p:spTree>
    <p:extLst>
      <p:ext uri="{BB962C8B-B14F-4D97-AF65-F5344CB8AC3E}">
        <p14:creationId xmlns:p14="http://schemas.microsoft.com/office/powerpoint/2010/main" val="124209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&lt;January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&lt;Charlie Perkins&gt;, &lt;Futurewei&gt;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Charlie Perkins</a:t>
            </a:r>
          </a:p>
          <a:p>
            <a:r>
              <a:rPr lang="en-US" sz="2000" dirty="0"/>
              <a:t>Vice Chair	</a:t>
            </a:r>
            <a:r>
              <a:rPr lang="en-US" sz="2000" dirty="0" err="1"/>
              <a:t>Joerg</a:t>
            </a:r>
            <a:r>
              <a:rPr lang="en-US" sz="2000" dirty="0"/>
              <a:t> Robert</a:t>
            </a:r>
          </a:p>
        </p:txBody>
      </p:sp>
    </p:spTree>
    <p:extLst>
      <p:ext uri="{BB962C8B-B14F-4D97-AF65-F5344CB8AC3E}">
        <p14:creationId xmlns:p14="http://schemas.microsoft.com/office/powerpoint/2010/main" val="312708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a:t>Goal of TG10a</a:t>
            </a:r>
          </a:p>
        </p:txBody>
      </p:sp>
      <p:sp>
        <p:nvSpPr>
          <p:cNvPr id="3" name="Content Placeholder 2"/>
          <p:cNvSpPr>
            <a:spLocks noGrp="1"/>
          </p:cNvSpPr>
          <p:nvPr>
            <p:ph idx="1"/>
          </p:nvPr>
        </p:nvSpPr>
        <p:spPr>
          <a:xfrm>
            <a:off x="838200" y="1295400"/>
            <a:ext cx="7772400" cy="5105400"/>
          </a:xfrm>
        </p:spPr>
        <p:txBody>
          <a:bodyPr/>
          <a:lstStyle/>
          <a:p>
            <a:pPr marL="0" indent="0">
              <a:buNone/>
            </a:pPr>
            <a:r>
              <a:rPr lang="en-US" sz="2800" dirty="0"/>
              <a:t>Define how the addressing and route information are to be used by the routing modes, including at least the following:</a:t>
            </a:r>
          </a:p>
          <a:p>
            <a:r>
              <a:rPr lang="en-US" sz="2800" dirty="0"/>
              <a:t>E2E acknowledgement from mesh route in non-storing mode</a:t>
            </a:r>
          </a:p>
          <a:p>
            <a:r>
              <a:rPr lang="en-US" sz="2800" dirty="0"/>
              <a:t>P2P routing using a combination of up/down routing in non-storing mode</a:t>
            </a:r>
          </a:p>
          <a:p>
            <a:r>
              <a:rPr lang="en-US" sz="2800" dirty="0"/>
              <a:t>On-demand P2P routing for E2E acknowledgement in non-storing mode</a:t>
            </a:r>
          </a:p>
          <a:p>
            <a:r>
              <a:rPr lang="en-US" sz="2800" dirty="0"/>
              <a:t>On-demand path storing when sending unicast in non-storing mode</a:t>
            </a:r>
          </a:p>
        </p:txBody>
      </p:sp>
      <p:sp>
        <p:nvSpPr>
          <p:cNvPr id="4" name="Date Placeholder 3"/>
          <p:cNvSpPr>
            <a:spLocks noGrp="1"/>
          </p:cNvSpPr>
          <p:nvPr>
            <p:ph type="dt" sz="half" idx="10"/>
          </p:nvPr>
        </p:nvSpPr>
        <p:spPr/>
        <p:txBody>
          <a:bodyPr/>
          <a:lstStyle/>
          <a:p>
            <a:pPr>
              <a:defRPr/>
            </a:pPr>
            <a:r>
              <a:rPr lang="en-US" dirty="0"/>
              <a:t>&lt;January  2019&gt;</a:t>
            </a:r>
          </a:p>
        </p:txBody>
      </p:sp>
      <p:sp>
        <p:nvSpPr>
          <p:cNvPr id="5" name="Footer Placeholder 4"/>
          <p:cNvSpPr>
            <a:spLocks noGrp="1"/>
          </p:cNvSpPr>
          <p:nvPr>
            <p:ph type="ftr" sz="quarter" idx="11"/>
          </p:nvPr>
        </p:nvSpPr>
        <p:spPr/>
        <p:txBody>
          <a:bodyPr/>
          <a:lstStyle/>
          <a:p>
            <a:pPr>
              <a:defRPr/>
            </a:pPr>
            <a:r>
              <a:rPr lang="en-US"/>
              <a:t>&lt;Charlie Perkins&gt;, &lt;Futurewei&gt;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3913962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&lt;January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&lt;Charlie Perkins&gt;, &lt;Futurewei&gt;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457200" y="533400"/>
            <a:ext cx="8305800" cy="762000"/>
          </a:xfrm>
        </p:spPr>
        <p:txBody>
          <a:bodyPr/>
          <a:lstStyle/>
          <a:p>
            <a:r>
              <a:rPr lang="en-US" b="1" dirty="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86740" y="1524000"/>
            <a:ext cx="8077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400" dirty="0"/>
              <a:t>One meeting was held during Tuesday AM1. Minutes are available:  DCN 15-19-0040-00-010a.</a:t>
            </a:r>
          </a:p>
          <a:p>
            <a:pPr>
              <a:buClr>
                <a:srgbClr val="FF0000"/>
              </a:buClr>
            </a:pPr>
            <a:endParaRPr lang="en-US" sz="2400" dirty="0"/>
          </a:p>
          <a:p>
            <a:pPr marL="342900" indent="-342900">
              <a:buClr>
                <a:srgbClr val="FF0000"/>
              </a:buClr>
              <a:buFont typeface="Wingdings" charset="2"/>
              <a:buChar char="q"/>
            </a:pPr>
            <a:r>
              <a:rPr lang="en-US" sz="2400" b="1" dirty="0"/>
              <a:t>Tuesday 15 January, AM1:</a:t>
            </a:r>
          </a:p>
          <a:p>
            <a:pPr marL="800100" lvl="1" indent="-342900">
              <a:buClr>
                <a:srgbClr val="FF0000"/>
              </a:buClr>
              <a:buFont typeface="Wingdings" panose="05000000000000000000" pitchFamily="2" charset="2"/>
              <a:buChar char="v"/>
            </a:pPr>
            <a:r>
              <a:rPr lang="en-US" sz="2400" dirty="0"/>
              <a:t>Opening report (15-19-0033-00-010a)</a:t>
            </a:r>
          </a:p>
          <a:p>
            <a:pPr marL="800100" lvl="1" indent="-342900">
              <a:buClr>
                <a:srgbClr val="FF0000"/>
              </a:buClr>
              <a:buFont typeface="Wingdings" panose="05000000000000000000" pitchFamily="2" charset="2"/>
              <a:buChar char="v"/>
            </a:pPr>
            <a:r>
              <a:rPr lang="en-US" sz="2400" dirty="0"/>
              <a:t>Agenda (15-19-0015-01-0012)</a:t>
            </a:r>
          </a:p>
          <a:p>
            <a:pPr marL="800100" lvl="1" indent="-342900">
              <a:buClr>
                <a:srgbClr val="FF0000"/>
              </a:buClr>
              <a:buFont typeface="Wingdings" panose="05000000000000000000" pitchFamily="2" charset="2"/>
              <a:buChar char="v"/>
            </a:pPr>
            <a:r>
              <a:rPr lang="en-US" sz="2400" dirty="0"/>
              <a:t>Review &amp; Status</a:t>
            </a:r>
          </a:p>
          <a:p>
            <a:pPr marL="800100" lvl="1" indent="-342900">
              <a:buClr>
                <a:srgbClr val="FF0000"/>
              </a:buClr>
              <a:buFont typeface="Wingdings" panose="05000000000000000000" pitchFamily="2" charset="2"/>
              <a:buChar char="v"/>
            </a:pPr>
            <a:r>
              <a:rPr lang="en-US" sz="2400" dirty="0"/>
              <a:t>Timeline</a:t>
            </a:r>
          </a:p>
          <a:p>
            <a:pPr marL="800100" lvl="1" indent="-342900">
              <a:buClr>
                <a:srgbClr val="FF0000"/>
              </a:buClr>
              <a:buFont typeface="Wingdings" panose="05000000000000000000" pitchFamily="2" charset="2"/>
              <a:buChar char="v"/>
            </a:pPr>
            <a:r>
              <a:rPr lang="en-US" sz="2400" dirty="0"/>
              <a:t>BRC / CRG formation</a:t>
            </a:r>
          </a:p>
          <a:p>
            <a:pPr marL="800100" lvl="1" indent="-342900">
              <a:buClr>
                <a:srgbClr val="FF0000"/>
              </a:buClr>
              <a:buFont typeface="Wingdings" panose="05000000000000000000" pitchFamily="2" charset="2"/>
              <a:buChar char="v"/>
            </a:pPr>
            <a:r>
              <a:rPr lang="en-US" sz="2400" dirty="0"/>
              <a:t>AoB</a:t>
            </a:r>
          </a:p>
          <a:p>
            <a:pPr marL="800100" lvl="1" indent="-342900">
              <a:buClr>
                <a:srgbClr val="FF0000"/>
              </a:buClr>
              <a:buFont typeface="Wingdings" panose="05000000000000000000" pitchFamily="2" charset="2"/>
              <a:buChar char="v"/>
            </a:pPr>
            <a:r>
              <a:rPr lang="en-US" sz="2400" dirty="0"/>
              <a:t>Adjourn</a:t>
            </a:r>
          </a:p>
          <a:p>
            <a:pPr marL="342900" indent="-342900">
              <a:spcBef>
                <a:spcPts val="1200"/>
              </a:spcBef>
              <a:buClr>
                <a:srgbClr val="FF0000"/>
              </a:buClr>
              <a:buFont typeface="Wingdings" charset="2"/>
              <a:buChar char="q"/>
            </a:pPr>
            <a:r>
              <a:rPr lang="en-US" sz="2400" b="1" dirty="0"/>
              <a:t>Thursday 15 January, PM2</a:t>
            </a:r>
            <a:r>
              <a:rPr lang="en-US" sz="2400" dirty="0"/>
              <a:t>: Cancelled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&lt;January  2019&gt;</a:t>
            </a:r>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&lt;Charles Perkins&gt;, &lt;Futurewei&gt;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74392394"/>
              </p:ext>
            </p:extLst>
          </p:nvPr>
        </p:nvGraphicFramePr>
        <p:xfrm>
          <a:off x="609600" y="1676400"/>
          <a:ext cx="7848600" cy="3586941"/>
        </p:xfrm>
        <a:graphic>
          <a:graphicData uri="http://schemas.openxmlformats.org/drawingml/2006/table">
            <a:tbl>
              <a:tblPr firstRow="1" bandRow="1">
                <a:tableStyleId>{5C22544A-7EE6-4342-B048-85BDC9FD1C3A}</a:tableStyleId>
              </a:tblPr>
              <a:tblGrid>
                <a:gridCol w="3047999">
                  <a:extLst>
                    <a:ext uri="{9D8B030D-6E8A-4147-A177-3AD203B41FA5}">
                      <a16:colId xmlns:a16="http://schemas.microsoft.com/office/drawing/2014/main" xmlns="" val="20000"/>
                    </a:ext>
                  </a:extLst>
                </a:gridCol>
                <a:gridCol w="2463801">
                  <a:extLst>
                    <a:ext uri="{9D8B030D-6E8A-4147-A177-3AD203B41FA5}">
                      <a16:colId xmlns:a16="http://schemas.microsoft.com/office/drawing/2014/main" xmlns="" val="20001"/>
                    </a:ext>
                  </a:extLst>
                </a:gridCol>
                <a:gridCol w="2336800">
                  <a:extLst>
                    <a:ext uri="{9D8B030D-6E8A-4147-A177-3AD203B41FA5}">
                      <a16:colId xmlns:a16="http://schemas.microsoft.com/office/drawing/2014/main" xmlns=""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a16="http://schemas.microsoft.com/office/drawing/2014/main" xmlns="" val="10000"/>
                  </a:ext>
                </a:extLst>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TG10a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Jan, 2018</a:t>
                      </a:r>
                    </a:p>
                  </a:txBody>
                  <a:tcPr/>
                </a:tc>
                <a:tc>
                  <a:txBody>
                    <a:bodyPr/>
                    <a:lstStyle/>
                    <a:p>
                      <a:r>
                        <a:rPr lang="en-US" b="1" dirty="0"/>
                        <a:t>May,</a:t>
                      </a:r>
                      <a:r>
                        <a:rPr lang="en-US" b="1" baseline="0" dirty="0"/>
                        <a:t> 2018</a:t>
                      </a:r>
                      <a:endParaRPr lang="en-US" b="1" dirty="0"/>
                    </a:p>
                  </a:txBody>
                  <a:tcPr/>
                </a:tc>
                <a:extLst>
                  <a:ext uri="{0D108BD9-81ED-4DB2-BD59-A6C34878D82A}">
                    <a16:rowId xmlns:a16="http://schemas.microsoft.com/office/drawing/2014/main" xmlns="" val="10001"/>
                  </a:ext>
                </a:extLst>
              </a:tr>
              <a:tr h="398549">
                <a:tc>
                  <a:txBody>
                    <a:bodyPr/>
                    <a:lstStyle/>
                    <a:p>
                      <a:r>
                        <a:rPr lang="en-US" dirty="0"/>
                        <a:t>Problem Statement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a:t>Jan,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a:t>Jan, 2018</a:t>
                      </a:r>
                    </a:p>
                  </a:txBody>
                  <a:tcPr/>
                </a:tc>
                <a:extLst>
                  <a:ext uri="{0D108BD9-81ED-4DB2-BD59-A6C34878D82A}">
                    <a16:rowId xmlns:a16="http://schemas.microsoft.com/office/drawing/2014/main" xmlns="" val="10002"/>
                  </a:ext>
                </a:extLst>
              </a:tr>
              <a:tr h="398549">
                <a:tc>
                  <a:txBody>
                    <a:bodyPr/>
                    <a:lstStyle/>
                    <a:p>
                      <a:r>
                        <a:rPr lang="en-US" dirty="0"/>
                        <a:t>Agree on solution approach</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a:t>Jan, 2018</a:t>
                      </a:r>
                    </a:p>
                  </a:txBody>
                  <a:tcPr/>
                </a:tc>
                <a:tc>
                  <a:txBody>
                    <a:bodyPr/>
                    <a:lstStyle/>
                    <a:p>
                      <a:r>
                        <a:rPr lang="en-US" dirty="0"/>
                        <a:t>May, 2018</a:t>
                      </a:r>
                    </a:p>
                  </a:txBody>
                  <a:tcPr/>
                </a:tc>
                <a:extLst>
                  <a:ext uri="{0D108BD9-81ED-4DB2-BD59-A6C34878D82A}">
                    <a16:rowId xmlns:a16="http://schemas.microsoft.com/office/drawing/2014/main" xmlns="" val="10003"/>
                  </a:ext>
                </a:extLst>
              </a:tr>
              <a:tr h="398549">
                <a:tc>
                  <a:txBody>
                    <a:bodyPr/>
                    <a:lstStyle/>
                    <a:p>
                      <a:r>
                        <a:rPr lang="en-US" dirty="0"/>
                        <a:t>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2018</a:t>
                      </a:r>
                    </a:p>
                  </a:txBody>
                  <a:tcPr/>
                </a:tc>
                <a:extLst>
                  <a:ext uri="{0D108BD9-81ED-4DB2-BD59-A6C34878D82A}">
                    <a16:rowId xmlns:a16="http://schemas.microsoft.com/office/drawing/2014/main" xmlns="" val="10004"/>
                  </a:ext>
                </a:extLst>
              </a:tr>
              <a:tr h="398549">
                <a:tc>
                  <a:txBody>
                    <a:bodyPr/>
                    <a:lstStyle/>
                    <a:p>
                      <a:r>
                        <a:rPr lang="en-US" dirty="0"/>
                        <a:t>TG Comment Collection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2018</a:t>
                      </a:r>
                    </a:p>
                  </a:txBody>
                  <a:tcPr/>
                </a:tc>
                <a:tc>
                  <a:txBody>
                    <a:bodyPr/>
                    <a:lstStyle/>
                    <a:p>
                      <a:r>
                        <a:rPr lang="en-US" dirty="0">
                          <a:solidFill>
                            <a:schemeClr val="tx1"/>
                          </a:solidFill>
                        </a:rPr>
                        <a:t>July</a:t>
                      </a:r>
                      <a:r>
                        <a:rPr lang="en-US" dirty="0"/>
                        <a:t>, 2018</a:t>
                      </a:r>
                    </a:p>
                  </a:txBody>
                  <a:tcPr/>
                </a:tc>
                <a:extLst>
                  <a:ext uri="{0D108BD9-81ED-4DB2-BD59-A6C34878D82A}">
                    <a16:rowId xmlns:a16="http://schemas.microsoft.com/office/drawing/2014/main" xmlns="" val="10005"/>
                  </a:ext>
                </a:extLst>
              </a:tr>
              <a:tr h="398549">
                <a:tc>
                  <a:txBody>
                    <a:bodyPr/>
                    <a:lstStyle/>
                    <a:p>
                      <a:r>
                        <a:rPr lang="en-US" dirty="0"/>
                        <a:t>WG Letter Ballot</a:t>
                      </a:r>
                    </a:p>
                  </a:txBody>
                  <a:tcPr/>
                </a:tc>
                <a:tc>
                  <a:txBody>
                    <a:bodyPr/>
                    <a:lstStyle/>
                    <a:p>
                      <a:r>
                        <a:rPr lang="en-US" dirty="0">
                          <a:solidFill>
                            <a:schemeClr val="tx1"/>
                          </a:solidFill>
                        </a:rPr>
                        <a:t>July</a:t>
                      </a:r>
                      <a:r>
                        <a:rPr lang="en-US" dirty="0"/>
                        <a:t>, 2018</a:t>
                      </a:r>
                    </a:p>
                  </a:txBody>
                  <a:tcPr/>
                </a:tc>
                <a:tc>
                  <a:txBody>
                    <a:bodyPr/>
                    <a:lstStyle/>
                    <a:p>
                      <a:r>
                        <a:rPr lang="en-US" dirty="0"/>
                        <a:t>Sept,</a:t>
                      </a:r>
                      <a:r>
                        <a:rPr lang="en-US" baseline="0" dirty="0"/>
                        <a:t> 2018</a:t>
                      </a:r>
                      <a:endParaRPr lang="en-US" dirty="0"/>
                    </a:p>
                  </a:txBody>
                  <a:tcPr/>
                </a:tc>
                <a:extLst>
                  <a:ext uri="{0D108BD9-81ED-4DB2-BD59-A6C34878D82A}">
                    <a16:rowId xmlns:a16="http://schemas.microsoft.com/office/drawing/2014/main" xmlns="" val="10006"/>
                  </a:ext>
                </a:extLst>
              </a:tr>
              <a:tr h="398549">
                <a:tc>
                  <a:txBody>
                    <a:bodyPr/>
                    <a:lstStyle/>
                    <a:p>
                      <a:r>
                        <a:rPr lang="en-US" dirty="0"/>
                        <a:t>WG Recirculation Ballot</a:t>
                      </a:r>
                    </a:p>
                  </a:txBody>
                  <a:tcPr/>
                </a:tc>
                <a:tc>
                  <a:txBody>
                    <a:bodyPr/>
                    <a:lstStyle/>
                    <a:p>
                      <a:r>
                        <a:rPr lang="en-US" dirty="0">
                          <a:solidFill>
                            <a:schemeClr val="tx1"/>
                          </a:solidFill>
                        </a:rPr>
                        <a:t>Sept 11</a:t>
                      </a:r>
                      <a:r>
                        <a:rPr lang="en-US" dirty="0"/>
                        <a:t>, 2018</a:t>
                      </a:r>
                    </a:p>
                  </a:txBody>
                  <a:tcPr/>
                </a:tc>
                <a:tc>
                  <a:txBody>
                    <a:bodyPr/>
                    <a:lstStyle/>
                    <a:p>
                      <a:r>
                        <a:rPr lang="en-US" dirty="0"/>
                        <a:t>Sept 27, 2018</a:t>
                      </a:r>
                    </a:p>
                  </a:txBody>
                  <a:tcPr/>
                </a:tc>
                <a:extLst>
                  <a:ext uri="{0D108BD9-81ED-4DB2-BD59-A6C34878D82A}">
                    <a16:rowId xmlns:a16="http://schemas.microsoft.com/office/drawing/2014/main" xmlns="" val="10007"/>
                  </a:ext>
                </a:extLst>
              </a:tr>
              <a:tr h="398549">
                <a:tc>
                  <a:txBody>
                    <a:bodyPr/>
                    <a:lstStyle/>
                    <a:p>
                      <a:r>
                        <a:rPr lang="en-US" dirty="0"/>
                        <a:t>BRC Conference</a:t>
                      </a:r>
                      <a:r>
                        <a:rPr lang="en-US" baseline="0" dirty="0"/>
                        <a:t> Call</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Oct</a:t>
                      </a:r>
                      <a:r>
                        <a:rPr lang="en-US" baseline="0" dirty="0"/>
                        <a:t> 3</a:t>
                      </a:r>
                      <a:r>
                        <a:rPr lang="en-US" dirty="0"/>
                        <a:t>,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Oct 3, 2018</a:t>
                      </a:r>
                    </a:p>
                  </a:txBody>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3602640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&lt;January  2019&gt;</a:t>
            </a:r>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&lt;Charles Perkins&gt;, &lt;Futurewei&gt;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a:solidFill>
                  <a:srgbClr val="000000"/>
                </a:solidFill>
                <a:ea typeface="Lucida Grande"/>
                <a:cs typeface="Lucida Grande"/>
              </a:rPr>
              <a:t>Schedule, continued</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237691056"/>
              </p:ext>
            </p:extLst>
          </p:nvPr>
        </p:nvGraphicFramePr>
        <p:xfrm>
          <a:off x="609600" y="1676400"/>
          <a:ext cx="7848600" cy="2789843"/>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xmlns="" val="20000"/>
                    </a:ext>
                  </a:extLst>
                </a:gridCol>
                <a:gridCol w="1778000">
                  <a:extLst>
                    <a:ext uri="{9D8B030D-6E8A-4147-A177-3AD203B41FA5}">
                      <a16:colId xmlns:a16="http://schemas.microsoft.com/office/drawing/2014/main" xmlns="" val="20001"/>
                    </a:ext>
                  </a:extLst>
                </a:gridCol>
                <a:gridCol w="2336800">
                  <a:extLst>
                    <a:ext uri="{9D8B030D-6E8A-4147-A177-3AD203B41FA5}">
                      <a16:colId xmlns:a16="http://schemas.microsoft.com/office/drawing/2014/main" xmlns=""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a16="http://schemas.microsoft.com/office/drawing/2014/main" xmlns="" val="10000"/>
                  </a:ext>
                </a:extLst>
              </a:tr>
              <a:tr h="398549">
                <a:tc>
                  <a:txBody>
                    <a:bodyPr/>
                    <a:lstStyle/>
                    <a:p>
                      <a:r>
                        <a:rPr lang="en-US" dirty="0"/>
                        <a:t>EC Approval for Sponsor Ballot</a:t>
                      </a:r>
                    </a:p>
                  </a:txBody>
                  <a:tcPr/>
                </a:tc>
                <a:tc>
                  <a:txBody>
                    <a:bodyPr/>
                    <a:lstStyle/>
                    <a:p>
                      <a:r>
                        <a:rPr lang="en-US" dirty="0"/>
                        <a:t>Oct, 2018</a:t>
                      </a:r>
                    </a:p>
                  </a:txBody>
                  <a:tcPr/>
                </a:tc>
                <a:tc>
                  <a:txBody>
                    <a:bodyPr/>
                    <a:lstStyle/>
                    <a:p>
                      <a:r>
                        <a:rPr lang="en-US" dirty="0"/>
                        <a:t>Oct, 2018</a:t>
                      </a:r>
                    </a:p>
                  </a:txBody>
                  <a:tcPr/>
                </a:tc>
                <a:extLst>
                  <a:ext uri="{0D108BD9-81ED-4DB2-BD59-A6C34878D82A}">
                    <a16:rowId xmlns:a16="http://schemas.microsoft.com/office/drawing/2014/main" xmlns="" val="10001"/>
                  </a:ext>
                </a:extLst>
              </a:tr>
              <a:tr h="398549">
                <a:tc>
                  <a:txBody>
                    <a:bodyPr/>
                    <a:lstStyle/>
                    <a:p>
                      <a:r>
                        <a:rPr lang="en-US" dirty="0"/>
                        <a:t>Sponsor Ballot</a:t>
                      </a:r>
                    </a:p>
                  </a:txBody>
                  <a:tcPr/>
                </a:tc>
                <a:tc>
                  <a:txBody>
                    <a:bodyPr/>
                    <a:lstStyle/>
                    <a:p>
                      <a:r>
                        <a:rPr lang="en-US" dirty="0">
                          <a:solidFill>
                            <a:schemeClr val="tx1"/>
                          </a:solidFill>
                        </a:rPr>
                        <a:t>Oct</a:t>
                      </a:r>
                      <a:r>
                        <a:rPr lang="en-US" dirty="0"/>
                        <a:t>, 2018</a:t>
                      </a:r>
                    </a:p>
                  </a:txBody>
                  <a:tcPr/>
                </a:tc>
                <a:tc>
                  <a:txBody>
                    <a:bodyPr/>
                    <a:lstStyle/>
                    <a:p>
                      <a:r>
                        <a:rPr lang="en-US" dirty="0"/>
                        <a:t>Nov, 2018</a:t>
                      </a:r>
                    </a:p>
                  </a:txBody>
                  <a:tcPr/>
                </a:tc>
                <a:extLst>
                  <a:ext uri="{0D108BD9-81ED-4DB2-BD59-A6C34878D82A}">
                    <a16:rowId xmlns:a16="http://schemas.microsoft.com/office/drawing/2014/main" xmlns="" val="10002"/>
                  </a:ext>
                </a:extLst>
              </a:tr>
              <a:tr h="398549">
                <a:tc>
                  <a:txBody>
                    <a:bodyPr/>
                    <a:lstStyle/>
                    <a:p>
                      <a:r>
                        <a:rPr lang="en-US" dirty="0"/>
                        <a:t>Resolve</a:t>
                      </a:r>
                      <a:r>
                        <a:rPr lang="en-US" baseline="0" dirty="0"/>
                        <a:t> Sponsor Ballot Comments</a:t>
                      </a:r>
                      <a:endParaRPr lang="en-US" dirty="0"/>
                    </a:p>
                  </a:txBody>
                  <a:tcPr/>
                </a:tc>
                <a:tc>
                  <a:txBody>
                    <a:bodyPr/>
                    <a:lstStyle/>
                    <a:p>
                      <a:r>
                        <a:rPr lang="en-US" dirty="0"/>
                        <a:t>Nov, 2018</a:t>
                      </a:r>
                    </a:p>
                  </a:txBody>
                  <a:tcPr/>
                </a:tc>
                <a:tc>
                  <a:txBody>
                    <a:bodyPr/>
                    <a:lstStyle/>
                    <a:p>
                      <a:r>
                        <a:rPr lang="en-US" dirty="0"/>
                        <a:t>Nov, 2018</a:t>
                      </a:r>
                    </a:p>
                  </a:txBody>
                  <a:tcPr/>
                </a:tc>
                <a:extLst>
                  <a:ext uri="{0D108BD9-81ED-4DB2-BD59-A6C34878D82A}">
                    <a16:rowId xmlns:a16="http://schemas.microsoft.com/office/drawing/2014/main" xmlns="" val="10003"/>
                  </a:ext>
                </a:extLst>
              </a:tr>
              <a:tr h="398549">
                <a:tc>
                  <a:txBody>
                    <a:bodyPr/>
                    <a:lstStyle/>
                    <a:p>
                      <a:r>
                        <a:rPr lang="en-US" dirty="0"/>
                        <a:t>Sponsor Ballot Recirculation</a:t>
                      </a:r>
                    </a:p>
                  </a:txBody>
                  <a:tcPr/>
                </a:tc>
                <a:tc>
                  <a:txBody>
                    <a:bodyPr/>
                    <a:lstStyle/>
                    <a:p>
                      <a:r>
                        <a:rPr lang="en-US" dirty="0"/>
                        <a:t>Nov, 2018</a:t>
                      </a:r>
                    </a:p>
                  </a:txBody>
                  <a:tcPr/>
                </a:tc>
                <a:tc>
                  <a:txBody>
                    <a:bodyPr/>
                    <a:lstStyle/>
                    <a:p>
                      <a:r>
                        <a:rPr lang="en-US" dirty="0"/>
                        <a:t>Dec,</a:t>
                      </a:r>
                      <a:r>
                        <a:rPr lang="en-US" baseline="0" dirty="0"/>
                        <a:t> 2018</a:t>
                      </a:r>
                      <a:endParaRPr lang="en-US" dirty="0"/>
                    </a:p>
                  </a:txBody>
                  <a:tcPr/>
                </a:tc>
                <a:extLst>
                  <a:ext uri="{0D108BD9-81ED-4DB2-BD59-A6C34878D82A}">
                    <a16:rowId xmlns:a16="http://schemas.microsoft.com/office/drawing/2014/main" xmlns="" val="10004"/>
                  </a:ext>
                </a:extLst>
              </a:tr>
              <a:tr h="398549">
                <a:tc>
                  <a:txBody>
                    <a:bodyPr/>
                    <a:lstStyle/>
                    <a:p>
                      <a:r>
                        <a:rPr lang="en-US" dirty="0"/>
                        <a:t>RevCom / IEEE SASB Approval</a:t>
                      </a:r>
                    </a:p>
                  </a:txBody>
                  <a:tcPr/>
                </a:tc>
                <a:tc>
                  <a:txBody>
                    <a:bodyPr/>
                    <a:lstStyle/>
                    <a:p>
                      <a:r>
                        <a:rPr lang="en-US" dirty="0"/>
                        <a:t>Jan 19, 2019</a:t>
                      </a:r>
                    </a:p>
                  </a:txBody>
                  <a:tcPr/>
                </a:tc>
                <a:tc>
                  <a:txBody>
                    <a:bodyPr/>
                    <a:lstStyle/>
                    <a:p>
                      <a:r>
                        <a:rPr lang="en-US" dirty="0"/>
                        <a:t>March 21, 2019</a:t>
                      </a:r>
                    </a:p>
                  </a:txBody>
                  <a:tcPr/>
                </a:tc>
                <a:extLst>
                  <a:ext uri="{0D108BD9-81ED-4DB2-BD59-A6C34878D82A}">
                    <a16:rowId xmlns:a16="http://schemas.microsoft.com/office/drawing/2014/main" xmlns="" val="10005"/>
                  </a:ext>
                </a:extLst>
              </a:tr>
              <a:tr h="398549">
                <a:tc>
                  <a:txBody>
                    <a:bodyPr/>
                    <a:lstStyle/>
                    <a:p>
                      <a:r>
                        <a:rPr lang="en-US" dirty="0"/>
                        <a:t>IEEE-SA Publication</a:t>
                      </a:r>
                    </a:p>
                  </a:txBody>
                  <a:tcPr/>
                </a:tc>
                <a:tc>
                  <a:txBody>
                    <a:bodyPr/>
                    <a:lstStyle/>
                    <a:p>
                      <a:r>
                        <a:rPr lang="en-US" dirty="0"/>
                        <a:t>May, 2019</a:t>
                      </a:r>
                    </a:p>
                  </a:txBody>
                  <a:tcPr/>
                </a:tc>
                <a:tc>
                  <a:txBody>
                    <a:bodyPr/>
                    <a:lstStyle/>
                    <a:p>
                      <a:r>
                        <a:rPr lang="en-US" dirty="0"/>
                        <a:t>July, 2019</a:t>
                      </a:r>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78679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077200" cy="685800"/>
          </a:xfrm>
        </p:spPr>
        <p:txBody>
          <a:bodyPr/>
          <a:lstStyle/>
          <a:p>
            <a:r>
              <a:rPr lang="en-US" dirty="0"/>
              <a:t>WG Vote for BRC for P802-15-10a drafts </a:t>
            </a:r>
          </a:p>
        </p:txBody>
      </p:sp>
      <p:sp>
        <p:nvSpPr>
          <p:cNvPr id="3" name="Content Placeholder 2"/>
          <p:cNvSpPr>
            <a:spLocks noGrp="1"/>
          </p:cNvSpPr>
          <p:nvPr>
            <p:ph idx="1"/>
          </p:nvPr>
        </p:nvSpPr>
        <p:spPr>
          <a:xfrm>
            <a:off x="457200" y="1371600"/>
            <a:ext cx="8153400" cy="4800600"/>
          </a:xfrm>
        </p:spPr>
        <p:txBody>
          <a:bodyPr/>
          <a:lstStyle/>
          <a:p>
            <a:r>
              <a:rPr lang="en-US" sz="2000" i="1" dirty="0"/>
              <a:t>Move to request that the 802.15 WG approve the formation of a Ballot Resolution Committee (BRC) for resolving RevCom comments on draft P802.15.10a-D03-2018-r1 with the following membership: Kiyoshi Fukui, </a:t>
            </a:r>
            <a:r>
              <a:rPr lang="en-US" sz="2000" i="1" dirty="0" err="1"/>
              <a:t>Joerg</a:t>
            </a:r>
            <a:r>
              <a:rPr lang="en-US" sz="2000" i="1" dirty="0"/>
              <a:t> Robert, Clint Powell, Tero Kivinen, and Charlie Perkins (as chair). The 802.15.10a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dirty="0"/>
              <a:t> </a:t>
            </a:r>
          </a:p>
          <a:p>
            <a:pPr lvl="1"/>
            <a:r>
              <a:rPr lang="en-US" sz="2400" dirty="0"/>
              <a:t>Moved: Jörg Robert</a:t>
            </a:r>
          </a:p>
          <a:p>
            <a:pPr lvl="1"/>
            <a:r>
              <a:rPr lang="en-US" sz="2400" dirty="0"/>
              <a:t>Seconded: Johannes</a:t>
            </a:r>
          </a:p>
          <a:p>
            <a:pPr lvl="1"/>
            <a:r>
              <a:rPr lang="en-US" sz="2400" dirty="0"/>
              <a:t>Vote Results: No objections, so motion is approved</a:t>
            </a:r>
          </a:p>
        </p:txBody>
      </p:sp>
      <p:sp>
        <p:nvSpPr>
          <p:cNvPr id="4" name="Date Placeholder 3"/>
          <p:cNvSpPr>
            <a:spLocks noGrp="1"/>
          </p:cNvSpPr>
          <p:nvPr>
            <p:ph type="dt" sz="half" idx="10"/>
          </p:nvPr>
        </p:nvSpPr>
        <p:spPr/>
        <p:txBody>
          <a:bodyPr/>
          <a:lstStyle/>
          <a:p>
            <a:pPr>
              <a:defRPr/>
            </a:pPr>
            <a:r>
              <a:rPr lang="en-US" dirty="0"/>
              <a:t>&lt;November  2018&gt;</a:t>
            </a:r>
          </a:p>
        </p:txBody>
      </p:sp>
      <p:sp>
        <p:nvSpPr>
          <p:cNvPr id="5" name="Footer Placeholder 4"/>
          <p:cNvSpPr>
            <a:spLocks noGrp="1"/>
          </p:cNvSpPr>
          <p:nvPr>
            <p:ph type="ftr" sz="quarter" idx="11"/>
          </p:nvPr>
        </p:nvSpPr>
        <p:spPr/>
        <p:txBody>
          <a:bodyPr/>
          <a:lstStyle/>
          <a:p>
            <a:pPr>
              <a:defRPr/>
            </a:pPr>
            <a:r>
              <a:rPr lang="en-US"/>
              <a:t>&lt;Charlie Perkins&gt;, &lt;Futurewei&gt;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1735632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762000"/>
          </a:xfrm>
        </p:spPr>
        <p:txBody>
          <a:bodyPr/>
          <a:lstStyle/>
          <a:p>
            <a:r>
              <a:rPr lang="en-US" dirty="0"/>
              <a:t>CRG formation for RevCom Comments</a:t>
            </a:r>
          </a:p>
        </p:txBody>
      </p:sp>
      <p:sp>
        <p:nvSpPr>
          <p:cNvPr id="3" name="Content Placeholder 2"/>
          <p:cNvSpPr>
            <a:spLocks noGrp="1"/>
          </p:cNvSpPr>
          <p:nvPr>
            <p:ph idx="1"/>
          </p:nvPr>
        </p:nvSpPr>
        <p:spPr>
          <a:xfrm>
            <a:off x="685800" y="1447800"/>
            <a:ext cx="7772400" cy="4876800"/>
          </a:xfrm>
        </p:spPr>
        <p:txBody>
          <a:bodyPr/>
          <a:lstStyle/>
          <a:p>
            <a:pPr marL="457200" lvl="2" indent="-260350"/>
            <a:r>
              <a:rPr lang="en-US" sz="2000" i="1" dirty="0"/>
              <a:t>Move that 802.15 WG approve the formation of a Comment Resolution Group (CSG) for the Standards Association balloting of the P802.15.10a-D03-2018-r1, or latest draft, with the following membership: Kiyoshi Fukui, Jörg Robert, Clint Powell, Tero Kivinen, and Charlie Perkins (as chair). The 802.15.10a CSG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lvl="1"/>
            <a:r>
              <a:rPr lang="en-US" sz="2000" dirty="0"/>
              <a:t>Moved:</a:t>
            </a:r>
          </a:p>
          <a:p>
            <a:pPr lvl="1"/>
            <a:r>
              <a:rPr lang="en-US" sz="2000" dirty="0"/>
              <a:t>Seconded:</a:t>
            </a:r>
          </a:p>
          <a:p>
            <a:pPr lvl="1"/>
            <a:r>
              <a:rPr lang="en-US" sz="2000" dirty="0"/>
              <a:t>Vote Results:</a:t>
            </a:r>
          </a:p>
        </p:txBody>
      </p:sp>
      <p:sp>
        <p:nvSpPr>
          <p:cNvPr id="4" name="Date Placeholder 3"/>
          <p:cNvSpPr>
            <a:spLocks noGrp="1"/>
          </p:cNvSpPr>
          <p:nvPr>
            <p:ph type="dt" sz="half" idx="10"/>
          </p:nvPr>
        </p:nvSpPr>
        <p:spPr/>
        <p:txBody>
          <a:bodyPr/>
          <a:lstStyle/>
          <a:p>
            <a:pPr>
              <a:defRPr/>
            </a:pPr>
            <a:r>
              <a:rPr lang="en-US" dirty="0"/>
              <a:t>&lt;November  2018&gt;</a:t>
            </a:r>
          </a:p>
        </p:txBody>
      </p:sp>
      <p:sp>
        <p:nvSpPr>
          <p:cNvPr id="5" name="Footer Placeholder 4"/>
          <p:cNvSpPr>
            <a:spLocks noGrp="1"/>
          </p:cNvSpPr>
          <p:nvPr>
            <p:ph type="ftr" sz="quarter" idx="11"/>
          </p:nvPr>
        </p:nvSpPr>
        <p:spPr/>
        <p:txBody>
          <a:bodyPr/>
          <a:lstStyle/>
          <a:p>
            <a:pPr>
              <a:defRPr/>
            </a:pPr>
            <a:r>
              <a:rPr lang="en-US"/>
              <a:t>&lt;Charlie Perkins&gt;, &lt;Futurewei&gt;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1005203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BRC Conference Call Schedule</a:t>
            </a:r>
          </a:p>
        </p:txBody>
      </p:sp>
      <p:sp>
        <p:nvSpPr>
          <p:cNvPr id="3" name="Content Placeholder 2"/>
          <p:cNvSpPr>
            <a:spLocks noGrp="1"/>
          </p:cNvSpPr>
          <p:nvPr>
            <p:ph idx="1"/>
          </p:nvPr>
        </p:nvSpPr>
        <p:spPr/>
        <p:txBody>
          <a:bodyPr/>
          <a:lstStyle/>
          <a:p>
            <a:r>
              <a:rPr lang="en-US" dirty="0"/>
              <a:t>None scheduled</a:t>
            </a:r>
          </a:p>
        </p:txBody>
      </p:sp>
      <p:sp>
        <p:nvSpPr>
          <p:cNvPr id="4" name="Date Placeholder 3"/>
          <p:cNvSpPr>
            <a:spLocks noGrp="1"/>
          </p:cNvSpPr>
          <p:nvPr>
            <p:ph type="dt" sz="half" idx="10"/>
          </p:nvPr>
        </p:nvSpPr>
        <p:spPr/>
        <p:txBody>
          <a:bodyPr/>
          <a:lstStyle/>
          <a:p>
            <a:pPr>
              <a:defRPr/>
            </a:pPr>
            <a:r>
              <a:rPr lang="en-US" dirty="0"/>
              <a:t>&lt;January  2019&gt;</a:t>
            </a:r>
          </a:p>
        </p:txBody>
      </p:sp>
      <p:sp>
        <p:nvSpPr>
          <p:cNvPr id="5" name="Footer Placeholder 4"/>
          <p:cNvSpPr>
            <a:spLocks noGrp="1"/>
          </p:cNvSpPr>
          <p:nvPr>
            <p:ph type="ftr" sz="quarter" idx="11"/>
          </p:nvPr>
        </p:nvSpPr>
        <p:spPr/>
        <p:txBody>
          <a:bodyPr/>
          <a:lstStyle/>
          <a:p>
            <a:pPr>
              <a:defRPr/>
            </a:pPr>
            <a:r>
              <a:rPr lang="en-US"/>
              <a:t>&lt;Charlie Perkins&gt;, &lt;Futurewei&gt;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282202549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112297</TotalTime>
  <Words>805</Words>
  <Application>Microsoft Office PowerPoint</Application>
  <PresentationFormat>On-screen Show (4:3)</PresentationFormat>
  <Paragraphs>164</Paragraphs>
  <Slides>10</Slides>
  <Notes>6</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Default Design</vt:lpstr>
      <vt:lpstr>Custom Design</vt:lpstr>
      <vt:lpstr>PowerPoint Presentation</vt:lpstr>
      <vt:lpstr>TG10a (RMA) Officers</vt:lpstr>
      <vt:lpstr>Goal of TG10a</vt:lpstr>
      <vt:lpstr>TG10a Meeting Agenda/Goals</vt:lpstr>
      <vt:lpstr>Schedule</vt:lpstr>
      <vt:lpstr>Schedule, continued</vt:lpstr>
      <vt:lpstr>WG Vote for BRC for P802-15-10a drafts </vt:lpstr>
      <vt:lpstr>CRG formation for RevCom Comments</vt:lpstr>
      <vt:lpstr>BRC Conference Call Schedule</vt:lpstr>
      <vt:lpstr>Meeting Accomplishments</vt:lpstr>
    </vt:vector>
  </TitlesOfParts>
  <Company>Futurewei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Closing Report</dc:title>
  <dc:subject>IEEE 802.15 &lt;TG10a&gt;</dc:subject>
  <dc:creator>Charlie Perkins</dc:creator>
  <dc:description>&lt;15-19-00xx-00-0012&gt;</dc:description>
  <cp:lastModifiedBy>charliep</cp:lastModifiedBy>
  <cp:revision>1151</cp:revision>
  <cp:lastPrinted>2015-07-14T16:02:16Z</cp:lastPrinted>
  <dcterms:created xsi:type="dcterms:W3CDTF">2009-07-12T16:25:16Z</dcterms:created>
  <dcterms:modified xsi:type="dcterms:W3CDTF">2019-01-16T13:49:19Z</dcterms:modified>
</cp:coreProperties>
</file>