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2">
  <p:sldMasterIdLst>
    <p:sldMasterId id="2147483648" r:id="rId1"/>
  </p:sldMasterIdLst>
  <p:notesMasterIdLst>
    <p:notesMasterId r:id="rId14"/>
  </p:notesMasterIdLst>
  <p:sldIdLst>
    <p:sldId id="295" r:id="rId2"/>
    <p:sldId id="325" r:id="rId3"/>
    <p:sldId id="334" r:id="rId4"/>
    <p:sldId id="338" r:id="rId5"/>
    <p:sldId id="340" r:id="rId6"/>
    <p:sldId id="329" r:id="rId7"/>
    <p:sldId id="346" r:id="rId8"/>
    <p:sldId id="341" r:id="rId9"/>
    <p:sldId id="342" r:id="rId10"/>
    <p:sldId id="343" r:id="rId11"/>
    <p:sldId id="344" r:id="rId12"/>
    <p:sldId id="345" r:id="rId1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bg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bg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bg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bg1"/>
        </a:solidFill>
        <a:latin typeface="Times New Roman" pitchFamily="18" charset="0"/>
        <a:ea typeface="MS PGothic" pitchFamily="34" charset="-128"/>
        <a:cs typeface="+mn-cs"/>
      </a:defRPr>
    </a:lvl9pPr>
  </p:defaultTextStyle>
  <p:extLst>
    <p:ext uri="{521415D9-36F7-43E2-AB2F-B90AF26B5E84}">
      <p14:sectionLst xmlns:p14="http://schemas.microsoft.com/office/powerpoint/2010/main">
        <p14:section name="Header slides" id="{C1882743-BA21-49AE-8E74-95FDC8C3712F}">
          <p14:sldIdLst>
            <p14:sldId id="295"/>
            <p14:sldId id="325"/>
            <p14:sldId id="334"/>
            <p14:sldId id="338"/>
            <p14:sldId id="340"/>
            <p14:sldId id="329"/>
            <p14:sldId id="346"/>
            <p14:sldId id="341"/>
            <p14:sldId id="342"/>
            <p14:sldId id="343"/>
            <p14:sldId id="344"/>
            <p14:sldId id="345"/>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24" autoAdjust="0"/>
    <p:restoredTop sz="93690" autoAdjust="0"/>
  </p:normalViewPr>
  <p:slideViewPr>
    <p:cSldViewPr>
      <p:cViewPr varScale="1">
        <p:scale>
          <a:sx n="91" d="100"/>
          <a:sy n="91" d="100"/>
        </p:scale>
        <p:origin x="-942" y="-108"/>
      </p:cViewPr>
      <p:guideLst>
        <p:guide orient="horz" pos="2160"/>
        <p:guide pos="2880"/>
      </p:guideLst>
    </p:cSldViewPr>
  </p:slideViewPr>
  <p:outlineViewPr>
    <p:cViewPr varScale="1">
      <p:scale>
        <a:sx n="170" d="200"/>
        <a:sy n="170" d="200"/>
      </p:scale>
      <p:origin x="588" y="0"/>
    </p:cViewPr>
  </p:outlineViewPr>
  <p:notesTextViewPr>
    <p:cViewPr>
      <p:scale>
        <a:sx n="100" d="100"/>
        <a:sy n="100" d="100"/>
      </p:scale>
      <p:origin x="0" y="0"/>
    </p:cViewPr>
  </p:notesTextViewPr>
  <p:notesViewPr>
    <p:cSldViewPr>
      <p:cViewPr varScale="1">
        <p:scale>
          <a:sx n="73" d="100"/>
          <a:sy n="73" d="100"/>
        </p:scale>
        <p:origin x="-275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avid\Documents\_3DB_\12_STANDARDIZATION\IEEE_802_15_4z\2019-01%20interim%20meeting%20(St-Louis)\my_presentation\LRP%20band%20alloc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ja-JP"/>
            </a:pPr>
            <a:r>
              <a:rPr lang="en-US"/>
              <a:t>Band allocation for LRP SRDEV</a:t>
            </a:r>
          </a:p>
        </c:rich>
      </c:tx>
      <c:layout/>
      <c:overlay val="0"/>
    </c:title>
    <c:autoTitleDeleted val="0"/>
    <c:plotArea>
      <c:layout/>
      <c:scatterChart>
        <c:scatterStyle val="lineMarker"/>
        <c:varyColors val="0"/>
        <c:ser>
          <c:idx val="12"/>
          <c:order val="0"/>
          <c:tx>
            <c:strRef>
              <c:f>'600MHz BW (2)'!$AA$2:$AB$2</c:f>
              <c:strCache>
                <c:ptCount val="1"/>
                <c:pt idx="0">
                  <c:v>USA 15.250</c:v>
                </c:pt>
              </c:strCache>
            </c:strRef>
          </c:tx>
          <c:spPr>
            <a:ln>
              <a:solidFill>
                <a:schemeClr val="bg1">
                  <a:lumMod val="50000"/>
                </a:schemeClr>
              </a:solidFill>
              <a:prstDash val="dash"/>
            </a:ln>
          </c:spPr>
          <c:marker>
            <c:symbol val="none"/>
          </c:marker>
          <c:xVal>
            <c:numRef>
              <c:f>'600MHz BW (2)'!$AA$6:$AA$18</c:f>
              <c:numCache>
                <c:formatCode>General</c:formatCode>
                <c:ptCount val="13"/>
                <c:pt idx="4">
                  <c:v>3100</c:v>
                </c:pt>
                <c:pt idx="5">
                  <c:v>5925</c:v>
                </c:pt>
                <c:pt idx="6">
                  <c:v>5925</c:v>
                </c:pt>
                <c:pt idx="7">
                  <c:v>6587.5</c:v>
                </c:pt>
                <c:pt idx="8">
                  <c:v>7250</c:v>
                </c:pt>
                <c:pt idx="9">
                  <c:v>7250</c:v>
                </c:pt>
                <c:pt idx="10">
                  <c:v>10600</c:v>
                </c:pt>
                <c:pt idx="11">
                  <c:v>10600</c:v>
                </c:pt>
                <c:pt idx="12">
                  <c:v>20000</c:v>
                </c:pt>
              </c:numCache>
            </c:numRef>
          </c:xVal>
          <c:yVal>
            <c:numRef>
              <c:f>'600MHz BW (2)'!$AB$6:$AB$18</c:f>
              <c:numCache>
                <c:formatCode>General</c:formatCode>
                <c:ptCount val="13"/>
                <c:pt idx="4">
                  <c:v>-10</c:v>
                </c:pt>
                <c:pt idx="5">
                  <c:v>-10</c:v>
                </c:pt>
                <c:pt idx="6">
                  <c:v>0</c:v>
                </c:pt>
                <c:pt idx="7">
                  <c:v>0</c:v>
                </c:pt>
                <c:pt idx="8">
                  <c:v>0</c:v>
                </c:pt>
                <c:pt idx="9">
                  <c:v>-10</c:v>
                </c:pt>
                <c:pt idx="10">
                  <c:v>-10</c:v>
                </c:pt>
                <c:pt idx="11">
                  <c:v>-20</c:v>
                </c:pt>
                <c:pt idx="12">
                  <c:v>-20</c:v>
                </c:pt>
              </c:numCache>
            </c:numRef>
          </c:yVal>
          <c:smooth val="0"/>
          <c:extLst xmlns:c16r2="http://schemas.microsoft.com/office/drawing/2015/06/chart">
            <c:ext xmlns:c16="http://schemas.microsoft.com/office/drawing/2014/chart" uri="{C3380CC4-5D6E-409C-BE32-E72D297353CC}">
              <c16:uniqueId val="{00000000-98A4-4DAA-A214-E06CECE074A1}"/>
            </c:ext>
          </c:extLst>
        </c:ser>
        <c:ser>
          <c:idx val="3"/>
          <c:order val="1"/>
          <c:tx>
            <c:strRef>
              <c:f>'600MHz BW (2)'!$S$2:$T$2</c:f>
              <c:strCache>
                <c:ptCount val="1"/>
                <c:pt idx="0">
                  <c:v>WiFi 6G mask</c:v>
                </c:pt>
              </c:strCache>
            </c:strRef>
          </c:tx>
          <c:spPr>
            <a:ln>
              <a:solidFill>
                <a:sysClr val="windowText" lastClr="000000"/>
              </a:solidFill>
              <a:prstDash val="sysDot"/>
            </a:ln>
          </c:spPr>
          <c:marker>
            <c:symbol val="none"/>
          </c:marker>
          <c:xVal>
            <c:numRef>
              <c:f>'600MHz BW (2)'!$S$6:$S$18</c:f>
              <c:numCache>
                <c:formatCode>General</c:formatCode>
                <c:ptCount val="13"/>
                <c:pt idx="5">
                  <c:v>5925</c:v>
                </c:pt>
                <c:pt idx="6">
                  <c:v>5925</c:v>
                </c:pt>
                <c:pt idx="7">
                  <c:v>6525</c:v>
                </c:pt>
                <c:pt idx="8">
                  <c:v>7125</c:v>
                </c:pt>
                <c:pt idx="9">
                  <c:v>7125</c:v>
                </c:pt>
              </c:numCache>
            </c:numRef>
          </c:xVal>
          <c:yVal>
            <c:numRef>
              <c:f>'600MHz BW (2)'!$T$6:$T$18</c:f>
              <c:numCache>
                <c:formatCode>General</c:formatCode>
                <c:ptCount val="13"/>
                <c:pt idx="5">
                  <c:v>-30</c:v>
                </c:pt>
                <c:pt idx="6">
                  <c:v>0</c:v>
                </c:pt>
                <c:pt idx="7">
                  <c:v>0</c:v>
                </c:pt>
                <c:pt idx="8">
                  <c:v>0</c:v>
                </c:pt>
                <c:pt idx="9">
                  <c:v>-30</c:v>
                </c:pt>
              </c:numCache>
            </c:numRef>
          </c:yVal>
          <c:smooth val="0"/>
          <c:extLst xmlns:c16r2="http://schemas.microsoft.com/office/drawing/2015/06/chart">
            <c:ext xmlns:c16="http://schemas.microsoft.com/office/drawing/2014/chart" uri="{C3380CC4-5D6E-409C-BE32-E72D297353CC}">
              <c16:uniqueId val="{00000001-98A4-4DAA-A214-E06CECE074A1}"/>
            </c:ext>
          </c:extLst>
        </c:ser>
        <c:ser>
          <c:idx val="4"/>
          <c:order val="2"/>
          <c:tx>
            <c:strRef>
              <c:f>'600MHz BW (2)'!$U$2:$V$2</c:f>
              <c:strCache>
                <c:ptCount val="1"/>
                <c:pt idx="0">
                  <c:v>ETSI mask</c:v>
                </c:pt>
              </c:strCache>
            </c:strRef>
          </c:tx>
          <c:spPr>
            <a:ln>
              <a:prstDash val="dash"/>
            </a:ln>
          </c:spPr>
          <c:marker>
            <c:symbol val="none"/>
          </c:marker>
          <c:xVal>
            <c:numRef>
              <c:f>'600MHz BW (2)'!$U$6:$U$18</c:f>
              <c:numCache>
                <c:formatCode>General</c:formatCode>
                <c:ptCount val="13"/>
                <c:pt idx="0">
                  <c:v>3400</c:v>
                </c:pt>
                <c:pt idx="1">
                  <c:v>3800</c:v>
                </c:pt>
                <c:pt idx="2">
                  <c:v>3800</c:v>
                </c:pt>
                <c:pt idx="3">
                  <c:v>4800</c:v>
                </c:pt>
                <c:pt idx="4">
                  <c:v>4800</c:v>
                </c:pt>
                <c:pt idx="5">
                  <c:v>6000</c:v>
                </c:pt>
                <c:pt idx="6">
                  <c:v>6000</c:v>
                </c:pt>
                <c:pt idx="7">
                  <c:v>7250</c:v>
                </c:pt>
                <c:pt idx="8">
                  <c:v>8500</c:v>
                </c:pt>
                <c:pt idx="9">
                  <c:v>8500</c:v>
                </c:pt>
                <c:pt idx="10">
                  <c:v>10600</c:v>
                </c:pt>
                <c:pt idx="11">
                  <c:v>10600</c:v>
                </c:pt>
              </c:numCache>
            </c:numRef>
          </c:xVal>
          <c:yVal>
            <c:numRef>
              <c:f>'600MHz BW (2)'!$V$6:$V$18</c:f>
              <c:numCache>
                <c:formatCode>General</c:formatCode>
                <c:ptCount val="13"/>
                <c:pt idx="0">
                  <c:v>-38.700000000000003</c:v>
                </c:pt>
                <c:pt idx="1">
                  <c:v>-38.700000000000003</c:v>
                </c:pt>
                <c:pt idx="2">
                  <c:v>-28.700000000000003</c:v>
                </c:pt>
                <c:pt idx="3">
                  <c:v>-28.700000000000003</c:v>
                </c:pt>
                <c:pt idx="4">
                  <c:v>-28.700000000000003</c:v>
                </c:pt>
                <c:pt idx="5">
                  <c:v>-28.700000000000003</c:v>
                </c:pt>
                <c:pt idx="6">
                  <c:v>0</c:v>
                </c:pt>
                <c:pt idx="7">
                  <c:v>0</c:v>
                </c:pt>
                <c:pt idx="8">
                  <c:v>0</c:v>
                </c:pt>
                <c:pt idx="9">
                  <c:v>-23.700000000000003</c:v>
                </c:pt>
                <c:pt idx="10">
                  <c:v>-23.700000000000003</c:v>
                </c:pt>
                <c:pt idx="11">
                  <c:v>-43.7</c:v>
                </c:pt>
              </c:numCache>
            </c:numRef>
          </c:yVal>
          <c:smooth val="0"/>
          <c:extLst xmlns:c16r2="http://schemas.microsoft.com/office/drawing/2015/06/chart">
            <c:ext xmlns:c16="http://schemas.microsoft.com/office/drawing/2014/chart" uri="{C3380CC4-5D6E-409C-BE32-E72D297353CC}">
              <c16:uniqueId val="{00000002-98A4-4DAA-A214-E06CECE074A1}"/>
            </c:ext>
          </c:extLst>
        </c:ser>
        <c:ser>
          <c:idx val="10"/>
          <c:order val="3"/>
          <c:tx>
            <c:strRef>
              <c:f>'600MHz BW (2)'!$W$2:$X$2</c:f>
              <c:strCache>
                <c:ptCount val="1"/>
                <c:pt idx="0">
                  <c:v>Japan mask (outdoor)</c:v>
                </c:pt>
              </c:strCache>
            </c:strRef>
          </c:tx>
          <c:spPr>
            <a:ln>
              <a:solidFill>
                <a:srgbClr val="00B050"/>
              </a:solidFill>
              <a:prstDash val="sysDash"/>
            </a:ln>
          </c:spPr>
          <c:marker>
            <c:symbol val="none"/>
          </c:marker>
          <c:xVal>
            <c:numRef>
              <c:f>'600MHz BW (2)'!$W$6:$W$18</c:f>
              <c:numCache>
                <c:formatCode>General</c:formatCode>
                <c:ptCount val="13"/>
                <c:pt idx="0">
                  <c:v>2700</c:v>
                </c:pt>
                <c:pt idx="1">
                  <c:v>7250</c:v>
                </c:pt>
                <c:pt idx="2">
                  <c:v>7250</c:v>
                </c:pt>
                <c:pt idx="3">
                  <c:v>7587</c:v>
                </c:pt>
                <c:pt idx="4">
                  <c:v>7587</c:v>
                </c:pt>
                <c:pt idx="5">
                  <c:v>7662</c:v>
                </c:pt>
                <c:pt idx="6">
                  <c:v>7662</c:v>
                </c:pt>
                <c:pt idx="7">
                  <c:v>8031</c:v>
                </c:pt>
                <c:pt idx="8">
                  <c:v>8400</c:v>
                </c:pt>
                <c:pt idx="9">
                  <c:v>8400</c:v>
                </c:pt>
                <c:pt idx="10">
                  <c:v>8500</c:v>
                </c:pt>
                <c:pt idx="11">
                  <c:v>8500</c:v>
                </c:pt>
                <c:pt idx="12">
                  <c:v>10250</c:v>
                </c:pt>
              </c:numCache>
            </c:numRef>
          </c:xVal>
          <c:yVal>
            <c:numRef>
              <c:f>'600MHz BW (2)'!$X$6:$X$18</c:f>
              <c:numCache>
                <c:formatCode>General</c:formatCode>
                <c:ptCount val="13"/>
                <c:pt idx="0">
                  <c:v>-28.7</c:v>
                </c:pt>
                <c:pt idx="1">
                  <c:v>-28.7</c:v>
                </c:pt>
                <c:pt idx="2">
                  <c:v>-18</c:v>
                </c:pt>
                <c:pt idx="3">
                  <c:v>-18</c:v>
                </c:pt>
                <c:pt idx="4">
                  <c:v>-10</c:v>
                </c:pt>
                <c:pt idx="5">
                  <c:v>-10</c:v>
                </c:pt>
                <c:pt idx="6">
                  <c:v>0</c:v>
                </c:pt>
                <c:pt idx="7">
                  <c:v>0</c:v>
                </c:pt>
                <c:pt idx="8">
                  <c:v>0</c:v>
                </c:pt>
                <c:pt idx="9">
                  <c:v>-18</c:v>
                </c:pt>
                <c:pt idx="10">
                  <c:v>-18</c:v>
                </c:pt>
                <c:pt idx="11">
                  <c:v>-18.7</c:v>
                </c:pt>
                <c:pt idx="12">
                  <c:v>-18.7</c:v>
                </c:pt>
              </c:numCache>
            </c:numRef>
          </c:yVal>
          <c:smooth val="0"/>
          <c:extLst xmlns:c16r2="http://schemas.microsoft.com/office/drawing/2015/06/chart">
            <c:ext xmlns:c16="http://schemas.microsoft.com/office/drawing/2014/chart" uri="{C3380CC4-5D6E-409C-BE32-E72D297353CC}">
              <c16:uniqueId val="{00000003-98A4-4DAA-A214-E06CECE074A1}"/>
            </c:ext>
          </c:extLst>
        </c:ser>
        <c:ser>
          <c:idx val="11"/>
          <c:order val="4"/>
          <c:tx>
            <c:strRef>
              <c:f>'600MHz BW (2)'!$Y$2:$Z$2</c:f>
              <c:strCache>
                <c:ptCount val="1"/>
                <c:pt idx="0">
                  <c:v>China mask</c:v>
                </c:pt>
              </c:strCache>
            </c:strRef>
          </c:tx>
          <c:spPr>
            <a:ln>
              <a:solidFill>
                <a:srgbClr val="C00000"/>
              </a:solidFill>
              <a:prstDash val="dash"/>
            </a:ln>
          </c:spPr>
          <c:marker>
            <c:symbol val="none"/>
          </c:marker>
          <c:xVal>
            <c:numRef>
              <c:f>'600MHz BW (2)'!$Y$6:$Y$18</c:f>
              <c:numCache>
                <c:formatCode>General</c:formatCode>
                <c:ptCount val="13"/>
                <c:pt idx="4">
                  <c:v>3600</c:v>
                </c:pt>
                <c:pt idx="5">
                  <c:v>6000</c:v>
                </c:pt>
                <c:pt idx="6">
                  <c:v>6000</c:v>
                </c:pt>
                <c:pt idx="7">
                  <c:v>7500</c:v>
                </c:pt>
                <c:pt idx="8">
                  <c:v>9000</c:v>
                </c:pt>
                <c:pt idx="9">
                  <c:v>9000</c:v>
                </c:pt>
                <c:pt idx="10">
                  <c:v>10600</c:v>
                </c:pt>
                <c:pt idx="11">
                  <c:v>10600</c:v>
                </c:pt>
                <c:pt idx="12">
                  <c:v>20000</c:v>
                </c:pt>
              </c:numCache>
            </c:numRef>
          </c:xVal>
          <c:yVal>
            <c:numRef>
              <c:f>'600MHz BW (2)'!$Z$6:$Z$18</c:f>
              <c:numCache>
                <c:formatCode>General</c:formatCode>
                <c:ptCount val="13"/>
                <c:pt idx="4">
                  <c:v>-28.700000000000003</c:v>
                </c:pt>
                <c:pt idx="5">
                  <c:v>-28.700000000000003</c:v>
                </c:pt>
                <c:pt idx="6">
                  <c:v>0</c:v>
                </c:pt>
                <c:pt idx="7">
                  <c:v>0</c:v>
                </c:pt>
                <c:pt idx="8">
                  <c:v>0</c:v>
                </c:pt>
                <c:pt idx="9">
                  <c:v>-28.7</c:v>
                </c:pt>
                <c:pt idx="10">
                  <c:v>-28.700000000000003</c:v>
                </c:pt>
                <c:pt idx="11">
                  <c:v>-48.7</c:v>
                </c:pt>
                <c:pt idx="12">
                  <c:v>-48.7</c:v>
                </c:pt>
              </c:numCache>
            </c:numRef>
          </c:yVal>
          <c:smooth val="0"/>
          <c:extLst xmlns:c16r2="http://schemas.microsoft.com/office/drawing/2015/06/chart">
            <c:ext xmlns:c16="http://schemas.microsoft.com/office/drawing/2014/chart" uri="{C3380CC4-5D6E-409C-BE32-E72D297353CC}">
              <c16:uniqueId val="{00000004-98A4-4DAA-A214-E06CECE074A1}"/>
            </c:ext>
          </c:extLst>
        </c:ser>
        <c:ser>
          <c:idx val="6"/>
          <c:order val="5"/>
          <c:tx>
            <c:strRef>
              <c:f>'600MHz BW (2)'!$C$2</c:f>
              <c:strCache>
                <c:ptCount val="1"/>
                <c:pt idx="0">
                  <c:v>SRDEV 0</c:v>
                </c:pt>
              </c:strCache>
            </c:strRef>
          </c:tx>
          <c:spPr>
            <a:ln w="38100">
              <a:solidFill>
                <a:srgbClr val="FFC000"/>
              </a:solidFill>
              <a:prstDash val="solid"/>
            </a:ln>
          </c:spPr>
          <c:marker>
            <c:symbol val="none"/>
          </c:marker>
          <c:xVal>
            <c:numRef>
              <c:f>'600MHz BW (2)'!$C$8:$C$18</c:f>
              <c:numCache>
                <c:formatCode>General</c:formatCode>
                <c:ptCount val="11"/>
                <c:pt idx="1">
                  <c:v>6321.5999999999995</c:v>
                </c:pt>
                <c:pt idx="2">
                  <c:v>6321.5999999999995</c:v>
                </c:pt>
                <c:pt idx="3">
                  <c:v>6371.5999999999995</c:v>
                </c:pt>
                <c:pt idx="4">
                  <c:v>6371.5999999999995</c:v>
                </c:pt>
                <c:pt idx="5">
                  <c:v>6681.5999999999995</c:v>
                </c:pt>
                <c:pt idx="6">
                  <c:v>6991.5999999999995</c:v>
                </c:pt>
                <c:pt idx="7">
                  <c:v>6991.5999999999995</c:v>
                </c:pt>
                <c:pt idx="8">
                  <c:v>7041.5999999999995</c:v>
                </c:pt>
                <c:pt idx="9">
                  <c:v>7041.5999999999995</c:v>
                </c:pt>
              </c:numCache>
            </c:numRef>
          </c:xVal>
          <c:yVal>
            <c:numRef>
              <c:f>'600MHz BW (2)'!$D$8:$D$18</c:f>
              <c:numCache>
                <c:formatCode>General</c:formatCode>
                <c:ptCount val="11"/>
                <c:pt idx="1">
                  <c:v>-28</c:v>
                </c:pt>
                <c:pt idx="2">
                  <c:v>-10</c:v>
                </c:pt>
                <c:pt idx="3">
                  <c:v>-10</c:v>
                </c:pt>
                <c:pt idx="4">
                  <c:v>-0.2</c:v>
                </c:pt>
                <c:pt idx="5">
                  <c:v>-0.2</c:v>
                </c:pt>
                <c:pt idx="6">
                  <c:v>-0.2</c:v>
                </c:pt>
                <c:pt idx="7">
                  <c:v>-10</c:v>
                </c:pt>
                <c:pt idx="8">
                  <c:v>-10</c:v>
                </c:pt>
                <c:pt idx="9">
                  <c:v>-28</c:v>
                </c:pt>
              </c:numCache>
            </c:numRef>
          </c:yVal>
          <c:smooth val="0"/>
          <c:extLst xmlns:c16r2="http://schemas.microsoft.com/office/drawing/2015/06/chart">
            <c:ext xmlns:c16="http://schemas.microsoft.com/office/drawing/2014/chart" uri="{C3380CC4-5D6E-409C-BE32-E72D297353CC}">
              <c16:uniqueId val="{00000005-98A4-4DAA-A214-E06CECE074A1}"/>
            </c:ext>
          </c:extLst>
        </c:ser>
        <c:ser>
          <c:idx val="7"/>
          <c:order val="6"/>
          <c:tx>
            <c:strRef>
              <c:f>'600MHz BW (2)'!$E$2</c:f>
              <c:strCache>
                <c:ptCount val="1"/>
                <c:pt idx="0">
                  <c:v>SRDEV 1</c:v>
                </c:pt>
              </c:strCache>
            </c:strRef>
          </c:tx>
          <c:spPr>
            <a:ln w="38100">
              <a:solidFill>
                <a:srgbClr val="FF0000"/>
              </a:solidFill>
              <a:prstDash val="solid"/>
            </a:ln>
          </c:spPr>
          <c:marker>
            <c:symbol val="none"/>
          </c:marker>
          <c:xVal>
            <c:numRef>
              <c:f>'600MHz BW (2)'!$E$8:$E$18</c:f>
              <c:numCache>
                <c:formatCode>General</c:formatCode>
                <c:ptCount val="11"/>
                <c:pt idx="1">
                  <c:v>6974.4</c:v>
                </c:pt>
                <c:pt idx="2">
                  <c:v>6974.4</c:v>
                </c:pt>
                <c:pt idx="3">
                  <c:v>7024.4</c:v>
                </c:pt>
                <c:pt idx="4">
                  <c:v>7024.4</c:v>
                </c:pt>
                <c:pt idx="5">
                  <c:v>7334.4</c:v>
                </c:pt>
                <c:pt idx="6">
                  <c:v>7644.4</c:v>
                </c:pt>
                <c:pt idx="7">
                  <c:v>7644.4</c:v>
                </c:pt>
                <c:pt idx="8">
                  <c:v>7694.4</c:v>
                </c:pt>
                <c:pt idx="9">
                  <c:v>7694.4</c:v>
                </c:pt>
              </c:numCache>
            </c:numRef>
          </c:xVal>
          <c:yVal>
            <c:numRef>
              <c:f>'600MHz BW (2)'!$F$8:$F$18</c:f>
              <c:numCache>
                <c:formatCode>General</c:formatCode>
                <c:ptCount val="11"/>
                <c:pt idx="1">
                  <c:v>-28</c:v>
                </c:pt>
                <c:pt idx="2">
                  <c:v>-10</c:v>
                </c:pt>
                <c:pt idx="3">
                  <c:v>-10</c:v>
                </c:pt>
                <c:pt idx="4">
                  <c:v>-0.2</c:v>
                </c:pt>
                <c:pt idx="5">
                  <c:v>-0.2</c:v>
                </c:pt>
                <c:pt idx="6">
                  <c:v>-0.2</c:v>
                </c:pt>
                <c:pt idx="7">
                  <c:v>-10</c:v>
                </c:pt>
                <c:pt idx="8">
                  <c:v>-10</c:v>
                </c:pt>
                <c:pt idx="9">
                  <c:v>-28</c:v>
                </c:pt>
              </c:numCache>
            </c:numRef>
          </c:yVal>
          <c:smooth val="0"/>
          <c:extLst xmlns:c16r2="http://schemas.microsoft.com/office/drawing/2015/06/chart">
            <c:ext xmlns:c16="http://schemas.microsoft.com/office/drawing/2014/chart" uri="{C3380CC4-5D6E-409C-BE32-E72D297353CC}">
              <c16:uniqueId val="{00000006-98A4-4DAA-A214-E06CECE074A1}"/>
            </c:ext>
          </c:extLst>
        </c:ser>
        <c:ser>
          <c:idx val="9"/>
          <c:order val="7"/>
          <c:tx>
            <c:strRef>
              <c:f>'600MHz BW (2)'!$G$2</c:f>
              <c:strCache>
                <c:ptCount val="1"/>
                <c:pt idx="0">
                  <c:v>SRDEV 2</c:v>
                </c:pt>
              </c:strCache>
            </c:strRef>
          </c:tx>
          <c:spPr>
            <a:ln w="38100">
              <a:solidFill>
                <a:srgbClr val="92D050"/>
              </a:solidFill>
              <a:prstDash val="solid"/>
            </a:ln>
          </c:spPr>
          <c:marker>
            <c:symbol val="none"/>
          </c:marker>
          <c:xVal>
            <c:numRef>
              <c:f>'600MHz BW (2)'!$G$8:$G$18</c:f>
              <c:numCache>
                <c:formatCode>General</c:formatCode>
                <c:ptCount val="11"/>
                <c:pt idx="1">
                  <c:v>7627.2</c:v>
                </c:pt>
                <c:pt idx="2">
                  <c:v>7627.2</c:v>
                </c:pt>
                <c:pt idx="3">
                  <c:v>7677.2</c:v>
                </c:pt>
                <c:pt idx="4">
                  <c:v>7677.2</c:v>
                </c:pt>
                <c:pt idx="5">
                  <c:v>7987.2</c:v>
                </c:pt>
                <c:pt idx="6">
                  <c:v>8297.2000000000007</c:v>
                </c:pt>
                <c:pt idx="7">
                  <c:v>8297.2000000000007</c:v>
                </c:pt>
                <c:pt idx="8">
                  <c:v>8347.2000000000007</c:v>
                </c:pt>
                <c:pt idx="9">
                  <c:v>8347.2000000000007</c:v>
                </c:pt>
              </c:numCache>
            </c:numRef>
          </c:xVal>
          <c:yVal>
            <c:numRef>
              <c:f>'600MHz BW (2)'!$H$8:$H$18</c:f>
              <c:numCache>
                <c:formatCode>General</c:formatCode>
                <c:ptCount val="11"/>
                <c:pt idx="1">
                  <c:v>-28</c:v>
                </c:pt>
                <c:pt idx="2">
                  <c:v>-10</c:v>
                </c:pt>
                <c:pt idx="3">
                  <c:v>-10</c:v>
                </c:pt>
                <c:pt idx="4">
                  <c:v>-0.2</c:v>
                </c:pt>
                <c:pt idx="5">
                  <c:v>-0.2</c:v>
                </c:pt>
                <c:pt idx="6">
                  <c:v>-0.2</c:v>
                </c:pt>
                <c:pt idx="7">
                  <c:v>-10</c:v>
                </c:pt>
                <c:pt idx="8">
                  <c:v>-10</c:v>
                </c:pt>
                <c:pt idx="9">
                  <c:v>-28</c:v>
                </c:pt>
              </c:numCache>
            </c:numRef>
          </c:yVal>
          <c:smooth val="0"/>
          <c:extLst xmlns:c16r2="http://schemas.microsoft.com/office/drawing/2015/06/chart">
            <c:ext xmlns:c16="http://schemas.microsoft.com/office/drawing/2014/chart" uri="{C3380CC4-5D6E-409C-BE32-E72D297353CC}">
              <c16:uniqueId val="{00000007-98A4-4DAA-A214-E06CECE074A1}"/>
            </c:ext>
          </c:extLst>
        </c:ser>
        <c:ser>
          <c:idx val="8"/>
          <c:order val="8"/>
          <c:tx>
            <c:strRef>
              <c:f>'600MHz BW (2)'!$I$2</c:f>
              <c:strCache>
                <c:ptCount val="1"/>
                <c:pt idx="0">
                  <c:v>SRDEV 3</c:v>
                </c:pt>
              </c:strCache>
            </c:strRef>
          </c:tx>
          <c:spPr>
            <a:ln w="38100">
              <a:solidFill>
                <a:schemeClr val="accent1"/>
              </a:solidFill>
              <a:prstDash val="solid"/>
            </a:ln>
          </c:spPr>
          <c:marker>
            <c:symbol val="none"/>
          </c:marker>
          <c:xVal>
            <c:numRef>
              <c:f>'600MHz BW (2)'!$I$8:$I$18</c:f>
              <c:numCache>
                <c:formatCode>General</c:formatCode>
                <c:ptCount val="11"/>
                <c:pt idx="1">
                  <c:v>8280</c:v>
                </c:pt>
                <c:pt idx="2">
                  <c:v>8280</c:v>
                </c:pt>
                <c:pt idx="3">
                  <c:v>8330</c:v>
                </c:pt>
                <c:pt idx="4">
                  <c:v>8330</c:v>
                </c:pt>
                <c:pt idx="5">
                  <c:v>8640</c:v>
                </c:pt>
                <c:pt idx="6">
                  <c:v>8950</c:v>
                </c:pt>
                <c:pt idx="7">
                  <c:v>8950</c:v>
                </c:pt>
                <c:pt idx="8">
                  <c:v>9000</c:v>
                </c:pt>
                <c:pt idx="9">
                  <c:v>9000</c:v>
                </c:pt>
              </c:numCache>
            </c:numRef>
          </c:xVal>
          <c:yVal>
            <c:numRef>
              <c:f>'600MHz BW (2)'!$J$8:$J$18</c:f>
              <c:numCache>
                <c:formatCode>General</c:formatCode>
                <c:ptCount val="11"/>
                <c:pt idx="1">
                  <c:v>-28</c:v>
                </c:pt>
                <c:pt idx="2">
                  <c:v>-10</c:v>
                </c:pt>
                <c:pt idx="3">
                  <c:v>-10</c:v>
                </c:pt>
                <c:pt idx="4">
                  <c:v>-0.2</c:v>
                </c:pt>
                <c:pt idx="5">
                  <c:v>-0.2</c:v>
                </c:pt>
                <c:pt idx="6">
                  <c:v>-0.2</c:v>
                </c:pt>
                <c:pt idx="7">
                  <c:v>-10</c:v>
                </c:pt>
                <c:pt idx="8">
                  <c:v>-10</c:v>
                </c:pt>
                <c:pt idx="9">
                  <c:v>-28</c:v>
                </c:pt>
              </c:numCache>
            </c:numRef>
          </c:yVal>
          <c:smooth val="0"/>
          <c:extLst xmlns:c16r2="http://schemas.microsoft.com/office/drawing/2015/06/chart">
            <c:ext xmlns:c16="http://schemas.microsoft.com/office/drawing/2014/chart" uri="{C3380CC4-5D6E-409C-BE32-E72D297353CC}">
              <c16:uniqueId val="{00000008-98A4-4DAA-A214-E06CECE074A1}"/>
            </c:ext>
          </c:extLst>
        </c:ser>
        <c:ser>
          <c:idx val="13"/>
          <c:order val="9"/>
          <c:tx>
            <c:strRef>
              <c:f>'600MHz BW (2)'!$K$2</c:f>
              <c:strCache>
                <c:ptCount val="1"/>
                <c:pt idx="0">
                  <c:v>SRDEV 4</c:v>
                </c:pt>
              </c:strCache>
            </c:strRef>
          </c:tx>
          <c:spPr>
            <a:ln w="38100">
              <a:solidFill>
                <a:schemeClr val="bg1">
                  <a:lumMod val="75000"/>
                </a:schemeClr>
              </a:solidFill>
            </a:ln>
          </c:spPr>
          <c:marker>
            <c:symbol val="none"/>
          </c:marker>
          <c:xVal>
            <c:numRef>
              <c:f>'600MHz BW (2)'!$K$6:$K$18</c:f>
              <c:numCache>
                <c:formatCode>General</c:formatCode>
                <c:ptCount val="13"/>
                <c:pt idx="3">
                  <c:v>8932.7999999999993</c:v>
                </c:pt>
                <c:pt idx="4">
                  <c:v>8932.7999999999993</c:v>
                </c:pt>
                <c:pt idx="5">
                  <c:v>8982.7999999999993</c:v>
                </c:pt>
                <c:pt idx="6">
                  <c:v>8982.7999999999993</c:v>
                </c:pt>
                <c:pt idx="7">
                  <c:v>9292.7999999999993</c:v>
                </c:pt>
                <c:pt idx="8">
                  <c:v>9602.7999999999993</c:v>
                </c:pt>
                <c:pt idx="9">
                  <c:v>9602.7999999999993</c:v>
                </c:pt>
                <c:pt idx="10">
                  <c:v>9652.7999999999993</c:v>
                </c:pt>
                <c:pt idx="11">
                  <c:v>9652.7999999999993</c:v>
                </c:pt>
              </c:numCache>
            </c:numRef>
          </c:xVal>
          <c:yVal>
            <c:numRef>
              <c:f>'600MHz BW (2)'!$L$6:$L$18</c:f>
              <c:numCache>
                <c:formatCode>General</c:formatCode>
                <c:ptCount val="13"/>
                <c:pt idx="3">
                  <c:v>-28</c:v>
                </c:pt>
                <c:pt idx="4">
                  <c:v>-10</c:v>
                </c:pt>
                <c:pt idx="5">
                  <c:v>-10</c:v>
                </c:pt>
                <c:pt idx="6">
                  <c:v>-0.2</c:v>
                </c:pt>
                <c:pt idx="7">
                  <c:v>-0.2</c:v>
                </c:pt>
                <c:pt idx="8">
                  <c:v>-0.2</c:v>
                </c:pt>
                <c:pt idx="9">
                  <c:v>-10</c:v>
                </c:pt>
                <c:pt idx="10">
                  <c:v>-10</c:v>
                </c:pt>
                <c:pt idx="11">
                  <c:v>-28</c:v>
                </c:pt>
              </c:numCache>
            </c:numRef>
          </c:yVal>
          <c:smooth val="0"/>
          <c:extLst xmlns:c16r2="http://schemas.microsoft.com/office/drawing/2015/06/chart">
            <c:ext xmlns:c16="http://schemas.microsoft.com/office/drawing/2014/chart" uri="{C3380CC4-5D6E-409C-BE32-E72D297353CC}">
              <c16:uniqueId val="{00000009-98A4-4DAA-A214-E06CECE074A1}"/>
            </c:ext>
          </c:extLst>
        </c:ser>
        <c:ser>
          <c:idx val="1"/>
          <c:order val="10"/>
          <c:tx>
            <c:strRef>
              <c:f>'600MHz BW (2)'!$M$2</c:f>
              <c:strCache>
                <c:ptCount val="1"/>
                <c:pt idx="0">
                  <c:v>SRDEV 5</c:v>
                </c:pt>
              </c:strCache>
            </c:strRef>
          </c:tx>
          <c:spPr>
            <a:ln w="38100">
              <a:solidFill>
                <a:schemeClr val="bg1">
                  <a:lumMod val="75000"/>
                </a:schemeClr>
              </a:solidFill>
            </a:ln>
          </c:spPr>
          <c:marker>
            <c:symbol val="none"/>
          </c:marker>
          <c:xVal>
            <c:numRef>
              <c:f>'600MHz BW (2)'!$M$5:$M$18</c:f>
              <c:numCache>
                <c:formatCode>General</c:formatCode>
                <c:ptCount val="14"/>
                <c:pt idx="4">
                  <c:v>9585.5999999999985</c:v>
                </c:pt>
                <c:pt idx="5">
                  <c:v>9585.5999999999985</c:v>
                </c:pt>
                <c:pt idx="6">
                  <c:v>9635.5999999999985</c:v>
                </c:pt>
                <c:pt idx="7">
                  <c:v>9635.5999999999985</c:v>
                </c:pt>
                <c:pt idx="8">
                  <c:v>9945.5999999999985</c:v>
                </c:pt>
                <c:pt idx="9">
                  <c:v>10255.599999999999</c:v>
                </c:pt>
                <c:pt idx="10">
                  <c:v>10255.599999999999</c:v>
                </c:pt>
                <c:pt idx="11">
                  <c:v>10305.599999999999</c:v>
                </c:pt>
                <c:pt idx="12">
                  <c:v>10305.599999999999</c:v>
                </c:pt>
              </c:numCache>
            </c:numRef>
          </c:xVal>
          <c:yVal>
            <c:numRef>
              <c:f>'600MHz BW (2)'!$N$5:$N$18</c:f>
              <c:numCache>
                <c:formatCode>General</c:formatCode>
                <c:ptCount val="14"/>
                <c:pt idx="4">
                  <c:v>-28</c:v>
                </c:pt>
                <c:pt idx="5">
                  <c:v>-10</c:v>
                </c:pt>
                <c:pt idx="6">
                  <c:v>-10</c:v>
                </c:pt>
                <c:pt idx="7">
                  <c:v>-0.2</c:v>
                </c:pt>
                <c:pt idx="8">
                  <c:v>-0.2</c:v>
                </c:pt>
                <c:pt idx="9">
                  <c:v>-0.2</c:v>
                </c:pt>
                <c:pt idx="10">
                  <c:v>-10</c:v>
                </c:pt>
                <c:pt idx="11">
                  <c:v>-10</c:v>
                </c:pt>
                <c:pt idx="12">
                  <c:v>-28</c:v>
                </c:pt>
              </c:numCache>
            </c:numRef>
          </c:yVal>
          <c:smooth val="0"/>
          <c:extLst xmlns:c16r2="http://schemas.microsoft.com/office/drawing/2015/06/chart">
            <c:ext xmlns:c16="http://schemas.microsoft.com/office/drawing/2014/chart" uri="{C3380CC4-5D6E-409C-BE32-E72D297353CC}">
              <c16:uniqueId val="{0000000A-98A4-4DAA-A214-E06CECE074A1}"/>
            </c:ext>
          </c:extLst>
        </c:ser>
        <c:dLbls>
          <c:showLegendKey val="0"/>
          <c:showVal val="0"/>
          <c:showCatName val="0"/>
          <c:showSerName val="0"/>
          <c:showPercent val="0"/>
          <c:showBubbleSize val="0"/>
        </c:dLbls>
        <c:axId val="56077696"/>
        <c:axId val="56078272"/>
      </c:scatterChart>
      <c:valAx>
        <c:axId val="56077696"/>
        <c:scaling>
          <c:orientation val="minMax"/>
          <c:max val="11000"/>
          <c:min val="5500"/>
        </c:scaling>
        <c:delete val="0"/>
        <c:axPos val="b"/>
        <c:title>
          <c:tx>
            <c:rich>
              <a:bodyPr/>
              <a:lstStyle/>
              <a:p>
                <a:pPr>
                  <a:defRPr lang="ja-JP"/>
                </a:pPr>
                <a:r>
                  <a:rPr lang="en-US"/>
                  <a:t>Frequency [MHz]</a:t>
                </a:r>
              </a:p>
            </c:rich>
          </c:tx>
          <c:layout/>
          <c:overlay val="0"/>
        </c:title>
        <c:numFmt formatCode="General" sourceLinked="1"/>
        <c:majorTickMark val="out"/>
        <c:minorTickMark val="none"/>
        <c:tickLblPos val="nextTo"/>
        <c:txPr>
          <a:bodyPr/>
          <a:lstStyle/>
          <a:p>
            <a:pPr>
              <a:defRPr lang="ja-JP"/>
            </a:pPr>
            <a:endParaRPr lang="en-US"/>
          </a:p>
        </c:txPr>
        <c:crossAx val="56078272"/>
        <c:crossesAt val="-30"/>
        <c:crossBetween val="midCat"/>
        <c:majorUnit val="500"/>
      </c:valAx>
      <c:valAx>
        <c:axId val="56078272"/>
        <c:scaling>
          <c:orientation val="minMax"/>
          <c:max val="3"/>
          <c:min val="-30"/>
        </c:scaling>
        <c:delete val="0"/>
        <c:axPos val="l"/>
        <c:majorGridlines>
          <c:spPr>
            <a:ln w="6350">
              <a:prstDash val="dash"/>
            </a:ln>
          </c:spPr>
        </c:majorGridlines>
        <c:title>
          <c:tx>
            <c:rich>
              <a:bodyPr rot="-5400000" vert="horz"/>
              <a:lstStyle/>
              <a:p>
                <a:pPr>
                  <a:defRPr lang="ja-JP"/>
                </a:pPr>
                <a:r>
                  <a:rPr lang="en-US"/>
                  <a:t>Normalized levels [dBr]</a:t>
                </a:r>
              </a:p>
            </c:rich>
          </c:tx>
          <c:layout/>
          <c:overlay val="0"/>
        </c:title>
        <c:numFmt formatCode="General" sourceLinked="1"/>
        <c:majorTickMark val="out"/>
        <c:minorTickMark val="none"/>
        <c:tickLblPos val="nextTo"/>
        <c:txPr>
          <a:bodyPr/>
          <a:lstStyle/>
          <a:p>
            <a:pPr>
              <a:defRPr lang="ja-JP"/>
            </a:pPr>
            <a:endParaRPr lang="en-US"/>
          </a:p>
        </c:txPr>
        <c:crossAx val="56077696"/>
        <c:crosses val="autoZero"/>
        <c:crossBetween val="midCat"/>
      </c:valAx>
    </c:plotArea>
    <c:legend>
      <c:legendPos val="r"/>
      <c:layout/>
      <c:overlay val="0"/>
      <c:txPr>
        <a:bodyPr/>
        <a:lstStyle/>
        <a:p>
          <a:pPr>
            <a:defRPr lang="ja-JP"/>
          </a:pPr>
          <a:endParaRPr lang="en-US"/>
        </a:p>
      </c:txPr>
    </c:legend>
    <c:plotVisOnly val="1"/>
    <c:dispBlanksAs val="gap"/>
    <c:showDLblsOverMax val="0"/>
  </c:chart>
  <c:spPr>
    <a:ln>
      <a:no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AutoShape 1"/>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19" name="AutoShape 2"/>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0" name="AutoShape 3"/>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1" name="AutoShape 4"/>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2" name="AutoShape 5"/>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3" name="Text Box 6"/>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2" name="Rectangle 7">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9225"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9227" name="Text Box 10"/>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4" name="Rectangle 11">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47537694-A7F7-46DA-8595-88100B154C2F}" type="slidenum">
              <a:rPr lang="en-US" altLang="en-US"/>
              <a:pPr>
                <a:defRPr/>
              </a:pPr>
              <a:t>‹N°›</a:t>
            </a:fld>
            <a:endParaRPr lang="en-US" altLang="en-US"/>
          </a:p>
        </p:txBody>
      </p:sp>
      <p:sp>
        <p:nvSpPr>
          <p:cNvPr id="25613" name="Rectangle 12">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9230"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9231"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22645553"/>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2</a:t>
            </a:fld>
            <a:endParaRPr lang="en-US" altLang="en-US"/>
          </a:p>
        </p:txBody>
      </p:sp>
    </p:spTree>
    <p:extLst>
      <p:ext uri="{BB962C8B-B14F-4D97-AF65-F5344CB8AC3E}">
        <p14:creationId xmlns:p14="http://schemas.microsoft.com/office/powerpoint/2010/main" val="3699157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baseline="0"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3</a:t>
            </a:fld>
            <a:endParaRPr lang="en-US" altLang="en-US"/>
          </a:p>
        </p:txBody>
      </p:sp>
    </p:spTree>
    <p:extLst>
      <p:ext uri="{BB962C8B-B14F-4D97-AF65-F5344CB8AC3E}">
        <p14:creationId xmlns:p14="http://schemas.microsoft.com/office/powerpoint/2010/main" val="1418139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4</a:t>
            </a:fld>
            <a:endParaRPr lang="en-US" altLang="en-US"/>
          </a:p>
        </p:txBody>
      </p:sp>
    </p:spTree>
    <p:extLst>
      <p:ext uri="{BB962C8B-B14F-4D97-AF65-F5344CB8AC3E}">
        <p14:creationId xmlns:p14="http://schemas.microsoft.com/office/powerpoint/2010/main" val="673502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5</a:t>
            </a:fld>
            <a:endParaRPr lang="en-US" altLang="en-US"/>
          </a:p>
        </p:txBody>
      </p:sp>
    </p:spTree>
    <p:extLst>
      <p:ext uri="{BB962C8B-B14F-4D97-AF65-F5344CB8AC3E}">
        <p14:creationId xmlns:p14="http://schemas.microsoft.com/office/powerpoint/2010/main" val="1824123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6</a:t>
            </a:fld>
            <a:endParaRPr lang="en-US" altLang="en-US"/>
          </a:p>
        </p:txBody>
      </p:sp>
    </p:spTree>
    <p:extLst>
      <p:ext uri="{BB962C8B-B14F-4D97-AF65-F5344CB8AC3E}">
        <p14:creationId xmlns:p14="http://schemas.microsoft.com/office/powerpoint/2010/main" val="3604098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330596D8-28CD-42D5-B3DE-99B279DE29E0}" type="slidenum">
              <a:rPr lang="en-US" altLang="en-US"/>
              <a:pPr>
                <a:defRPr/>
              </a:pPr>
              <a:t>‹N°›</a:t>
            </a:fld>
            <a:endParaRPr lang="en-US" altLang="en-US"/>
          </a:p>
        </p:txBody>
      </p:sp>
    </p:spTree>
    <p:extLst>
      <p:ext uri="{BB962C8B-B14F-4D97-AF65-F5344CB8AC3E}">
        <p14:creationId xmlns:p14="http://schemas.microsoft.com/office/powerpoint/2010/main" val="3785515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3FD6E06B-351D-4D0E-A468-C3175BB5315F}" type="slidenum">
              <a:rPr lang="en-US" altLang="en-US"/>
              <a:pPr>
                <a:defRPr/>
              </a:pPr>
              <a:t>‹N°›</a:t>
            </a:fld>
            <a:endParaRPr lang="en-US" altLang="en-US"/>
          </a:p>
        </p:txBody>
      </p:sp>
    </p:spTree>
    <p:extLst>
      <p:ext uri="{BB962C8B-B14F-4D97-AF65-F5344CB8AC3E}">
        <p14:creationId xmlns:p14="http://schemas.microsoft.com/office/powerpoint/2010/main" val="1889502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81DF489E-2A57-435E-A460-8A0873096F61}" type="slidenum">
              <a:rPr lang="en-US" altLang="en-US"/>
              <a:pPr>
                <a:defRPr/>
              </a:pPr>
              <a:t>‹N°›</a:t>
            </a:fld>
            <a:endParaRPr lang="en-US" altLang="en-US"/>
          </a:p>
        </p:txBody>
      </p:sp>
    </p:spTree>
    <p:extLst>
      <p:ext uri="{BB962C8B-B14F-4D97-AF65-F5344CB8AC3E}">
        <p14:creationId xmlns:p14="http://schemas.microsoft.com/office/powerpoint/2010/main" val="2274624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47FEA2D7-397E-4665-BF89-4A90B4EF3FFA}" type="slidenum">
              <a:rPr lang="en-US" altLang="en-US"/>
              <a:pPr>
                <a:defRPr/>
              </a:pPr>
              <a:t>‹N°›</a:t>
            </a:fld>
            <a:endParaRPr lang="en-US" altLang="en-US"/>
          </a:p>
        </p:txBody>
      </p:sp>
    </p:spTree>
    <p:extLst>
      <p:ext uri="{BB962C8B-B14F-4D97-AF65-F5344CB8AC3E}">
        <p14:creationId xmlns:p14="http://schemas.microsoft.com/office/powerpoint/2010/main" val="3087668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EF213FE4-07A3-403E-A300-2E04B29DBD09}" type="slidenum">
              <a:rPr lang="en-US" altLang="en-US"/>
              <a:pPr>
                <a:defRPr/>
              </a:pPr>
              <a:t>‹N°›</a:t>
            </a:fld>
            <a:endParaRPr lang="en-US" altLang="en-US"/>
          </a:p>
        </p:txBody>
      </p:sp>
    </p:spTree>
    <p:extLst>
      <p:ext uri="{BB962C8B-B14F-4D97-AF65-F5344CB8AC3E}">
        <p14:creationId xmlns:p14="http://schemas.microsoft.com/office/powerpoint/2010/main" val="1510416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242334" y="1371600"/>
            <a:ext cx="4161730"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94217" y="1371600"/>
            <a:ext cx="41634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C0D8C90F-ACEC-4D95-A7DE-148ECBA24D61}" type="slidenum">
              <a:rPr lang="en-US" altLang="en-US"/>
              <a:pPr>
                <a:defRPr/>
              </a:pPr>
              <a:t>‹N°›</a:t>
            </a:fld>
            <a:endParaRPr lang="en-US" altLang="en-US"/>
          </a:p>
        </p:txBody>
      </p:sp>
    </p:spTree>
    <p:extLst>
      <p:ext uri="{BB962C8B-B14F-4D97-AF65-F5344CB8AC3E}">
        <p14:creationId xmlns:p14="http://schemas.microsoft.com/office/powerpoint/2010/main" val="1610321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p:cNvPr>
          <p:cNvSpPr>
            <a:spLocks noGrp="1" noChangeArrowheads="1"/>
          </p:cNvSpPr>
          <p:nvPr>
            <p:ph type="sldNum" idx="10"/>
          </p:nvPr>
        </p:nvSpPr>
        <p:spPr>
          <a:ln/>
        </p:spPr>
        <p:txBody>
          <a:bodyPr/>
          <a:lstStyle>
            <a:lvl1pPr>
              <a:defRPr/>
            </a:lvl1pPr>
          </a:lstStyle>
          <a:p>
            <a:pPr>
              <a:defRPr/>
            </a:pPr>
            <a:r>
              <a:rPr lang="en-US" altLang="en-US"/>
              <a:t>Slide </a:t>
            </a:r>
            <a:fld id="{CBCB899E-B21D-4BCF-BCE2-88D9A84BBFD9}" type="slidenum">
              <a:rPr lang="en-US" altLang="en-US"/>
              <a:pPr>
                <a:defRPr/>
              </a:pPr>
              <a:t>‹N°›</a:t>
            </a:fld>
            <a:endParaRPr lang="en-US" altLang="en-US"/>
          </a:p>
        </p:txBody>
      </p:sp>
    </p:spTree>
    <p:extLst>
      <p:ext uri="{BB962C8B-B14F-4D97-AF65-F5344CB8AC3E}">
        <p14:creationId xmlns:p14="http://schemas.microsoft.com/office/powerpoint/2010/main" val="3820256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p:cNvPr>
          <p:cNvSpPr>
            <a:spLocks noGrp="1" noChangeArrowheads="1"/>
          </p:cNvSpPr>
          <p:nvPr>
            <p:ph type="sldNum" idx="10"/>
          </p:nvPr>
        </p:nvSpPr>
        <p:spPr>
          <a:ln/>
        </p:spPr>
        <p:txBody>
          <a:bodyPr/>
          <a:lstStyle>
            <a:lvl1pPr>
              <a:defRPr/>
            </a:lvl1pPr>
          </a:lstStyle>
          <a:p>
            <a:pPr>
              <a:defRPr/>
            </a:pPr>
            <a:r>
              <a:rPr lang="en-US" altLang="en-US"/>
              <a:t>Slide </a:t>
            </a:r>
            <a:fld id="{93ADCB80-EC57-474B-A18B-3E8D081C791D}" type="slidenum">
              <a:rPr lang="en-US" altLang="en-US"/>
              <a:pPr>
                <a:defRPr/>
              </a:pPr>
              <a:t>‹N°›</a:t>
            </a:fld>
            <a:endParaRPr lang="en-US" altLang="en-US"/>
          </a:p>
        </p:txBody>
      </p:sp>
    </p:spTree>
    <p:extLst>
      <p:ext uri="{BB962C8B-B14F-4D97-AF65-F5344CB8AC3E}">
        <p14:creationId xmlns:p14="http://schemas.microsoft.com/office/powerpoint/2010/main" val="3375987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p:cNvPr>
          <p:cNvSpPr>
            <a:spLocks noGrp="1" noChangeArrowheads="1"/>
          </p:cNvSpPr>
          <p:nvPr>
            <p:ph type="sldNum" idx="10"/>
          </p:nvPr>
        </p:nvSpPr>
        <p:spPr>
          <a:ln/>
        </p:spPr>
        <p:txBody>
          <a:bodyPr/>
          <a:lstStyle>
            <a:lvl1pPr>
              <a:defRPr/>
            </a:lvl1pPr>
          </a:lstStyle>
          <a:p>
            <a:pPr>
              <a:defRPr/>
            </a:pPr>
            <a:r>
              <a:rPr lang="en-US" altLang="en-US"/>
              <a:t>Slide </a:t>
            </a:r>
            <a:fld id="{9C9E2A97-2E3E-40FD-AD8E-7D5EECFC766A}" type="slidenum">
              <a:rPr lang="en-US" altLang="en-US"/>
              <a:pPr>
                <a:defRPr/>
              </a:pPr>
              <a:t>‹N°›</a:t>
            </a:fld>
            <a:endParaRPr lang="en-US" altLang="en-US"/>
          </a:p>
        </p:txBody>
      </p:sp>
    </p:spTree>
    <p:extLst>
      <p:ext uri="{BB962C8B-B14F-4D97-AF65-F5344CB8AC3E}">
        <p14:creationId xmlns:p14="http://schemas.microsoft.com/office/powerpoint/2010/main" val="370902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BF93E57A-DC72-4A5B-8EFF-AAA54AC9DB2C}" type="slidenum">
              <a:rPr lang="en-US" altLang="en-US"/>
              <a:pPr>
                <a:defRPr/>
              </a:pPr>
              <a:t>‹N°›</a:t>
            </a:fld>
            <a:endParaRPr lang="en-US" altLang="en-US"/>
          </a:p>
        </p:txBody>
      </p:sp>
    </p:spTree>
    <p:extLst>
      <p:ext uri="{BB962C8B-B14F-4D97-AF65-F5344CB8AC3E}">
        <p14:creationId xmlns:p14="http://schemas.microsoft.com/office/powerpoint/2010/main" val="648837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33B89E2B-5F59-45BB-92B5-93C8F6B1F11D}" type="slidenum">
              <a:rPr lang="en-US" altLang="en-US"/>
              <a:pPr>
                <a:defRPr/>
              </a:pPr>
              <a:t>‹N°›</a:t>
            </a:fld>
            <a:endParaRPr lang="en-US" altLang="en-US"/>
          </a:p>
        </p:txBody>
      </p:sp>
    </p:spTree>
    <p:extLst>
      <p:ext uri="{BB962C8B-B14F-4D97-AF65-F5344CB8AC3E}">
        <p14:creationId xmlns:p14="http://schemas.microsoft.com/office/powerpoint/2010/main" val="350381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p:cNvPr>
          <p:cNvSpPr>
            <a:spLocks noChangeArrowheads="1"/>
          </p:cNvSpPr>
          <p:nvPr/>
        </p:nvSpPr>
        <p:spPr bwMode="auto">
          <a:xfrm>
            <a:off x="4930080"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US" sz="1200" b="1" i="0" kern="1200" dirty="0">
                <a:solidFill>
                  <a:schemeClr val="tx1"/>
                </a:solidFill>
                <a:effectLst/>
                <a:latin typeface="Times New Roman" pitchFamily="18" charset="0"/>
                <a:ea typeface="MS PGothic" pitchFamily="34" charset="-128"/>
                <a:cs typeface="+mn-cs"/>
              </a:rPr>
              <a:t>15-19-0035-01-004z</a:t>
            </a:r>
            <a:r>
              <a:rPr lang="en-US" dirty="0">
                <a:solidFill>
                  <a:schemeClr val="tx1"/>
                </a:solidFill>
              </a:rPr>
              <a:t>.</a:t>
            </a:r>
            <a:endParaRPr lang="en-GB" altLang="en-US" b="1" dirty="0">
              <a:solidFill>
                <a:schemeClr val="tx1"/>
              </a:solidFill>
            </a:endParaRPr>
          </a:p>
        </p:txBody>
      </p:sp>
      <p:sp>
        <p:nvSpPr>
          <p:cNvPr id="1027" name="Line 2"/>
          <p:cNvSpPr>
            <a:spLocks noChangeShapeType="1"/>
          </p:cNvSpPr>
          <p:nvPr/>
        </p:nvSpPr>
        <p:spPr bwMode="auto">
          <a:xfrm>
            <a:off x="237131" y="609576"/>
            <a:ext cx="8669738" cy="163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p:cNvSpPr>
            <a:spLocks noChangeShapeType="1"/>
          </p:cNvSpPr>
          <p:nvPr/>
        </p:nvSpPr>
        <p:spPr bwMode="auto">
          <a:xfrm>
            <a:off x="117525" y="6477000"/>
            <a:ext cx="890895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p:cNvPr>
          <p:cNvSpPr txBox="1">
            <a:spLocks noChangeArrowheads="1"/>
          </p:cNvSpPr>
          <p:nvPr/>
        </p:nvSpPr>
        <p:spPr bwMode="auto">
          <a:xfrm>
            <a:off x="251520" y="341288"/>
            <a:ext cx="17526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January 2019</a:t>
            </a:r>
          </a:p>
        </p:txBody>
      </p:sp>
      <p:sp>
        <p:nvSpPr>
          <p:cNvPr id="1031" name="Rectangle 7"/>
          <p:cNvSpPr>
            <a:spLocks noGrp="1" noChangeArrowheads="1"/>
          </p:cNvSpPr>
          <p:nvPr>
            <p:ph type="title"/>
          </p:nvPr>
        </p:nvSpPr>
        <p:spPr bwMode="auto">
          <a:xfrm>
            <a:off x="197523" y="685801"/>
            <a:ext cx="8742976" cy="582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p:cNvSpPr>
            <a:spLocks noGrp="1" noChangeArrowheads="1"/>
          </p:cNvSpPr>
          <p:nvPr>
            <p:ph type="body" idx="1"/>
          </p:nvPr>
        </p:nvSpPr>
        <p:spPr bwMode="auto">
          <a:xfrm>
            <a:off x="195046" y="1371600"/>
            <a:ext cx="8753908"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3" name="Rectangle 9">
            <a:extLst/>
          </p:cNvPr>
          <p:cNvSpPr>
            <a:spLocks noGrp="1" noChangeArrowheads="1"/>
          </p:cNvSpPr>
          <p:nvPr>
            <p:ph type="sldNum"/>
          </p:nvPr>
        </p:nvSpPr>
        <p:spPr bwMode="auto">
          <a:xfrm>
            <a:off x="4261084" y="6475413"/>
            <a:ext cx="690094" cy="109220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F35EFC9A-3130-490E-9196-E8ED9688F504}" type="slidenum">
              <a:rPr lang="en-US" altLang="en-US"/>
              <a:pPr>
                <a:defRPr/>
              </a:pPr>
              <a:t>‹N°›</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838200"/>
            <a:ext cx="8839200" cy="5755422"/>
          </a:xfrm>
          <a:prstGeom prst="rect">
            <a:avLst/>
          </a:prstGeom>
          <a:noFill/>
          <a:ln w="12700">
            <a:noFill/>
            <a:miter lim="800000"/>
            <a:headEnd type="none" w="sm" len="sm"/>
            <a:tailEnd type="none" w="sm" len="sm"/>
          </a:ln>
          <a:effectLst/>
        </p:spPr>
        <p:txBody>
          <a:bodyPr>
            <a:spAutoFit/>
          </a:bodyPr>
          <a:lstStyle/>
          <a:p>
            <a:pPr algn="ctr" defTabSz="914400">
              <a:defRPr/>
            </a:pPr>
            <a:r>
              <a:rPr lang="en-US" sz="1800" b="1" u="sng" dirty="0">
                <a:solidFill>
                  <a:srgbClr val="000000"/>
                </a:solidFill>
                <a:effectLst>
                  <a:outerShdw blurRad="38100" dist="38100" dir="2700000" algn="tl">
                    <a:srgbClr val="C0C0C0"/>
                  </a:outerShdw>
                </a:effectLst>
                <a:ea typeface="ＭＳ Ｐゴシック" pitchFamily="-65" charset="-128"/>
              </a:rPr>
              <a:t>Project: IEEE </a:t>
            </a:r>
            <a:r>
              <a:rPr lang="en-US" sz="1800" b="1" u="sng" dirty="0" err="1">
                <a:solidFill>
                  <a:srgbClr val="000000"/>
                </a:solidFill>
                <a:effectLst>
                  <a:outerShdw blurRad="38100" dist="38100" dir="2700000" algn="tl">
                    <a:srgbClr val="C0C0C0"/>
                  </a:outerShdw>
                </a:effectLst>
                <a:ea typeface="ＭＳ Ｐゴシック" pitchFamily="-65" charset="-128"/>
              </a:rPr>
              <a:t>P802.15</a:t>
            </a:r>
            <a:r>
              <a:rPr lang="en-US" sz="1800" b="1" u="sng" dirty="0">
                <a:solidFill>
                  <a:srgbClr val="000000"/>
                </a:solidFill>
                <a:effectLst>
                  <a:outerShdw blurRad="38100" dist="38100" dir="2700000" algn="tl">
                    <a:srgbClr val="C0C0C0"/>
                  </a:outerShdw>
                </a:effectLst>
                <a:ea typeface="ＭＳ Ｐゴシック" pitchFamily="-65" charset="-128"/>
              </a:rPr>
              <a:t> Working Group for Wireless Personal Area Networks (WPANs)</a:t>
            </a:r>
            <a:endParaRPr lang="en-US" sz="1600" b="1" dirty="0">
              <a:solidFill>
                <a:srgbClr val="000000"/>
              </a:solidFill>
              <a:ea typeface="ＭＳ Ｐゴシック" pitchFamily="-65" charset="-128"/>
            </a:endParaRPr>
          </a:p>
          <a:p>
            <a:pPr defTabSz="914400">
              <a:defRPr/>
            </a:pPr>
            <a:endParaRPr lang="en-US" sz="1600"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Submission Title:</a:t>
            </a:r>
            <a:r>
              <a:rPr lang="en-US" sz="1600" dirty="0">
                <a:solidFill>
                  <a:srgbClr val="000000"/>
                </a:solidFill>
                <a:ea typeface="ＭＳ Ｐゴシック" pitchFamily="-65" charset="-128"/>
              </a:rPr>
              <a:t> [PHY/</a:t>
            </a:r>
            <a:r>
              <a:rPr lang="en-IE" sz="1600" dirty="0">
                <a:solidFill>
                  <a:schemeClr val="tx1"/>
                </a:solidFill>
                <a:ea typeface="ＭＳ Ｐゴシック" pitchFamily="-65" charset="-128"/>
              </a:rPr>
              <a:t>MAC enhancements for Secure Ranging Devices</a:t>
            </a:r>
            <a:r>
              <a:rPr lang="en-US" sz="1600" dirty="0">
                <a:solidFill>
                  <a:srgbClr val="000000"/>
                </a:solidFill>
                <a:ea typeface="ＭＳ Ｐゴシック" pitchFamily="-65" charset="-128"/>
              </a:rPr>
              <a:t>]	</a:t>
            </a:r>
          </a:p>
          <a:p>
            <a:pPr defTabSz="914400">
              <a:defRPr/>
            </a:pPr>
            <a:r>
              <a:rPr lang="en-US" sz="1600" b="1" dirty="0">
                <a:solidFill>
                  <a:srgbClr val="000000"/>
                </a:solidFill>
                <a:ea typeface="ＭＳ Ｐゴシック" pitchFamily="-65" charset="-128"/>
              </a:rPr>
              <a:t>Date Submitted: </a:t>
            </a:r>
            <a:r>
              <a:rPr lang="en-US" sz="1600" dirty="0">
                <a:solidFill>
                  <a:srgbClr val="000000"/>
                </a:solidFill>
                <a:ea typeface="ＭＳ Ｐゴシック" pitchFamily="-65" charset="-128"/>
              </a:rPr>
              <a:t>[</a:t>
            </a:r>
            <a:r>
              <a:rPr lang="en-US" sz="1600" dirty="0">
                <a:solidFill>
                  <a:schemeClr val="tx1"/>
                </a:solidFill>
                <a:ea typeface="ＭＳ Ｐゴシック" pitchFamily="-65" charset="-128"/>
              </a:rPr>
              <a:t>16 January 2019</a:t>
            </a:r>
            <a:r>
              <a:rPr lang="en-US" sz="1600" dirty="0">
                <a:solidFill>
                  <a:srgbClr val="000000"/>
                </a:solidFill>
                <a:ea typeface="ＭＳ Ｐゴシック" pitchFamily="-65" charset="-128"/>
              </a:rPr>
              <a:t>]	</a:t>
            </a:r>
          </a:p>
          <a:p>
            <a:r>
              <a:rPr lang="en-US" sz="1600" b="1" dirty="0">
                <a:solidFill>
                  <a:srgbClr val="000000"/>
                </a:solidFill>
                <a:ea typeface="ＭＳ Ｐゴシック" pitchFamily="-65" charset="-128"/>
              </a:rPr>
              <a:t>Source:</a:t>
            </a:r>
            <a:r>
              <a:rPr lang="en-US" sz="1600" b="1" dirty="0">
                <a:solidFill>
                  <a:schemeClr val="tx1"/>
                </a:solidFill>
                <a:ea typeface="ＭＳ Ｐゴシック" pitchFamily="-65" charset="-128"/>
              </a:rPr>
              <a:t> 	</a:t>
            </a:r>
            <a:r>
              <a:rPr lang="en-US" sz="1600" dirty="0">
                <a:solidFill>
                  <a:schemeClr val="tx1"/>
                </a:solidFill>
              </a:rPr>
              <a:t>David Barras [3db Access, Switzerland], </a:t>
            </a:r>
          </a:p>
          <a:p>
            <a:r>
              <a:rPr lang="en-US" sz="1600" dirty="0">
                <a:solidFill>
                  <a:schemeClr val="tx1"/>
                </a:solidFill>
              </a:rPr>
              <a:t>		</a:t>
            </a:r>
            <a:r>
              <a:rPr lang="en-US" altLang="ja-JP" sz="1600" dirty="0" err="1">
                <a:solidFill>
                  <a:schemeClr val="tx1"/>
                </a:solidFill>
                <a:ea typeface="ＭＳ Ｐゴシック" charset="-128"/>
              </a:rPr>
              <a:t>Huan</a:t>
            </a:r>
            <a:r>
              <a:rPr lang="en-US" altLang="ja-JP" sz="1600" dirty="0">
                <a:solidFill>
                  <a:schemeClr val="tx1"/>
                </a:solidFill>
                <a:ea typeface="ＭＳ Ｐゴシック" charset="-128"/>
              </a:rPr>
              <a:t>-Bang Li, </a:t>
            </a:r>
            <a:r>
              <a:rPr lang="en-US" sz="1600" dirty="0">
                <a:solidFill>
                  <a:schemeClr val="tx1"/>
                </a:solidFill>
              </a:rPr>
              <a:t>Kenichi Takizawa, </a:t>
            </a:r>
            <a:r>
              <a:rPr lang="en-US" sz="1600" dirty="0" err="1">
                <a:solidFill>
                  <a:schemeClr val="tx1"/>
                </a:solidFill>
              </a:rPr>
              <a:t>Fumihide</a:t>
            </a:r>
            <a:r>
              <a:rPr lang="en-US" sz="1600" dirty="0">
                <a:solidFill>
                  <a:schemeClr val="tx1"/>
                </a:solidFill>
              </a:rPr>
              <a:t> Kojima</a:t>
            </a:r>
            <a:r>
              <a:rPr lang="en-US" altLang="ja-JP" sz="1600" dirty="0">
                <a:solidFill>
                  <a:schemeClr val="tx1"/>
                </a:solidFill>
                <a:ea typeface="ＭＳ Ｐゴシック" charset="-128"/>
              </a:rPr>
              <a:t> </a:t>
            </a:r>
            <a:r>
              <a:rPr lang="en-US" sz="1600" dirty="0">
                <a:solidFill>
                  <a:schemeClr val="tx1"/>
                </a:solidFill>
                <a:ea typeface="ＭＳ Ｐゴシック" pitchFamily="-65" charset="-128"/>
              </a:rPr>
              <a:t>[NICT, Japan],</a:t>
            </a:r>
            <a:endParaRPr lang="en-US" sz="1600" dirty="0">
              <a:solidFill>
                <a:schemeClr val="tx1"/>
              </a:solidFill>
            </a:endParaRPr>
          </a:p>
          <a:p>
            <a:r>
              <a:rPr lang="en-US" sz="1600" dirty="0">
                <a:solidFill>
                  <a:schemeClr val="tx1"/>
                </a:solidFill>
              </a:rPr>
              <a:t>		</a:t>
            </a:r>
            <a:r>
              <a:rPr lang="en-US" sz="1600" dirty="0" err="1">
                <a:solidFill>
                  <a:schemeClr val="tx1"/>
                </a:solidFill>
              </a:rPr>
              <a:t>Hisashi</a:t>
            </a:r>
            <a:r>
              <a:rPr lang="en-US" sz="1600" dirty="0">
                <a:solidFill>
                  <a:schemeClr val="tx1"/>
                </a:solidFill>
              </a:rPr>
              <a:t> Nishikawa [Global Interface Technologies Japan, Japan]</a:t>
            </a:r>
          </a:p>
          <a:p>
            <a:r>
              <a:rPr lang="en-US" sz="1600" dirty="0">
                <a:solidFill>
                  <a:schemeClr val="tx1"/>
                </a:solidFill>
              </a:rPr>
              <a:t>		Boris </a:t>
            </a:r>
            <a:r>
              <a:rPr lang="en-US" sz="1600" dirty="0" err="1">
                <a:solidFill>
                  <a:schemeClr val="tx1"/>
                </a:solidFill>
              </a:rPr>
              <a:t>Danev</a:t>
            </a:r>
            <a:r>
              <a:rPr lang="en-US" sz="1600" dirty="0">
                <a:solidFill>
                  <a:schemeClr val="tx1"/>
                </a:solidFill>
              </a:rPr>
              <a:t> [3db Access, Switzerland], </a:t>
            </a:r>
            <a:br>
              <a:rPr lang="en-US" sz="1600" dirty="0">
                <a:solidFill>
                  <a:schemeClr val="tx1"/>
                </a:solidFill>
              </a:rPr>
            </a:br>
            <a:r>
              <a:rPr lang="en-US" sz="1600" dirty="0">
                <a:solidFill>
                  <a:schemeClr val="tx1"/>
                </a:solidFill>
              </a:rPr>
              <a:t>		</a:t>
            </a:r>
            <a:r>
              <a:rPr lang="fr-CH" sz="1600" dirty="0">
                <a:solidFill>
                  <a:schemeClr val="tx1"/>
                </a:solidFill>
              </a:rPr>
              <a:t>Bernd Baer [</a:t>
            </a:r>
            <a:r>
              <a:rPr lang="fr-CH" sz="1600" dirty="0" err="1">
                <a:solidFill>
                  <a:schemeClr val="tx1"/>
                </a:solidFill>
              </a:rPr>
              <a:t>Marquardt</a:t>
            </a:r>
            <a:r>
              <a:rPr lang="fr-CH" sz="1600" dirty="0">
                <a:solidFill>
                  <a:schemeClr val="tx1"/>
                </a:solidFill>
              </a:rPr>
              <a:t>, Germany], </a:t>
            </a:r>
          </a:p>
          <a:p>
            <a:r>
              <a:rPr lang="fr-CH" sz="1600" dirty="0">
                <a:solidFill>
                  <a:schemeClr val="tx1"/>
                </a:solidFill>
              </a:rPr>
              <a:t>		Peter </a:t>
            </a:r>
            <a:r>
              <a:rPr lang="fr-CH" sz="1600" dirty="0" err="1">
                <a:solidFill>
                  <a:schemeClr val="tx1"/>
                </a:solidFill>
              </a:rPr>
              <a:t>Sauer</a:t>
            </a:r>
            <a:r>
              <a:rPr lang="fr-CH" sz="1600" dirty="0">
                <a:solidFill>
                  <a:schemeClr val="tx1"/>
                </a:solidFill>
              </a:rPr>
              <a:t> [</a:t>
            </a:r>
            <a:r>
              <a:rPr lang="fr-CH" sz="1600" dirty="0" err="1">
                <a:solidFill>
                  <a:schemeClr val="tx1"/>
                </a:solidFill>
              </a:rPr>
              <a:t>Microchip</a:t>
            </a:r>
            <a:r>
              <a:rPr lang="fr-CH" sz="1600" dirty="0">
                <a:solidFill>
                  <a:schemeClr val="tx1"/>
                </a:solidFill>
              </a:rPr>
              <a:t> </a:t>
            </a:r>
            <a:r>
              <a:rPr lang="fr-CH" sz="1600" dirty="0" err="1">
                <a:solidFill>
                  <a:schemeClr val="tx1"/>
                </a:solidFill>
              </a:rPr>
              <a:t>Technology</a:t>
            </a:r>
            <a:r>
              <a:rPr lang="fr-CH" sz="1600" dirty="0">
                <a:solidFill>
                  <a:schemeClr val="tx1"/>
                </a:solidFill>
              </a:rPr>
              <a:t>, Germany].</a:t>
            </a:r>
            <a:endParaRPr lang="en-US" sz="1600" b="1" dirty="0">
              <a:solidFill>
                <a:schemeClr val="tx1"/>
              </a:solidFill>
              <a:ea typeface="ＭＳ Ｐゴシック" pitchFamily="-65" charset="-128"/>
            </a:endParaRPr>
          </a:p>
          <a:p>
            <a:pPr defTabSz="914400">
              <a:spcBef>
                <a:spcPts val="600"/>
              </a:spcBef>
              <a:spcAft>
                <a:spcPts val="600"/>
              </a:spcAft>
              <a:defRPr/>
            </a:pPr>
            <a:r>
              <a:rPr lang="en-US" sz="1600" b="1" dirty="0">
                <a:solidFill>
                  <a:srgbClr val="000000"/>
                </a:solidFill>
                <a:ea typeface="ＭＳ Ｐゴシック" pitchFamily="-65" charset="-128"/>
              </a:rPr>
              <a:t>Re:</a:t>
            </a:r>
            <a:r>
              <a:rPr lang="en-US" sz="1600" dirty="0">
                <a:solidFill>
                  <a:srgbClr val="000000"/>
                </a:solidFill>
                <a:ea typeface="ＭＳ Ｐゴシック" pitchFamily="-65" charset="-128"/>
              </a:rPr>
              <a:t> [Changes proposal for the LRP UWB PHY]</a:t>
            </a:r>
            <a:r>
              <a:rPr lang="en-US" dirty="0">
                <a:solidFill>
                  <a:srgbClr val="3333CC"/>
                </a:solidFill>
                <a:ea typeface="ＭＳ Ｐゴシック" pitchFamily="-65" charset="-128"/>
              </a:rPr>
              <a:t>	</a:t>
            </a:r>
            <a:endParaRPr lang="en-US" dirty="0">
              <a:solidFill>
                <a:srgbClr val="000000"/>
              </a:solidFill>
              <a:ea typeface="ＭＳ Ｐゴシック" pitchFamily="-65" charset="-128"/>
            </a:endParaRPr>
          </a:p>
          <a:p>
            <a:pPr defTabSz="914400">
              <a:spcBef>
                <a:spcPts val="600"/>
              </a:spcBef>
              <a:spcAft>
                <a:spcPts val="600"/>
              </a:spcAft>
              <a:defRPr/>
            </a:pPr>
            <a:r>
              <a:rPr lang="en-US" sz="1600" b="1" dirty="0">
                <a:solidFill>
                  <a:srgbClr val="000000"/>
                </a:solidFill>
                <a:ea typeface="ＭＳ Ｐゴシック" pitchFamily="-65" charset="-128"/>
              </a:rPr>
              <a:t>Abstract:</a:t>
            </a:r>
            <a:r>
              <a:rPr lang="en-US" sz="1600" dirty="0">
                <a:solidFill>
                  <a:srgbClr val="000000"/>
                </a:solidFill>
                <a:ea typeface="ＭＳ Ｐゴシック" pitchFamily="-65" charset="-128"/>
              </a:rPr>
              <a:t>	[Contribute to a proposal to the enhanced impulse radio group </a:t>
            </a:r>
            <a:r>
              <a:rPr lang="en-US" sz="1600" dirty="0" err="1">
                <a:solidFill>
                  <a:srgbClr val="000000"/>
                </a:solidFill>
                <a:ea typeface="ＭＳ Ｐゴシック" pitchFamily="-65" charset="-128"/>
              </a:rPr>
              <a:t>w.r.t</a:t>
            </a:r>
            <a:r>
              <a:rPr lang="en-US" sz="1600" dirty="0">
                <a:solidFill>
                  <a:srgbClr val="000000"/>
                </a:solidFill>
                <a:ea typeface="ＭＳ Ｐゴシック" pitchFamily="-65" charset="-128"/>
              </a:rPr>
              <a:t>. the LRP UWB PHY ]</a:t>
            </a:r>
          </a:p>
          <a:p>
            <a:pPr defTabSz="914400">
              <a:spcBef>
                <a:spcPts val="600"/>
              </a:spcBef>
              <a:spcAft>
                <a:spcPts val="600"/>
              </a:spcAft>
              <a:defRPr/>
            </a:pPr>
            <a:r>
              <a:rPr lang="en-US" sz="1600" b="1" dirty="0">
                <a:solidFill>
                  <a:srgbClr val="000000"/>
                </a:solidFill>
                <a:ea typeface="ＭＳ Ｐゴシック" pitchFamily="-65" charset="-128"/>
              </a:rPr>
              <a:t>Purpose:</a:t>
            </a:r>
            <a:r>
              <a:rPr lang="en-US" sz="1600" dirty="0">
                <a:solidFill>
                  <a:srgbClr val="000000"/>
                </a:solidFill>
                <a:ea typeface="ＭＳ Ｐゴシック" pitchFamily="-65" charset="-128"/>
              </a:rPr>
              <a:t>	[</a:t>
            </a:r>
            <a:r>
              <a:rPr lang="en-US" sz="1600" dirty="0">
                <a:solidFill>
                  <a:schemeClr val="tx1"/>
                </a:solidFill>
              </a:rPr>
              <a:t>To open a discussion on LRP band allocation in regards to the recent &amp; future regulation change</a:t>
            </a:r>
            <a:r>
              <a:rPr lang="en-US" sz="1600" dirty="0">
                <a:solidFill>
                  <a:srgbClr val="000000"/>
                </a:solidFill>
                <a:ea typeface="ＭＳ Ｐゴシック" pitchFamily="-65" charset="-128"/>
              </a:rPr>
              <a:t>]</a:t>
            </a:r>
          </a:p>
          <a:p>
            <a:pPr defTabSz="914400">
              <a:defRPr/>
            </a:pPr>
            <a:r>
              <a:rPr lang="en-US" sz="1600" b="1" dirty="0">
                <a:solidFill>
                  <a:srgbClr val="000000"/>
                </a:solidFill>
                <a:ea typeface="ＭＳ Ｐゴシック" pitchFamily="-65" charset="-128"/>
              </a:rPr>
              <a:t>Notice:</a:t>
            </a:r>
            <a:r>
              <a:rPr lang="en-US" sz="1600" dirty="0">
                <a:solidFill>
                  <a:srgbClr val="000000"/>
                </a:solidFill>
                <a:ea typeface="ＭＳ Ｐゴシック" pitchFamily="-65" charset="-128"/>
              </a:rPr>
              <a:t>	This document has been prepared to assist the IEEE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defRPr/>
            </a:pPr>
            <a:endParaRPr lang="en-US" sz="1600" b="1"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Release:</a:t>
            </a:r>
            <a:r>
              <a:rPr lang="en-US" sz="1600" dirty="0">
                <a:solidFill>
                  <a:srgbClr val="000000"/>
                </a:solidFill>
                <a:ea typeface="ＭＳ Ｐゴシック" pitchFamily="-65" charset="-128"/>
              </a:rPr>
              <a:t>	The contributor acknowledges and accepts that this contribution becomes the property of IEEE and may be made publicly available by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00" y="1358498"/>
            <a:ext cx="9000000" cy="4141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881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00" y="1355988"/>
            <a:ext cx="9000000" cy="414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5894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00" y="1355988"/>
            <a:ext cx="9000000" cy="414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1594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a:t>Scope</a:t>
            </a:r>
          </a:p>
        </p:txBody>
      </p:sp>
      <p:sp>
        <p:nvSpPr>
          <p:cNvPr id="5" name="Espace réservé du contenu 2"/>
          <p:cNvSpPr>
            <a:spLocks noGrp="1"/>
          </p:cNvSpPr>
          <p:nvPr>
            <p:ph idx="1"/>
          </p:nvPr>
        </p:nvSpPr>
        <p:spPr>
          <a:xfrm>
            <a:off x="457200" y="1618704"/>
            <a:ext cx="8435280" cy="874192"/>
          </a:xfrm>
          <a:extLst/>
        </p:spPr>
        <p:txBody>
          <a:bodyPr>
            <a:noAutofit/>
          </a:bodyPr>
          <a:lstStyle/>
          <a:p>
            <a:pPr>
              <a:buFont typeface="Arial" panose="020B0604020202020204" pitchFamily="34" charset="0"/>
              <a:buChar char="•"/>
              <a:defRPr/>
            </a:pPr>
            <a:r>
              <a:rPr lang="en-US" sz="2400" b="1" dirty="0"/>
              <a:t>Open discussion on LRP band allocation</a:t>
            </a:r>
          </a:p>
        </p:txBody>
      </p:sp>
      <p:sp>
        <p:nvSpPr>
          <p:cNvPr id="4" name="Titre 1"/>
          <p:cNvSpPr txBox="1">
            <a:spLocks/>
          </p:cNvSpPr>
          <p:nvPr/>
        </p:nvSpPr>
        <p:spPr bwMode="auto">
          <a:xfrm>
            <a:off x="446856" y="2492896"/>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a:t>Motivation</a:t>
            </a:r>
          </a:p>
        </p:txBody>
      </p:sp>
      <p:sp>
        <p:nvSpPr>
          <p:cNvPr id="6" name="Espace réservé du contenu 2"/>
          <p:cNvSpPr txBox="1">
            <a:spLocks/>
          </p:cNvSpPr>
          <p:nvPr/>
        </p:nvSpPr>
        <p:spPr bwMode="auto">
          <a:xfrm>
            <a:off x="457200" y="3429000"/>
            <a:ext cx="8435280" cy="1584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Autofit/>
          </a:bodyPr>
          <a:lst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buFont typeface="Arial" panose="020B0604020202020204" pitchFamily="34" charset="0"/>
              <a:buChar char="•"/>
              <a:defRPr/>
            </a:pPr>
            <a:r>
              <a:rPr lang="en-US" sz="2400" b="1" kern="0" dirty="0"/>
              <a:t>Enhancing interoperability &amp; fitting upcoming regulation changes</a:t>
            </a:r>
          </a:p>
          <a:p>
            <a:pPr>
              <a:buFont typeface="Arial" panose="020B0604020202020204" pitchFamily="34" charset="0"/>
              <a:buChar char="•"/>
              <a:defRPr/>
            </a:pPr>
            <a:endParaRPr lang="en-US" sz="2400" b="1" kern="0" dirty="0"/>
          </a:p>
        </p:txBody>
      </p:sp>
    </p:spTree>
    <p:extLst>
      <p:ext uri="{BB962C8B-B14F-4D97-AF65-F5344CB8AC3E}">
        <p14:creationId xmlns:p14="http://schemas.microsoft.com/office/powerpoint/2010/main" val="3630742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00" y="2852936"/>
            <a:ext cx="9000000" cy="3568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re 1"/>
          <p:cNvSpPr>
            <a:spLocks noGrp="1"/>
          </p:cNvSpPr>
          <p:nvPr>
            <p:ph type="title"/>
          </p:nvPr>
        </p:nvSpPr>
        <p:spPr/>
        <p:txBody>
          <a:bodyPr/>
          <a:lstStyle/>
          <a:p>
            <a:r>
              <a:rPr lang="en-US" dirty="0"/>
              <a:t>Channel frequencies and bandwidth</a:t>
            </a:r>
          </a:p>
        </p:txBody>
      </p:sp>
      <p:sp>
        <p:nvSpPr>
          <p:cNvPr id="5" name="Espace réservé du contenu 2"/>
          <p:cNvSpPr>
            <a:spLocks noGrp="1"/>
          </p:cNvSpPr>
          <p:nvPr>
            <p:ph idx="1"/>
          </p:nvPr>
        </p:nvSpPr>
        <p:spPr>
          <a:xfrm>
            <a:off x="195046" y="1371600"/>
            <a:ext cx="5558054" cy="1337320"/>
          </a:xfrm>
        </p:spPr>
        <p:txBody>
          <a:bodyPr/>
          <a:lstStyle/>
          <a:p>
            <a:pPr marL="342900" lvl="2" indent="-342900">
              <a:spcBef>
                <a:spcPts val="800"/>
              </a:spcBef>
              <a:buFont typeface="Arial" panose="020B0604020202020204" pitchFamily="34" charset="0"/>
              <a:buChar char="•"/>
            </a:pPr>
            <a:r>
              <a:rPr lang="en-US" sz="1600" dirty="0"/>
              <a:t>Band allocation as per 802.15.4 – 2015 and 15-8-0432</a:t>
            </a:r>
          </a:p>
          <a:p>
            <a:pPr marL="342900" lvl="2" indent="-342900">
              <a:spcBef>
                <a:spcPts val="800"/>
              </a:spcBef>
              <a:buFont typeface="Arial" panose="020B0604020202020204" pitchFamily="34" charset="0"/>
              <a:buChar char="•"/>
            </a:pPr>
            <a:r>
              <a:rPr lang="en-US" sz="1600" dirty="0"/>
              <a:t>Some of these bands are no longer optimally fitting recent regulations changes &amp; proposals</a:t>
            </a:r>
          </a:p>
          <a:p>
            <a:pPr marL="342900" lvl="2" indent="-342900">
              <a:spcBef>
                <a:spcPts val="800"/>
              </a:spcBef>
              <a:buFont typeface="Arial" panose="020B0604020202020204" pitchFamily="34" charset="0"/>
              <a:buChar char="•"/>
            </a:pPr>
            <a:r>
              <a:rPr lang="en-US" sz="1600" u="sng" dirty="0"/>
              <a:t>Does recent &amp; future regulation changes force band allocation of </a:t>
            </a:r>
            <a:r>
              <a:rPr lang="en-US" sz="1600" u="sng" dirty="0" err="1"/>
              <a:t>4z</a:t>
            </a:r>
            <a:r>
              <a:rPr lang="en-US" sz="1600" u="sng" dirty="0"/>
              <a:t> to adapt ?</a:t>
            </a:r>
          </a:p>
          <a:p>
            <a:pPr marL="0" lvl="2" indent="0">
              <a:spcBef>
                <a:spcPts val="800"/>
              </a:spcBef>
            </a:pPr>
            <a:r>
              <a:rPr lang="en-US" sz="1100" dirty="0"/>
              <a:t/>
            </a:r>
            <a:br>
              <a:rPr lang="en-US" sz="1100" dirty="0"/>
            </a:br>
            <a:endParaRPr lang="en-US" sz="1100" dirty="0"/>
          </a:p>
        </p:txBody>
      </p:sp>
      <p:pic>
        <p:nvPicPr>
          <p:cNvPr id="2049"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2120" y="1762894"/>
            <a:ext cx="3390900" cy="116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7416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LRP SRDEV Frequency Allocation (1/2)</a:t>
            </a:r>
          </a:p>
        </p:txBody>
      </p:sp>
      <p:sp>
        <p:nvSpPr>
          <p:cNvPr id="3" name="Espace réservé du contenu 2"/>
          <p:cNvSpPr>
            <a:spLocks noGrp="1"/>
          </p:cNvSpPr>
          <p:nvPr>
            <p:ph idx="1"/>
          </p:nvPr>
        </p:nvSpPr>
        <p:spPr>
          <a:xfrm>
            <a:off x="195046" y="1371600"/>
            <a:ext cx="8753908" cy="1481335"/>
          </a:xfrm>
        </p:spPr>
        <p:txBody>
          <a:bodyPr/>
          <a:lstStyle/>
          <a:p>
            <a:pPr marL="457200" indent="-457200">
              <a:buFont typeface="Arial" panose="020B0604020202020204" pitchFamily="34" charset="0"/>
              <a:buChar char="•"/>
            </a:pPr>
            <a:r>
              <a:rPr lang="en-US" sz="1800" dirty="0" err="1"/>
              <a:t>4z</a:t>
            </a:r>
            <a:r>
              <a:rPr lang="en-US" sz="1800" dirty="0"/>
              <a:t> is an opportunity to propose new LRP SRDEV bands to optimally cover and match worldwide regulations, while keeping the “wideband” channels as is</a:t>
            </a:r>
          </a:p>
          <a:p>
            <a:pPr marL="857250" lvl="1" indent="-457200">
              <a:buFont typeface="Arial" panose="020B0604020202020204" pitchFamily="34" charset="0"/>
              <a:buChar char="•"/>
            </a:pPr>
            <a:r>
              <a:rPr lang="en-US" sz="1400" dirty="0"/>
              <a:t>6 channel w/ BW&gt;600 MHz, SRDEV band 2 same fc than LRP band 2 and HRP band 9</a:t>
            </a:r>
          </a:p>
          <a:p>
            <a:pPr marL="857250" lvl="1" indent="-457200">
              <a:buFont typeface="Arial" panose="020B0604020202020204" pitchFamily="34" charset="0"/>
              <a:buChar char="•"/>
            </a:pPr>
            <a:r>
              <a:rPr lang="en-US" sz="1400" dirty="0"/>
              <a:t>Channel separation: 652.8 MHz (= 17∙ 38.4 MHz)</a:t>
            </a:r>
          </a:p>
        </p:txBody>
      </p:sp>
      <p:graphicFrame>
        <p:nvGraphicFramePr>
          <p:cNvPr id="5" name="Graphique 4"/>
          <p:cNvGraphicFramePr>
            <a:graphicFrameLocks/>
          </p:cNvGraphicFramePr>
          <p:nvPr>
            <p:extLst>
              <p:ext uri="{D42A27DB-BD31-4B8C-83A1-F6EECF244321}">
                <p14:modId xmlns:p14="http://schemas.microsoft.com/office/powerpoint/2010/main" val="545316610"/>
              </p:ext>
            </p:extLst>
          </p:nvPr>
        </p:nvGraphicFramePr>
        <p:xfrm>
          <a:off x="0" y="2708920"/>
          <a:ext cx="9247491" cy="37890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59862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LRP SRDEV Frequency Allocation (2/2)</a:t>
            </a:r>
          </a:p>
        </p:txBody>
      </p:sp>
      <p:graphicFrame>
        <p:nvGraphicFramePr>
          <p:cNvPr id="4" name="Tableau 3"/>
          <p:cNvGraphicFramePr>
            <a:graphicFrameLocks noGrp="1"/>
          </p:cNvGraphicFramePr>
          <p:nvPr>
            <p:extLst>
              <p:ext uri="{D42A27DB-BD31-4B8C-83A1-F6EECF244321}">
                <p14:modId xmlns:p14="http://schemas.microsoft.com/office/powerpoint/2010/main" val="3735868150"/>
              </p:ext>
            </p:extLst>
          </p:nvPr>
        </p:nvGraphicFramePr>
        <p:xfrm>
          <a:off x="467544" y="3414895"/>
          <a:ext cx="8280923" cy="2499360"/>
        </p:xfrm>
        <a:graphic>
          <a:graphicData uri="http://schemas.openxmlformats.org/drawingml/2006/table">
            <a:tbl>
              <a:tblPr firstRow="1" bandRow="1">
                <a:tableStyleId>{5C22544A-7EE6-4342-B048-85BDC9FD1C3A}</a:tableStyleId>
              </a:tblPr>
              <a:tblGrid>
                <a:gridCol w="1224136">
                  <a:extLst>
                    <a:ext uri="{9D8B030D-6E8A-4147-A177-3AD203B41FA5}">
                      <a16:colId xmlns:a16="http://schemas.microsoft.com/office/drawing/2014/main" xmlns="" val="20000"/>
                    </a:ext>
                  </a:extLst>
                </a:gridCol>
                <a:gridCol w="1141842">
                  <a:extLst>
                    <a:ext uri="{9D8B030D-6E8A-4147-A177-3AD203B41FA5}">
                      <a16:colId xmlns:a16="http://schemas.microsoft.com/office/drawing/2014/main" xmlns="" val="20001"/>
                    </a:ext>
                  </a:extLst>
                </a:gridCol>
                <a:gridCol w="1182989">
                  <a:extLst>
                    <a:ext uri="{9D8B030D-6E8A-4147-A177-3AD203B41FA5}">
                      <a16:colId xmlns:a16="http://schemas.microsoft.com/office/drawing/2014/main" xmlns="" val="20002"/>
                    </a:ext>
                  </a:extLst>
                </a:gridCol>
                <a:gridCol w="1182989">
                  <a:extLst>
                    <a:ext uri="{9D8B030D-6E8A-4147-A177-3AD203B41FA5}">
                      <a16:colId xmlns:a16="http://schemas.microsoft.com/office/drawing/2014/main" xmlns="" val="20003"/>
                    </a:ext>
                  </a:extLst>
                </a:gridCol>
                <a:gridCol w="1182989">
                  <a:extLst>
                    <a:ext uri="{9D8B030D-6E8A-4147-A177-3AD203B41FA5}">
                      <a16:colId xmlns:a16="http://schemas.microsoft.com/office/drawing/2014/main" xmlns="" val="20004"/>
                    </a:ext>
                  </a:extLst>
                </a:gridCol>
                <a:gridCol w="1182989">
                  <a:extLst>
                    <a:ext uri="{9D8B030D-6E8A-4147-A177-3AD203B41FA5}">
                      <a16:colId xmlns:a16="http://schemas.microsoft.com/office/drawing/2014/main" xmlns="" val="20005"/>
                    </a:ext>
                  </a:extLst>
                </a:gridCol>
                <a:gridCol w="1182989">
                  <a:extLst>
                    <a:ext uri="{9D8B030D-6E8A-4147-A177-3AD203B41FA5}">
                      <a16:colId xmlns:a16="http://schemas.microsoft.com/office/drawing/2014/main" xmlns="" val="20006"/>
                    </a:ext>
                  </a:extLst>
                </a:gridCol>
              </a:tblGrid>
              <a:tr h="286600">
                <a:tc>
                  <a:txBody>
                    <a:bodyPr/>
                    <a:lstStyle/>
                    <a:p>
                      <a:r>
                        <a:rPr lang="en-US" sz="1600" dirty="0"/>
                        <a:t>SRDEV bands:</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US" sz="1600" dirty="0"/>
                        <a:t>0</a:t>
                      </a:r>
                    </a:p>
                  </a:txBody>
                  <a:tcPr>
                    <a:lnT w="12700" cap="flat" cmpd="sng" algn="ctr">
                      <a:solidFill>
                        <a:schemeClr val="tx1"/>
                      </a:solidFill>
                      <a:prstDash val="solid"/>
                      <a:round/>
                      <a:headEnd type="none" w="med" len="med"/>
                      <a:tailEnd type="none" w="med" len="med"/>
                    </a:lnT>
                  </a:tcPr>
                </a:tc>
                <a:tc>
                  <a:txBody>
                    <a:bodyPr/>
                    <a:lstStyle/>
                    <a:p>
                      <a:r>
                        <a:rPr lang="en-US" sz="1600" dirty="0"/>
                        <a:t>1</a:t>
                      </a:r>
                    </a:p>
                  </a:txBody>
                  <a:tcPr>
                    <a:lnT w="12700" cap="flat" cmpd="sng" algn="ctr">
                      <a:solidFill>
                        <a:schemeClr val="tx1"/>
                      </a:solidFill>
                      <a:prstDash val="solid"/>
                      <a:round/>
                      <a:headEnd type="none" w="med" len="med"/>
                      <a:tailEnd type="none" w="med" len="med"/>
                    </a:lnT>
                  </a:tcPr>
                </a:tc>
                <a:tc>
                  <a:txBody>
                    <a:bodyPr/>
                    <a:lstStyle/>
                    <a:p>
                      <a:r>
                        <a:rPr lang="en-US" sz="1600" dirty="0"/>
                        <a:t>2</a:t>
                      </a:r>
                    </a:p>
                  </a:txBody>
                  <a:tcPr>
                    <a:lnT w="12700" cap="flat" cmpd="sng" algn="ctr">
                      <a:solidFill>
                        <a:schemeClr val="tx1"/>
                      </a:solidFill>
                      <a:prstDash val="solid"/>
                      <a:round/>
                      <a:headEnd type="none" w="med" len="med"/>
                      <a:tailEnd type="none" w="med" len="med"/>
                    </a:lnT>
                  </a:tcPr>
                </a:tc>
                <a:tc>
                  <a:txBody>
                    <a:bodyPr/>
                    <a:lstStyle/>
                    <a:p>
                      <a:r>
                        <a:rPr lang="en-US" sz="1600" dirty="0"/>
                        <a:t>3</a:t>
                      </a:r>
                    </a:p>
                  </a:txBody>
                  <a:tcPr>
                    <a:lnT w="12700" cap="flat" cmpd="sng" algn="ctr">
                      <a:solidFill>
                        <a:schemeClr val="tx1"/>
                      </a:solidFill>
                      <a:prstDash val="solid"/>
                      <a:round/>
                      <a:headEnd type="none" w="med" len="med"/>
                      <a:tailEnd type="none" w="med" len="med"/>
                    </a:lnT>
                  </a:tcPr>
                </a:tc>
                <a:tc>
                  <a:txBody>
                    <a:bodyPr/>
                    <a:lstStyle/>
                    <a:p>
                      <a:r>
                        <a:rPr lang="en-US" sz="1600" dirty="0"/>
                        <a:t>4</a:t>
                      </a:r>
                    </a:p>
                  </a:txBody>
                  <a:tcPr>
                    <a:lnT w="12700" cap="flat" cmpd="sng" algn="ctr">
                      <a:solidFill>
                        <a:schemeClr val="tx1"/>
                      </a:solidFill>
                      <a:prstDash val="solid"/>
                      <a:round/>
                      <a:headEnd type="none" w="med" len="med"/>
                      <a:tailEnd type="none" w="med" len="med"/>
                    </a:lnT>
                  </a:tcPr>
                </a:tc>
                <a:tc>
                  <a:txBody>
                    <a:bodyPr/>
                    <a:lstStyle/>
                    <a:p>
                      <a:r>
                        <a:rPr lang="en-US" sz="1600" dirty="0"/>
                        <a:t>5</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0000"/>
                  </a:ext>
                </a:extLst>
              </a:tr>
              <a:tr h="495036">
                <a:tc>
                  <a:txBody>
                    <a:bodyPr/>
                    <a:lstStyle/>
                    <a:p>
                      <a:r>
                        <a:rPr lang="en-US" sz="1600" dirty="0"/>
                        <a:t>f</a:t>
                      </a:r>
                      <a:r>
                        <a:rPr lang="en-US" sz="1600" baseline="-25000" dirty="0"/>
                        <a:t>c</a:t>
                      </a:r>
                      <a:r>
                        <a:rPr lang="en-US" sz="1600" baseline="0" dirty="0"/>
                        <a:t> </a:t>
                      </a:r>
                      <a:r>
                        <a:rPr lang="en-US" sz="1600" dirty="0"/>
                        <a:t>[MHz]</a:t>
                      </a:r>
                    </a:p>
                    <a:p>
                      <a:r>
                        <a:rPr lang="en-US" sz="1600" dirty="0"/>
                        <a:t>BW [MHz]*</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600" dirty="0"/>
                        <a:t>6681.6</a:t>
                      </a:r>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600" dirty="0"/>
                        <a:t>620</a:t>
                      </a:r>
                      <a:endParaRPr kumimoji="1" lang="ja-JP" altLang="en-US" sz="1600" dirty="0"/>
                    </a:p>
                  </a:txBody>
                  <a:tcPr>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600" dirty="0"/>
                        <a:t>7334.4</a:t>
                      </a:r>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600" dirty="0"/>
                        <a:t>620</a:t>
                      </a:r>
                      <a:endParaRPr kumimoji="1" lang="ja-JP" altLang="en-US" sz="1600" dirty="0"/>
                    </a:p>
                  </a:txBody>
                  <a:tcPr>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600" dirty="0"/>
                        <a:t>7987.2</a:t>
                      </a:r>
                      <a:endParaRPr kumimoji="1" lang="ja-JP" altLang="en-US" sz="1600" dirty="0"/>
                    </a:p>
                    <a:p>
                      <a:r>
                        <a:rPr kumimoji="1" lang="en-US" altLang="ja-JP" sz="1600" dirty="0"/>
                        <a:t>620</a:t>
                      </a:r>
                      <a:endParaRPr lang="en-US" sz="1600" dirty="0"/>
                    </a:p>
                  </a:txBody>
                  <a:tcPr>
                    <a:lnB w="12700" cap="flat" cmpd="sng" algn="ctr">
                      <a:solidFill>
                        <a:schemeClr val="tx1"/>
                      </a:solidFill>
                      <a:prstDash val="solid"/>
                      <a:round/>
                      <a:headEnd type="none" w="med" len="med"/>
                      <a:tailEnd type="none" w="med" len="med"/>
                    </a:lnB>
                  </a:tcPr>
                </a:tc>
                <a:tc>
                  <a:txBody>
                    <a:bodyPr/>
                    <a:lstStyle/>
                    <a:p>
                      <a:r>
                        <a:rPr kumimoji="1" lang="en-US" altLang="ja-JP" sz="1600" dirty="0"/>
                        <a:t>8640</a:t>
                      </a:r>
                      <a:br>
                        <a:rPr kumimoji="1" lang="en-US" altLang="ja-JP" sz="1600" dirty="0"/>
                      </a:br>
                      <a:r>
                        <a:rPr kumimoji="1" lang="en-US" altLang="ja-JP" sz="1600" dirty="0"/>
                        <a:t>620</a:t>
                      </a:r>
                      <a:endParaRPr lang="en-US" sz="1600" dirty="0"/>
                    </a:p>
                  </a:txBody>
                  <a:tcPr>
                    <a:lnB w="12700" cap="flat" cmpd="sng" algn="ctr">
                      <a:solidFill>
                        <a:schemeClr val="tx1"/>
                      </a:solidFill>
                      <a:prstDash val="solid"/>
                      <a:round/>
                      <a:headEnd type="none" w="med" len="med"/>
                      <a:tailEnd type="none" w="med" len="med"/>
                    </a:lnB>
                  </a:tcPr>
                </a:tc>
                <a:tc>
                  <a:txBody>
                    <a:bodyPr/>
                    <a:lstStyle/>
                    <a:p>
                      <a:r>
                        <a:rPr kumimoji="1" lang="en-US" altLang="ja-JP" sz="1600" dirty="0"/>
                        <a:t>9292.8</a:t>
                      </a:r>
                    </a:p>
                    <a:p>
                      <a:r>
                        <a:rPr kumimoji="1" lang="en-US" altLang="ja-JP" sz="1600" dirty="0"/>
                        <a:t>620</a:t>
                      </a:r>
                      <a:endParaRPr lang="en-US" sz="1600" dirty="0"/>
                    </a:p>
                  </a:txBody>
                  <a:tcPr>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600" dirty="0"/>
                        <a:t>9945.6</a:t>
                      </a:r>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600" dirty="0"/>
                        <a:t>620</a:t>
                      </a:r>
                      <a:endParaRPr kumimoji="1" lang="ja-JP" altLang="en-US" sz="16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16887">
                <a:tc>
                  <a:txBody>
                    <a:bodyPr/>
                    <a:lstStyle/>
                    <a:p>
                      <a:r>
                        <a:rPr lang="en-US" sz="1600" dirty="0"/>
                        <a:t>USA</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US" sz="1400" b="1" dirty="0"/>
                        <a:t>x (outdoor)</a:t>
                      </a:r>
                    </a:p>
                  </a:txBody>
                  <a:tcPr>
                    <a:lnT w="12700" cap="flat" cmpd="sng" algn="ctr">
                      <a:solidFill>
                        <a:schemeClr val="tx1"/>
                      </a:solidFill>
                      <a:prstDash val="solid"/>
                      <a:round/>
                      <a:headEnd type="none" w="med" len="med"/>
                      <a:tailEnd type="none" w="med" len="med"/>
                    </a:lnT>
                  </a:tcPr>
                </a:tc>
                <a:tc>
                  <a:txBody>
                    <a:bodyPr/>
                    <a:lstStyle/>
                    <a:p>
                      <a:r>
                        <a:rPr lang="en-US" sz="1400" dirty="0"/>
                        <a:t>x (indoor)</a:t>
                      </a:r>
                    </a:p>
                  </a:txBody>
                  <a:tcPr>
                    <a:lnT w="12700" cap="flat" cmpd="sng" algn="ctr">
                      <a:solidFill>
                        <a:schemeClr val="tx1"/>
                      </a:solidFill>
                      <a:prstDash val="solid"/>
                      <a:round/>
                      <a:headEnd type="none" w="med" len="med"/>
                      <a:tailEnd type="none" w="med" len="med"/>
                    </a:lnT>
                  </a:tcPr>
                </a:tc>
                <a:tc>
                  <a:txBody>
                    <a:bodyPr/>
                    <a:lstStyle/>
                    <a:p>
                      <a:r>
                        <a:rPr lang="en-US" sz="1400" dirty="0"/>
                        <a:t>x (indoor)</a:t>
                      </a:r>
                    </a:p>
                  </a:txBody>
                  <a:tcPr>
                    <a:lnT w="12700" cap="flat" cmpd="sng" algn="ctr">
                      <a:solidFill>
                        <a:schemeClr val="tx1"/>
                      </a:solidFill>
                      <a:prstDash val="solid"/>
                      <a:round/>
                      <a:headEnd type="none" w="med" len="med"/>
                      <a:tailEnd type="none" w="med" len="med"/>
                    </a:lnT>
                  </a:tcPr>
                </a:tc>
                <a:tc>
                  <a:txBody>
                    <a:bodyPr/>
                    <a:lstStyle/>
                    <a:p>
                      <a:r>
                        <a:rPr lang="en-US" sz="1400" dirty="0"/>
                        <a:t>x (indoor)</a:t>
                      </a:r>
                    </a:p>
                  </a:txBody>
                  <a:tcPr>
                    <a:lnT w="12700" cap="flat" cmpd="sng" algn="ctr">
                      <a:solidFill>
                        <a:schemeClr val="tx1"/>
                      </a:solidFill>
                      <a:prstDash val="solid"/>
                      <a:round/>
                      <a:headEnd type="none" w="med" len="med"/>
                      <a:tailEnd type="none" w="med" len="med"/>
                    </a:lnT>
                  </a:tcPr>
                </a:tc>
                <a:tc>
                  <a:txBody>
                    <a:bodyPr/>
                    <a:lstStyle/>
                    <a:p>
                      <a:r>
                        <a:rPr lang="en-US" sz="1400" dirty="0"/>
                        <a:t>x (indoor)</a:t>
                      </a:r>
                    </a:p>
                  </a:txBody>
                  <a:tcPr>
                    <a:lnT w="12700" cap="flat" cmpd="sng" algn="ctr">
                      <a:solidFill>
                        <a:schemeClr val="tx1"/>
                      </a:solidFill>
                      <a:prstDash val="solid"/>
                      <a:round/>
                      <a:headEnd type="none" w="med" len="med"/>
                      <a:tailEnd type="none" w="med" len="med"/>
                    </a:lnT>
                  </a:tcPr>
                </a:tc>
                <a:tc>
                  <a:txBody>
                    <a:bodyPr/>
                    <a:lstStyle/>
                    <a:p>
                      <a:r>
                        <a:rPr lang="en-US" sz="1400" dirty="0"/>
                        <a:t>x (indoor)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0002"/>
                  </a:ext>
                </a:extLst>
              </a:tr>
              <a:tr h="286600">
                <a:tc>
                  <a:txBody>
                    <a:bodyPr/>
                    <a:lstStyle/>
                    <a:p>
                      <a:r>
                        <a:rPr lang="en-US" sz="1600" dirty="0"/>
                        <a:t>ETSI</a:t>
                      </a:r>
                    </a:p>
                  </a:txBody>
                  <a:tcPr>
                    <a:lnL w="12700" cap="flat" cmpd="sng" algn="ctr">
                      <a:solidFill>
                        <a:schemeClr val="tx1"/>
                      </a:solidFill>
                      <a:prstDash val="solid"/>
                      <a:round/>
                      <a:headEnd type="none" w="med" len="med"/>
                      <a:tailEnd type="none" w="med" len="med"/>
                    </a:lnL>
                  </a:tcPr>
                </a:tc>
                <a:tc>
                  <a:txBody>
                    <a:bodyPr/>
                    <a:lstStyle/>
                    <a:p>
                      <a:r>
                        <a:rPr lang="en-US" sz="1400" dirty="0"/>
                        <a:t>x</a:t>
                      </a:r>
                    </a:p>
                  </a:txBody>
                  <a:tcPr/>
                </a:tc>
                <a:tc>
                  <a:txBody>
                    <a:bodyPr/>
                    <a:lstStyle/>
                    <a:p>
                      <a:r>
                        <a:rPr lang="en-US" sz="1400" dirty="0"/>
                        <a:t>x</a:t>
                      </a:r>
                    </a:p>
                  </a:txBody>
                  <a:tcPr/>
                </a:tc>
                <a:tc>
                  <a:txBody>
                    <a:bodyPr/>
                    <a:lstStyle/>
                    <a:p>
                      <a:r>
                        <a:rPr lang="en-US" sz="1400" dirty="0"/>
                        <a:t>x</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03"/>
                  </a:ext>
                </a:extLst>
              </a:tr>
              <a:tr h="286600">
                <a:tc>
                  <a:txBody>
                    <a:bodyPr/>
                    <a:lstStyle/>
                    <a:p>
                      <a:r>
                        <a:rPr lang="en-US" sz="1600" dirty="0"/>
                        <a:t>China</a:t>
                      </a:r>
                    </a:p>
                  </a:txBody>
                  <a:tcPr>
                    <a:lnL w="12700" cap="flat" cmpd="sng" algn="ctr">
                      <a:solidFill>
                        <a:schemeClr val="tx1"/>
                      </a:solidFill>
                      <a:prstDash val="solid"/>
                      <a:round/>
                      <a:headEnd type="none" w="med" len="med"/>
                      <a:tailEnd type="none" w="med" len="med"/>
                    </a:lnL>
                  </a:tcPr>
                </a:tc>
                <a:tc>
                  <a:txBody>
                    <a:bodyPr/>
                    <a:lstStyle/>
                    <a:p>
                      <a:r>
                        <a:rPr lang="en-US" sz="1400" b="1" dirty="0"/>
                        <a:t>x (outdoor)</a:t>
                      </a:r>
                    </a:p>
                  </a:txBody>
                  <a:tcPr/>
                </a:tc>
                <a:tc>
                  <a:txBody>
                    <a:bodyPr/>
                    <a:lstStyle/>
                    <a:p>
                      <a:r>
                        <a:rPr lang="en-US" sz="1400" b="1" dirty="0"/>
                        <a:t>x (outdoor)</a:t>
                      </a:r>
                    </a:p>
                  </a:txBody>
                  <a:tcPr/>
                </a:tc>
                <a:tc>
                  <a:txBody>
                    <a:bodyPr/>
                    <a:lstStyle/>
                    <a:p>
                      <a:r>
                        <a:rPr lang="en-US" sz="1400" b="1" dirty="0"/>
                        <a:t>x (outdoor)</a:t>
                      </a:r>
                    </a:p>
                  </a:txBody>
                  <a:tcPr/>
                </a:tc>
                <a:tc>
                  <a:txBody>
                    <a:bodyPr/>
                    <a:lstStyle/>
                    <a:p>
                      <a:r>
                        <a:rPr lang="en-US" sz="1400" b="1" dirty="0"/>
                        <a:t>x (outdoor)</a:t>
                      </a:r>
                    </a:p>
                  </a:txBody>
                  <a:tcPr/>
                </a:tc>
                <a:tc>
                  <a:txBody>
                    <a:bodyPr/>
                    <a:lstStyle/>
                    <a:p>
                      <a:endParaRPr lang="en-US" sz="1400" b="1" dirty="0"/>
                    </a:p>
                  </a:txBody>
                  <a:tcPr/>
                </a:tc>
                <a:tc>
                  <a:txBody>
                    <a:bodyPr/>
                    <a:lstStyle/>
                    <a:p>
                      <a:endParaRPr lang="en-US" sz="1400" b="1"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04"/>
                  </a:ext>
                </a:extLst>
              </a:tr>
              <a:tr h="286600">
                <a:tc>
                  <a:txBody>
                    <a:bodyPr/>
                    <a:lstStyle/>
                    <a:p>
                      <a:r>
                        <a:rPr lang="en-US" sz="1600" dirty="0"/>
                        <a:t>Japan</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endParaRPr lang="en-US" sz="1400" dirty="0"/>
                    </a:p>
                  </a:txBody>
                  <a:tcPr>
                    <a:lnB w="12700" cap="flat" cmpd="sng" algn="ctr">
                      <a:solidFill>
                        <a:schemeClr val="tx1"/>
                      </a:solidFill>
                      <a:prstDash val="solid"/>
                      <a:round/>
                      <a:headEnd type="none" w="med" len="med"/>
                      <a:tailEnd type="none" w="med" len="med"/>
                    </a:lnB>
                  </a:tcPr>
                </a:tc>
                <a:tc>
                  <a:txBody>
                    <a:bodyPr/>
                    <a:lstStyle/>
                    <a:p>
                      <a:endParaRPr lang="en-US" sz="1400" dirty="0"/>
                    </a:p>
                  </a:txBody>
                  <a:tcPr>
                    <a:lnB w="12700" cap="flat" cmpd="sng" algn="ctr">
                      <a:solidFill>
                        <a:schemeClr val="tx1"/>
                      </a:solidFill>
                      <a:prstDash val="solid"/>
                      <a:round/>
                      <a:headEnd type="none" w="med" len="med"/>
                      <a:tailEnd type="none" w="med" len="med"/>
                    </a:lnB>
                  </a:tcPr>
                </a:tc>
                <a:tc>
                  <a:txBody>
                    <a:bodyPr/>
                    <a:lstStyle/>
                    <a:p>
                      <a:r>
                        <a:rPr lang="en-US" sz="1400" b="1" dirty="0"/>
                        <a:t>x (outdoor)</a:t>
                      </a:r>
                    </a:p>
                  </a:txBody>
                  <a:tcPr>
                    <a:lnB w="12700" cap="flat" cmpd="sng" algn="ctr">
                      <a:solidFill>
                        <a:schemeClr val="tx1"/>
                      </a:solidFill>
                      <a:prstDash val="solid"/>
                      <a:round/>
                      <a:headEnd type="none" w="med" len="med"/>
                      <a:tailEnd type="none" w="med" len="med"/>
                    </a:lnB>
                  </a:tcPr>
                </a:tc>
                <a:tc>
                  <a:txBody>
                    <a:bodyPr/>
                    <a:lstStyle/>
                    <a:p>
                      <a:endParaRPr lang="en-US" sz="1400" dirty="0"/>
                    </a:p>
                  </a:txBody>
                  <a:tcPr>
                    <a:lnB w="12700" cap="flat" cmpd="sng" algn="ctr">
                      <a:solidFill>
                        <a:schemeClr val="tx1"/>
                      </a:solidFill>
                      <a:prstDash val="solid"/>
                      <a:round/>
                      <a:headEnd type="none" w="med" len="med"/>
                      <a:tailEnd type="none" w="med" len="med"/>
                    </a:lnB>
                  </a:tcPr>
                </a:tc>
                <a:tc>
                  <a:txBody>
                    <a:bodyPr/>
                    <a:lstStyle/>
                    <a:p>
                      <a:endParaRPr lang="en-US" sz="1400" dirty="0"/>
                    </a:p>
                  </a:txBody>
                  <a:tcPr>
                    <a:lnB w="12700" cap="flat" cmpd="sng" algn="ctr">
                      <a:solidFill>
                        <a:schemeClr val="tx1"/>
                      </a:solidFill>
                      <a:prstDash val="solid"/>
                      <a:round/>
                      <a:headEnd type="none" w="med" len="med"/>
                      <a:tailEnd type="none" w="med" len="med"/>
                    </a:lnB>
                  </a:tcPr>
                </a:tc>
                <a:tc>
                  <a:txBody>
                    <a:bodyPr/>
                    <a:lstStyle/>
                    <a:p>
                      <a:endParaRPr lang="en-US" sz="14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bl>
          </a:graphicData>
        </a:graphic>
      </p:graphicFrame>
      <p:sp>
        <p:nvSpPr>
          <p:cNvPr id="8" name="Espace réservé du contenu 2"/>
          <p:cNvSpPr>
            <a:spLocks noGrp="1"/>
          </p:cNvSpPr>
          <p:nvPr>
            <p:ph idx="1"/>
          </p:nvPr>
        </p:nvSpPr>
        <p:spPr>
          <a:xfrm>
            <a:off x="195046" y="1371601"/>
            <a:ext cx="8753908" cy="1985392"/>
          </a:xfrm>
        </p:spPr>
        <p:txBody>
          <a:bodyPr/>
          <a:lstStyle/>
          <a:p>
            <a:pPr marL="457200" indent="-457200">
              <a:buFont typeface="Arial" panose="020B0604020202020204" pitchFamily="34" charset="0"/>
              <a:buChar char="•"/>
            </a:pPr>
            <a:r>
              <a:rPr lang="en-US" sz="1800" dirty="0"/>
              <a:t>Worldwide compliance:</a:t>
            </a:r>
          </a:p>
          <a:p>
            <a:pPr marL="857250" lvl="1" indent="-457200">
              <a:spcBef>
                <a:spcPts val="0"/>
              </a:spcBef>
              <a:buFont typeface="Arial" panose="020B0604020202020204" pitchFamily="34" charset="0"/>
              <a:buChar char="•"/>
            </a:pPr>
            <a:r>
              <a:rPr lang="en-US" sz="1600" dirty="0"/>
              <a:t>SRDEV 0 starts at </a:t>
            </a:r>
            <a:r>
              <a:rPr lang="en-US" sz="1600" dirty="0" err="1"/>
              <a:t>f</a:t>
            </a:r>
            <a:r>
              <a:rPr lang="en-US" sz="1600" baseline="-25000" dirty="0" err="1"/>
              <a:t>L</a:t>
            </a:r>
            <a:r>
              <a:rPr lang="en-US" sz="1600" dirty="0"/>
              <a:t>&gt;6000 MHz and thus matches all UWB regulations</a:t>
            </a:r>
          </a:p>
          <a:p>
            <a:pPr marL="857250" lvl="1" indent="-457200">
              <a:spcBef>
                <a:spcPts val="0"/>
              </a:spcBef>
              <a:buFont typeface="Arial" panose="020B0604020202020204" pitchFamily="34" charset="0"/>
              <a:buChar char="•"/>
            </a:pPr>
            <a:r>
              <a:rPr lang="en-US" sz="1600" dirty="0"/>
              <a:t>SRDEV 0 covers optimally FCC 15.250 (but can be affected by 6 GHz RLAN)</a:t>
            </a:r>
          </a:p>
          <a:p>
            <a:pPr marL="857250" lvl="1" indent="-457200">
              <a:spcBef>
                <a:spcPts val="0"/>
              </a:spcBef>
              <a:buFont typeface="Arial" panose="020B0604020202020204" pitchFamily="34" charset="0"/>
              <a:buChar char="•"/>
            </a:pPr>
            <a:r>
              <a:rPr lang="en-US" sz="1600" dirty="0"/>
              <a:t>SRDEV 0…2 cover optimally EU regulation (outdoor automotive only)</a:t>
            </a:r>
          </a:p>
          <a:p>
            <a:pPr marL="857250" lvl="1" indent="-457200">
              <a:spcBef>
                <a:spcPts val="0"/>
              </a:spcBef>
              <a:buFont typeface="Arial" panose="020B0604020202020204" pitchFamily="34" charset="0"/>
              <a:buChar char="•"/>
            </a:pPr>
            <a:r>
              <a:rPr lang="en-US" sz="1600" dirty="0"/>
              <a:t>SRDEV 0…3 cover China regulation (outdoor)</a:t>
            </a:r>
          </a:p>
          <a:p>
            <a:pPr marL="857250" lvl="1" indent="-457200">
              <a:spcBef>
                <a:spcPts val="0"/>
              </a:spcBef>
              <a:buFont typeface="Arial" panose="020B0604020202020204" pitchFamily="34" charset="0"/>
              <a:buChar char="•"/>
            </a:pPr>
            <a:r>
              <a:rPr lang="en-US" sz="1600" dirty="0"/>
              <a:t>SRDEV 2 for Japan outdoor</a:t>
            </a:r>
          </a:p>
          <a:p>
            <a:pPr marL="857250" lvl="1" indent="-457200">
              <a:buFont typeface="Arial" panose="020B0604020202020204" pitchFamily="34" charset="0"/>
              <a:buChar char="•"/>
            </a:pPr>
            <a:endParaRPr lang="en-US" sz="1600" dirty="0"/>
          </a:p>
        </p:txBody>
      </p:sp>
      <p:sp>
        <p:nvSpPr>
          <p:cNvPr id="9" name="ZoneTexte 8"/>
          <p:cNvSpPr txBox="1"/>
          <p:nvPr/>
        </p:nvSpPr>
        <p:spPr>
          <a:xfrm>
            <a:off x="611560" y="6011996"/>
            <a:ext cx="3884397" cy="369332"/>
          </a:xfrm>
          <a:prstGeom prst="rect">
            <a:avLst/>
          </a:prstGeom>
          <a:noFill/>
        </p:spPr>
        <p:txBody>
          <a:bodyPr wrap="none" rtlCol="0">
            <a:spAutoFit/>
          </a:bodyPr>
          <a:lstStyle/>
          <a:p>
            <a:r>
              <a:rPr lang="en-US" sz="1800" dirty="0">
                <a:solidFill>
                  <a:schemeClr val="tx1"/>
                </a:solidFill>
              </a:rPr>
              <a:t>* mask for channel not fully defined yet</a:t>
            </a:r>
            <a:endParaRPr lang="en-US" dirty="0">
              <a:solidFill>
                <a:schemeClr val="tx1"/>
              </a:solidFill>
            </a:endParaRPr>
          </a:p>
        </p:txBody>
      </p:sp>
    </p:spTree>
    <p:extLst>
      <p:ext uri="{BB962C8B-B14F-4D97-AF65-F5344CB8AC3E}">
        <p14:creationId xmlns:p14="http://schemas.microsoft.com/office/powerpoint/2010/main" val="34158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Summary</a:t>
            </a:r>
          </a:p>
        </p:txBody>
      </p:sp>
      <p:sp>
        <p:nvSpPr>
          <p:cNvPr id="3" name="Espace réservé du contenu 2"/>
          <p:cNvSpPr>
            <a:spLocks noGrp="1"/>
          </p:cNvSpPr>
          <p:nvPr>
            <p:ph idx="1"/>
          </p:nvPr>
        </p:nvSpPr>
        <p:spPr>
          <a:xfrm>
            <a:off x="107070" y="1371600"/>
            <a:ext cx="8929861" cy="4937720"/>
          </a:xfrm>
        </p:spPr>
        <p:txBody>
          <a:bodyPr/>
          <a:lstStyle/>
          <a:p>
            <a:pPr marL="514350" indent="-514350">
              <a:spcBef>
                <a:spcPts val="1800"/>
              </a:spcBef>
              <a:buFont typeface="+mj-lt"/>
              <a:buAutoNum type="arabicPeriod"/>
            </a:pPr>
            <a:r>
              <a:rPr lang="en-US" sz="2000" dirty="0"/>
              <a:t>LRP UWB already agreed to have a large bandwidth channel allocation in the motion-carried baseline. That feature must be kept for applications seeking channels with large bandwidth. Previous LRP wideband channels are kept.</a:t>
            </a:r>
          </a:p>
          <a:p>
            <a:pPr marL="514350" indent="-514350">
              <a:spcBef>
                <a:spcPts val="1800"/>
              </a:spcBef>
              <a:buFont typeface="+mj-lt"/>
              <a:buAutoNum type="arabicPeriod"/>
            </a:pPr>
            <a:r>
              <a:rPr lang="en-US" sz="2000" dirty="0"/>
              <a:t>In parallel to large bandwidth channel allocation, LRP UWB will develop a “small bandwidth” channel allocation, which may enhance SRDEV interoperability and compliance with recent and upcoming regulation changes.</a:t>
            </a:r>
          </a:p>
          <a:p>
            <a:pPr marL="514350" indent="-514350">
              <a:spcBef>
                <a:spcPts val="1800"/>
              </a:spcBef>
              <a:buFont typeface="+mj-lt"/>
              <a:buAutoNum type="arabicPeriod"/>
            </a:pPr>
            <a:r>
              <a:rPr lang="en-US" sz="2000" dirty="0"/>
              <a:t>The “small bandwidth” plan is as shown in slide 5 using channel separation </a:t>
            </a:r>
            <a:r>
              <a:rPr lang="en-US" sz="2000" dirty="0">
                <a:solidFill>
                  <a:schemeClr val="tx1"/>
                </a:solidFill>
              </a:rPr>
              <a:t>of </a:t>
            </a:r>
            <a:r>
              <a:rPr lang="en-US" altLang="ja-JP" sz="2000" dirty="0">
                <a:solidFill>
                  <a:schemeClr val="tx1"/>
                </a:solidFill>
                <a:sym typeface="Wingdings" panose="05000000000000000000" pitchFamily="2" charset="2"/>
              </a:rPr>
              <a:t>652.8 MHz (= 17 * 38.4 MHz) and aligning center channel SRDEV2 to LRP2 &amp; HRP9, the minimum bandwidth of 400 MHz is kept</a:t>
            </a:r>
            <a:r>
              <a:rPr lang="en-US" altLang="ja-JP" sz="2000" dirty="0" smtClean="0">
                <a:solidFill>
                  <a:schemeClr val="tx1"/>
                </a:solidFill>
                <a:sym typeface="Wingdings" panose="05000000000000000000" pitchFamily="2" charset="2"/>
              </a:rPr>
              <a:t>.</a:t>
            </a:r>
            <a:endParaRPr lang="en-US" altLang="ja-JP" sz="2000" dirty="0">
              <a:sym typeface="Wingdings" panose="05000000000000000000" pitchFamily="2" charset="2"/>
            </a:endParaRPr>
          </a:p>
          <a:p>
            <a:pPr marL="514350" indent="-514350">
              <a:spcBef>
                <a:spcPts val="1800"/>
              </a:spcBef>
              <a:buFont typeface="+mj-lt"/>
              <a:buAutoNum type="arabicPeriod"/>
            </a:pPr>
            <a:r>
              <a:rPr lang="en-US" sz="2000" dirty="0">
                <a:solidFill>
                  <a:schemeClr val="tx1"/>
                </a:solidFill>
                <a:sym typeface="Wingdings" panose="05000000000000000000" pitchFamily="2" charset="2"/>
              </a:rPr>
              <a:t>All proposed bands are defined as non-mandatory and their use by RDEV or SRDEV may depend on the region where they operate.</a:t>
            </a:r>
            <a:r>
              <a:rPr lang="en-US" sz="2000" dirty="0"/>
              <a:t/>
            </a:r>
            <a:br>
              <a:rPr lang="en-US" sz="2000" dirty="0"/>
            </a:br>
            <a:endParaRPr lang="en-US" sz="2000" dirty="0"/>
          </a:p>
          <a:p>
            <a:pPr marL="514350" indent="-514350">
              <a:spcBef>
                <a:spcPts val="1800"/>
              </a:spcBef>
              <a:buFont typeface="+mj-lt"/>
              <a:buAutoNum type="arabicPeriod"/>
            </a:pPr>
            <a:endParaRPr lang="en-US" sz="2000" dirty="0"/>
          </a:p>
        </p:txBody>
      </p:sp>
    </p:spTree>
    <p:extLst>
      <p:ext uri="{BB962C8B-B14F-4D97-AF65-F5344CB8AC3E}">
        <p14:creationId xmlns:p14="http://schemas.microsoft.com/office/powerpoint/2010/main" val="1803448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en-US" dirty="0"/>
          </a:p>
          <a:p>
            <a:endParaRPr lang="en-US" dirty="0"/>
          </a:p>
          <a:p>
            <a:endParaRPr lang="en-US" dirty="0"/>
          </a:p>
          <a:p>
            <a:pPr algn="ctr"/>
            <a:r>
              <a:rPr lang="en-US" dirty="0"/>
              <a:t>Q&amp;A</a:t>
            </a:r>
          </a:p>
        </p:txBody>
      </p:sp>
    </p:spTree>
    <p:extLst>
      <p:ext uri="{BB962C8B-B14F-4D97-AF65-F5344CB8AC3E}">
        <p14:creationId xmlns:p14="http://schemas.microsoft.com/office/powerpoint/2010/main" val="1998834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APPENDIX – LRP “wideband” channels</a:t>
            </a:r>
          </a:p>
        </p:txBody>
      </p:sp>
      <p:sp>
        <p:nvSpPr>
          <p:cNvPr id="3" name="Espace réservé du contenu 2"/>
          <p:cNvSpPr>
            <a:spLocks noGrp="1"/>
          </p:cNvSpPr>
          <p:nvPr>
            <p:ph idx="1"/>
          </p:nvPr>
        </p:nvSpPr>
        <p:spPr/>
        <p:txBody>
          <a:bodyPr/>
          <a:lstStyle/>
          <a:p>
            <a:r>
              <a:rPr lang="en-US" sz="2000" dirty="0"/>
              <a:t>Actual status (802.15.4 – 2015 ) </a:t>
            </a:r>
          </a:p>
          <a:p>
            <a:r>
              <a:rPr lang="en-US" sz="2000" dirty="0"/>
              <a:t>and 15-18-0432 doc contribution</a:t>
            </a:r>
          </a:p>
        </p:txBody>
      </p:sp>
      <p:pic>
        <p:nvPicPr>
          <p:cNvPr id="4" name="図 4">
            <a:extLst>
              <a:ext uri="{FF2B5EF4-FFF2-40B4-BE49-F238E27FC236}">
                <a16:creationId xmlns:a16="http://schemas.microsoft.com/office/drawing/2014/main" xmlns="" id="{2E44B45F-0C9F-4B2C-942E-BD14427AE848}"/>
              </a:ext>
            </a:extLst>
          </p:cNvPr>
          <p:cNvPicPr>
            <a:picLocks noChangeAspect="1"/>
          </p:cNvPicPr>
          <p:nvPr/>
        </p:nvPicPr>
        <p:blipFill>
          <a:blip r:embed="rId2"/>
          <a:stretch>
            <a:fillRect/>
          </a:stretch>
        </p:blipFill>
        <p:spPr>
          <a:xfrm>
            <a:off x="4211960" y="1484784"/>
            <a:ext cx="4115582" cy="3575312"/>
          </a:xfrm>
          <a:prstGeom prst="rect">
            <a:avLst/>
          </a:prstGeom>
        </p:spPr>
      </p:pic>
      <p:graphicFrame>
        <p:nvGraphicFramePr>
          <p:cNvPr id="5" name="表 1">
            <a:extLst>
              <a:ext uri="{FF2B5EF4-FFF2-40B4-BE49-F238E27FC236}">
                <a16:creationId xmlns:a16="http://schemas.microsoft.com/office/drawing/2014/main" xmlns="" id="{28FD103F-70E0-4BAC-8DF8-A124E452FC0F}"/>
              </a:ext>
            </a:extLst>
          </p:cNvPr>
          <p:cNvGraphicFramePr>
            <a:graphicFrameLocks noGrp="1"/>
          </p:cNvGraphicFramePr>
          <p:nvPr>
            <p:extLst>
              <p:ext uri="{D42A27DB-BD31-4B8C-83A1-F6EECF244321}">
                <p14:modId xmlns:p14="http://schemas.microsoft.com/office/powerpoint/2010/main" val="2027344117"/>
              </p:ext>
            </p:extLst>
          </p:nvPr>
        </p:nvGraphicFramePr>
        <p:xfrm>
          <a:off x="4283968" y="5047923"/>
          <a:ext cx="3996000" cy="1099180"/>
        </p:xfrm>
        <a:graphic>
          <a:graphicData uri="http://schemas.openxmlformats.org/drawingml/2006/table">
            <a:tbl>
              <a:tblPr firstRow="1" bandRow="1">
                <a:tableStyleId>{5C22544A-7EE6-4342-B048-85BDC9FD1C3A}</a:tableStyleId>
              </a:tblPr>
              <a:tblGrid>
                <a:gridCol w="504000">
                  <a:extLst>
                    <a:ext uri="{9D8B030D-6E8A-4147-A177-3AD203B41FA5}">
                      <a16:colId xmlns:a16="http://schemas.microsoft.com/office/drawing/2014/main" xmlns="" val="461587301"/>
                    </a:ext>
                  </a:extLst>
                </a:gridCol>
                <a:gridCol w="792000">
                  <a:extLst>
                    <a:ext uri="{9D8B030D-6E8A-4147-A177-3AD203B41FA5}">
                      <a16:colId xmlns:a16="http://schemas.microsoft.com/office/drawing/2014/main" xmlns="" val="3340868250"/>
                    </a:ext>
                  </a:extLst>
                </a:gridCol>
                <a:gridCol w="1656000">
                  <a:extLst>
                    <a:ext uri="{9D8B030D-6E8A-4147-A177-3AD203B41FA5}">
                      <a16:colId xmlns:a16="http://schemas.microsoft.com/office/drawing/2014/main" xmlns="" val="3498814898"/>
                    </a:ext>
                  </a:extLst>
                </a:gridCol>
                <a:gridCol w="1044000">
                  <a:extLst>
                    <a:ext uri="{9D8B030D-6E8A-4147-A177-3AD203B41FA5}">
                      <a16:colId xmlns:a16="http://schemas.microsoft.com/office/drawing/2014/main" xmlns="" val="1092582212"/>
                    </a:ext>
                  </a:extLst>
                </a:gridCol>
              </a:tblGrid>
              <a:tr h="219836">
                <a:tc rowSpan="5">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3</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rowSpan="5">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8486.4</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&lt;7587.84</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-18</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xmlns="" val="3749046285"/>
                  </a:ext>
                </a:extLst>
              </a:tr>
              <a:tr h="219836">
                <a:tc vMerge="1">
                  <a:txBody>
                    <a:bodyPr/>
                    <a:lstStyle/>
                    <a:p>
                      <a:endParaRPr kumimoji="1" lang="ja-JP" altLang="en-US" sz="1100" dirty="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vMerge="1">
                  <a:txBody>
                    <a:bodyPr/>
                    <a:lstStyle/>
                    <a:p>
                      <a:endParaRPr kumimoji="1" lang="ja-JP" altLang="en-US" sz="110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7587.84 to 7662.72</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-10</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xmlns="" val="3647082463"/>
                  </a:ext>
                </a:extLst>
              </a:tr>
              <a:tr h="219836">
                <a:tc vMerge="1">
                  <a:txBody>
                    <a:bodyPr/>
                    <a:lstStyle/>
                    <a:p>
                      <a:endParaRPr kumimoji="1" lang="ja-JP" altLang="en-US" sz="1100" dirty="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vMerge="1">
                  <a:txBody>
                    <a:bodyPr/>
                    <a:lstStyle/>
                    <a:p>
                      <a:endParaRPr kumimoji="1" lang="ja-JP" altLang="en-US" sz="110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7662.72 to 9809.28</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0</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xmlns="" val="434967527"/>
                  </a:ext>
                </a:extLst>
              </a:tr>
              <a:tr h="219836">
                <a:tc vMerge="1">
                  <a:txBody>
                    <a:bodyPr/>
                    <a:lstStyle/>
                    <a:p>
                      <a:endParaRPr kumimoji="1" lang="ja-JP" altLang="en-US" sz="1100" dirty="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vMerge="1">
                  <a:txBody>
                    <a:bodyPr/>
                    <a:lstStyle/>
                    <a:p>
                      <a:endParaRPr kumimoji="1" lang="ja-JP" altLang="en-US" sz="110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9809.28 to 9884.16</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-10</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xmlns="" val="2532928361"/>
                  </a:ext>
                </a:extLst>
              </a:tr>
              <a:tr h="219836">
                <a:tc vMerge="1">
                  <a:txBody>
                    <a:bodyPr/>
                    <a:lstStyle/>
                    <a:p>
                      <a:endParaRPr kumimoji="1" lang="ja-JP" altLang="en-US" sz="1100" dirty="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vMerge="1">
                  <a:txBody>
                    <a:bodyPr/>
                    <a:lstStyle/>
                    <a:p>
                      <a:endParaRPr kumimoji="1" lang="ja-JP" altLang="en-US" sz="1100" dirty="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&gt; 9884.16</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-18</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xmlns="" val="3866392978"/>
                  </a:ext>
                </a:extLst>
              </a:tr>
            </a:tbl>
          </a:graphicData>
        </a:graphic>
      </p:graphicFrame>
      <p:pic>
        <p:nvPicPr>
          <p:cNvPr id="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2847975"/>
            <a:ext cx="3390900" cy="116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315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00" y="1355988"/>
            <a:ext cx="9000000" cy="414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9884104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7694</TotalTime>
  <Words>505</Words>
  <Application>Microsoft Office PowerPoint</Application>
  <PresentationFormat>Affichage à l'écran (4:3)</PresentationFormat>
  <Paragraphs>111</Paragraphs>
  <Slides>12</Slides>
  <Notes>5</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Office Theme</vt:lpstr>
      <vt:lpstr>Présentation PowerPoint</vt:lpstr>
      <vt:lpstr>Scope</vt:lpstr>
      <vt:lpstr>Channel frequencies and bandwidth</vt:lpstr>
      <vt:lpstr>LRP SRDEV Frequency Allocation (1/2)</vt:lpstr>
      <vt:lpstr>LRP SRDEV Frequency Allocation (2/2)</vt:lpstr>
      <vt:lpstr>Summary</vt:lpstr>
      <vt:lpstr>Présentation PowerPoint</vt:lpstr>
      <vt:lpstr>APPENDIX – LRP “wideband” channels</vt:lpstr>
      <vt:lpstr>Présentation PowerPoint</vt:lpstr>
      <vt:lpstr>Présentation PowerPoint</vt:lpstr>
      <vt:lpstr>Présentation PowerPoint</vt:lpstr>
      <vt:lpstr>Présentation PowerPoint</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A. Rolfe</dc:creator>
  <cp:lastModifiedBy>David_PR4</cp:lastModifiedBy>
  <cp:revision>689</cp:revision>
  <cp:lastPrinted>2000-03-07T00:55:37Z</cp:lastPrinted>
  <dcterms:created xsi:type="dcterms:W3CDTF">2016-01-17T22:48:36Z</dcterms:created>
  <dcterms:modified xsi:type="dcterms:W3CDTF">2019-01-15T18:00:42Z</dcterms:modified>
</cp:coreProperties>
</file>