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 id="2147483672" r:id="rId3"/>
  </p:sldMasterIdLst>
  <p:notesMasterIdLst>
    <p:notesMasterId r:id="rId14"/>
  </p:notesMasterIdLst>
  <p:handoutMasterIdLst>
    <p:handoutMasterId r:id="rId15"/>
  </p:handoutMasterIdLst>
  <p:sldIdLst>
    <p:sldId id="259" r:id="rId4"/>
    <p:sldId id="268" r:id="rId5"/>
    <p:sldId id="260" r:id="rId6"/>
    <p:sldId id="261" r:id="rId7"/>
    <p:sldId id="277" r:id="rId8"/>
    <p:sldId id="318" r:id="rId9"/>
    <p:sldId id="262" r:id="rId10"/>
    <p:sldId id="335" r:id="rId11"/>
    <p:sldId id="331" r:id="rId12"/>
    <p:sldId id="334"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18" autoAdjust="0"/>
    <p:restoredTop sz="94671" autoAdjust="0"/>
  </p:normalViewPr>
  <p:slideViewPr>
    <p:cSldViewPr>
      <p:cViewPr varScale="1">
        <p:scale>
          <a:sx n="81" d="100"/>
          <a:sy n="81" d="100"/>
        </p:scale>
        <p:origin x="1608" y="67"/>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629503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5212395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4D9C994-CF21-4C1B-86E4-86AD5374C1ED}"/>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31D86127-1E45-43AB-97F0-92FF7FD07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86DD6B-D8F5-4045-884B-BD964E96E79E}"/>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B90B2173-858F-4848-BA40-6EBD5C26F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993D783-B247-4BBE-8689-54A7E5FCC6C6}"/>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90E77988-17CB-4390-9E04-A04C9B526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02AA34-16E4-40B1-B2DD-96453BCC130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B7DF8920-D9CD-47E7-8C98-8AB732835D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88220B-BDCC-4C94-8F85-D4326324537C}"/>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8" name="Footer Placeholder 7">
            <a:extLst>
              <a:ext uri="{FF2B5EF4-FFF2-40B4-BE49-F238E27FC236}">
                <a16:creationId xmlns:a16="http://schemas.microsoft.com/office/drawing/2014/main" id="{7F43853F-DB93-4C5D-863B-4CA577C970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7EF1D0-52EB-4B09-A414-F8647CD3E90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4" name="Footer Placeholder 3">
            <a:extLst>
              <a:ext uri="{FF2B5EF4-FFF2-40B4-BE49-F238E27FC236}">
                <a16:creationId xmlns:a16="http://schemas.microsoft.com/office/drawing/2014/main" id="{C28E695C-1B9E-4B70-BE3C-F16334E948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0E129-B44D-434F-A937-88943E58FB51}"/>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3" name="Footer Placeholder 2">
            <a:extLst>
              <a:ext uri="{FF2B5EF4-FFF2-40B4-BE49-F238E27FC236}">
                <a16:creationId xmlns:a16="http://schemas.microsoft.com/office/drawing/2014/main" id="{9A3A9D04-C2B9-42F6-B497-6580DD223D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861B6A-3F83-4A15-BFE0-82F3111D308E}"/>
              </a:ext>
            </a:extLst>
          </p:cNvPr>
          <p:cNvSpPr>
            <a:spLocks noGrp="1"/>
          </p:cNvSpPr>
          <p:nvPr>
            <p:ph type="dt" sz="half" idx="10"/>
          </p:nvPr>
        </p:nvSpPr>
        <p:spPr/>
        <p:txBody>
          <a:bodyPr/>
          <a:lstStyle/>
          <a:p>
            <a:pPr>
              <a:defRPr/>
            </a:pPr>
            <a:r>
              <a:rPr lang="en-US" altLang="en-US" sz="1400" dirty="0"/>
              <a:t>March 2018</a:t>
            </a:r>
          </a:p>
        </p:txBody>
      </p:sp>
      <p:sp>
        <p:nvSpPr>
          <p:cNvPr id="4" name="Footer Placeholder 3">
            <a:extLst>
              <a:ext uri="{FF2B5EF4-FFF2-40B4-BE49-F238E27FC236}">
                <a16:creationId xmlns:a16="http://schemas.microsoft.com/office/drawing/2014/main" id="{1D39B10F-4F5D-4547-A642-3CCC98F3041D}"/>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5" name="Slide Number Placeholder 4">
            <a:extLst>
              <a:ext uri="{FF2B5EF4-FFF2-40B4-BE49-F238E27FC236}">
                <a16:creationId xmlns:a16="http://schemas.microsoft.com/office/drawing/2014/main"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C42CCE-CB29-41F8-B137-31602A5E0185}"/>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60846DE9-E40E-4FE0-A791-AE2479FBC6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6F1F02E-252A-4C1A-8A25-8274F78C6142}"/>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6" name="Footer Placeholder 5">
            <a:extLst>
              <a:ext uri="{FF2B5EF4-FFF2-40B4-BE49-F238E27FC236}">
                <a16:creationId xmlns:a16="http://schemas.microsoft.com/office/drawing/2014/main" id="{764EF480-D1CF-46B2-93F8-A3568C781E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6EF40-2F04-41D1-8655-2F0BF708520E}"/>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1FB0FAD9-A4AD-4CB4-AD27-514C6F3E28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7914B0-4031-4F4D-A752-431620563199}"/>
              </a:ext>
            </a:extLst>
          </p:cNvPr>
          <p:cNvSpPr>
            <a:spLocks noGrp="1"/>
          </p:cNvSpPr>
          <p:nvPr>
            <p:ph type="dt" sz="half" idx="10"/>
          </p:nvPr>
        </p:nvSpPr>
        <p:spPr/>
        <p:txBody>
          <a:body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1D9C5FF2-3231-4A50-AD38-52D945F41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88982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63071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208266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851801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12591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775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75134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4466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88884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5470245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2707175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182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March 2018</a:t>
            </a:r>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dirty="0"/>
              <a:t>Matthew Gillmore - Itron</a:t>
            </a:r>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Matthew Gillmore - Itron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March 2018</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Matthew Gillmore, Itron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March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Matthew Gillmore, Itron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 15-19-0028-01-004x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7E113-B2F0-49AD-8ACD-305F20DC8837}" type="datetimeFigureOut">
              <a:rPr lang="en-US" smtClean="0"/>
              <a:t>1/14/2019</a:t>
            </a:fld>
            <a:endParaRPr lang="en-US"/>
          </a:p>
        </p:txBody>
      </p:sp>
      <p:sp>
        <p:nvSpPr>
          <p:cNvPr id="5" name="Footer Placeholder 4">
            <a:extLst>
              <a:ext uri="{FF2B5EF4-FFF2-40B4-BE49-F238E27FC236}">
                <a16:creationId xmlns:a16="http://schemas.microsoft.com/office/drawing/2014/main"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eaLnBrk="1" hangingPunct="1"/>
            <a:endParaRPr lang="de-DE" sz="2400">
              <a:solidFill>
                <a:srgbClr val="000000"/>
              </a:solidFill>
              <a:cs typeface="Arial" pitchFamily="34" charset="0"/>
            </a:endParaRPr>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defRPr/>
            </a:pPr>
            <a:r>
              <a:rPr lang="en-GB" altLang="en-US" sz="1100" b="1" dirty="0">
                <a:solidFill>
                  <a:srgbClr val="000099"/>
                </a:solidFill>
                <a:latin typeface="Arial" charset="0"/>
                <a:cs typeface="Arial" pitchFamily="34" charset="0"/>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13174804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19/15-19-0026-00-004x-tg4x-nov-meeting-minutes-2018.pdf" TargetMode="External"/><Relationship Id="rId2" Type="http://schemas.openxmlformats.org/officeDocument/2006/relationships/hyperlink" Target="https://mentor.ieee.org/802.15/dcn/19/15-19-0027-00-004x-tg4x-dec-brc-minutes-2018.pdf"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Matthew Gillmore, Itron</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[TG 802.15.4x Agenda January 2019]</a:t>
            </a:r>
          </a:p>
          <a:p>
            <a:pPr>
              <a:defRPr/>
            </a:pPr>
            <a:r>
              <a:rPr lang="en-US" altLang="en-US" sz="1600" b="1" dirty="0">
                <a:solidFill>
                  <a:schemeClr val="tx2"/>
                </a:solidFill>
              </a:rPr>
              <a:t>Date Submitted: </a:t>
            </a:r>
            <a:r>
              <a:rPr lang="en-US" altLang="en-US" sz="1600" dirty="0">
                <a:solidFill>
                  <a:schemeClr val="tx2"/>
                </a:solidFill>
              </a:rPr>
              <a:t>[14 January, 2019]	</a:t>
            </a:r>
          </a:p>
          <a:p>
            <a:pPr>
              <a:defRPr/>
            </a:pPr>
            <a:r>
              <a:rPr lang="en-US" altLang="en-US" sz="1600" b="1" dirty="0">
                <a:solidFill>
                  <a:schemeClr val="tx2"/>
                </a:solidFill>
              </a:rPr>
              <a:t>Source:</a:t>
            </a:r>
            <a:r>
              <a:rPr lang="en-US" altLang="en-US" sz="1600" dirty="0">
                <a:solidFill>
                  <a:schemeClr val="tx2"/>
                </a:solidFill>
              </a:rPr>
              <a:t> [Matthew Gillmore] Company [Itron]</a:t>
            </a:r>
          </a:p>
          <a:p>
            <a:pPr>
              <a:defRPr/>
            </a:pPr>
            <a:r>
              <a:rPr lang="en-US" altLang="en-US" sz="1600" dirty="0">
                <a:solidFill>
                  <a:schemeClr val="tx2"/>
                </a:solidFill>
              </a:rPr>
              <a:t>Address[</a:t>
            </a:r>
            <a:r>
              <a:rPr lang="en-US" dirty="0"/>
              <a:t>2111 N </a:t>
            </a:r>
            <a:r>
              <a:rPr lang="en-US" dirty="0" err="1"/>
              <a:t>Molter</a:t>
            </a:r>
            <a:r>
              <a:rPr lang="en-US" dirty="0"/>
              <a:t> Rd, Liberty Lake, WA 99019</a:t>
            </a:r>
            <a:r>
              <a:rPr lang="en-US" altLang="en-US" sz="1600" dirty="0">
                <a:solidFill>
                  <a:schemeClr val="tx2"/>
                </a:solidFill>
              </a:rPr>
              <a:t>]</a:t>
            </a:r>
          </a:p>
          <a:p>
            <a:pPr>
              <a:defRPr/>
            </a:pPr>
            <a:r>
              <a:rPr lang="en-US" altLang="en-US" sz="1600" dirty="0">
                <a:solidFill>
                  <a:schemeClr val="tx2"/>
                </a:solidFill>
              </a:rPr>
              <a:t>Voice[] E-Mail:[matthew.gillmore@itron.com]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TG FANE]</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January 2019 TG FANE]</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endParaRPr lang="en-US" altLang="en-US" sz="16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 that 802.15 WG approve the formation of a Comment Resolution Group (CRG) for the Sponsor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Moved By: Matt Gillmore</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rPr>
              <a:t>Seconded By: </a:t>
            </a: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1/14/2019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6664607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2879222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Agenda January 2019 Interim</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2" name="Datumsplatzhalter 1"/>
          <p:cNvSpPr>
            <a:spLocks noGrp="1"/>
          </p:cNvSpPr>
          <p:nvPr>
            <p:ph type="dt" sz="half" idx="10"/>
          </p:nvPr>
        </p:nvSpPr>
        <p:spPr/>
        <p:txBody>
          <a:bodyPr/>
          <a:lstStyle/>
          <a:p>
            <a:pPr>
              <a:defRPr/>
            </a:pPr>
            <a:r>
              <a:rPr lang="en-US" altLang="en-US" dirty="0"/>
              <a:t>November 2018</a:t>
            </a:r>
          </a:p>
        </p:txBody>
      </p:sp>
      <p:sp>
        <p:nvSpPr>
          <p:cNvPr id="3" name="Fußzeilenplatzhalter 2"/>
          <p:cNvSpPr>
            <a:spLocks noGrp="1"/>
          </p:cNvSpPr>
          <p:nvPr>
            <p:ph type="ftr" sz="quarter" idx="11"/>
          </p:nvPr>
        </p:nvSpPr>
        <p:spPr/>
        <p:txBody>
          <a:bodyPr/>
          <a:lstStyle/>
          <a:p>
            <a:pPr>
              <a:defRPr/>
            </a:pPr>
            <a:r>
              <a:rPr lang="en-US" altLang="en-US" dirty="0"/>
              <a:t>Matthew Gillmore - Itron</a:t>
            </a:r>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3</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SG FAN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222374149"/>
              </p:ext>
            </p:extLst>
          </p:nvPr>
        </p:nvGraphicFramePr>
        <p:xfrm>
          <a:off x="685800" y="1981200"/>
          <a:ext cx="7772400" cy="266192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pPr algn="ctr"/>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r>
                        <a:rPr lang="en-US" dirty="0">
                          <a:solidFill>
                            <a:schemeClr val="tx1"/>
                          </a:solidFill>
                        </a:rPr>
                        <a:t>TG FANE</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0" i="0" dirty="0">
                          <a:solidFill>
                            <a:schemeClr val="tx1"/>
                          </a:solidFill>
                        </a:rPr>
                        <a:t>TG FANE</a:t>
                      </a:r>
                    </a:p>
                  </a:txBody>
                  <a:tcPr/>
                </a:tc>
                <a:tc>
                  <a:txBody>
                    <a:bodyPr/>
                    <a:lstStyle/>
                    <a:p>
                      <a:pPr algn="ctr"/>
                      <a:r>
                        <a:rPr lang="en-US" b="0" i="1" dirty="0">
                          <a:solidFill>
                            <a:schemeClr val="tx1"/>
                          </a:solidFill>
                        </a:rPr>
                        <a:t>TG FANE</a:t>
                      </a:r>
                    </a:p>
                  </a:txBody>
                  <a:tcPr/>
                </a:tc>
                <a:tc>
                  <a:txBody>
                    <a:bodyPr/>
                    <a:lstStyle/>
                    <a:p>
                      <a:pPr algn="ctr"/>
                      <a:r>
                        <a:rPr lang="en-US" dirty="0">
                          <a:solidFill>
                            <a:schemeClr val="tx1"/>
                          </a:solidFill>
                        </a:rPr>
                        <a:t>TG FANE</a:t>
                      </a: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4</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Timeline</a:t>
            </a:r>
          </a:p>
        </p:txBody>
      </p:sp>
      <p:sp>
        <p:nvSpPr>
          <p:cNvPr id="3" name="Inhaltsplatzhalter 2"/>
          <p:cNvSpPr>
            <a:spLocks noGrp="1"/>
          </p:cNvSpPr>
          <p:nvPr>
            <p:ph idx="1"/>
          </p:nvPr>
        </p:nvSpPr>
        <p:spPr>
          <a:xfrm>
            <a:off x="685800" y="1412776"/>
            <a:ext cx="7772400" cy="4683224"/>
          </a:xfrm>
        </p:spPr>
        <p:txBody>
          <a:bodyPr/>
          <a:lstStyle/>
          <a:p>
            <a:r>
              <a:rPr lang="en-US" sz="1800" b="1" dirty="0"/>
              <a:t>Sept 2017 Interim (Waikoloa)</a:t>
            </a:r>
          </a:p>
          <a:p>
            <a:pPr lvl="1">
              <a:buFontTx/>
              <a:buChar char="–"/>
            </a:pPr>
            <a:r>
              <a:rPr lang="en-US" sz="1600" dirty="0"/>
              <a:t>Initial WNG presentation</a:t>
            </a:r>
          </a:p>
          <a:p>
            <a:pPr>
              <a:buFont typeface="Arial" panose="020B0604020202020204" pitchFamily="34" charset="0"/>
              <a:buChar char="•"/>
            </a:pPr>
            <a:r>
              <a:rPr lang="en-US" sz="1800" b="1" dirty="0"/>
              <a:t>November 2017 Plenary (Orlando)</a:t>
            </a:r>
          </a:p>
          <a:p>
            <a:pPr lvl="1"/>
            <a:r>
              <a:rPr lang="en-US" sz="1600" dirty="0"/>
              <a:t>Develop IG report and draft PAR and CSD</a:t>
            </a:r>
          </a:p>
          <a:p>
            <a:r>
              <a:rPr lang="en-US" sz="1800" b="1" dirty="0"/>
              <a:t>January 2018</a:t>
            </a:r>
          </a:p>
          <a:p>
            <a:pPr lvl="1"/>
            <a:r>
              <a:rPr lang="en-US" sz="1400" b="1" dirty="0"/>
              <a:t>Get SG/TG approval</a:t>
            </a:r>
          </a:p>
          <a:p>
            <a:r>
              <a:rPr lang="en-US" sz="1800" b="1" dirty="0"/>
              <a:t>…</a:t>
            </a:r>
            <a:endParaRPr lang="en-US" sz="1400" b="1" dirty="0"/>
          </a:p>
          <a:p>
            <a:r>
              <a:rPr lang="en-US" sz="1800" b="1" dirty="0"/>
              <a:t>July 2018</a:t>
            </a:r>
          </a:p>
          <a:p>
            <a:pPr lvl="1"/>
            <a:r>
              <a:rPr lang="en-US" sz="1400" b="1" dirty="0"/>
              <a:t>Submit for ballot</a:t>
            </a:r>
          </a:p>
          <a:p>
            <a:r>
              <a:rPr lang="en-US" sz="1800" b="1" dirty="0"/>
              <a:t>September 2018</a:t>
            </a:r>
          </a:p>
          <a:p>
            <a:pPr lvl="1"/>
            <a:r>
              <a:rPr lang="en-US" sz="1400" b="1" dirty="0"/>
              <a:t>Comment resolution  / Move to sponsor ballot</a:t>
            </a:r>
          </a:p>
          <a:p>
            <a:r>
              <a:rPr lang="en-US" sz="1800" b="1" dirty="0"/>
              <a:t>November 2018</a:t>
            </a:r>
          </a:p>
          <a:p>
            <a:pPr lvl="1"/>
            <a:r>
              <a:rPr lang="en-US" sz="1400" b="1" dirty="0"/>
              <a:t>Sponsor ballot</a:t>
            </a:r>
          </a:p>
          <a:p>
            <a:r>
              <a:rPr lang="en-US" sz="1800" b="1" dirty="0">
                <a:solidFill>
                  <a:srgbClr val="FF0000"/>
                </a:solidFill>
              </a:rPr>
              <a:t>January 2019</a:t>
            </a:r>
          </a:p>
          <a:p>
            <a:pPr lvl="1"/>
            <a:r>
              <a:rPr lang="en-US" sz="1400" b="1" dirty="0">
                <a:solidFill>
                  <a:srgbClr val="FF0000"/>
                </a:solidFill>
              </a:rPr>
              <a:t>Re-sponsor ballot underway form BRC</a:t>
            </a:r>
          </a:p>
        </p:txBody>
      </p:sp>
      <p:sp>
        <p:nvSpPr>
          <p:cNvPr id="4" name="Datumsplatzhalter 3"/>
          <p:cNvSpPr>
            <a:spLocks noGrp="1"/>
          </p:cNvSpPr>
          <p:nvPr>
            <p:ph type="dt" sz="half" idx="10"/>
          </p:nvPr>
        </p:nvSpPr>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5</a:t>
            </a:fld>
            <a:endParaRPr lang="en-US" altLang="en-US"/>
          </a:p>
        </p:txBody>
      </p:sp>
    </p:spTree>
    <p:extLst>
      <p:ext uri="{BB962C8B-B14F-4D97-AF65-F5344CB8AC3E}">
        <p14:creationId xmlns:p14="http://schemas.microsoft.com/office/powerpoint/2010/main" val="1494740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EEE58-4144-49E0-A7CE-000BD787C2D6}"/>
              </a:ext>
            </a:extLst>
          </p:cNvPr>
          <p:cNvSpPr>
            <a:spLocks noGrp="1"/>
          </p:cNvSpPr>
          <p:nvPr>
            <p:ph type="title"/>
          </p:nvPr>
        </p:nvSpPr>
        <p:spPr/>
        <p:txBody>
          <a:bodyPr/>
          <a:lstStyle/>
          <a:p>
            <a:r>
              <a:rPr lang="en-US" dirty="0"/>
              <a:t>PAR &amp; CSD</a:t>
            </a:r>
          </a:p>
        </p:txBody>
      </p:sp>
      <p:sp>
        <p:nvSpPr>
          <p:cNvPr id="3" name="Content Placeholder 2">
            <a:extLst>
              <a:ext uri="{FF2B5EF4-FFF2-40B4-BE49-F238E27FC236}">
                <a16:creationId xmlns:a16="http://schemas.microsoft.com/office/drawing/2014/main" id="{7AE5AF4B-E615-4B6D-8A4F-0958B7D5DE14}"/>
              </a:ext>
            </a:extLst>
          </p:cNvPr>
          <p:cNvSpPr>
            <a:spLocks noGrp="1"/>
          </p:cNvSpPr>
          <p:nvPr>
            <p:ph idx="1"/>
          </p:nvPr>
        </p:nvSpPr>
        <p:spPr/>
        <p:txBody>
          <a:bodyPr/>
          <a:lstStyle/>
          <a:p>
            <a:r>
              <a:rPr lang="en-US" i="1" dirty="0"/>
              <a:t>PAR 15-17-0624-06</a:t>
            </a:r>
          </a:p>
          <a:p>
            <a:r>
              <a:rPr lang="en-US" i="1" dirty="0"/>
              <a:t>CSD 15-17-0622-04</a:t>
            </a:r>
            <a:endParaRPr lang="en-US" dirty="0"/>
          </a:p>
        </p:txBody>
      </p:sp>
      <p:sp>
        <p:nvSpPr>
          <p:cNvPr id="4" name="Date Placeholder 3">
            <a:extLst>
              <a:ext uri="{FF2B5EF4-FFF2-40B4-BE49-F238E27FC236}">
                <a16:creationId xmlns:a16="http://schemas.microsoft.com/office/drawing/2014/main" id="{0E4DD2E1-8E0E-474E-95C0-7E8315C21045}"/>
              </a:ext>
            </a:extLst>
          </p:cNvPr>
          <p:cNvSpPr>
            <a:spLocks noGrp="1"/>
          </p:cNvSpPr>
          <p:nvPr>
            <p:ph type="dt" sz="half" idx="10"/>
          </p:nvPr>
        </p:nvSpPr>
        <p:spPr/>
        <p:txBody>
          <a:bodyPr/>
          <a:lstStyle/>
          <a:p>
            <a:pPr>
              <a:defRPr/>
            </a:pPr>
            <a:r>
              <a:rPr lang="en-US" altLang="en-US" sz="1400" dirty="0"/>
              <a:t>November 2018</a:t>
            </a:r>
          </a:p>
        </p:txBody>
      </p:sp>
      <p:sp>
        <p:nvSpPr>
          <p:cNvPr id="5" name="Footer Placeholder 4">
            <a:extLst>
              <a:ext uri="{FF2B5EF4-FFF2-40B4-BE49-F238E27FC236}">
                <a16:creationId xmlns:a16="http://schemas.microsoft.com/office/drawing/2014/main" id="{DC04A6B4-D115-4636-A98E-1BD3E7269736}"/>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6A10D3E8-DDC9-4DA9-B104-160A8A26EB04}"/>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6</a:t>
            </a:fld>
            <a:endParaRPr lang="en-US" altLang="en-US"/>
          </a:p>
        </p:txBody>
      </p:sp>
    </p:spTree>
    <p:extLst>
      <p:ext uri="{BB962C8B-B14F-4D97-AF65-F5344CB8AC3E}">
        <p14:creationId xmlns:p14="http://schemas.microsoft.com/office/powerpoint/2010/main" val="2287874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sz="2400" dirty="0"/>
              <a:t>Monday PM 1</a:t>
            </a:r>
          </a:p>
          <a:p>
            <a:pPr lvl="1"/>
            <a:r>
              <a:rPr lang="en-US" sz="2400" dirty="0"/>
              <a:t>Approve BRC/CRG meeting minutes</a:t>
            </a:r>
          </a:p>
          <a:p>
            <a:pPr lvl="1"/>
            <a:r>
              <a:rPr lang="en-US" sz="2400" dirty="0"/>
              <a:t>Approve meeting minutes from December meeting</a:t>
            </a:r>
          </a:p>
          <a:p>
            <a:pPr lvl="1"/>
            <a:r>
              <a:rPr lang="en-US" sz="2400" dirty="0"/>
              <a:t>Form CRG to work on sponsor ballot comments</a:t>
            </a:r>
          </a:p>
          <a:p>
            <a:r>
              <a:rPr lang="en-US" sz="2800" dirty="0"/>
              <a:t>Tuesday – Thursday if needed</a:t>
            </a:r>
          </a:p>
        </p:txBody>
      </p:sp>
      <p:sp>
        <p:nvSpPr>
          <p:cNvPr id="4" name="Datumsplatzhalter 3"/>
          <p:cNvSpPr>
            <a:spLocks noGrp="1"/>
          </p:cNvSpPr>
          <p:nvPr>
            <p:ph type="dt" sz="half" idx="10"/>
          </p:nvPr>
        </p:nvSpPr>
        <p:spPr/>
        <p:txBody>
          <a:bodyPr/>
          <a:lstStyle/>
          <a:p>
            <a:pPr>
              <a:defRPr/>
            </a:pPr>
            <a:r>
              <a:rPr lang="en-US" altLang="en-US" dirty="0"/>
              <a:t>November 2018</a:t>
            </a:r>
          </a:p>
        </p:txBody>
      </p:sp>
      <p:sp>
        <p:nvSpPr>
          <p:cNvPr id="5" name="Fußzeilenplatzhalter 4"/>
          <p:cNvSpPr>
            <a:spLocks noGrp="1"/>
          </p:cNvSpPr>
          <p:nvPr>
            <p:ph type="ftr" sz="quarter" idx="11"/>
          </p:nvPr>
        </p:nvSpPr>
        <p:spPr/>
        <p:txBody>
          <a:bodyPr/>
          <a:lstStyle/>
          <a:p>
            <a:pPr>
              <a:defRPr/>
            </a:pPr>
            <a:r>
              <a:rPr lang="en-US" altLang="en-US" dirty="0"/>
              <a:t>Matthew Gillmore, Itron</a:t>
            </a:r>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7</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75D89-E715-48E2-9EF4-DB377B619357}"/>
              </a:ext>
            </a:extLst>
          </p:cNvPr>
          <p:cNvSpPr>
            <a:spLocks noGrp="1"/>
          </p:cNvSpPr>
          <p:nvPr>
            <p:ph type="title"/>
          </p:nvPr>
        </p:nvSpPr>
        <p:spPr/>
        <p:txBody>
          <a:bodyPr/>
          <a:lstStyle/>
          <a:p>
            <a:r>
              <a:rPr lang="en-US" dirty="0"/>
              <a:t>Meeting Minutes Approval</a:t>
            </a:r>
          </a:p>
        </p:txBody>
      </p:sp>
      <p:sp>
        <p:nvSpPr>
          <p:cNvPr id="3" name="Content Placeholder 2">
            <a:extLst>
              <a:ext uri="{FF2B5EF4-FFF2-40B4-BE49-F238E27FC236}">
                <a16:creationId xmlns:a16="http://schemas.microsoft.com/office/drawing/2014/main" id="{BAA70A72-D10A-49F5-A9E8-A90528E99E32}"/>
              </a:ext>
            </a:extLst>
          </p:cNvPr>
          <p:cNvSpPr>
            <a:spLocks noGrp="1"/>
          </p:cNvSpPr>
          <p:nvPr>
            <p:ph idx="1"/>
          </p:nvPr>
        </p:nvSpPr>
        <p:spPr/>
        <p:txBody>
          <a:bodyPr/>
          <a:lstStyle/>
          <a:p>
            <a:r>
              <a:rPr lang="en-US" dirty="0">
                <a:hlinkClick r:id="rId2"/>
              </a:rPr>
              <a:t>BRC/CRG Minutes</a:t>
            </a:r>
          </a:p>
          <a:p>
            <a:pPr lvl="1"/>
            <a:r>
              <a:rPr lang="en-US" dirty="0">
                <a:hlinkClick r:id="rId2"/>
              </a:rPr>
              <a:t>https://mentor.ieee.org/802.15/dcn/19/15-19-0027-00-004x-tg4x-dec-brc-minutes-2018.pdf</a:t>
            </a:r>
            <a:endParaRPr lang="en-US" dirty="0"/>
          </a:p>
          <a:p>
            <a:r>
              <a:rPr lang="en-US" dirty="0"/>
              <a:t>Bangkok 2018 Minutes</a:t>
            </a:r>
          </a:p>
          <a:p>
            <a:pPr lvl="1"/>
            <a:r>
              <a:rPr lang="en-US" dirty="0">
                <a:hlinkClick r:id="rId3"/>
              </a:rPr>
              <a:t>https://mentor.ieee.org/802.15/dcn/19/15-19-0026-00-004x-tg4x-nov-meeting-minutes-2018.pdf</a:t>
            </a:r>
            <a:endParaRPr lang="en-US" dirty="0"/>
          </a:p>
          <a:p>
            <a:pPr marL="457200" lvl="1" indent="0">
              <a:buNone/>
            </a:pPr>
            <a:endParaRPr lang="en-US" dirty="0"/>
          </a:p>
          <a:p>
            <a:endParaRPr lang="en-US" dirty="0"/>
          </a:p>
        </p:txBody>
      </p:sp>
      <p:sp>
        <p:nvSpPr>
          <p:cNvPr id="4" name="Date Placeholder 3">
            <a:extLst>
              <a:ext uri="{FF2B5EF4-FFF2-40B4-BE49-F238E27FC236}">
                <a16:creationId xmlns:a16="http://schemas.microsoft.com/office/drawing/2014/main" id="{4EEC6CFC-BA3C-48CB-A039-E2414C52A9F2}"/>
              </a:ext>
            </a:extLst>
          </p:cNvPr>
          <p:cNvSpPr>
            <a:spLocks noGrp="1"/>
          </p:cNvSpPr>
          <p:nvPr>
            <p:ph type="dt" sz="half" idx="10"/>
          </p:nvPr>
        </p:nvSpPr>
        <p:spPr/>
        <p:txBody>
          <a:bodyPr/>
          <a:lstStyle/>
          <a:p>
            <a:pPr>
              <a:defRPr/>
            </a:pPr>
            <a:r>
              <a:rPr lang="en-US" altLang="en-US" sz="1400" dirty="0"/>
              <a:t>January 2019</a:t>
            </a:r>
          </a:p>
        </p:txBody>
      </p:sp>
      <p:sp>
        <p:nvSpPr>
          <p:cNvPr id="5" name="Footer Placeholder 4">
            <a:extLst>
              <a:ext uri="{FF2B5EF4-FFF2-40B4-BE49-F238E27FC236}">
                <a16:creationId xmlns:a16="http://schemas.microsoft.com/office/drawing/2014/main" id="{30FB2BA8-EBD7-426C-8D3B-59470B9560B3}"/>
              </a:ext>
            </a:extLst>
          </p:cNvPr>
          <p:cNvSpPr>
            <a:spLocks noGrp="1"/>
          </p:cNvSpPr>
          <p:nvPr>
            <p:ph type="ftr" sz="quarter" idx="11"/>
          </p:nvPr>
        </p:nvSpPr>
        <p:spPr/>
        <p:txBody>
          <a:bodyPr/>
          <a:lstStyle/>
          <a:p>
            <a:pPr>
              <a:defRPr/>
            </a:pPr>
            <a:r>
              <a:rPr lang="en-US" altLang="en-US"/>
              <a:t>Matthew Gillmore - Itron</a:t>
            </a:r>
            <a:endParaRPr lang="en-US" altLang="en-US" dirty="0"/>
          </a:p>
        </p:txBody>
      </p:sp>
      <p:sp>
        <p:nvSpPr>
          <p:cNvPr id="6" name="Slide Number Placeholder 5">
            <a:extLst>
              <a:ext uri="{FF2B5EF4-FFF2-40B4-BE49-F238E27FC236}">
                <a16:creationId xmlns:a16="http://schemas.microsoft.com/office/drawing/2014/main" id="{7333ABD5-FD18-4F17-AB21-0E3D4395E3A8}"/>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Tree>
    <p:extLst>
      <p:ext uri="{BB962C8B-B14F-4D97-AF65-F5344CB8AC3E}">
        <p14:creationId xmlns:p14="http://schemas.microsoft.com/office/powerpoint/2010/main" val="1758549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BRC Motion</a:t>
            </a:r>
          </a:p>
        </p:txBody>
      </p:sp>
      <p:sp>
        <p:nvSpPr>
          <p:cNvPr id="5124" name="Text Box 4"/>
          <p:cNvSpPr txBox="1">
            <a:spLocks noChangeArrowheads="1"/>
          </p:cNvSpPr>
          <p:nvPr/>
        </p:nvSpPr>
        <p:spPr bwMode="auto">
          <a:xfrm>
            <a:off x="495300" y="1752600"/>
            <a:ext cx="8153400" cy="464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lvl="2" eaLnBrk="1" hangingPunct="1">
              <a:spcBef>
                <a:spcPts val="375"/>
              </a:spcBef>
              <a:buSzPct val="100000"/>
            </a:pPr>
            <a:r>
              <a:rPr lang="en-US" altLang="en-US" sz="2000" dirty="0">
                <a:solidFill>
                  <a:srgbClr val="000000"/>
                </a:solidFill>
              </a:rPr>
              <a:t>Move that Task Group Tg4x requests 802.15 WG approve the formation of a Comment Resolution Group(CRG) for the Sponsor Balloting of P802.15.4x-D2 with the following membership: Matt Gillmore, Kunal Shah, Chris Calvert, Ruben Salazar, Phil Beecher, Gary </a:t>
            </a:r>
            <a:r>
              <a:rPr lang="en-US" altLang="en-US" sz="2000" dirty="0" err="1">
                <a:solidFill>
                  <a:srgbClr val="000000"/>
                </a:solidFill>
              </a:rPr>
              <a:t>Stuebing</a:t>
            </a:r>
            <a:r>
              <a:rPr lang="en-US" altLang="en-US" sz="2000" dirty="0">
                <a:solidFill>
                  <a:srgbClr val="000000"/>
                </a:solidFill>
              </a:rPr>
              <a:t>. The 802.15.4x CRG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Matt Gillmore -</a:t>
            </a:r>
            <a:r>
              <a:rPr lang="en-US" dirty="0" err="1"/>
              <a:t>Itron</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fld id="{2A323817-D9C1-4AB9-9CC5-994FF65E58C5}" type="datetime1">
              <a:rPr lang="en-US" altLang="ko-KR" smtClean="0"/>
              <a:t>1/14/2019</a:t>
            </a:fld>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8789246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8884</TotalTime>
  <Words>607</Words>
  <Application>Microsoft Office PowerPoint</Application>
  <PresentationFormat>On-screen Show (4:3)</PresentationFormat>
  <Paragraphs>106</Paragraphs>
  <Slides>10</Slides>
  <Notes>2</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10</vt:i4>
      </vt:variant>
    </vt:vector>
  </HeadingPairs>
  <TitlesOfParts>
    <vt:vector size="18" baseType="lpstr">
      <vt:lpstr>Arial</vt:lpstr>
      <vt:lpstr>Calibri</vt:lpstr>
      <vt:lpstr>Calibri Light</vt:lpstr>
      <vt:lpstr>Monotype Sorts</vt:lpstr>
      <vt:lpstr>Times New Roman</vt:lpstr>
      <vt:lpstr>IEEE-P802_15_Rbt</vt:lpstr>
      <vt:lpstr>Custom Design</vt:lpstr>
      <vt:lpstr>Default Design</vt:lpstr>
      <vt:lpstr>PowerPoint Presentation</vt:lpstr>
      <vt:lpstr>Call for Potentially Essential Patents</vt:lpstr>
      <vt:lpstr>802.15 SG FANE Agenda January 2019 Interim</vt:lpstr>
      <vt:lpstr>SG FAN Schedule for the Week</vt:lpstr>
      <vt:lpstr>Timeline</vt:lpstr>
      <vt:lpstr>PAR &amp; CSD</vt:lpstr>
      <vt:lpstr>Main Agenda Items for the Week</vt:lpstr>
      <vt:lpstr>Meeting Minutes Approval</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Matt Gillmore</cp:lastModifiedBy>
  <cp:revision>294</cp:revision>
  <cp:lastPrinted>1998-02-10T13:28:06Z</cp:lastPrinted>
  <dcterms:created xsi:type="dcterms:W3CDTF">2017-03-12T21:31:02Z</dcterms:created>
  <dcterms:modified xsi:type="dcterms:W3CDTF">2019-01-14T19:20:27Z</dcterms:modified>
</cp:coreProperties>
</file>