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58" r:id="rId3"/>
    <p:sldId id="345" r:id="rId4"/>
    <p:sldId id="363" r:id="rId5"/>
    <p:sldId id="346" r:id="rId6"/>
    <p:sldId id="348" r:id="rId7"/>
    <p:sldId id="350" r:id="rId8"/>
    <p:sldId id="349" r:id="rId9"/>
    <p:sldId id="356" r:id="rId10"/>
    <p:sldId id="351" r:id="rId11"/>
    <p:sldId id="352" r:id="rId12"/>
    <p:sldId id="353" r:id="rId13"/>
    <p:sldId id="354" r:id="rId14"/>
    <p:sldId id="355" r:id="rId15"/>
    <p:sldId id="357" r:id="rId16"/>
    <p:sldId id="359" r:id="rId17"/>
    <p:sldId id="360" r:id="rId18"/>
    <p:sldId id="358" r:id="rId19"/>
    <p:sldId id="361" r:id="rId20"/>
    <p:sldId id="362" r:id="rId21"/>
    <p:sldId id="298" r:id="rId22"/>
    <p:sldId id="364"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B9B9"/>
    <a:srgbClr val="00FF00"/>
    <a:srgbClr val="FF9393"/>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5" autoAdjust="0"/>
    <p:restoredTop sz="93299" autoAdjust="0"/>
  </p:normalViewPr>
  <p:slideViewPr>
    <p:cSldViewPr>
      <p:cViewPr varScale="1">
        <p:scale>
          <a:sx n="86" d="100"/>
          <a:sy n="86" d="100"/>
        </p:scale>
        <p:origin x="1578" y="90"/>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2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802.15-19-0025-00-004w</a:t>
            </a:r>
            <a:endParaRPr lang="en-US" altLang="de-DE"/>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71C0276E-EC66-483F-BBDA-D7148BE73092}" type="slidenum">
              <a:rPr lang="en-US" altLang="de-DE"/>
              <a:pPr/>
              <a:t>‹#›</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802.15-19-0025-00-004w</a:t>
            </a:r>
            <a:endParaRPr lang="en-US" altLang="de-DE"/>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CFF3797-3F17-404F-A491-12A903848464}" type="slidenum">
              <a:rPr lang="en-US" altLang="de-DE"/>
              <a:pPr/>
              <a:t>‹#›</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dirty="0"/>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dirty="0"/>
          </a:p>
        </p:txBody>
      </p:sp>
      <p:sp>
        <p:nvSpPr>
          <p:cNvPr id="6" name="Slide Number Placeholder 5"/>
          <p:cNvSpPr>
            <a:spLocks noGrp="1"/>
          </p:cNvSpPr>
          <p:nvPr>
            <p:ph type="sldNum" sz="quarter" idx="12"/>
          </p:nvPr>
        </p:nvSpPr>
        <p:spPr/>
        <p:txBody>
          <a:bodyPr/>
          <a:lstStyle>
            <a:lvl1pPr>
              <a:defRPr/>
            </a:lvl1pPr>
          </a:lstStyle>
          <a:p>
            <a:r>
              <a:rPr lang="en-US" altLang="de-DE" dirty="0"/>
              <a:t>Slide </a:t>
            </a:r>
            <a:fld id="{3B04A3F7-2FCF-493A-81AE-FE7853FFE34D}" type="slidenum">
              <a:rPr lang="en-US" altLang="de-DE"/>
              <a:pPr/>
              <a:t>‹#›</a:t>
            </a:fld>
            <a:endParaRPr lang="en-US" altLang="de-DE" dirty="0"/>
          </a:p>
        </p:txBody>
      </p:sp>
    </p:spTree>
    <p:extLst>
      <p:ext uri="{BB962C8B-B14F-4D97-AF65-F5344CB8AC3E}">
        <p14:creationId xmlns:p14="http://schemas.microsoft.com/office/powerpoint/2010/main" val="11653928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30581946-A243-4EDF-9B7C-E5D46F89AD3E}" type="slidenum">
              <a:rPr lang="en-US" altLang="de-DE"/>
              <a:pPr/>
              <a:t>‹#›</a:t>
            </a:fld>
            <a:endParaRPr lang="en-US" altLang="de-DE"/>
          </a:p>
        </p:txBody>
      </p:sp>
    </p:spTree>
    <p:extLst>
      <p:ext uri="{BB962C8B-B14F-4D97-AF65-F5344CB8AC3E}">
        <p14:creationId xmlns:p14="http://schemas.microsoft.com/office/powerpoint/2010/main" val="878458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DD33DAD5-5519-4649-9A56-CB588E2CFE91}" type="slidenum">
              <a:rPr lang="en-US" altLang="de-DE"/>
              <a:pPr/>
              <a:t>‹#›</a:t>
            </a:fld>
            <a:endParaRPr lang="en-US" altLang="de-DE"/>
          </a:p>
        </p:txBody>
      </p:sp>
    </p:spTree>
    <p:extLst>
      <p:ext uri="{BB962C8B-B14F-4D97-AF65-F5344CB8AC3E}">
        <p14:creationId xmlns:p14="http://schemas.microsoft.com/office/powerpoint/2010/main" val="9512674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F036D98A-9574-4173-AF74-E30638B0F820}" type="slidenum">
              <a:rPr lang="en-US" altLang="de-DE"/>
              <a:pPr/>
              <a:t>‹#›</a:t>
            </a:fld>
            <a:endParaRPr lang="en-US" altLang="de-DE"/>
          </a:p>
        </p:txBody>
      </p:sp>
    </p:spTree>
    <p:extLst>
      <p:ext uri="{BB962C8B-B14F-4D97-AF65-F5344CB8AC3E}">
        <p14:creationId xmlns:p14="http://schemas.microsoft.com/office/powerpoint/2010/main" val="39079902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626113E6-3492-485F-9949-B85B75E9EA8B}" type="slidenum">
              <a:rPr lang="en-US" altLang="de-DE"/>
              <a:pPr/>
              <a:t>‹#›</a:t>
            </a:fld>
            <a:endParaRPr lang="en-US" altLang="de-DE"/>
          </a:p>
        </p:txBody>
      </p:sp>
    </p:spTree>
    <p:extLst>
      <p:ext uri="{BB962C8B-B14F-4D97-AF65-F5344CB8AC3E}">
        <p14:creationId xmlns:p14="http://schemas.microsoft.com/office/powerpoint/2010/main" val="597060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21FF040C-F25F-4F61-9884-3721763A205E}" type="slidenum">
              <a:rPr lang="en-US" altLang="de-DE"/>
              <a:pPr/>
              <a:t>‹#›</a:t>
            </a:fld>
            <a:endParaRPr lang="en-US" altLang="de-DE"/>
          </a:p>
        </p:txBody>
      </p:sp>
    </p:spTree>
    <p:extLst>
      <p:ext uri="{BB962C8B-B14F-4D97-AF65-F5344CB8AC3E}">
        <p14:creationId xmlns:p14="http://schemas.microsoft.com/office/powerpoint/2010/main" val="408331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en-US" altLang="de-DE" smtClean="0"/>
              <a:t>January 2019</a:t>
            </a:r>
            <a:endParaRPr lang="en-US" altLang="de-DE"/>
          </a:p>
        </p:txBody>
      </p:sp>
      <p:sp>
        <p:nvSpPr>
          <p:cNvPr id="8" name="Footer Placeholder 7"/>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9" name="Slide Number Placeholder 8"/>
          <p:cNvSpPr>
            <a:spLocks noGrp="1"/>
          </p:cNvSpPr>
          <p:nvPr>
            <p:ph type="sldNum" sz="quarter" idx="12"/>
          </p:nvPr>
        </p:nvSpPr>
        <p:spPr/>
        <p:txBody>
          <a:bodyPr/>
          <a:lstStyle>
            <a:lvl1pPr>
              <a:defRPr/>
            </a:lvl1pPr>
          </a:lstStyle>
          <a:p>
            <a:r>
              <a:rPr lang="en-US" altLang="de-DE"/>
              <a:t>Slide </a:t>
            </a:r>
            <a:fld id="{5F37DCA1-94D7-402B-BCFD-7C7E8D0231A8}" type="slidenum">
              <a:rPr lang="en-US" altLang="de-DE"/>
              <a:pPr/>
              <a:t>‹#›</a:t>
            </a:fld>
            <a:endParaRPr lang="en-US" altLang="de-DE"/>
          </a:p>
        </p:txBody>
      </p:sp>
    </p:spTree>
    <p:extLst>
      <p:ext uri="{BB962C8B-B14F-4D97-AF65-F5344CB8AC3E}">
        <p14:creationId xmlns:p14="http://schemas.microsoft.com/office/powerpoint/2010/main" val="167968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de-DE" smtClean="0"/>
              <a:t>January 2019</a:t>
            </a:r>
            <a:endParaRPr lang="en-US" altLang="de-DE"/>
          </a:p>
        </p:txBody>
      </p:sp>
      <p:sp>
        <p:nvSpPr>
          <p:cNvPr id="4" name="Footer Placeholder 3"/>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5" name="Slide Number Placeholder 4"/>
          <p:cNvSpPr>
            <a:spLocks noGrp="1"/>
          </p:cNvSpPr>
          <p:nvPr>
            <p:ph type="sldNum" sz="quarter" idx="12"/>
          </p:nvPr>
        </p:nvSpPr>
        <p:spPr/>
        <p:txBody>
          <a:bodyPr/>
          <a:lstStyle>
            <a:lvl1pPr>
              <a:defRPr/>
            </a:lvl1pPr>
          </a:lstStyle>
          <a:p>
            <a:r>
              <a:rPr lang="en-US" altLang="de-DE"/>
              <a:t>Slide </a:t>
            </a:r>
            <a:fld id="{AD186A9F-6C97-41B0-BF20-7AB58527F20B}" type="slidenum">
              <a:rPr lang="en-US" altLang="de-DE"/>
              <a:pPr/>
              <a:t>‹#›</a:t>
            </a:fld>
            <a:endParaRPr lang="en-US" altLang="de-DE"/>
          </a:p>
        </p:txBody>
      </p:sp>
    </p:spTree>
    <p:extLst>
      <p:ext uri="{BB962C8B-B14F-4D97-AF65-F5344CB8AC3E}">
        <p14:creationId xmlns:p14="http://schemas.microsoft.com/office/powerpoint/2010/main" val="4178657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de-DE" smtClean="0"/>
              <a:t>January 2019</a:t>
            </a:r>
            <a:endParaRPr lang="en-US" altLang="de-DE"/>
          </a:p>
        </p:txBody>
      </p:sp>
      <p:sp>
        <p:nvSpPr>
          <p:cNvPr id="3" name="Footer Placeholder 2"/>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4" name="Slide Number Placeholder 3"/>
          <p:cNvSpPr>
            <a:spLocks noGrp="1"/>
          </p:cNvSpPr>
          <p:nvPr>
            <p:ph type="sldNum" sz="quarter" idx="12"/>
          </p:nvPr>
        </p:nvSpPr>
        <p:spPr/>
        <p:txBody>
          <a:bodyPr/>
          <a:lstStyle>
            <a:lvl1pPr>
              <a:defRPr/>
            </a:lvl1pPr>
          </a:lstStyle>
          <a:p>
            <a:r>
              <a:rPr lang="en-US" altLang="de-DE"/>
              <a:t>Slide </a:t>
            </a:r>
            <a:fld id="{A0EC5459-9AEF-41B9-9006-82B96EA637FA}" type="slidenum">
              <a:rPr lang="en-US" altLang="de-DE"/>
              <a:pPr/>
              <a:t>‹#›</a:t>
            </a:fld>
            <a:endParaRPr lang="en-US" altLang="de-DE"/>
          </a:p>
        </p:txBody>
      </p:sp>
    </p:spTree>
    <p:extLst>
      <p:ext uri="{BB962C8B-B14F-4D97-AF65-F5344CB8AC3E}">
        <p14:creationId xmlns:p14="http://schemas.microsoft.com/office/powerpoint/2010/main" val="1468854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7BFE88B0-138B-4909-BF0B-73E0CBB94990}" type="slidenum">
              <a:rPr lang="en-US" altLang="de-DE"/>
              <a:pPr/>
              <a:t>‹#›</a:t>
            </a:fld>
            <a:endParaRPr lang="en-US" altLang="de-DE"/>
          </a:p>
        </p:txBody>
      </p:sp>
    </p:spTree>
    <p:extLst>
      <p:ext uri="{BB962C8B-B14F-4D97-AF65-F5344CB8AC3E}">
        <p14:creationId xmlns:p14="http://schemas.microsoft.com/office/powerpoint/2010/main" val="17067639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E886731C-9D8A-4C3B-AE3F-57A46BDAAAA4}" type="slidenum">
              <a:rPr lang="en-US" altLang="de-DE"/>
              <a:pPr/>
              <a:t>‹#›</a:t>
            </a:fld>
            <a:endParaRPr lang="en-US" altLang="de-DE"/>
          </a:p>
        </p:txBody>
      </p:sp>
    </p:spTree>
    <p:extLst>
      <p:ext uri="{BB962C8B-B14F-4D97-AF65-F5344CB8AC3E}">
        <p14:creationId xmlns:p14="http://schemas.microsoft.com/office/powerpoint/2010/main" val="33804000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de-D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dirty="0" smtClean="0"/>
              <a:t>Edit Master text styles</a:t>
            </a:r>
          </a:p>
          <a:p>
            <a:pPr lvl="1"/>
            <a:r>
              <a:rPr lang="en-US" altLang="de-DE" dirty="0" smtClean="0"/>
              <a:t>Second level</a:t>
            </a:r>
          </a:p>
          <a:p>
            <a:pPr lvl="2"/>
            <a:r>
              <a:rPr lang="en-US" altLang="de-DE" dirty="0" smtClean="0"/>
              <a:t>Third level</a:t>
            </a:r>
          </a:p>
          <a:p>
            <a:pPr lvl="3"/>
            <a:r>
              <a:rPr lang="en-US" altLang="de-DE" dirty="0" smtClean="0"/>
              <a:t>Fourth level</a:t>
            </a:r>
          </a:p>
          <a:p>
            <a:pPr lvl="4"/>
            <a:r>
              <a:rPr lang="en-US" altLang="de-DE"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smtClean="0"/>
              <a:t>January 2019</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Johannes Wechsler, Fraunhofer IIS</a:t>
            </a:r>
            <a:endParaRPr lang="en-US" altLang="de-DE"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7493A2A-2524-4608-BE9F-CB08418DFF9E}" type="slidenum">
              <a:rPr lang="en-US" altLang="de-DE"/>
              <a:pPr/>
              <a:t>‹#›</a:t>
            </a:fld>
            <a:endParaRPr lang="en-US" altLang="de-DE"/>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a:t>
            </a:r>
            <a:r>
              <a:rPr lang="en-US" altLang="de-DE" sz="1400" b="1" dirty="0" smtClean="0"/>
              <a:t>IEEE </a:t>
            </a:r>
            <a:r>
              <a:rPr lang="en-US" altLang="de-DE" sz="1400" b="1" dirty="0" smtClean="0"/>
              <a:t>802.15-19-0025-01-004w</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6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de-DE" smtClean="0"/>
              <a:t>January 2019</a:t>
            </a:r>
            <a:endParaRPr lang="en-US" altLang="de-DE" dirty="0"/>
          </a:p>
        </p:txBody>
      </p:sp>
      <p:sp>
        <p:nvSpPr>
          <p:cNvPr id="5" name="Footer Placeholder 2"/>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3"/>
          <p:cNvSpPr>
            <a:spLocks noGrp="1"/>
          </p:cNvSpPr>
          <p:nvPr>
            <p:ph type="sldNum" sz="quarter" idx="12"/>
          </p:nvPr>
        </p:nvSpPr>
        <p:spPr/>
        <p:txBody>
          <a:bodyPr/>
          <a:lstStyle/>
          <a:p>
            <a:r>
              <a:rPr lang="en-US" altLang="de-DE"/>
              <a:t>Slide </a:t>
            </a:r>
            <a:fld id="{6B6FBC5C-BE56-4696-8DA8-08643F7358F0}" type="slidenum">
              <a:rPr lang="en-US" altLang="de-DE"/>
              <a:pPr/>
              <a:t>1</a:t>
            </a:fld>
            <a:endParaRPr lang="en-US" altLang="de-DE"/>
          </a:p>
        </p:txBody>
      </p:sp>
      <p:sp>
        <p:nvSpPr>
          <p:cNvPr id="27651" name="Rectangle 3"/>
          <p:cNvSpPr>
            <a:spLocks noChangeArrowheads="1"/>
          </p:cNvSpPr>
          <p:nvPr/>
        </p:nvSpPr>
        <p:spPr bwMode="auto">
          <a:xfrm>
            <a:off x="152400" y="609600"/>
            <a:ext cx="89916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Rate 1/4 LDPC interleaver proposal</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rgbClr val="FF0000"/>
                </a:solidFill>
              </a:rPr>
              <a:t>14 January, 2019</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Johannes Wechsler</a:t>
            </a:r>
            <a:r>
              <a:rPr lang="en-US" altLang="de-DE" sz="1600" dirty="0" smtClean="0">
                <a:solidFill>
                  <a:schemeClr val="tx2"/>
                </a:solidFill>
              </a:rPr>
              <a:t>] </a:t>
            </a:r>
            <a:r>
              <a:rPr lang="en-US" altLang="de-DE" sz="1600" dirty="0">
                <a:solidFill>
                  <a:schemeClr val="tx2"/>
                </a:solidFill>
              </a:rPr>
              <a:t>Company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Institute for Integrated Circuits IIS</a:t>
            </a:r>
            <a:r>
              <a:rPr lang="en-US" altLang="de-DE" sz="1600" dirty="0" smtClean="0">
                <a:solidFill>
                  <a:schemeClr val="tx2"/>
                </a:solidFill>
              </a:rPr>
              <a:t>]</a:t>
            </a:r>
            <a:endParaRPr lang="en-US" altLang="de-DE" sz="1600" dirty="0">
              <a:solidFill>
                <a:schemeClr val="tx2"/>
              </a:solidFill>
            </a:endParaRPr>
          </a:p>
          <a:p>
            <a:r>
              <a:rPr lang="en-US" altLang="de-DE" sz="1600" dirty="0" smtClean="0">
                <a:solidFill>
                  <a:schemeClr val="tx2"/>
                </a:solidFill>
              </a:rPr>
              <a:t>Address [</a:t>
            </a:r>
            <a:r>
              <a:rPr lang="sv-SE" altLang="de-DE" sz="1600" dirty="0" smtClean="0">
                <a:solidFill>
                  <a:srgbClr val="FF0000"/>
                </a:solidFill>
              </a:rPr>
              <a:t>Nordostpark 84, Nuremberg, 90411, Bavaria</a:t>
            </a:r>
            <a:r>
              <a:rPr lang="en-US" altLang="de-DE" sz="1600" dirty="0" smtClean="0">
                <a:solidFill>
                  <a:schemeClr val="tx2"/>
                </a:solidFill>
              </a:rPr>
              <a:t>]</a:t>
            </a:r>
          </a:p>
          <a:p>
            <a:r>
              <a:rPr lang="en-US" altLang="de-DE" sz="1600" dirty="0" smtClean="0">
                <a:solidFill>
                  <a:schemeClr val="tx2"/>
                </a:solidFill>
              </a:rPr>
              <a:t>Voice:[ </a:t>
            </a:r>
            <a:r>
              <a:rPr lang="en-US" altLang="de-DE" sz="1600" dirty="0" smtClean="0">
                <a:solidFill>
                  <a:srgbClr val="FF0000"/>
                </a:solidFill>
              </a:rPr>
              <a:t>+49 911 58061-3334</a:t>
            </a:r>
            <a:r>
              <a:rPr lang="en-US" altLang="de-DE" sz="1600" dirty="0" smtClean="0">
                <a:solidFill>
                  <a:schemeClr val="tx2"/>
                </a:solidFill>
              </a:rPr>
              <a:t>], </a:t>
            </a:r>
            <a:r>
              <a:rPr lang="en-US" altLang="de-DE" sz="1600" dirty="0">
                <a:solidFill>
                  <a:schemeClr val="tx2"/>
                </a:solidFill>
              </a:rPr>
              <a:t>FAX: </a:t>
            </a:r>
            <a:r>
              <a:rPr lang="en-US" altLang="de-DE" sz="1600" dirty="0" smtClean="0">
                <a:solidFill>
                  <a:schemeClr val="tx2"/>
                </a:solidFill>
              </a:rPr>
              <a:t>[</a:t>
            </a:r>
            <a:r>
              <a:rPr lang="en-US" altLang="de-DE" sz="1600" dirty="0" smtClean="0">
                <a:solidFill>
                  <a:srgbClr val="FF0000"/>
                </a:solidFill>
              </a:rPr>
              <a:t>+49 911 58061-3299</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smtClean="0">
                <a:solidFill>
                  <a:srgbClr val="FF0000"/>
                </a:solidFill>
              </a:rPr>
              <a:t>johannes.Wechsler@iis.fraunhofer.de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Proposal </a:t>
            </a:r>
            <a:r>
              <a:rPr lang="en-US" altLang="de-DE" sz="1600" dirty="0">
                <a:solidFill>
                  <a:srgbClr val="FF0000"/>
                </a:solidFill>
              </a:rPr>
              <a:t>of LDPC (Low Density Parity Check) Code for LPWA – </a:t>
            </a:r>
            <a:r>
              <a:rPr lang="en-US" altLang="de-DE" sz="1600" dirty="0" smtClean="0">
                <a:solidFill>
                  <a:srgbClr val="FF0000"/>
                </a:solidFill>
              </a:rPr>
              <a:t>additional</a:t>
            </a:r>
            <a:r>
              <a:rPr lang="en-US" altLang="de-DE" sz="1600" dirty="0">
                <a:solidFill>
                  <a:srgbClr val="FF0000"/>
                </a:solidFill>
              </a:rPr>
              <a:t>, IEEE 802.15-18-0399-00-004w</a:t>
            </a:r>
            <a:r>
              <a:rPr lang="en-US" altLang="de-DE" sz="1600" dirty="0" smtClean="0">
                <a:solidFill>
                  <a:schemeClr val="tx2"/>
                </a:solidFill>
              </a:rPr>
              <a:t>]</a:t>
            </a:r>
            <a:endParaRPr lang="en-US" altLang="de-DE" sz="1600" dirty="0">
              <a:solidFill>
                <a:schemeClr val="tx2"/>
              </a:solidFill>
            </a:endParaRPr>
          </a:p>
          <a:p>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Proposal of a new interleaver for the proposed Rate 1/4 LDPC code to improve radio-burst erasure performance.</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Show performance of new interleaver for LDPC code to incorporate these in the draft.</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0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10</a:t>
            </a:fld>
            <a:endParaRPr lang="en-US" altLang="de-DE"/>
          </a:p>
        </p:txBody>
      </p:sp>
    </p:spTree>
    <p:extLst>
      <p:ext uri="{BB962C8B-B14F-4D97-AF65-F5344CB8AC3E}">
        <p14:creationId xmlns:p14="http://schemas.microsoft.com/office/powerpoint/2010/main" val="2584230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11</a:t>
            </a:fld>
            <a:endParaRPr lang="en-US" altLang="de-DE"/>
          </a:p>
        </p:txBody>
      </p:sp>
    </p:spTree>
    <p:extLst>
      <p:ext uri="{BB962C8B-B14F-4D97-AF65-F5344CB8AC3E}">
        <p14:creationId xmlns:p14="http://schemas.microsoft.com/office/powerpoint/2010/main" val="1192498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2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12</a:t>
            </a:fld>
            <a:endParaRPr lang="en-US" altLang="de-DE"/>
          </a:p>
        </p:txBody>
      </p:sp>
    </p:spTree>
    <p:extLst>
      <p:ext uri="{BB962C8B-B14F-4D97-AF65-F5344CB8AC3E}">
        <p14:creationId xmlns:p14="http://schemas.microsoft.com/office/powerpoint/2010/main" val="4275321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4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13</a:t>
            </a:fld>
            <a:endParaRPr lang="en-US" altLang="de-DE"/>
          </a:p>
        </p:txBody>
      </p:sp>
    </p:spTree>
    <p:extLst>
      <p:ext uri="{BB962C8B-B14F-4D97-AF65-F5344CB8AC3E}">
        <p14:creationId xmlns:p14="http://schemas.microsoft.com/office/powerpoint/2010/main" val="3115782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8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14</a:t>
            </a:fld>
            <a:endParaRPr lang="en-US" altLang="de-DE"/>
          </a:p>
        </p:txBody>
      </p:sp>
    </p:spTree>
    <p:extLst>
      <p:ext uri="{BB962C8B-B14F-4D97-AF65-F5344CB8AC3E}">
        <p14:creationId xmlns:p14="http://schemas.microsoft.com/office/powerpoint/2010/main" val="312131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10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15</a:t>
            </a:fld>
            <a:endParaRPr lang="en-US" altLang="de-DE"/>
          </a:p>
        </p:txBody>
      </p:sp>
    </p:spTree>
    <p:extLst>
      <p:ext uri="{BB962C8B-B14F-4D97-AF65-F5344CB8AC3E}">
        <p14:creationId xmlns:p14="http://schemas.microsoft.com/office/powerpoint/2010/main" val="3521498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12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16</a:t>
            </a:fld>
            <a:endParaRPr lang="en-US" altLang="de-DE"/>
          </a:p>
        </p:txBody>
      </p:sp>
    </p:spTree>
    <p:extLst>
      <p:ext uri="{BB962C8B-B14F-4D97-AF65-F5344CB8AC3E}">
        <p14:creationId xmlns:p14="http://schemas.microsoft.com/office/powerpoint/2010/main" val="2845287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14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17</a:t>
            </a:fld>
            <a:endParaRPr lang="en-US" altLang="de-DE"/>
          </a:p>
        </p:txBody>
      </p:sp>
    </p:spTree>
    <p:extLst>
      <p:ext uri="{BB962C8B-B14F-4D97-AF65-F5344CB8AC3E}">
        <p14:creationId xmlns:p14="http://schemas.microsoft.com/office/powerpoint/2010/main" val="3449488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15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18</a:t>
            </a:fld>
            <a:endParaRPr lang="en-US" altLang="de-DE"/>
          </a:p>
        </p:txBody>
      </p:sp>
    </p:spTree>
    <p:extLst>
      <p:ext uri="{BB962C8B-B14F-4D97-AF65-F5344CB8AC3E}">
        <p14:creationId xmlns:p14="http://schemas.microsoft.com/office/powerpoint/2010/main" val="248844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16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19</a:t>
            </a:fld>
            <a:endParaRPr lang="en-US" altLang="de-DE"/>
          </a:p>
        </p:txBody>
      </p:sp>
    </p:spTree>
    <p:extLst>
      <p:ext uri="{BB962C8B-B14F-4D97-AF65-F5344CB8AC3E}">
        <p14:creationId xmlns:p14="http://schemas.microsoft.com/office/powerpoint/2010/main" val="1302850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a:t>Slide </a:t>
            </a:r>
            <a:fld id="{DA4C8273-34CF-4BE4-B857-7A8A41841BCA}"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de-DE" sz="3600" dirty="0"/>
              <a:t>Rate 1/4 LDPC interleaver proposal</a:t>
            </a:r>
          </a:p>
        </p:txBody>
      </p:sp>
      <p:sp>
        <p:nvSpPr>
          <p:cNvPr id="26627" name="Rectangle 3"/>
          <p:cNvSpPr>
            <a:spLocks noGrp="1" noChangeArrowheads="1"/>
          </p:cNvSpPr>
          <p:nvPr>
            <p:ph type="subTitle" idx="1"/>
          </p:nvPr>
        </p:nvSpPr>
        <p:spPr>
          <a:xfrm>
            <a:off x="1371600" y="3886200"/>
            <a:ext cx="6400800" cy="1752600"/>
          </a:xfrm>
        </p:spPr>
        <p:txBody>
          <a:bodyPr/>
          <a:lstStyle/>
          <a:p>
            <a:endParaRPr lang="de-DE" altLang="de-DE" sz="3200" dirty="0" smtClean="0"/>
          </a:p>
          <a:p>
            <a:r>
              <a:rPr lang="de-DE" altLang="de-DE" sz="3200" dirty="0" smtClean="0"/>
              <a:t>Johannes Wechsler</a:t>
            </a:r>
          </a:p>
          <a:p>
            <a:r>
              <a:rPr lang="de-DE" altLang="de-DE" sz="3200" dirty="0" smtClean="0"/>
              <a:t>Fraunhofer IIS</a:t>
            </a:r>
            <a:endParaRPr lang="de-DE" altLang="de-DE"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Performance of proposed interleaver beats current block interleaver for LDPC codes</a:t>
            </a:r>
          </a:p>
          <a:p>
            <a:pPr lvl="1"/>
            <a:r>
              <a:rPr lang="en-US" dirty="0" smtClean="0"/>
              <a:t>~1dB gain when 15 radio-bursts are erased</a:t>
            </a:r>
          </a:p>
          <a:p>
            <a:endParaRPr lang="en-US" dirty="0" smtClean="0"/>
          </a:p>
          <a:p>
            <a:r>
              <a:rPr lang="en-US" dirty="0" smtClean="0"/>
              <a:t>Allows for iterative decoding schemes for LDPC FEC</a:t>
            </a:r>
          </a:p>
          <a:p>
            <a:pPr lvl="1"/>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20</a:t>
            </a:fld>
            <a:endParaRPr lang="en-US" altLang="de-DE"/>
          </a:p>
        </p:txBody>
      </p:sp>
    </p:spTree>
    <p:extLst>
      <p:ext uri="{BB962C8B-B14F-4D97-AF65-F5344CB8AC3E}">
        <p14:creationId xmlns:p14="http://schemas.microsoft.com/office/powerpoint/2010/main" val="3677566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Thank you!</a:t>
            </a:r>
            <a:endParaRPr lang="en-US" dirty="0"/>
          </a:p>
        </p:txBody>
      </p:sp>
      <p:sp>
        <p:nvSpPr>
          <p:cNvPr id="9" name="Subtitle 8"/>
          <p:cNvSpPr>
            <a:spLocks noGrp="1"/>
          </p:cNvSpPr>
          <p:nvPr>
            <p:ph type="subTitle" idx="1"/>
          </p:nvPr>
        </p:nvSpPr>
        <p:spPr/>
        <p:txBody>
          <a:bodyPr/>
          <a:lstStyle/>
          <a:p>
            <a:r>
              <a:rPr lang="en-US" dirty="0" smtClean="0"/>
              <a:t>Any questions or suggestions?</a:t>
            </a:r>
            <a:endParaRPr lang="en-US" dirty="0"/>
          </a:p>
        </p:txBody>
      </p:sp>
      <p:sp>
        <p:nvSpPr>
          <p:cNvPr id="5" name="Date Placeholder 4"/>
          <p:cNvSpPr>
            <a:spLocks noGrp="1"/>
          </p:cNvSpPr>
          <p:nvPr>
            <p:ph type="dt" sz="half" idx="10"/>
          </p:nvPr>
        </p:nvSpPr>
        <p:spPr/>
        <p:txBody>
          <a:body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21</a:t>
            </a:fld>
            <a:endParaRPr lang="en-US" altLang="de-DE"/>
          </a:p>
        </p:txBody>
      </p:sp>
    </p:spTree>
    <p:extLst>
      <p:ext uri="{BB962C8B-B14F-4D97-AF65-F5344CB8AC3E}">
        <p14:creationId xmlns:p14="http://schemas.microsoft.com/office/powerpoint/2010/main" val="3705069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a:t>
            </a:r>
            <a:endParaRPr lang="en-US" dirty="0"/>
          </a:p>
        </p:txBody>
      </p:sp>
      <p:sp>
        <p:nvSpPr>
          <p:cNvPr id="3" name="Content Placeholder 2"/>
          <p:cNvSpPr>
            <a:spLocks noGrp="1"/>
          </p:cNvSpPr>
          <p:nvPr>
            <p:ph idx="1"/>
          </p:nvPr>
        </p:nvSpPr>
        <p:spPr/>
        <p:txBody>
          <a:bodyPr/>
          <a:lstStyle/>
          <a:p>
            <a:r>
              <a:rPr lang="en-US" dirty="0"/>
              <a:t>Move </a:t>
            </a:r>
            <a:r>
              <a:rPr lang="en-US" dirty="0" smtClean="0"/>
              <a:t>to incorporate the usage of the newly proposed Interleaver for the Rate 1/4 LDPC code into the draft.</a:t>
            </a:r>
            <a:endParaRPr lang="en-US" dirty="0"/>
          </a:p>
          <a:p>
            <a:endParaRPr lang="en-US" dirty="0"/>
          </a:p>
          <a:p>
            <a:endParaRPr lang="en-US" dirty="0"/>
          </a:p>
          <a:p>
            <a:endParaRPr lang="en-US" dirty="0" smtClean="0"/>
          </a:p>
          <a:p>
            <a:endParaRPr lang="en-US" dirty="0"/>
          </a:p>
          <a:p>
            <a:endParaRPr lang="en-US" dirty="0" smtClean="0"/>
          </a:p>
          <a:p>
            <a:r>
              <a:rPr lang="en-US" dirty="0" smtClean="0"/>
              <a:t>Moved </a:t>
            </a:r>
            <a:r>
              <a:rPr lang="en-US" dirty="0"/>
              <a:t>by</a:t>
            </a:r>
            <a:r>
              <a:rPr lang="en-US"/>
              <a:t>: </a:t>
            </a:r>
            <a:endParaRPr lang="en-US" smtClean="0"/>
          </a:p>
          <a:p>
            <a:r>
              <a:rPr lang="en-US" smtClean="0"/>
              <a:t>Seconded </a:t>
            </a:r>
            <a:r>
              <a:rPr lang="en-US" dirty="0" smtClean="0"/>
              <a:t>by:</a:t>
            </a:r>
            <a:endParaRPr lang="en-US" dirty="0"/>
          </a:p>
          <a:p>
            <a:r>
              <a:rPr lang="en-US" dirty="0" smtClean="0"/>
              <a:t>Motion</a:t>
            </a:r>
            <a:endParaRPr lang="en-US" dirty="0"/>
          </a:p>
          <a:p>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22</a:t>
            </a:fld>
            <a:endParaRPr lang="en-US" altLang="de-DE"/>
          </a:p>
        </p:txBody>
      </p:sp>
    </p:spTree>
    <p:extLst>
      <p:ext uri="{BB962C8B-B14F-4D97-AF65-F5344CB8AC3E}">
        <p14:creationId xmlns:p14="http://schemas.microsoft.com/office/powerpoint/2010/main" val="710029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Iterative Decoding</a:t>
            </a:r>
          </a:p>
          <a:p>
            <a:endParaRPr lang="en-US" dirty="0"/>
          </a:p>
          <a:p>
            <a:r>
              <a:rPr lang="en-US" dirty="0" smtClean="0"/>
              <a:t>Current Interleaver</a:t>
            </a:r>
          </a:p>
          <a:p>
            <a:endParaRPr lang="en-US" dirty="0" smtClean="0"/>
          </a:p>
          <a:p>
            <a:r>
              <a:rPr lang="de-DE" dirty="0" err="1" smtClean="0"/>
              <a:t>Proposal</a:t>
            </a:r>
            <a:r>
              <a:rPr lang="de-DE" dirty="0" smtClean="0"/>
              <a:t> </a:t>
            </a:r>
            <a:r>
              <a:rPr lang="de-DE" dirty="0" err="1" smtClean="0"/>
              <a:t>for</a:t>
            </a:r>
            <a:r>
              <a:rPr lang="de-DE" dirty="0" smtClean="0"/>
              <a:t> </a:t>
            </a:r>
            <a:r>
              <a:rPr lang="de-DE" dirty="0" err="1" smtClean="0"/>
              <a:t>new</a:t>
            </a:r>
            <a:r>
              <a:rPr lang="de-DE" dirty="0" smtClean="0"/>
              <a:t> interleaver </a:t>
            </a:r>
            <a:r>
              <a:rPr lang="de-DE" dirty="0" err="1" smtClean="0"/>
              <a:t>for</a:t>
            </a:r>
            <a:r>
              <a:rPr lang="de-DE" dirty="0" smtClean="0"/>
              <a:t> Rate 1/4 LDPC</a:t>
            </a:r>
            <a:endParaRPr lang="en-US" dirty="0" smtClean="0"/>
          </a:p>
          <a:p>
            <a:endParaRPr lang="en-US" dirty="0"/>
          </a:p>
          <a:p>
            <a:r>
              <a:rPr lang="en-US" dirty="0" smtClean="0"/>
              <a:t>Simulation results</a:t>
            </a:r>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3</a:t>
            </a:fld>
            <a:endParaRPr lang="en-US" altLang="de-DE"/>
          </a:p>
        </p:txBody>
      </p:sp>
    </p:spTree>
    <p:extLst>
      <p:ext uri="{BB962C8B-B14F-4D97-AF65-F5344CB8AC3E}">
        <p14:creationId xmlns:p14="http://schemas.microsoft.com/office/powerpoint/2010/main" val="4181749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Iterative Decoding</a:t>
            </a:r>
            <a:endParaRPr lang="en-US" dirty="0"/>
          </a:p>
        </p:txBody>
      </p:sp>
      <p:sp>
        <p:nvSpPr>
          <p:cNvPr id="3" name="Content Placeholder 2"/>
          <p:cNvSpPr>
            <a:spLocks noGrp="1"/>
          </p:cNvSpPr>
          <p:nvPr>
            <p:ph idx="1"/>
          </p:nvPr>
        </p:nvSpPr>
        <p:spPr/>
        <p:txBody>
          <a:bodyPr/>
          <a:lstStyle/>
          <a:p>
            <a:r>
              <a:rPr lang="en-US" dirty="0" smtClean="0"/>
              <a:t>Performance degradation at low SNR due to short SHR</a:t>
            </a:r>
          </a:p>
          <a:p>
            <a:pPr lvl="1"/>
            <a:r>
              <a:rPr lang="en-US" dirty="0" smtClean="0"/>
              <a:t>Channel estimation difficult with little known symbols</a:t>
            </a:r>
          </a:p>
          <a:p>
            <a:pPr lvl="1"/>
            <a:r>
              <a:rPr lang="en-US" dirty="0" smtClean="0"/>
              <a:t>Low symbol rates of LPWA won’t allow quasi static channels over the complete packet due to the long on air time</a:t>
            </a:r>
          </a:p>
          <a:p>
            <a:pPr lvl="2"/>
            <a:endParaRPr lang="en-US" dirty="0"/>
          </a:p>
          <a:p>
            <a:r>
              <a:rPr lang="en-US" dirty="0" smtClean="0"/>
              <a:t>Iterative decoding</a:t>
            </a:r>
          </a:p>
          <a:p>
            <a:pPr lvl="1"/>
            <a:r>
              <a:rPr lang="en-US" dirty="0" smtClean="0"/>
              <a:t>Allow partially decoding of the first bits after the SHR</a:t>
            </a:r>
          </a:p>
          <a:p>
            <a:pPr lvl="1"/>
            <a:r>
              <a:rPr lang="en-US" dirty="0" smtClean="0"/>
              <a:t>Use these bits to run another round of channel estimation</a:t>
            </a:r>
          </a:p>
          <a:p>
            <a:pPr lvl="1"/>
            <a:r>
              <a:rPr lang="en-US" dirty="0" smtClean="0"/>
              <a:t>Run the iteration multiple times until decoding is complete</a:t>
            </a:r>
          </a:p>
          <a:p>
            <a:pPr lvl="1"/>
            <a:endParaRPr lang="en-US" dirty="0"/>
          </a:p>
          <a:p>
            <a:pPr marL="457200" lvl="1" indent="0">
              <a:buNone/>
            </a:pPr>
            <a:r>
              <a:rPr lang="en-US" dirty="0" smtClean="0">
                <a:sym typeface="Wingdings" panose="05000000000000000000" pitchFamily="2" charset="2"/>
              </a:rPr>
              <a:t> </a:t>
            </a:r>
            <a:r>
              <a:rPr lang="en-US" dirty="0" smtClean="0"/>
              <a:t>Improve FEC performance due to better LLR estimation at low SNR</a:t>
            </a:r>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4</a:t>
            </a:fld>
            <a:endParaRPr lang="en-US" altLang="de-DE"/>
          </a:p>
        </p:txBody>
      </p:sp>
    </p:spTree>
    <p:extLst>
      <p:ext uri="{BB962C8B-B14F-4D97-AF65-F5344CB8AC3E}">
        <p14:creationId xmlns:p14="http://schemas.microsoft.com/office/powerpoint/2010/main" val="802850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circularly shifted block interleaver proposed for all FEC</a:t>
            </a:r>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5</a:t>
            </a:fld>
            <a:endParaRPr lang="en-US" altLang="de-DE"/>
          </a:p>
        </p:txBody>
      </p:sp>
      <p:grpSp>
        <p:nvGrpSpPr>
          <p:cNvPr id="211" name="Group 210"/>
          <p:cNvGrpSpPr>
            <a:grpSpLocks noChangeAspect="1"/>
          </p:cNvGrpSpPr>
          <p:nvPr/>
        </p:nvGrpSpPr>
        <p:grpSpPr bwMode="auto">
          <a:xfrm>
            <a:off x="0" y="1916006"/>
            <a:ext cx="7772400" cy="4941994"/>
            <a:chOff x="1234" y="1519"/>
            <a:chExt cx="9181" cy="5837"/>
          </a:xfrm>
        </p:grpSpPr>
        <p:sp>
          <p:nvSpPr>
            <p:cNvPr id="212" name="AutoShape 106"/>
            <p:cNvSpPr>
              <a:spLocks noChangeAspect="1" noChangeArrowheads="1" noTextEdit="1"/>
            </p:cNvSpPr>
            <p:nvPr/>
          </p:nvSpPr>
          <p:spPr bwMode="auto">
            <a:xfrm>
              <a:off x="1234" y="1791"/>
              <a:ext cx="9181" cy="55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13" name="Rectangle 212"/>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4" name="Rectangle 213"/>
            <p:cNvSpPr>
              <a:spLocks noChangeArrowheads="1"/>
            </p:cNvSpPr>
            <p:nvPr/>
          </p:nvSpPr>
          <p:spPr bwMode="auto">
            <a:xfrm>
              <a:off x="3933" y="5127"/>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5" name="Rectangle 214"/>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6" name="Rectangle 215"/>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7" name="Rectangle 216"/>
            <p:cNvSpPr>
              <a:spLocks noChangeArrowheads="1"/>
            </p:cNvSpPr>
            <p:nvPr/>
          </p:nvSpPr>
          <p:spPr bwMode="auto">
            <a:xfrm>
              <a:off x="3933" y="616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8" name="Rectangle 217"/>
            <p:cNvSpPr>
              <a:spLocks noChangeArrowheads="1"/>
            </p:cNvSpPr>
            <p:nvPr/>
          </p:nvSpPr>
          <p:spPr bwMode="auto">
            <a:xfrm>
              <a:off x="3933" y="36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9" name="Rectangle 218"/>
            <p:cNvSpPr>
              <a:spLocks noChangeArrowheads="1"/>
            </p:cNvSpPr>
            <p:nvPr/>
          </p:nvSpPr>
          <p:spPr bwMode="auto">
            <a:xfrm>
              <a:off x="3933" y="22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0" name="Rectangle 219"/>
            <p:cNvSpPr>
              <a:spLocks noChangeArrowheads="1"/>
            </p:cNvSpPr>
            <p:nvPr/>
          </p:nvSpPr>
          <p:spPr bwMode="auto">
            <a:xfrm>
              <a:off x="3933" y="33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1" name="Rectangle 220"/>
            <p:cNvSpPr>
              <a:spLocks noChangeArrowheads="1"/>
            </p:cNvSpPr>
            <p:nvPr/>
          </p:nvSpPr>
          <p:spPr bwMode="auto">
            <a:xfrm>
              <a:off x="3933" y="19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22" name="Line 96"/>
            <p:cNvSpPr>
              <a:spLocks noChangeShapeType="1"/>
            </p:cNvSpPr>
            <p:nvPr/>
          </p:nvSpPr>
          <p:spPr bwMode="auto">
            <a:xfrm>
              <a:off x="4184" y="5624"/>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23" name="Rectangle 222"/>
            <p:cNvSpPr>
              <a:spLocks noChangeArrowheads="1"/>
            </p:cNvSpPr>
            <p:nvPr/>
          </p:nvSpPr>
          <p:spPr bwMode="auto">
            <a:xfrm>
              <a:off x="48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4" name="Rectangle 223"/>
            <p:cNvSpPr>
              <a:spLocks noChangeArrowheads="1"/>
            </p:cNvSpPr>
            <p:nvPr/>
          </p:nvSpPr>
          <p:spPr bwMode="auto">
            <a:xfrm>
              <a:off x="48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5" name="Rectangle 224"/>
            <p:cNvSpPr>
              <a:spLocks noChangeArrowheads="1"/>
            </p:cNvSpPr>
            <p:nvPr/>
          </p:nvSpPr>
          <p:spPr bwMode="auto">
            <a:xfrm>
              <a:off x="48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6" name="Rectangle 225"/>
            <p:cNvSpPr>
              <a:spLocks noChangeArrowheads="1"/>
            </p:cNvSpPr>
            <p:nvPr/>
          </p:nvSpPr>
          <p:spPr bwMode="auto">
            <a:xfrm>
              <a:off x="48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7" name="Rectangle 226"/>
            <p:cNvSpPr>
              <a:spLocks noChangeArrowheads="1"/>
            </p:cNvSpPr>
            <p:nvPr/>
          </p:nvSpPr>
          <p:spPr bwMode="auto">
            <a:xfrm>
              <a:off x="48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8" name="Rectangle 227"/>
            <p:cNvSpPr>
              <a:spLocks noChangeArrowheads="1"/>
            </p:cNvSpPr>
            <p:nvPr/>
          </p:nvSpPr>
          <p:spPr bwMode="auto">
            <a:xfrm>
              <a:off x="48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9" name="Rectangle 228"/>
            <p:cNvSpPr>
              <a:spLocks noChangeArrowheads="1"/>
            </p:cNvSpPr>
            <p:nvPr/>
          </p:nvSpPr>
          <p:spPr bwMode="auto">
            <a:xfrm>
              <a:off x="48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0" name="Rectangle 229"/>
            <p:cNvSpPr>
              <a:spLocks noChangeArrowheads="1"/>
            </p:cNvSpPr>
            <p:nvPr/>
          </p:nvSpPr>
          <p:spPr bwMode="auto">
            <a:xfrm>
              <a:off x="48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1" name="Rectangle 230"/>
            <p:cNvSpPr>
              <a:spLocks noChangeArrowheads="1"/>
            </p:cNvSpPr>
            <p:nvPr/>
          </p:nvSpPr>
          <p:spPr bwMode="auto">
            <a:xfrm>
              <a:off x="48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2" name="Line 86"/>
            <p:cNvSpPr>
              <a:spLocks noChangeShapeType="1"/>
            </p:cNvSpPr>
            <p:nvPr/>
          </p:nvSpPr>
          <p:spPr bwMode="auto">
            <a:xfrm>
              <a:off x="5064"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33" name="Rectangle 232"/>
            <p:cNvSpPr>
              <a:spLocks noChangeArrowheads="1"/>
            </p:cNvSpPr>
            <p:nvPr/>
          </p:nvSpPr>
          <p:spPr bwMode="auto">
            <a:xfrm>
              <a:off x="5717"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4" name="Rectangle 233"/>
            <p:cNvSpPr>
              <a:spLocks noChangeArrowheads="1"/>
            </p:cNvSpPr>
            <p:nvPr/>
          </p:nvSpPr>
          <p:spPr bwMode="auto">
            <a:xfrm>
              <a:off x="5717"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5" name="Rectangle 234"/>
            <p:cNvSpPr>
              <a:spLocks noChangeArrowheads="1"/>
            </p:cNvSpPr>
            <p:nvPr/>
          </p:nvSpPr>
          <p:spPr bwMode="auto">
            <a:xfrm>
              <a:off x="5717"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6" name="Rectangle 235"/>
            <p:cNvSpPr>
              <a:spLocks noChangeArrowheads="1"/>
            </p:cNvSpPr>
            <p:nvPr/>
          </p:nvSpPr>
          <p:spPr bwMode="auto">
            <a:xfrm>
              <a:off x="5717"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7" name="Rectangle 236"/>
            <p:cNvSpPr>
              <a:spLocks noChangeArrowheads="1"/>
            </p:cNvSpPr>
            <p:nvPr/>
          </p:nvSpPr>
          <p:spPr bwMode="auto">
            <a:xfrm>
              <a:off x="5717"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8" name="Rectangle 237"/>
            <p:cNvSpPr>
              <a:spLocks noChangeArrowheads="1"/>
            </p:cNvSpPr>
            <p:nvPr/>
          </p:nvSpPr>
          <p:spPr bwMode="auto">
            <a:xfrm>
              <a:off x="5717"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9" name="Rectangle 238"/>
            <p:cNvSpPr>
              <a:spLocks noChangeArrowheads="1"/>
            </p:cNvSpPr>
            <p:nvPr/>
          </p:nvSpPr>
          <p:spPr bwMode="auto">
            <a:xfrm>
              <a:off x="5717"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0" name="Rectangle 239"/>
            <p:cNvSpPr>
              <a:spLocks noChangeArrowheads="1"/>
            </p:cNvSpPr>
            <p:nvPr/>
          </p:nvSpPr>
          <p:spPr bwMode="auto">
            <a:xfrm>
              <a:off x="5717"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1" name="Rectangle 240"/>
            <p:cNvSpPr>
              <a:spLocks noChangeArrowheads="1"/>
            </p:cNvSpPr>
            <p:nvPr/>
          </p:nvSpPr>
          <p:spPr bwMode="auto">
            <a:xfrm>
              <a:off x="5717"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2" name="Line 76"/>
            <p:cNvSpPr>
              <a:spLocks noChangeShapeType="1"/>
            </p:cNvSpPr>
            <p:nvPr/>
          </p:nvSpPr>
          <p:spPr bwMode="auto">
            <a:xfrm>
              <a:off x="5960"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43" name="Rectangle 242"/>
            <p:cNvSpPr>
              <a:spLocks noChangeArrowheads="1"/>
            </p:cNvSpPr>
            <p:nvPr/>
          </p:nvSpPr>
          <p:spPr bwMode="auto">
            <a:xfrm>
              <a:off x="66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4" name="Rectangle 243"/>
            <p:cNvSpPr>
              <a:spLocks noChangeArrowheads="1"/>
            </p:cNvSpPr>
            <p:nvPr/>
          </p:nvSpPr>
          <p:spPr bwMode="auto">
            <a:xfrm>
              <a:off x="66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5" name="Rectangle 244"/>
            <p:cNvSpPr>
              <a:spLocks noChangeArrowheads="1"/>
            </p:cNvSpPr>
            <p:nvPr/>
          </p:nvSpPr>
          <p:spPr bwMode="auto">
            <a:xfrm>
              <a:off x="66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6" name="Rectangle 245"/>
            <p:cNvSpPr>
              <a:spLocks noChangeArrowheads="1"/>
            </p:cNvSpPr>
            <p:nvPr/>
          </p:nvSpPr>
          <p:spPr bwMode="auto">
            <a:xfrm>
              <a:off x="66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7" name="Rectangle 246"/>
            <p:cNvSpPr>
              <a:spLocks noChangeArrowheads="1"/>
            </p:cNvSpPr>
            <p:nvPr/>
          </p:nvSpPr>
          <p:spPr bwMode="auto">
            <a:xfrm>
              <a:off x="66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8" name="Rectangle 247"/>
            <p:cNvSpPr>
              <a:spLocks noChangeArrowheads="1"/>
            </p:cNvSpPr>
            <p:nvPr/>
          </p:nvSpPr>
          <p:spPr bwMode="auto">
            <a:xfrm>
              <a:off x="66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9" name="Rectangle 248"/>
            <p:cNvSpPr>
              <a:spLocks noChangeArrowheads="1"/>
            </p:cNvSpPr>
            <p:nvPr/>
          </p:nvSpPr>
          <p:spPr bwMode="auto">
            <a:xfrm>
              <a:off x="66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0" name="Rectangle 249"/>
            <p:cNvSpPr>
              <a:spLocks noChangeArrowheads="1"/>
            </p:cNvSpPr>
            <p:nvPr/>
          </p:nvSpPr>
          <p:spPr bwMode="auto">
            <a:xfrm>
              <a:off x="66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1" name="Rectangle 250"/>
            <p:cNvSpPr>
              <a:spLocks noChangeArrowheads="1"/>
            </p:cNvSpPr>
            <p:nvPr/>
          </p:nvSpPr>
          <p:spPr bwMode="auto">
            <a:xfrm>
              <a:off x="66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2" name="Line 66"/>
            <p:cNvSpPr>
              <a:spLocks noChangeShapeType="1"/>
            </p:cNvSpPr>
            <p:nvPr/>
          </p:nvSpPr>
          <p:spPr bwMode="auto">
            <a:xfrm>
              <a:off x="6872"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53" name="Rectangle 252"/>
            <p:cNvSpPr>
              <a:spLocks noChangeArrowheads="1"/>
            </p:cNvSpPr>
            <p:nvPr/>
          </p:nvSpPr>
          <p:spPr bwMode="auto">
            <a:xfrm>
              <a:off x="8253" y="479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4" name="Rectangle 253"/>
            <p:cNvSpPr>
              <a:spLocks noChangeArrowheads="1"/>
            </p:cNvSpPr>
            <p:nvPr/>
          </p:nvSpPr>
          <p:spPr bwMode="auto">
            <a:xfrm>
              <a:off x="8253" y="5151"/>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4J-5</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5" name="Rectangle 254"/>
            <p:cNvSpPr>
              <a:spLocks noChangeArrowheads="1"/>
            </p:cNvSpPr>
            <p:nvPr/>
          </p:nvSpPr>
          <p:spPr bwMode="auto">
            <a:xfrm>
              <a:off x="8253" y="407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6" name="Rectangle 255"/>
            <p:cNvSpPr>
              <a:spLocks noChangeArrowheads="1"/>
            </p:cNvSpPr>
            <p:nvPr/>
          </p:nvSpPr>
          <p:spPr bwMode="auto">
            <a:xfrm>
              <a:off x="8253" y="443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7" name="Rectangle 256"/>
            <p:cNvSpPr>
              <a:spLocks noChangeArrowheads="1"/>
            </p:cNvSpPr>
            <p:nvPr/>
          </p:nvSpPr>
          <p:spPr bwMode="auto">
            <a:xfrm>
              <a:off x="8253" y="618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8" name="Rectangle 257"/>
            <p:cNvSpPr>
              <a:spLocks noChangeArrowheads="1"/>
            </p:cNvSpPr>
            <p:nvPr/>
          </p:nvSpPr>
          <p:spPr bwMode="auto">
            <a:xfrm>
              <a:off x="8253" y="37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9" name="Rectangle 258"/>
            <p:cNvSpPr>
              <a:spLocks noChangeArrowheads="1"/>
            </p:cNvSpPr>
            <p:nvPr/>
          </p:nvSpPr>
          <p:spPr bwMode="auto">
            <a:xfrm>
              <a:off x="8253" y="23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0" name="Rectangle 259"/>
            <p:cNvSpPr>
              <a:spLocks noChangeArrowheads="1"/>
            </p:cNvSpPr>
            <p:nvPr/>
          </p:nvSpPr>
          <p:spPr bwMode="auto">
            <a:xfrm>
              <a:off x="8253" y="33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1" name="Rectangle 260"/>
            <p:cNvSpPr>
              <a:spLocks noChangeArrowheads="1"/>
            </p:cNvSpPr>
            <p:nvPr/>
          </p:nvSpPr>
          <p:spPr bwMode="auto">
            <a:xfrm>
              <a:off x="8253" y="19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2" name="Line 56"/>
            <p:cNvSpPr>
              <a:spLocks noChangeShapeType="1"/>
            </p:cNvSpPr>
            <p:nvPr/>
          </p:nvSpPr>
          <p:spPr bwMode="auto">
            <a:xfrm>
              <a:off x="8432" y="5648"/>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63" name="Rectangle 262"/>
            <p:cNvSpPr>
              <a:spLocks noChangeArrowheads="1"/>
            </p:cNvSpPr>
            <p:nvPr/>
          </p:nvSpPr>
          <p:spPr bwMode="auto">
            <a:xfrm>
              <a:off x="9069" y="479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4" name="Rectangle 263"/>
            <p:cNvSpPr>
              <a:spLocks noChangeArrowheads="1"/>
            </p:cNvSpPr>
            <p:nvPr/>
          </p:nvSpPr>
          <p:spPr bwMode="auto">
            <a:xfrm>
              <a:off x="9069" y="5159"/>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5" name="Rectangle 264"/>
            <p:cNvSpPr>
              <a:spLocks noChangeArrowheads="1"/>
            </p:cNvSpPr>
            <p:nvPr/>
          </p:nvSpPr>
          <p:spPr bwMode="auto">
            <a:xfrm>
              <a:off x="9069" y="407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6" name="Rectangle 265"/>
            <p:cNvSpPr>
              <a:spLocks noChangeArrowheads="1"/>
            </p:cNvSpPr>
            <p:nvPr/>
          </p:nvSpPr>
          <p:spPr bwMode="auto">
            <a:xfrm>
              <a:off x="9069" y="443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7" name="Rectangle 266"/>
            <p:cNvSpPr>
              <a:spLocks noChangeArrowheads="1"/>
            </p:cNvSpPr>
            <p:nvPr/>
          </p:nvSpPr>
          <p:spPr bwMode="auto">
            <a:xfrm>
              <a:off x="9069" y="619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8" name="Rectangle 267"/>
            <p:cNvSpPr>
              <a:spLocks noChangeArrowheads="1"/>
            </p:cNvSpPr>
            <p:nvPr/>
          </p:nvSpPr>
          <p:spPr bwMode="auto">
            <a:xfrm>
              <a:off x="9069" y="37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9" name="Rectangle 268"/>
            <p:cNvSpPr>
              <a:spLocks noChangeArrowheads="1"/>
            </p:cNvSpPr>
            <p:nvPr/>
          </p:nvSpPr>
          <p:spPr bwMode="auto">
            <a:xfrm>
              <a:off x="9069" y="23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0" name="Rectangle 269"/>
            <p:cNvSpPr>
              <a:spLocks noChangeArrowheads="1"/>
            </p:cNvSpPr>
            <p:nvPr/>
          </p:nvSpPr>
          <p:spPr bwMode="auto">
            <a:xfrm>
              <a:off x="9069" y="33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1" name="Rectangle 270"/>
            <p:cNvSpPr>
              <a:spLocks noChangeArrowheads="1"/>
            </p:cNvSpPr>
            <p:nvPr/>
          </p:nvSpPr>
          <p:spPr bwMode="auto">
            <a:xfrm>
              <a:off x="9069" y="19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2" name="Line 46"/>
            <p:cNvSpPr>
              <a:spLocks noChangeShapeType="1"/>
            </p:cNvSpPr>
            <p:nvPr/>
          </p:nvSpPr>
          <p:spPr bwMode="auto">
            <a:xfrm>
              <a:off x="9248" y="5656"/>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3" name="AutoShape 45"/>
            <p:cNvSpPr>
              <a:spLocks/>
            </p:cNvSpPr>
            <p:nvPr/>
          </p:nvSpPr>
          <p:spPr bwMode="auto">
            <a:xfrm>
              <a:off x="3477" y="1951"/>
              <a:ext cx="179" cy="2096"/>
            </a:xfrm>
            <a:prstGeom prst="leftBrace">
              <a:avLst>
                <a:gd name="adj1" fmla="val 9757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4" name="AutoShape 44"/>
            <p:cNvSpPr>
              <a:spLocks/>
            </p:cNvSpPr>
            <p:nvPr/>
          </p:nvSpPr>
          <p:spPr bwMode="auto">
            <a:xfrm>
              <a:off x="3476" y="4055"/>
              <a:ext cx="180" cy="2470"/>
            </a:xfrm>
            <a:prstGeom prst="leftBrace">
              <a:avLst>
                <a:gd name="adj1" fmla="val 11435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5" name="Line 43"/>
            <p:cNvSpPr>
              <a:spLocks noChangeShapeType="1"/>
            </p:cNvSpPr>
            <p:nvPr/>
          </p:nvSpPr>
          <p:spPr bwMode="auto">
            <a:xfrm>
              <a:off x="7470" y="626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6" name="Line 42"/>
            <p:cNvSpPr>
              <a:spLocks noChangeShapeType="1"/>
            </p:cNvSpPr>
            <p:nvPr/>
          </p:nvSpPr>
          <p:spPr bwMode="auto">
            <a:xfrm>
              <a:off x="7435" y="2319"/>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7" name="Line 41"/>
            <p:cNvSpPr>
              <a:spLocks noChangeShapeType="1"/>
            </p:cNvSpPr>
            <p:nvPr/>
          </p:nvSpPr>
          <p:spPr bwMode="auto">
            <a:xfrm>
              <a:off x="7460" y="3695"/>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8" name="Line 40"/>
            <p:cNvSpPr>
              <a:spLocks noChangeShapeType="1"/>
            </p:cNvSpPr>
            <p:nvPr/>
          </p:nvSpPr>
          <p:spPr bwMode="auto">
            <a:xfrm>
              <a:off x="7456" y="490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9" name="Text Box 39"/>
            <p:cNvSpPr txBox="1">
              <a:spLocks noChangeArrowheads="1"/>
            </p:cNvSpPr>
            <p:nvPr/>
          </p:nvSpPr>
          <p:spPr bwMode="auto">
            <a:xfrm>
              <a:off x="2966" y="2868"/>
              <a:ext cx="52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SHR</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280" name="Group 279"/>
            <p:cNvGrpSpPr>
              <a:grpSpLocks/>
            </p:cNvGrpSpPr>
            <p:nvPr/>
          </p:nvGrpSpPr>
          <p:grpSpPr bwMode="auto">
            <a:xfrm>
              <a:off x="3690" y="1519"/>
              <a:ext cx="6246" cy="377"/>
              <a:chOff x="3690" y="1423"/>
              <a:chExt cx="6246" cy="377"/>
            </a:xfrm>
          </p:grpSpPr>
          <p:sp>
            <p:nvSpPr>
              <p:cNvPr id="307" name="Text Box 38"/>
              <p:cNvSpPr txBox="1">
                <a:spLocks noChangeArrowheads="1"/>
              </p:cNvSpPr>
              <p:nvPr/>
            </p:nvSpPr>
            <p:spPr bwMode="auto">
              <a:xfrm>
                <a:off x="3690" y="1433"/>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8" name="Text Box 37"/>
              <p:cNvSpPr txBox="1">
                <a:spLocks noChangeArrowheads="1"/>
              </p:cNvSpPr>
              <p:nvPr/>
            </p:nvSpPr>
            <p:spPr bwMode="auto">
              <a:xfrm>
                <a:off x="4528" y="1423"/>
                <a:ext cx="1157"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9" name="Text Box 36"/>
              <p:cNvSpPr txBox="1">
                <a:spLocks noChangeArrowheads="1"/>
              </p:cNvSpPr>
              <p:nvPr/>
            </p:nvSpPr>
            <p:spPr bwMode="auto">
              <a:xfrm>
                <a:off x="5466" y="1431"/>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3</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0" name="Text Box 35"/>
              <p:cNvSpPr txBox="1">
                <a:spLocks noChangeArrowheads="1"/>
              </p:cNvSpPr>
              <p:nvPr/>
            </p:nvSpPr>
            <p:spPr bwMode="auto">
              <a:xfrm>
                <a:off x="6379" y="1439"/>
                <a:ext cx="110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4</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1" name="Text Box 34"/>
              <p:cNvSpPr txBox="1">
                <a:spLocks noChangeArrowheads="1"/>
              </p:cNvSpPr>
              <p:nvPr/>
            </p:nvSpPr>
            <p:spPr bwMode="auto">
              <a:xfrm>
                <a:off x="7909" y="1438"/>
                <a:ext cx="114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2" name="Text Box 33"/>
              <p:cNvSpPr txBox="1">
                <a:spLocks noChangeArrowheads="1"/>
              </p:cNvSpPr>
              <p:nvPr/>
            </p:nvSpPr>
            <p:spPr bwMode="auto">
              <a:xfrm>
                <a:off x="8903" y="1440"/>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281" name="Group 280"/>
            <p:cNvGrpSpPr>
              <a:grpSpLocks/>
            </p:cNvGrpSpPr>
            <p:nvPr/>
          </p:nvGrpSpPr>
          <p:grpSpPr bwMode="auto">
            <a:xfrm>
              <a:off x="3683" y="4285"/>
              <a:ext cx="6246" cy="76"/>
              <a:chOff x="3683" y="4285"/>
              <a:chExt cx="6246" cy="76"/>
            </a:xfrm>
          </p:grpSpPr>
          <p:sp>
            <p:nvSpPr>
              <p:cNvPr id="304" name="Oval 303"/>
              <p:cNvSpPr>
                <a:spLocks noChangeArrowheads="1"/>
              </p:cNvSpPr>
              <p:nvPr/>
            </p:nvSpPr>
            <p:spPr bwMode="auto">
              <a:xfrm>
                <a:off x="3683" y="428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5" name="AutoShape 30"/>
              <p:cNvSpPr>
                <a:spLocks noChangeShapeType="1"/>
              </p:cNvSpPr>
              <p:nvPr/>
            </p:nvSpPr>
            <p:spPr bwMode="auto">
              <a:xfrm>
                <a:off x="7428" y="428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6" name="AutoShape 29"/>
              <p:cNvSpPr>
                <a:spLocks noChangeShapeType="1"/>
              </p:cNvSpPr>
              <p:nvPr/>
            </p:nvSpPr>
            <p:spPr bwMode="auto">
              <a:xfrm>
                <a:off x="7811" y="436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nvGrpSpPr>
            <p:cNvPr id="282" name="Group 281"/>
            <p:cNvGrpSpPr>
              <a:grpSpLocks/>
            </p:cNvGrpSpPr>
            <p:nvPr/>
          </p:nvGrpSpPr>
          <p:grpSpPr bwMode="auto">
            <a:xfrm>
              <a:off x="3707" y="4646"/>
              <a:ext cx="6246" cy="76"/>
              <a:chOff x="3690" y="4302"/>
              <a:chExt cx="6246" cy="76"/>
            </a:xfrm>
          </p:grpSpPr>
          <p:sp>
            <p:nvSpPr>
              <p:cNvPr id="301" name="Oval 300"/>
              <p:cNvSpPr>
                <a:spLocks noChangeArrowheads="1"/>
              </p:cNvSpPr>
              <p:nvPr/>
            </p:nvSpPr>
            <p:spPr bwMode="auto">
              <a:xfrm>
                <a:off x="3690" y="4302"/>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2" name="AutoShape 25"/>
              <p:cNvSpPr>
                <a:spLocks noChangeShapeType="1"/>
              </p:cNvSpPr>
              <p:nvPr/>
            </p:nvSpPr>
            <p:spPr bwMode="auto">
              <a:xfrm>
                <a:off x="7435" y="4302"/>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3" name="AutoShape 24"/>
              <p:cNvSpPr>
                <a:spLocks noChangeShapeType="1"/>
              </p:cNvSpPr>
              <p:nvPr/>
            </p:nvSpPr>
            <p:spPr bwMode="auto">
              <a:xfrm>
                <a:off x="7818" y="4377"/>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nvGrpSpPr>
            <p:cNvPr id="283" name="Group 282"/>
            <p:cNvGrpSpPr>
              <a:grpSpLocks/>
            </p:cNvGrpSpPr>
            <p:nvPr/>
          </p:nvGrpSpPr>
          <p:grpSpPr bwMode="auto">
            <a:xfrm>
              <a:off x="3711" y="5002"/>
              <a:ext cx="6246" cy="76"/>
              <a:chOff x="3686" y="4298"/>
              <a:chExt cx="6246" cy="76"/>
            </a:xfrm>
          </p:grpSpPr>
          <p:sp>
            <p:nvSpPr>
              <p:cNvPr id="298" name="Oval 297"/>
              <p:cNvSpPr>
                <a:spLocks noChangeArrowheads="1"/>
              </p:cNvSpPr>
              <p:nvPr/>
            </p:nvSpPr>
            <p:spPr bwMode="auto">
              <a:xfrm>
                <a:off x="3686" y="4298"/>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9" name="AutoShape 20"/>
              <p:cNvSpPr>
                <a:spLocks noChangeShapeType="1"/>
              </p:cNvSpPr>
              <p:nvPr/>
            </p:nvSpPr>
            <p:spPr bwMode="auto">
              <a:xfrm>
                <a:off x="7431" y="4298"/>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0" name="AutoShape 19"/>
              <p:cNvSpPr>
                <a:spLocks noChangeShapeType="1"/>
              </p:cNvSpPr>
              <p:nvPr/>
            </p:nvSpPr>
            <p:spPr bwMode="auto">
              <a:xfrm>
                <a:off x="7814" y="4373"/>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nvGrpSpPr>
            <p:cNvPr id="284" name="Group 283"/>
            <p:cNvGrpSpPr>
              <a:grpSpLocks/>
            </p:cNvGrpSpPr>
            <p:nvPr/>
          </p:nvGrpSpPr>
          <p:grpSpPr bwMode="auto">
            <a:xfrm>
              <a:off x="3715" y="5370"/>
              <a:ext cx="6246" cy="76"/>
              <a:chOff x="3715" y="5370"/>
              <a:chExt cx="6246" cy="76"/>
            </a:xfrm>
          </p:grpSpPr>
          <p:sp>
            <p:nvSpPr>
              <p:cNvPr id="295" name="Oval 294"/>
              <p:cNvSpPr>
                <a:spLocks noChangeArrowheads="1"/>
              </p:cNvSpPr>
              <p:nvPr/>
            </p:nvSpPr>
            <p:spPr bwMode="auto">
              <a:xfrm>
                <a:off x="3715" y="5370"/>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6" name="AutoShape 15"/>
              <p:cNvSpPr>
                <a:spLocks noChangeShapeType="1"/>
              </p:cNvSpPr>
              <p:nvPr/>
            </p:nvSpPr>
            <p:spPr bwMode="auto">
              <a:xfrm>
                <a:off x="7460" y="5370"/>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7" name="AutoShape 14"/>
              <p:cNvSpPr>
                <a:spLocks noChangeShapeType="1"/>
              </p:cNvSpPr>
              <p:nvPr/>
            </p:nvSpPr>
            <p:spPr bwMode="auto">
              <a:xfrm>
                <a:off x="7843" y="5445"/>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sp>
          <p:nvSpPr>
            <p:cNvPr id="285" name="Oval 284"/>
            <p:cNvSpPr>
              <a:spLocks noChangeArrowheads="1"/>
            </p:cNvSpPr>
            <p:nvPr/>
          </p:nvSpPr>
          <p:spPr bwMode="auto">
            <a:xfrm>
              <a:off x="3683" y="641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86" name="AutoShape 10"/>
            <p:cNvSpPr>
              <a:spLocks noChangeShapeType="1"/>
            </p:cNvSpPr>
            <p:nvPr/>
          </p:nvSpPr>
          <p:spPr bwMode="auto">
            <a:xfrm>
              <a:off x="7428" y="641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87" name="AutoShape 9"/>
            <p:cNvSpPr>
              <a:spLocks noChangeShapeType="1"/>
            </p:cNvSpPr>
            <p:nvPr/>
          </p:nvSpPr>
          <p:spPr bwMode="auto">
            <a:xfrm>
              <a:off x="7811" y="649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nvGrpSpPr>
            <p:cNvPr id="288" name="Group 287"/>
            <p:cNvGrpSpPr>
              <a:grpSpLocks/>
            </p:cNvGrpSpPr>
            <p:nvPr/>
          </p:nvGrpSpPr>
          <p:grpSpPr bwMode="auto">
            <a:xfrm>
              <a:off x="4209" y="2798"/>
              <a:ext cx="5137" cy="476"/>
              <a:chOff x="4201" y="2785"/>
              <a:chExt cx="5137" cy="476"/>
            </a:xfrm>
          </p:grpSpPr>
          <p:sp>
            <p:nvSpPr>
              <p:cNvPr id="289" name="Line 8"/>
              <p:cNvSpPr>
                <a:spLocks noChangeShapeType="1"/>
              </p:cNvSpPr>
              <p:nvPr/>
            </p:nvSpPr>
            <p:spPr bwMode="auto">
              <a:xfrm>
                <a:off x="4201" y="2785"/>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0" name="Line 7"/>
              <p:cNvSpPr>
                <a:spLocks noChangeShapeType="1"/>
              </p:cNvSpPr>
              <p:nvPr/>
            </p:nvSpPr>
            <p:spPr bwMode="auto">
              <a:xfrm>
                <a:off x="5089"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1" name="Line 6"/>
              <p:cNvSpPr>
                <a:spLocks noChangeShapeType="1"/>
              </p:cNvSpPr>
              <p:nvPr/>
            </p:nvSpPr>
            <p:spPr bwMode="auto">
              <a:xfrm>
                <a:off x="5953"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2" name="Line 5"/>
              <p:cNvSpPr>
                <a:spLocks noChangeShapeType="1"/>
              </p:cNvSpPr>
              <p:nvPr/>
            </p:nvSpPr>
            <p:spPr bwMode="auto">
              <a:xfrm>
                <a:off x="6865"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3" name="Line 4"/>
              <p:cNvSpPr>
                <a:spLocks noChangeShapeType="1"/>
              </p:cNvSpPr>
              <p:nvPr/>
            </p:nvSpPr>
            <p:spPr bwMode="auto">
              <a:xfrm>
                <a:off x="8497" y="2809"/>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4" name="Line 3"/>
              <p:cNvSpPr>
                <a:spLocks noChangeShapeType="1"/>
              </p:cNvSpPr>
              <p:nvPr/>
            </p:nvSpPr>
            <p:spPr bwMode="auto">
              <a:xfrm>
                <a:off x="9337" y="2817"/>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spTree>
    <p:extLst>
      <p:ext uri="{BB962C8B-B14F-4D97-AF65-F5344CB8AC3E}">
        <p14:creationId xmlns:p14="http://schemas.microsoft.com/office/powerpoint/2010/main" val="3276235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LDPC Code in detail</a:t>
            </a:r>
            <a:endParaRPr lang="en-US" dirty="0"/>
          </a:p>
        </p:txBody>
      </p:sp>
      <p:sp>
        <p:nvSpPr>
          <p:cNvPr id="3" name="Content Placeholder 2"/>
          <p:cNvSpPr>
            <a:spLocks noGrp="1"/>
          </p:cNvSpPr>
          <p:nvPr>
            <p:ph idx="1"/>
          </p:nvPr>
        </p:nvSpPr>
        <p:spPr/>
        <p:txBody>
          <a:bodyPr/>
          <a:lstStyle/>
          <a:p>
            <a:r>
              <a:rPr lang="en-US" dirty="0" smtClean="0"/>
              <a:t>736 variable nodes:</a:t>
            </a:r>
          </a:p>
          <a:p>
            <a:r>
              <a:rPr lang="en-US" dirty="0" smtClean="0"/>
              <a:t>552 check nodes: </a:t>
            </a:r>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6</a:t>
            </a:fld>
            <a:endParaRPr lang="en-US" altLang="de-DE"/>
          </a:p>
        </p:txBody>
      </p:sp>
      <p:pic>
        <p:nvPicPr>
          <p:cNvPr id="206" name="Picture 205"/>
          <p:cNvPicPr>
            <a:picLocks noChangeAspect="1"/>
          </p:cNvPicPr>
          <p:nvPr/>
        </p:nvPicPr>
        <p:blipFill>
          <a:blip r:embed="rId2"/>
          <a:stretch>
            <a:fillRect/>
          </a:stretch>
        </p:blipFill>
        <p:spPr>
          <a:xfrm>
            <a:off x="723899" y="2898081"/>
            <a:ext cx="7772402" cy="3551932"/>
          </a:xfrm>
          <a:prstGeom prst="rect">
            <a:avLst/>
          </a:prstGeom>
        </p:spPr>
      </p:pic>
      <p:pic>
        <p:nvPicPr>
          <p:cNvPr id="207" name="Picture 206"/>
          <p:cNvPicPr>
            <a:picLocks noChangeAspect="1"/>
          </p:cNvPicPr>
          <p:nvPr/>
        </p:nvPicPr>
        <p:blipFill>
          <a:blip r:embed="rId3"/>
          <a:stretch>
            <a:fillRect/>
          </a:stretch>
        </p:blipFill>
        <p:spPr>
          <a:xfrm>
            <a:off x="3368222" y="2048242"/>
            <a:ext cx="323116" cy="323116"/>
          </a:xfrm>
          <a:prstGeom prst="rect">
            <a:avLst/>
          </a:prstGeom>
        </p:spPr>
      </p:pic>
      <p:pic>
        <p:nvPicPr>
          <p:cNvPr id="208" name="Picture 207"/>
          <p:cNvPicPr>
            <a:picLocks noChangeAspect="1"/>
          </p:cNvPicPr>
          <p:nvPr/>
        </p:nvPicPr>
        <p:blipFill>
          <a:blip r:embed="rId4"/>
          <a:stretch>
            <a:fillRect/>
          </a:stretch>
        </p:blipFill>
        <p:spPr>
          <a:xfrm>
            <a:off x="3331643" y="2378732"/>
            <a:ext cx="396274" cy="396274"/>
          </a:xfrm>
          <a:prstGeom prst="rect">
            <a:avLst/>
          </a:prstGeom>
        </p:spPr>
      </p:pic>
    </p:spTree>
    <p:extLst>
      <p:ext uri="{BB962C8B-B14F-4D97-AF65-F5344CB8AC3E}">
        <p14:creationId xmlns:p14="http://schemas.microsoft.com/office/powerpoint/2010/main" val="2491293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LDPC Structure</a:t>
            </a:r>
            <a:endParaRPr lang="en-US" dirty="0"/>
          </a:p>
        </p:txBody>
      </p:sp>
      <p:sp>
        <p:nvSpPr>
          <p:cNvPr id="3" name="Content Placeholder 2"/>
          <p:cNvSpPr>
            <a:spLocks noGrp="1"/>
          </p:cNvSpPr>
          <p:nvPr>
            <p:ph idx="1"/>
          </p:nvPr>
        </p:nvSpPr>
        <p:spPr/>
        <p:txBody>
          <a:bodyPr/>
          <a:lstStyle/>
          <a:p>
            <a:r>
              <a:rPr lang="en-US" dirty="0" smtClean="0"/>
              <a:t>First k = 184 bits represent systematic part</a:t>
            </a:r>
          </a:p>
          <a:p>
            <a:pPr lvl="1"/>
            <a:r>
              <a:rPr lang="en-US" dirty="0" smtClean="0"/>
              <a:t>Connection from variable to check nodes “random”</a:t>
            </a:r>
          </a:p>
          <a:p>
            <a:endParaRPr lang="en-US" dirty="0"/>
          </a:p>
          <a:p>
            <a:r>
              <a:rPr lang="en-US" dirty="0" smtClean="0"/>
              <a:t>Remaining 3 * k = 552 bit represent redundancy</a:t>
            </a:r>
          </a:p>
          <a:p>
            <a:pPr lvl="1"/>
            <a:r>
              <a:rPr lang="en-US" dirty="0" smtClean="0"/>
              <a:t>Connection from variable to check nodes in “staircase” structure</a:t>
            </a:r>
          </a:p>
          <a:p>
            <a:pPr marL="457200" lvl="1" indent="0">
              <a:buNone/>
            </a:pPr>
            <a:endParaRPr lang="en-US" dirty="0"/>
          </a:p>
          <a:p>
            <a:r>
              <a:rPr lang="en-US" dirty="0"/>
              <a:t>Iterative decoding of LDPC not possible with current </a:t>
            </a:r>
            <a:r>
              <a:rPr lang="en-US" dirty="0" smtClean="0"/>
              <a:t>interleaver</a:t>
            </a:r>
          </a:p>
          <a:p>
            <a:pPr lvl="1"/>
            <a:r>
              <a:rPr lang="en-US" dirty="0" smtClean="0"/>
              <a:t>First check nodes don’t necessarily get information from the first bits after the SHR</a:t>
            </a:r>
          </a:p>
          <a:p>
            <a:pPr lvl="1"/>
            <a:r>
              <a:rPr lang="en-US" dirty="0" smtClean="0"/>
              <a:t>Staircase will allow iterative decoding, as they introduce a “step-by-step structure”</a:t>
            </a:r>
            <a:endParaRPr lang="en-US" dirty="0"/>
          </a:p>
          <a:p>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7</a:t>
            </a:fld>
            <a:endParaRPr lang="en-US" altLang="de-DE"/>
          </a:p>
        </p:txBody>
      </p:sp>
    </p:spTree>
    <p:extLst>
      <p:ext uri="{BB962C8B-B14F-4D97-AF65-F5344CB8AC3E}">
        <p14:creationId xmlns:p14="http://schemas.microsoft.com/office/powerpoint/2010/main" val="156254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Hybrid Interleaver</a:t>
            </a:r>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8</a:t>
            </a:fld>
            <a:endParaRPr lang="en-US" altLang="de-DE"/>
          </a:p>
        </p:txBody>
      </p:sp>
      <p:pic>
        <p:nvPicPr>
          <p:cNvPr id="710" name="Picture 709"/>
          <p:cNvPicPr>
            <a:picLocks noChangeAspect="1"/>
          </p:cNvPicPr>
          <p:nvPr/>
        </p:nvPicPr>
        <p:blipFill>
          <a:blip r:embed="rId2"/>
          <a:stretch>
            <a:fillRect/>
          </a:stretch>
        </p:blipFill>
        <p:spPr>
          <a:xfrm>
            <a:off x="1373824" y="1628800"/>
            <a:ext cx="6396352" cy="4763829"/>
          </a:xfrm>
          <a:prstGeom prst="rect">
            <a:avLst/>
          </a:prstGeom>
        </p:spPr>
      </p:pic>
    </p:spTree>
    <p:extLst>
      <p:ext uri="{BB962C8B-B14F-4D97-AF65-F5344CB8AC3E}">
        <p14:creationId xmlns:p14="http://schemas.microsoft.com/office/powerpoint/2010/main" val="1501205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Hybrid Interleaver</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Split </a:t>
            </a:r>
            <a:r>
              <a:rPr lang="en-US" dirty="0" err="1" smtClean="0"/>
              <a:t>codeword</a:t>
            </a:r>
            <a:r>
              <a:rPr lang="en-US" dirty="0" smtClean="0"/>
              <a:t> in 4 chunks</a:t>
            </a:r>
          </a:p>
          <a:p>
            <a:pPr marL="457200" indent="-457200">
              <a:buAutoNum type="arabicPeriod"/>
            </a:pPr>
            <a:r>
              <a:rPr lang="en-US" dirty="0" smtClean="0"/>
              <a:t>Bring 184 staircase variable node bits of chunk one to the front</a:t>
            </a:r>
          </a:p>
          <a:p>
            <a:pPr marL="457200" indent="-457200">
              <a:buAutoNum type="arabicPeriod"/>
            </a:pPr>
            <a:r>
              <a:rPr lang="en-US" dirty="0" smtClean="0"/>
              <a:t>Spread these bits in a block interleaver fashion in pairs of two over the radio-bursts</a:t>
            </a:r>
          </a:p>
          <a:p>
            <a:pPr marL="857250" lvl="1" indent="-457200">
              <a:buAutoNum type="arabicPeriod"/>
            </a:pPr>
            <a:r>
              <a:rPr lang="en-US" dirty="0" smtClean="0"/>
              <a:t>Bit 0,1 go to burst 0</a:t>
            </a:r>
          </a:p>
          <a:p>
            <a:pPr marL="857250" lvl="1" indent="-457200">
              <a:buAutoNum type="arabicPeriod"/>
            </a:pPr>
            <a:r>
              <a:rPr lang="en-US" dirty="0" smtClean="0"/>
              <a:t>Bit 2,3 go to burst 1</a:t>
            </a:r>
          </a:p>
          <a:p>
            <a:pPr marL="857250" lvl="1" indent="-457200">
              <a:buAutoNum type="arabicPeriod"/>
            </a:pPr>
            <a:r>
              <a:rPr lang="en-US" dirty="0" smtClean="0"/>
              <a:t>…</a:t>
            </a:r>
          </a:p>
          <a:p>
            <a:pPr marL="457200" indent="-457200">
              <a:buAutoNum type="arabicPeriod"/>
            </a:pPr>
            <a:r>
              <a:rPr lang="en-US" dirty="0" smtClean="0"/>
              <a:t>Combine remaining variable node bits to one block</a:t>
            </a:r>
          </a:p>
          <a:p>
            <a:pPr marL="457200" indent="-457200">
              <a:buAutoNum type="arabicPeriod"/>
            </a:pPr>
            <a:r>
              <a:rPr lang="en-US" dirty="0" smtClean="0"/>
              <a:t>Pseudo randomly scramble this block</a:t>
            </a:r>
          </a:p>
          <a:p>
            <a:pPr marL="457200" indent="-457200">
              <a:buAutoNum type="arabicPeriod"/>
            </a:pPr>
            <a:r>
              <a:rPr lang="en-US" dirty="0" smtClean="0"/>
              <a:t>Fill remaining bits of the radio bursts with these bits</a:t>
            </a:r>
          </a:p>
          <a:p>
            <a:pPr marL="857250" lvl="1" indent="-457200">
              <a:buAutoNum type="arabicPeriod"/>
            </a:pPr>
            <a:r>
              <a:rPr lang="en-US" dirty="0" smtClean="0"/>
              <a:t>Bit 0,1…23 of the scrambled block go to burst 0</a:t>
            </a:r>
          </a:p>
          <a:p>
            <a:pPr marL="857250" lvl="1" indent="-457200">
              <a:buAutoNum type="arabicPeriod"/>
            </a:pPr>
            <a:r>
              <a:rPr lang="en-US" dirty="0" smtClean="0"/>
              <a:t>Bit 24,25,…,47 of the scrambled block go to burst 1</a:t>
            </a:r>
          </a:p>
          <a:p>
            <a:pPr marL="857250" lvl="1" indent="-457200">
              <a:buAutoNum type="arabicPeriod"/>
            </a:pPr>
            <a:r>
              <a:rPr lang="en-US" dirty="0" smtClean="0"/>
              <a:t>…</a:t>
            </a:r>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9</a:t>
            </a:fld>
            <a:endParaRPr lang="en-US" altLang="de-DE"/>
          </a:p>
        </p:txBody>
      </p:sp>
    </p:spTree>
    <p:extLst>
      <p:ext uri="{BB962C8B-B14F-4D97-AF65-F5344CB8AC3E}">
        <p14:creationId xmlns:p14="http://schemas.microsoft.com/office/powerpoint/2010/main" val="13441768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675</Words>
  <Application>Microsoft Office PowerPoint</Application>
  <PresentationFormat>On-screen Show (4:3)</PresentationFormat>
  <Paragraphs>219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Frutiger LT Com 45 Light</vt:lpstr>
      <vt:lpstr>Times New Roman</vt:lpstr>
      <vt:lpstr>Wingdings</vt:lpstr>
      <vt:lpstr>Office Theme</vt:lpstr>
      <vt:lpstr>PowerPoint Presentation</vt:lpstr>
      <vt:lpstr>Rate 1/4 LDPC interleaver proposal</vt:lpstr>
      <vt:lpstr>Outline</vt:lpstr>
      <vt:lpstr>Iterative Decoding</vt:lpstr>
      <vt:lpstr>Current circularly shifted block interleaver proposed for all FEC</vt:lpstr>
      <vt:lpstr>LDPC Code in detail</vt:lpstr>
      <vt:lpstr>LDPC Structure</vt:lpstr>
      <vt:lpstr>Proposed Hybrid Interleaver</vt:lpstr>
      <vt:lpstr>Proposed Hybrid Interleaver</vt:lpstr>
      <vt:lpstr>Performance Comparison 0 erased radio-bursts</vt:lpstr>
      <vt:lpstr>Performance Comparison 1 erased radio-bursts</vt:lpstr>
      <vt:lpstr>Performance Comparison 2 erased radio-bursts</vt:lpstr>
      <vt:lpstr>Performance Comparison 4 erased radio-bursts</vt:lpstr>
      <vt:lpstr>Performance Comparison 8 erased radio-bursts</vt:lpstr>
      <vt:lpstr>Performance Comparison 10 erased radio-bursts</vt:lpstr>
      <vt:lpstr>Performance Comparison 12 erased radio-bursts</vt:lpstr>
      <vt:lpstr>Performance Comparison 14 erased radio-bursts</vt:lpstr>
      <vt:lpstr>Performance Comparison 15 erased radio-bursts</vt:lpstr>
      <vt:lpstr>Performance Comparison 16 erased radio-bursts</vt:lpstr>
      <vt:lpstr>Conclusion</vt:lpstr>
      <vt:lpstr>Thank you!</vt:lpstr>
      <vt:lpstr>TG Motion #</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Wechsler, Johannes</dc:creator>
  <cp:keywords/>
  <dc:description>15-18-0544-01-004w</dc:description>
  <cp:lastModifiedBy>Wechsler, Johannes</cp:lastModifiedBy>
  <cp:revision>340</cp:revision>
  <cp:lastPrinted>1998-02-10T13:28:06Z</cp:lastPrinted>
  <dcterms:created xsi:type="dcterms:W3CDTF">2018-07-03T05:24:22Z</dcterms:created>
  <dcterms:modified xsi:type="dcterms:W3CDTF">2019-01-14T20:13:58Z</dcterms:modified>
</cp:coreProperties>
</file>