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37"/>
  </p:notesMasterIdLst>
  <p:handoutMasterIdLst>
    <p:handoutMasterId r:id="rId38"/>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53" r:id="rId16"/>
    <p:sldId id="354" r:id="rId17"/>
    <p:sldId id="297" r:id="rId18"/>
    <p:sldId id="300" r:id="rId19"/>
    <p:sldId id="333" r:id="rId20"/>
    <p:sldId id="355" r:id="rId21"/>
    <p:sldId id="332" r:id="rId22"/>
    <p:sldId id="334" r:id="rId23"/>
    <p:sldId id="356" r:id="rId24"/>
    <p:sldId id="358" r:id="rId25"/>
    <p:sldId id="361" r:id="rId26"/>
    <p:sldId id="359" r:id="rId27"/>
    <p:sldId id="367" r:id="rId28"/>
    <p:sldId id="368" r:id="rId29"/>
    <p:sldId id="370" r:id="rId30"/>
    <p:sldId id="369" r:id="rId31"/>
    <p:sldId id="365" r:id="rId32"/>
    <p:sldId id="371" r:id="rId33"/>
    <p:sldId id="364" r:id="rId34"/>
    <p:sldId id="366" r:id="rId35"/>
    <p:sldId id="372"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70" d="100"/>
          <a:sy n="70" d="100"/>
        </p:scale>
        <p:origin x="-15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January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January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January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15-19-0023-02-004w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601-00-004w-tg-802-15-minutes-for-november-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9/15-19-0022-00-004w-tg-802-15-4w-minutes-for-january-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544-00-004w-802-15-4w-fraunhofer-iis-proposal-performance-enhancement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510-03-004w-draft-0-0-of-tg4w-coexistence-documen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9/15-19-0054-00-004w-proposal-for-modulation-quality-in-split-mode.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9/15-19-0057-00-004w-channel-bandwidth-observation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January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January 2019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21</a:t>
            </a:r>
            <a:r>
              <a:rPr lang="en-US" altLang="en-US" sz="1600" dirty="0" smtClean="0">
                <a:solidFill>
                  <a:schemeClr val="tx2"/>
                </a:solidFill>
              </a:rPr>
              <a:t> </a:t>
            </a:r>
            <a:r>
              <a:rPr lang="en-US" altLang="en-US" sz="1600" dirty="0" smtClean="0">
                <a:solidFill>
                  <a:schemeClr val="tx2"/>
                </a:solidFill>
              </a:rPr>
              <a:t>January,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Bangkok and </a:t>
            </a:r>
            <a:r>
              <a:rPr lang="en-US" sz="1200" dirty="0"/>
              <a:t>Telco Minutes</a:t>
            </a:r>
          </a:p>
          <a:p>
            <a:r>
              <a:rPr lang="en-US" sz="1200" dirty="0" smtClean="0"/>
              <a:t>Schedule</a:t>
            </a:r>
          </a:p>
          <a:p>
            <a:r>
              <a:rPr lang="en-US" sz="1200" dirty="0" smtClean="0"/>
              <a:t>Coexistence </a:t>
            </a:r>
            <a:r>
              <a:rPr lang="en-US" sz="1200" dirty="0"/>
              <a:t>Assurance Document</a:t>
            </a:r>
          </a:p>
          <a:p>
            <a:r>
              <a:rPr lang="en-US" sz="1200" dirty="0"/>
              <a:t>Recess</a:t>
            </a:r>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smtClean="0"/>
              <a:t>Drafting</a:t>
            </a:r>
            <a:endParaRPr lang="en-US" sz="1200" dirty="0"/>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Drafting</a:t>
            </a:r>
          </a:p>
          <a:p>
            <a:r>
              <a:rPr lang="en-US" sz="1200" dirty="0"/>
              <a:t>Recess</a:t>
            </a:r>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Drafting</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smtClean="0"/>
              <a:t>Drafting</a:t>
            </a:r>
          </a:p>
          <a:p>
            <a:r>
              <a:rPr lang="en-US" sz="1200" dirty="0" smtClean="0"/>
              <a:t>Motion to forward to WG letter ballot</a:t>
            </a:r>
          </a:p>
          <a:p>
            <a:r>
              <a:rPr lang="en-US" sz="1200" dirty="0" smtClean="0"/>
              <a:t>Motion to form BRC</a:t>
            </a:r>
            <a:endParaRPr lang="en-US" sz="1200" dirty="0"/>
          </a:p>
          <a:p>
            <a:r>
              <a:rPr lang="en-US" sz="1200" dirty="0"/>
              <a:t>Recess</a:t>
            </a:r>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#17</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a:t>: </a:t>
            </a:r>
            <a:r>
              <a:rPr lang="en-US" sz="2000" dirty="0" err="1"/>
              <a:t>Henk</a:t>
            </a:r>
            <a:r>
              <a:rPr lang="en-US" sz="2000" dirty="0"/>
              <a:t> de Ruijter</a:t>
            </a:r>
            <a:endParaRPr lang="en-US" sz="2000" dirty="0" smtClean="0"/>
          </a:p>
          <a:p>
            <a:r>
              <a:rPr lang="en-US" sz="2000" dirty="0" smtClean="0"/>
              <a:t>Seconded </a:t>
            </a:r>
            <a:r>
              <a:rPr lang="en-US" sz="2000" dirty="0" smtClean="0"/>
              <a:t>by: Charlie Perkins</a:t>
            </a:r>
          </a:p>
          <a:p>
            <a:endParaRPr lang="en-US" sz="2000" dirty="0"/>
          </a:p>
          <a:p>
            <a:r>
              <a:rPr lang="en-US" sz="2000" dirty="0" smtClean="0"/>
              <a:t>Motion passes by unanimous consent</a:t>
            </a:r>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January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Bangkok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15-18/601r0</a:t>
            </a:r>
            <a:br>
              <a:rPr lang="en-US" sz="2000" dirty="0" smtClean="0"/>
            </a:br>
            <a:r>
              <a:rPr lang="en-US" sz="2000" dirty="0">
                <a:hlinkClick r:id="rId2"/>
              </a:rPr>
              <a:t>https://</a:t>
            </a:r>
            <a:r>
              <a:rPr lang="en-US" sz="2000" dirty="0" smtClean="0">
                <a:hlinkClick r:id="rId2"/>
              </a:rPr>
              <a:t>mentor.ieee.org/802.15/dcn/18/15-18-0601-00-004w-tg-802-15-minutes-for-november-2018-plenary-meeting-of-tg4w.doc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#18</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Bangkok meeting minutes in </a:t>
            </a:r>
            <a:r>
              <a:rPr lang="en-US" sz="2000" dirty="0"/>
              <a:t>document </a:t>
            </a:r>
            <a:r>
              <a:rPr lang="en-US" sz="2000" dirty="0" smtClean="0"/>
              <a:t>15-18/601r0</a:t>
            </a:r>
            <a:endParaRPr lang="en-US" sz="2000" dirty="0"/>
          </a:p>
          <a:p>
            <a:endParaRPr lang="en-US" sz="2000" dirty="0"/>
          </a:p>
          <a:p>
            <a:r>
              <a:rPr lang="en-US" sz="2000" dirty="0" smtClean="0"/>
              <a:t>Moved </a:t>
            </a:r>
            <a:r>
              <a:rPr lang="en-US" sz="2000" dirty="0"/>
              <a:t>by: </a:t>
            </a:r>
            <a:r>
              <a:rPr lang="en-US" sz="2000" dirty="0" smtClean="0"/>
              <a:t>Charlie Perkins</a:t>
            </a:r>
            <a:endParaRPr lang="en-US" sz="2000" dirty="0" smtClean="0"/>
          </a:p>
          <a:p>
            <a:r>
              <a:rPr lang="en-US" sz="2000" dirty="0" smtClean="0"/>
              <a:t>Seconded </a:t>
            </a:r>
            <a:r>
              <a:rPr lang="en-US" sz="2000" dirty="0"/>
              <a:t>by: </a:t>
            </a:r>
            <a:r>
              <a:rPr lang="en-US" sz="2000" dirty="0" err="1"/>
              <a:t>Henk</a:t>
            </a:r>
            <a:r>
              <a:rPr lang="en-US" sz="2000" dirty="0"/>
              <a:t> de Ruijter</a:t>
            </a:r>
            <a:endParaRPr lang="en-US" sz="2000" dirty="0"/>
          </a:p>
          <a:p>
            <a:endParaRPr lang="en-US" sz="2000" dirty="0" smtClean="0"/>
          </a:p>
          <a:p>
            <a:r>
              <a:rPr lang="en-US" sz="2000" dirty="0"/>
              <a:t>Motion passes by unanimous consent</a:t>
            </a:r>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January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15-19/22r0</a:t>
            </a:r>
            <a:br>
              <a:rPr lang="en-US" sz="2000" dirty="0" smtClean="0"/>
            </a:br>
            <a:r>
              <a:rPr lang="en-US" sz="2000" dirty="0" smtClean="0">
                <a:hlinkClick r:id="rId2"/>
              </a:rPr>
              <a:t>https</a:t>
            </a:r>
            <a:r>
              <a:rPr lang="en-US" sz="2000" dirty="0">
                <a:hlinkClick r:id="rId2"/>
              </a:rPr>
              <a:t>://</a:t>
            </a:r>
            <a:r>
              <a:rPr lang="en-US" sz="2000" dirty="0" smtClean="0">
                <a:hlinkClick r:id="rId2"/>
              </a:rPr>
              <a:t>mentor.ieee.org/802.15/dcn/19/15-19-0022-00-004w-tg-802-15-4w-minutes-for-january-8th-telco.doc</a:t>
            </a:r>
            <a:endParaRPr lang="en-US" sz="2000" dirty="0" smtClean="0"/>
          </a:p>
          <a:p>
            <a:pPr marL="0" indent="0">
              <a:buNone/>
            </a:pPr>
            <a:r>
              <a:rPr lang="en-US" sz="2000" dirty="0" smtClean="0"/>
              <a:t/>
            </a:r>
            <a:br>
              <a:rPr lang="en-US" sz="2000" dirty="0" smtClean="0"/>
            </a:br>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8856163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#19</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January telco meeting </a:t>
            </a:r>
            <a:r>
              <a:rPr lang="en-US" sz="2000" dirty="0"/>
              <a:t>minutes in document 15-19/22r0</a:t>
            </a:r>
          </a:p>
          <a:p>
            <a:endParaRPr lang="en-US" sz="2000" dirty="0"/>
          </a:p>
          <a:p>
            <a:endParaRPr lang="en-US" sz="2000" dirty="0"/>
          </a:p>
          <a:p>
            <a:r>
              <a:rPr lang="en-US" sz="2000" dirty="0"/>
              <a:t>Moved by: </a:t>
            </a:r>
            <a:r>
              <a:rPr lang="en-US" sz="2000" dirty="0" smtClean="0"/>
              <a:t>Johannes Wechsler</a:t>
            </a:r>
            <a:endParaRPr lang="en-US" sz="2000" dirty="0" smtClean="0"/>
          </a:p>
          <a:p>
            <a:r>
              <a:rPr lang="en-US" sz="2000" dirty="0" smtClean="0"/>
              <a:t>Seconded </a:t>
            </a:r>
            <a:r>
              <a:rPr lang="en-US" sz="2000" dirty="0"/>
              <a:t>by</a:t>
            </a:r>
            <a:r>
              <a:rPr lang="en-US" sz="2000" dirty="0"/>
              <a:t>: </a:t>
            </a:r>
            <a:r>
              <a:rPr lang="en-US" sz="2000" dirty="0" err="1"/>
              <a:t>Henk</a:t>
            </a:r>
            <a:r>
              <a:rPr lang="en-US" sz="2000" dirty="0"/>
              <a:t> de </a:t>
            </a:r>
            <a:r>
              <a:rPr lang="en-US" sz="2000" dirty="0" smtClean="0"/>
              <a:t>Ruijter</a:t>
            </a:r>
          </a:p>
          <a:p>
            <a:endParaRPr lang="en-US" sz="2000" dirty="0"/>
          </a:p>
          <a:p>
            <a:r>
              <a:rPr lang="en-US" sz="2000" dirty="0"/>
              <a:t>Motion passes by unanimous consent</a:t>
            </a:r>
          </a:p>
          <a:p>
            <a:endParaRPr lang="en-US" sz="2000" dirty="0" smtClean="0"/>
          </a:p>
          <a:p>
            <a:endParaRPr lang="en-US" sz="2000" dirty="0"/>
          </a:p>
          <a:p>
            <a:endParaRPr lang="en-US" sz="2000" dirty="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833495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764619317"/>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4209" y="350100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Johannes Wechsler </a:t>
            </a:r>
            <a:r>
              <a:rPr lang="en-US" sz="2400" dirty="0"/>
              <a:t>(Fraunhofer IIS): 802.15.4w Fraunhofer IIS proposal performance </a:t>
            </a:r>
            <a:r>
              <a:rPr lang="en-US" sz="2400" dirty="0" smtClean="0"/>
              <a:t>enhancements, DCN 15-18/544r0</a:t>
            </a:r>
          </a:p>
          <a:p>
            <a:r>
              <a:rPr lang="en-US" sz="2400" dirty="0">
                <a:hlinkClick r:id="rId2"/>
              </a:rPr>
              <a:t>https://</a:t>
            </a:r>
            <a:r>
              <a:rPr lang="en-US" sz="2400" dirty="0" smtClean="0">
                <a:hlinkClick r:id="rId2"/>
              </a:rPr>
              <a:t>mentor.ieee.org/802.15/dcn/18/15-18-0544-00-004w-802-15-4w-fraunhofer-iis-proposal-performance-enhancements.pptx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2120096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#20</a:t>
            </a:r>
            <a:endParaRPr lang="en-US" dirty="0"/>
          </a:p>
        </p:txBody>
      </p:sp>
      <p:sp>
        <p:nvSpPr>
          <p:cNvPr id="3" name="Inhaltsplatzhalter 2"/>
          <p:cNvSpPr>
            <a:spLocks noGrp="1"/>
          </p:cNvSpPr>
          <p:nvPr>
            <p:ph idx="1"/>
          </p:nvPr>
        </p:nvSpPr>
        <p:spPr/>
        <p:txBody>
          <a:bodyPr/>
          <a:lstStyle/>
          <a:p>
            <a:pPr>
              <a:tabLst>
                <a:tab pos="82550" algn="l"/>
              </a:tabLst>
            </a:pPr>
            <a:r>
              <a:rPr lang="en-US" sz="2000" dirty="0"/>
              <a:t>Move to incorporate the usage of the newly proposed Interleaver for the Rate 1/4 LDPC code into the draft.</a:t>
            </a:r>
          </a:p>
          <a:p>
            <a:pPr>
              <a:tabLst>
                <a:tab pos="82550" algn="l"/>
              </a:tabLst>
            </a:pPr>
            <a:endParaRPr lang="en-US" sz="2000" dirty="0"/>
          </a:p>
          <a:p>
            <a:pPr>
              <a:tabLst>
                <a:tab pos="82550" algn="l"/>
              </a:tabLst>
            </a:pPr>
            <a:endParaRPr lang="en-US" sz="2000" dirty="0"/>
          </a:p>
          <a:p>
            <a:pPr>
              <a:tabLst>
                <a:tab pos="82550" algn="l"/>
              </a:tabLst>
            </a:pPr>
            <a:r>
              <a:rPr lang="en-US" sz="2000" dirty="0" smtClean="0"/>
              <a:t>Moved </a:t>
            </a:r>
            <a:r>
              <a:rPr lang="en-US" sz="2000" dirty="0"/>
              <a:t>by: </a:t>
            </a:r>
            <a:r>
              <a:rPr lang="en-US" sz="2000" dirty="0" smtClean="0"/>
              <a:t>Johannes Wechsler</a:t>
            </a:r>
            <a:endParaRPr lang="en-US" sz="2000" dirty="0"/>
          </a:p>
          <a:p>
            <a:pPr>
              <a:tabLst>
                <a:tab pos="82550" algn="l"/>
              </a:tabLst>
            </a:pPr>
            <a:r>
              <a:rPr lang="en-US" sz="2000" dirty="0"/>
              <a:t>Seconded by</a:t>
            </a:r>
            <a:r>
              <a:rPr lang="en-US" sz="2000" dirty="0" smtClean="0"/>
              <a:t>: </a:t>
            </a:r>
            <a:r>
              <a:rPr lang="en-US" sz="2000" dirty="0" smtClean="0"/>
              <a:t>Pat Kinney</a:t>
            </a:r>
          </a:p>
          <a:p>
            <a:pPr>
              <a:tabLst>
                <a:tab pos="82550" algn="l"/>
              </a:tabLst>
            </a:pPr>
            <a:endParaRPr lang="en-US" sz="2000" dirty="0"/>
          </a:p>
          <a:p>
            <a:pPr>
              <a:tabLst>
                <a:tab pos="82550" algn="l"/>
              </a:tabLst>
            </a:pPr>
            <a:r>
              <a:rPr lang="en-US" sz="2000" dirty="0" smtClean="0"/>
              <a:t>Motion passes by unanimous consent</a:t>
            </a:r>
            <a:endParaRPr lang="en-US" sz="2000" dirty="0"/>
          </a:p>
          <a:p>
            <a:pPr>
              <a:tabLst>
                <a:tab pos="82550" algn="l"/>
              </a:tabLst>
            </a:pPr>
            <a:endParaRPr lang="en-US" sz="20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63389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January 2019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January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Coexistence Assurance </a:t>
            </a:r>
            <a:r>
              <a:rPr lang="en-US" dirty="0" smtClean="0"/>
              <a:t>Document</a:t>
            </a:r>
            <a:endParaRPr lang="en-US" dirty="0"/>
          </a:p>
        </p:txBody>
      </p:sp>
      <p:sp>
        <p:nvSpPr>
          <p:cNvPr id="3" name="Inhaltsplatzhalter 2"/>
          <p:cNvSpPr>
            <a:spLocks noGrp="1"/>
          </p:cNvSpPr>
          <p:nvPr>
            <p:ph idx="1"/>
          </p:nvPr>
        </p:nvSpPr>
        <p:spPr/>
        <p:txBody>
          <a:bodyPr/>
          <a:lstStyle/>
          <a:p>
            <a:r>
              <a:rPr lang="en-US" sz="2400" dirty="0" smtClean="0"/>
              <a:t>Latest version of the coexistence assurance document is available on mentor:</a:t>
            </a:r>
          </a:p>
          <a:p>
            <a:r>
              <a:rPr lang="en-US" sz="2400" dirty="0">
                <a:hlinkClick r:id="rId2"/>
              </a:rPr>
              <a:t>https://</a:t>
            </a:r>
            <a:r>
              <a:rPr lang="en-US" sz="2400" dirty="0" smtClean="0">
                <a:hlinkClick r:id="rId2"/>
              </a:rPr>
              <a:t>mentor.ieee.org/802.15/dcn/18/15-18-0510-03-004w-draft-0-0-of-tg4w-coexistence-document.docx</a:t>
            </a:r>
            <a:endParaRPr lang="en-US" sz="2400" dirty="0" smtClean="0"/>
          </a:p>
          <a:p>
            <a:endParaRPr lang="en-US" sz="2400" dirty="0"/>
          </a:p>
          <a:p>
            <a:r>
              <a:rPr lang="en-US" sz="2400" dirty="0" smtClean="0"/>
              <a:t>Proposal: Go trough document and re-discuss on Tuesday</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1157810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Draft Document</a:t>
            </a:r>
            <a:endParaRPr lang="en-US" dirty="0"/>
          </a:p>
        </p:txBody>
      </p:sp>
      <p:sp>
        <p:nvSpPr>
          <p:cNvPr id="3" name="Inhaltsplatzhalter 2"/>
          <p:cNvSpPr>
            <a:spLocks noGrp="1"/>
          </p:cNvSpPr>
          <p:nvPr>
            <p:ph idx="1"/>
          </p:nvPr>
        </p:nvSpPr>
        <p:spPr/>
        <p:txBody>
          <a:bodyPr/>
          <a:lstStyle/>
          <a:p>
            <a:r>
              <a:rPr lang="en-US" dirty="0" smtClean="0"/>
              <a:t>Presentation and discussion of current draft document</a:t>
            </a:r>
            <a:endParaRPr lang="en-US"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334393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#21</a:t>
            </a:r>
            <a:endParaRPr lang="en-US" dirty="0"/>
          </a:p>
        </p:txBody>
      </p:sp>
      <p:sp>
        <p:nvSpPr>
          <p:cNvPr id="3" name="Inhaltsplatzhalter 2"/>
          <p:cNvSpPr>
            <a:spLocks noGrp="1"/>
          </p:cNvSpPr>
          <p:nvPr>
            <p:ph idx="1"/>
          </p:nvPr>
        </p:nvSpPr>
        <p:spPr/>
        <p:txBody>
          <a:bodyPr/>
          <a:lstStyle/>
          <a:p>
            <a:pPr>
              <a:tabLst>
                <a:tab pos="82550" algn="l"/>
              </a:tabLst>
            </a:pPr>
            <a:r>
              <a:rPr lang="en-US" sz="2000" dirty="0"/>
              <a:t>Move to </a:t>
            </a:r>
            <a:r>
              <a:rPr lang="en-US" sz="2000" dirty="0" smtClean="0"/>
              <a:t>approve the agreed changes contained in draft DF4 as basis for the further discussions.</a:t>
            </a:r>
          </a:p>
          <a:p>
            <a:pPr>
              <a:tabLst>
                <a:tab pos="82550" algn="l"/>
              </a:tabLst>
            </a:pPr>
            <a:endParaRPr lang="en-US" sz="2000" dirty="0"/>
          </a:p>
          <a:p>
            <a:pPr>
              <a:tabLst>
                <a:tab pos="82550" algn="l"/>
              </a:tabLst>
            </a:pPr>
            <a:endParaRPr lang="en-US" sz="2000" dirty="0"/>
          </a:p>
          <a:p>
            <a:pPr>
              <a:tabLst>
                <a:tab pos="82550" algn="l"/>
              </a:tabLst>
            </a:pPr>
            <a:r>
              <a:rPr lang="en-US" sz="2000" dirty="0" smtClean="0"/>
              <a:t>Moved </a:t>
            </a:r>
            <a:r>
              <a:rPr lang="en-US" sz="2000" dirty="0"/>
              <a:t>by: </a:t>
            </a:r>
            <a:r>
              <a:rPr lang="en-US" sz="2000" dirty="0" smtClean="0"/>
              <a:t>Johannes Wechsler</a:t>
            </a:r>
            <a:endParaRPr lang="en-US" sz="2000" dirty="0"/>
          </a:p>
          <a:p>
            <a:pPr>
              <a:tabLst>
                <a:tab pos="82550" algn="l"/>
              </a:tabLst>
            </a:pPr>
            <a:r>
              <a:rPr lang="en-US" sz="2000" dirty="0"/>
              <a:t>Seconded by</a:t>
            </a:r>
            <a:r>
              <a:rPr lang="en-US" sz="2000" dirty="0" smtClean="0"/>
              <a:t>: </a:t>
            </a:r>
            <a:r>
              <a:rPr lang="en-US" sz="2000" dirty="0" err="1"/>
              <a:t>Henk</a:t>
            </a:r>
            <a:r>
              <a:rPr lang="en-US" sz="2000" dirty="0"/>
              <a:t> de Ruijter</a:t>
            </a:r>
          </a:p>
          <a:p>
            <a:pPr>
              <a:tabLst>
                <a:tab pos="82550" algn="l"/>
              </a:tabLst>
            </a:pPr>
            <a:endParaRPr lang="en-US" sz="2000" dirty="0"/>
          </a:p>
          <a:p>
            <a:pPr>
              <a:tabLst>
                <a:tab pos="82550" algn="l"/>
              </a:tabLst>
            </a:pPr>
            <a:r>
              <a:rPr lang="en-US" sz="2000" dirty="0"/>
              <a:t>Motion passes by unanimous consent</a:t>
            </a:r>
          </a:p>
          <a:p>
            <a:pPr>
              <a:tabLst>
                <a:tab pos="82550" algn="l"/>
              </a:tabLst>
            </a:pPr>
            <a:endParaRPr lang="en-US" sz="20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920566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Joerg Robert </a:t>
            </a:r>
            <a:r>
              <a:rPr lang="en-US" sz="2400" dirty="0"/>
              <a:t>(</a:t>
            </a:r>
            <a:r>
              <a:rPr lang="en-US" sz="2400" dirty="0" smtClean="0"/>
              <a:t>FAU Erlangen-</a:t>
            </a:r>
            <a:r>
              <a:rPr lang="en-US" sz="2400" dirty="0" err="1" smtClean="0"/>
              <a:t>Nuernberg</a:t>
            </a:r>
            <a:r>
              <a:rPr lang="en-US" sz="2400" dirty="0" smtClean="0"/>
              <a:t>): Proposal for modulation quality in split mode, DCN 15.19-54r0</a:t>
            </a:r>
          </a:p>
          <a:p>
            <a:r>
              <a:rPr lang="en-US" sz="2400" dirty="0">
                <a:hlinkClick r:id="rId2"/>
              </a:rPr>
              <a:t>https://</a:t>
            </a:r>
            <a:r>
              <a:rPr lang="en-US" sz="2400" dirty="0" smtClean="0">
                <a:hlinkClick r:id="rId2"/>
              </a:rPr>
              <a:t>mentor.ieee.org/802.15/dcn/19/15-19-0054-00-004w-proposal-for-modulation-quality-in-split-mode.pptx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24459979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 22</a:t>
            </a:r>
            <a:endParaRPr lang="en-US" dirty="0"/>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p:txBody>
              <a:bodyPr/>
              <a:lstStyle/>
              <a:p>
                <a:r>
                  <a:rPr lang="en-US" sz="2400" dirty="0"/>
                  <a:t>Motion to define tighter tolerances for the split mode using the definitions presented </a:t>
                </a:r>
                <a:r>
                  <a:rPr lang="en-US" sz="2400" dirty="0" smtClean="0"/>
                  <a:t>in 15-19/54r1. </a:t>
                </a:r>
                <a:r>
                  <a:rPr lang="en-US" sz="2400" dirty="0"/>
                  <a:t>The position of the 0.5 crossing will be changed to </a:t>
                </a:r>
                <a14:m>
                  <m:oMath xmlns:m="http://schemas.openxmlformats.org/officeDocument/2006/math">
                    <m:r>
                      <a:rPr lang="en-US" sz="2400" i="1">
                        <a:latin typeface="Cambria Math"/>
                        <a:ea typeface="Cambria Math"/>
                      </a:rPr>
                      <m:t>±</m:t>
                    </m:r>
                  </m:oMath>
                </a14:m>
                <a:r>
                  <a:rPr lang="en-US" sz="2400" dirty="0"/>
                  <a:t>4% precision.</a:t>
                </a:r>
              </a:p>
              <a:p>
                <a:endParaRPr lang="en-US" sz="2400" dirty="0"/>
              </a:p>
              <a:p>
                <a:r>
                  <a:rPr lang="en-US" sz="2400" dirty="0"/>
                  <a:t>Moved by: Johannes Wechsler</a:t>
                </a:r>
              </a:p>
              <a:p>
                <a:r>
                  <a:rPr lang="en-US" sz="2400" dirty="0"/>
                  <a:t>Seconded by: </a:t>
                </a:r>
                <a:r>
                  <a:rPr lang="en-US" sz="2400" dirty="0" err="1"/>
                  <a:t>Henk</a:t>
                </a:r>
                <a:r>
                  <a:rPr lang="en-US" sz="2400" dirty="0"/>
                  <a:t> de Ruijter</a:t>
                </a:r>
              </a:p>
              <a:p>
                <a:endParaRPr lang="en-US" sz="2400" dirty="0"/>
              </a:p>
              <a:p>
                <a:r>
                  <a:rPr lang="en-US" sz="2400" dirty="0"/>
                  <a:t>Motion passes by unanimous consent</a:t>
                </a:r>
                <a:endParaRPr lang="en-US" sz="2400" dirty="0"/>
              </a:p>
            </p:txBody>
          </p:sp>
        </mc:Choice>
        <mc:Fallback>
          <p:sp>
            <p:nvSpPr>
              <p:cNvPr id="3" name="Inhaltsplatzhalter 2"/>
              <p:cNvSpPr>
                <a:spLocks noGrp="1" noRot="1" noChangeAspect="1" noMove="1" noResize="1" noEditPoints="1" noAdjustHandles="1" noChangeArrowheads="1" noChangeShapeType="1" noTextEdit="1"/>
              </p:cNvSpPr>
              <p:nvPr>
                <p:ph idx="1"/>
              </p:nvPr>
            </p:nvSpPr>
            <p:spPr>
              <a:blipFill rotWithShape="1">
                <a:blip r:embed="rId2"/>
                <a:stretch>
                  <a:fillRect l="-1098" t="-1037"/>
                </a:stretch>
              </a:blipFill>
            </p:spPr>
            <p:txBody>
              <a:bodyPr/>
              <a:lstStyle/>
              <a:p>
                <a:r>
                  <a:rPr lang="en-US">
                    <a:noFill/>
                  </a:rPr>
                  <a:t> </a:t>
                </a:r>
              </a:p>
            </p:txBody>
          </p:sp>
        </mc:Fallback>
      </mc:AlternateContent>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17762061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Joerg Robert </a:t>
            </a:r>
            <a:r>
              <a:rPr lang="en-US" sz="2400" dirty="0"/>
              <a:t>(</a:t>
            </a:r>
            <a:r>
              <a:rPr lang="en-US" sz="2400" dirty="0" smtClean="0"/>
              <a:t>FAU Erlangen-</a:t>
            </a:r>
            <a:r>
              <a:rPr lang="en-US" sz="2400" dirty="0" err="1" smtClean="0"/>
              <a:t>Nuernberg</a:t>
            </a:r>
            <a:r>
              <a:rPr lang="en-US" sz="2400" dirty="0" smtClean="0"/>
              <a:t>): Channel bandwidth observations, DCN 15-19/57r0</a:t>
            </a:r>
          </a:p>
          <a:p>
            <a:r>
              <a:rPr lang="en-US" sz="2400" dirty="0">
                <a:hlinkClick r:id="rId2"/>
              </a:rPr>
              <a:t>https://</a:t>
            </a:r>
            <a:r>
              <a:rPr lang="en-US" sz="2400" dirty="0" smtClean="0">
                <a:hlinkClick r:id="rId2"/>
              </a:rPr>
              <a:t>mentor.ieee.org/802.15/dcn/19/15-19-0057-00-004w-channel-bandwidth-observations.pptx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39585990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Latest Draft</a:t>
            </a:r>
            <a:endParaRPr lang="en-US" dirty="0"/>
          </a:p>
        </p:txBody>
      </p:sp>
      <p:sp>
        <p:nvSpPr>
          <p:cNvPr id="3" name="Inhaltsplatzhalter 2"/>
          <p:cNvSpPr>
            <a:spLocks noGrp="1"/>
          </p:cNvSpPr>
          <p:nvPr>
            <p:ph idx="1"/>
          </p:nvPr>
        </p:nvSpPr>
        <p:spPr/>
        <p:txBody>
          <a:bodyPr/>
          <a:lstStyle/>
          <a:p>
            <a:r>
              <a:rPr lang="en-US" sz="2400" dirty="0" smtClean="0"/>
              <a:t>Add acronyms in abstract</a:t>
            </a:r>
          </a:p>
          <a:p>
            <a:r>
              <a:rPr lang="en-US" sz="2400" dirty="0" smtClean="0"/>
              <a:t>Change introduction according to meet requirements</a:t>
            </a:r>
          </a:p>
          <a:p>
            <a:pPr lvl="1"/>
            <a:r>
              <a:rPr lang="en-US" sz="2000" dirty="0" smtClean="0"/>
              <a:t>History of the standard and its purpose</a:t>
            </a:r>
          </a:p>
          <a:p>
            <a:pPr lvl="1"/>
            <a:r>
              <a:rPr lang="en-US" sz="2000" dirty="0" smtClean="0"/>
              <a:t>802.15.4k as example</a:t>
            </a:r>
          </a:p>
          <a:p>
            <a:pPr lvl="1"/>
            <a:r>
              <a:rPr lang="en-US" sz="2000" dirty="0" smtClean="0"/>
              <a:t>Add what has been added</a:t>
            </a:r>
          </a:p>
          <a:p>
            <a:r>
              <a:rPr lang="en-US" sz="2400" dirty="0" smtClean="0"/>
              <a:t>Replace LPWAN with LECIM</a:t>
            </a:r>
          </a:p>
          <a:p>
            <a:r>
              <a:rPr lang="en-US" sz="2400" dirty="0" smtClean="0"/>
              <a:t>Title of the figure missing in 7.4.2.12</a:t>
            </a:r>
          </a:p>
          <a:p>
            <a:r>
              <a:rPr lang="en-US" sz="2400" dirty="0" smtClean="0"/>
              <a:t>Figures have to be replaced and not changed</a:t>
            </a:r>
          </a:p>
          <a:p>
            <a:r>
              <a:rPr lang="en-US" sz="2400" dirty="0" smtClean="0"/>
              <a:t>Table 7-9 capitalization has to be corrected</a:t>
            </a:r>
          </a:p>
          <a:p>
            <a:r>
              <a:rPr lang="en-US" sz="2400" dirty="0" smtClean="0"/>
              <a:t>Figure 7-70 has to be replaced</a:t>
            </a:r>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1349883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Latest </a:t>
            </a:r>
            <a:r>
              <a:rPr lang="en-US" dirty="0" smtClean="0"/>
              <a:t>Draft (cont’d)</a:t>
            </a:r>
            <a:endParaRPr lang="en-US" dirty="0"/>
          </a:p>
        </p:txBody>
      </p:sp>
      <p:sp>
        <p:nvSpPr>
          <p:cNvPr id="3" name="Inhaltsplatzhalter 2"/>
          <p:cNvSpPr>
            <a:spLocks noGrp="1"/>
          </p:cNvSpPr>
          <p:nvPr>
            <p:ph idx="1"/>
          </p:nvPr>
        </p:nvSpPr>
        <p:spPr/>
        <p:txBody>
          <a:bodyPr/>
          <a:lstStyle/>
          <a:p>
            <a:r>
              <a:rPr lang="en-US" sz="2400" dirty="0" smtClean="0"/>
              <a:t>Underlining is only required in case of changes, not in case of insertions</a:t>
            </a:r>
          </a:p>
          <a:p>
            <a:r>
              <a:rPr lang="en-US" sz="2400" dirty="0" smtClean="0"/>
              <a:t>Every table has to be introduced in the text</a:t>
            </a:r>
          </a:p>
          <a:p>
            <a:r>
              <a:rPr lang="en-US" sz="2400" dirty="0" smtClean="0"/>
              <a:t>Table 24-1 is a figure</a:t>
            </a:r>
          </a:p>
          <a:p>
            <a:r>
              <a:rPr lang="en-US" sz="2400" dirty="0" smtClean="0"/>
              <a:t>Table 24-1a is a figure, SFD shall only be defined in the figure</a:t>
            </a:r>
          </a:p>
          <a:p>
            <a:r>
              <a:rPr lang="en-US" sz="2400" dirty="0" smtClean="0"/>
              <a:t>24.2.3b: Construction of preamble not clear</a:t>
            </a:r>
          </a:p>
          <a:p>
            <a:r>
              <a:rPr lang="en-US" sz="2400" dirty="0" smtClean="0"/>
              <a:t>Cross reference rate ½ convolutional code</a:t>
            </a:r>
          </a:p>
          <a:p>
            <a:r>
              <a:rPr lang="en-US" sz="2400" dirty="0" smtClean="0"/>
              <a:t>Polynomials for convolutional code should be removed as figure shows it already</a:t>
            </a:r>
          </a:p>
          <a:p>
            <a:pPr lvl="1"/>
            <a:endParaRPr lang="en-US" sz="20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6993763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Latest </a:t>
            </a:r>
            <a:r>
              <a:rPr lang="en-US" dirty="0" smtClean="0"/>
              <a:t>Draft (cont’d)</a:t>
            </a:r>
            <a:endParaRPr lang="en-US" dirty="0"/>
          </a:p>
        </p:txBody>
      </p:sp>
      <p:sp>
        <p:nvSpPr>
          <p:cNvPr id="3" name="Inhaltsplatzhalter 2"/>
          <p:cNvSpPr>
            <a:spLocks noGrp="1"/>
          </p:cNvSpPr>
          <p:nvPr>
            <p:ph idx="1"/>
          </p:nvPr>
        </p:nvSpPr>
        <p:spPr/>
        <p:txBody>
          <a:bodyPr/>
          <a:lstStyle/>
          <a:p>
            <a:r>
              <a:rPr lang="en-US" sz="2400" dirty="0" smtClean="0"/>
              <a:t>Check if LDPC is expanded</a:t>
            </a:r>
          </a:p>
          <a:p>
            <a:r>
              <a:rPr lang="en-US" sz="2400" dirty="0" smtClean="0"/>
              <a:t>24.3.5b.1: ALOHA cannot be defined in PHY, position has to be checked</a:t>
            </a:r>
          </a:p>
          <a:p>
            <a:r>
              <a:rPr lang="en-US" sz="2400" dirty="0" smtClean="0"/>
              <a:t>Radio burst seems not to be defined</a:t>
            </a:r>
          </a:p>
          <a:p>
            <a:r>
              <a:rPr lang="en-US" sz="2400" dirty="0" smtClean="0"/>
              <a:t>A table that is referenced shall follow the text</a:t>
            </a:r>
          </a:p>
          <a:p>
            <a:r>
              <a:rPr lang="en-US" sz="2400" dirty="0" smtClean="0"/>
              <a:t>Upper limit for the payload length shall be defined to define time gap between radio bursts</a:t>
            </a:r>
          </a:p>
          <a:p>
            <a:r>
              <a:rPr lang="en-US" sz="2400" dirty="0" smtClean="0"/>
              <a:t>24.5.2 +-20 Hz has to be refined, channel spacing accuracy has to be defined, how this can measured</a:t>
            </a:r>
          </a:p>
          <a:p>
            <a:r>
              <a:rPr lang="en-US" sz="2400" dirty="0" smtClean="0"/>
              <a:t>24.5.8.a CCA: Exact position has to be defined, CCA levels have to be defined</a:t>
            </a:r>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19060428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Latest </a:t>
            </a:r>
            <a:r>
              <a:rPr lang="en-US" dirty="0"/>
              <a:t>Draft </a:t>
            </a:r>
            <a:r>
              <a:rPr lang="en-US" dirty="0" smtClean="0"/>
              <a:t>(</a:t>
            </a:r>
            <a:r>
              <a:rPr lang="en-US" dirty="0"/>
              <a:t>cont’d)</a:t>
            </a:r>
            <a:endParaRPr lang="en-US" dirty="0"/>
          </a:p>
        </p:txBody>
      </p:sp>
      <p:sp>
        <p:nvSpPr>
          <p:cNvPr id="3" name="Inhaltsplatzhalter 2"/>
          <p:cNvSpPr>
            <a:spLocks noGrp="1"/>
          </p:cNvSpPr>
          <p:nvPr>
            <p:ph idx="1"/>
          </p:nvPr>
        </p:nvSpPr>
        <p:spPr/>
        <p:txBody>
          <a:bodyPr/>
          <a:lstStyle/>
          <a:p>
            <a:r>
              <a:rPr lang="en-US" sz="2800" dirty="0" smtClean="0"/>
              <a:t>Threshold for CCA may have to be defined, CCA time has to be defined</a:t>
            </a:r>
          </a:p>
          <a:p>
            <a:r>
              <a:rPr lang="en-US" sz="2800" dirty="0"/>
              <a:t>In the introduction, this amendment is especially for </a:t>
            </a:r>
            <a:r>
              <a:rPr lang="en-US" sz="2800" dirty="0" smtClean="0"/>
              <a:t>LPWAN and in section 5</a:t>
            </a:r>
            <a:endParaRPr lang="en-US" sz="2800" dirty="0"/>
          </a:p>
          <a:p>
            <a:endParaRPr lang="en-US" sz="2800"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1635409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3827353276"/>
              </p:ext>
            </p:extLst>
          </p:nvPr>
        </p:nvGraphicFramePr>
        <p:xfrm>
          <a:off x="755576" y="1556792"/>
          <a:ext cx="7776864" cy="4782588"/>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solidFill>
                            <a:srgbClr val="FF0000"/>
                          </a:solidFill>
                        </a:rPr>
                        <a:t>TG review</a:t>
                      </a:r>
                      <a:endParaRPr lang="en-US"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rgbClr val="FF0000"/>
                          </a:solidFill>
                        </a:rPr>
                        <a:t>Mar,</a:t>
                      </a:r>
                      <a:r>
                        <a:rPr lang="en-US" strike="noStrike" baseline="0" dirty="0" smtClean="0">
                          <a:solidFill>
                            <a:srgbClr val="FF0000"/>
                          </a:solidFill>
                        </a:rPr>
                        <a:t> 2019</a:t>
                      </a:r>
                      <a:endParaRPr lang="en-US" strike="noStrike" dirty="0" smtClean="0">
                        <a:solidFill>
                          <a:srgbClr val="FF0000"/>
                        </a:solidFill>
                      </a:endParaRPr>
                    </a:p>
                  </a:txBody>
                  <a:tcPr/>
                </a:tc>
              </a:tr>
              <a:tr h="398549">
                <a:tc>
                  <a:txBody>
                    <a:bodyPr/>
                    <a:lstStyle/>
                    <a:p>
                      <a:r>
                        <a:rPr lang="en-US" dirty="0" smtClean="0"/>
                        <a:t>LB</a:t>
                      </a:r>
                      <a:endParaRPr lang="en-US" dirty="0"/>
                    </a:p>
                  </a:txBody>
                  <a:tcPr/>
                </a:tc>
                <a:tc>
                  <a:txBody>
                    <a:bodyPr/>
                    <a:lstStyle/>
                    <a:p>
                      <a:r>
                        <a:rPr lang="en-US" baseline="0" dirty="0" smtClean="0">
                          <a:solidFill>
                            <a:srgbClr val="FF0000"/>
                          </a:solidFill>
                        </a:rPr>
                        <a:t>July, 2019</a:t>
                      </a:r>
                      <a:endParaRPr lang="en-US" dirty="0">
                        <a:solidFill>
                          <a:srgbClr val="FF0000"/>
                        </a:solidFill>
                      </a:endParaRPr>
                    </a:p>
                  </a:txBody>
                  <a:tcPr/>
                </a:tc>
              </a:tr>
              <a:tr h="398549">
                <a:tc>
                  <a:txBody>
                    <a:bodyPr/>
                    <a:lstStyle/>
                    <a:p>
                      <a:r>
                        <a:rPr lang="en-US" dirty="0" smtClean="0"/>
                        <a:t>LB Comment Resolution</a:t>
                      </a:r>
                      <a:endParaRPr lang="en-US" dirty="0"/>
                    </a:p>
                  </a:txBody>
                  <a:tcPr/>
                </a:tc>
                <a:tc>
                  <a:txBody>
                    <a:bodyPr/>
                    <a:lstStyle/>
                    <a:p>
                      <a:r>
                        <a:rPr lang="en-US" dirty="0" smtClean="0"/>
                        <a:t>Sept,</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Nov,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Jan, 2020</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21914841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 call</a:t>
            </a:r>
            <a:endParaRPr lang="en-US" dirty="0"/>
          </a:p>
        </p:txBody>
      </p:sp>
      <p:sp>
        <p:nvSpPr>
          <p:cNvPr id="3" name="Inhaltsplatzhalter 2"/>
          <p:cNvSpPr>
            <a:spLocks noGrp="1"/>
          </p:cNvSpPr>
          <p:nvPr>
            <p:ph idx="1"/>
          </p:nvPr>
        </p:nvSpPr>
        <p:spPr/>
        <p:txBody>
          <a:bodyPr/>
          <a:lstStyle/>
          <a:p>
            <a:r>
              <a:rPr lang="en-US" dirty="0" smtClean="0"/>
              <a:t>Will be scheduled in the week between February 4</a:t>
            </a:r>
            <a:r>
              <a:rPr lang="en-US" baseline="30000" dirty="0" smtClean="0"/>
              <a:t>th</a:t>
            </a:r>
            <a:r>
              <a:rPr lang="en-US" dirty="0" smtClean="0"/>
              <a:t> and February 8</a:t>
            </a:r>
            <a:r>
              <a:rPr lang="en-US" baseline="30000" dirty="0" smtClean="0"/>
              <a:t>th</a:t>
            </a:r>
            <a:endParaRPr lang="en-US" dirty="0"/>
          </a:p>
          <a:p>
            <a:endParaRPr lang="en-US" dirty="0" smtClean="0"/>
          </a:p>
          <a:p>
            <a:r>
              <a:rPr lang="en-US" dirty="0" smtClean="0"/>
              <a:t>Goal: Discussion of updated draft</a:t>
            </a:r>
            <a:endParaRPr lang="en-US"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21571210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Activities for March</a:t>
            </a:r>
            <a:endParaRPr lang="en-US" dirty="0"/>
          </a:p>
        </p:txBody>
      </p:sp>
      <p:sp>
        <p:nvSpPr>
          <p:cNvPr id="3" name="Inhaltsplatzhalter 2"/>
          <p:cNvSpPr>
            <a:spLocks noGrp="1"/>
          </p:cNvSpPr>
          <p:nvPr>
            <p:ph idx="1"/>
          </p:nvPr>
        </p:nvSpPr>
        <p:spPr/>
        <p:txBody>
          <a:bodyPr/>
          <a:lstStyle/>
          <a:p>
            <a:r>
              <a:rPr lang="en-US" sz="2400" dirty="0" smtClean="0"/>
              <a:t>6 meeting slots requested</a:t>
            </a:r>
          </a:p>
          <a:p>
            <a:endParaRPr lang="en-US" sz="2400" dirty="0"/>
          </a:p>
          <a:p>
            <a:r>
              <a:rPr lang="en-US" sz="2400" dirty="0" smtClean="0"/>
              <a:t>Approval </a:t>
            </a:r>
            <a:r>
              <a:rPr lang="en-US" sz="2400" dirty="0"/>
              <a:t>of </a:t>
            </a:r>
            <a:r>
              <a:rPr lang="en-US" sz="2400" dirty="0" smtClean="0"/>
              <a:t>St. Louis </a:t>
            </a:r>
            <a:r>
              <a:rPr lang="en-US" sz="2400" dirty="0"/>
              <a:t>Minutes</a:t>
            </a:r>
          </a:p>
          <a:p>
            <a:r>
              <a:rPr lang="en-US" sz="2400" dirty="0"/>
              <a:t>Schedule</a:t>
            </a:r>
          </a:p>
          <a:p>
            <a:r>
              <a:rPr lang="en-US" sz="2400" dirty="0" smtClean="0"/>
              <a:t>Comment Resolution of TG review</a:t>
            </a:r>
          </a:p>
          <a:p>
            <a:r>
              <a:rPr lang="en-US" sz="2400" dirty="0" smtClean="0"/>
              <a:t>Future Schedule</a:t>
            </a:r>
          </a:p>
          <a:p>
            <a:r>
              <a:rPr lang="en-US" sz="2400" dirty="0" smtClean="0"/>
              <a:t>Submission to letter ballot</a:t>
            </a:r>
            <a:endParaRPr lang="en-US" sz="2400" dirty="0"/>
          </a:p>
          <a:p>
            <a:r>
              <a:rPr lang="en-US" sz="2400" dirty="0"/>
              <a:t>AOB</a:t>
            </a:r>
          </a:p>
          <a:p>
            <a:endParaRPr lang="en-US" sz="2400" dirty="0" smtClean="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28295172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r>
              <a:rPr lang="en-US" dirty="0" smtClean="0"/>
              <a:t>No items</a:t>
            </a:r>
            <a:endParaRPr lang="en-US" dirty="0"/>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27135329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Attendance!</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January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34</a:t>
            </a:fld>
            <a:endParaRPr lang="en-US" altLang="en-US"/>
          </a:p>
        </p:txBody>
      </p:sp>
    </p:spTree>
    <p:extLst>
      <p:ext uri="{BB962C8B-B14F-4D97-AF65-F5344CB8AC3E}">
        <p14:creationId xmlns:p14="http://schemas.microsoft.com/office/powerpoint/2010/main" val="14904954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Bangkok &amp; Telco Minutes</a:t>
            </a:r>
          </a:p>
          <a:p>
            <a:r>
              <a:rPr lang="en-US" sz="2400" dirty="0" smtClean="0"/>
              <a:t>Schedule</a:t>
            </a:r>
          </a:p>
          <a:p>
            <a:r>
              <a:rPr lang="en-US" sz="2400" dirty="0" smtClean="0"/>
              <a:t>Coexistence Document Update</a:t>
            </a:r>
          </a:p>
          <a:p>
            <a:r>
              <a:rPr lang="en-US" sz="2400" dirty="0" smtClean="0"/>
              <a:t>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259899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January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1622</Words>
  <Application>Microsoft Office PowerPoint</Application>
  <PresentationFormat>Bildschirmpräsentation (4:3)</PresentationFormat>
  <Paragraphs>392</Paragraphs>
  <Slides>34</Slides>
  <Notes>2</Notes>
  <HiddenSlides>0</HiddenSlides>
  <MMClips>0</MMClips>
  <ScaleCrop>false</ScaleCrop>
  <HeadingPairs>
    <vt:vector size="4" baseType="variant">
      <vt:variant>
        <vt:lpstr>Design</vt:lpstr>
      </vt:variant>
      <vt:variant>
        <vt:i4>2</vt:i4>
      </vt:variant>
      <vt:variant>
        <vt:lpstr>Folientitel</vt:lpstr>
      </vt:variant>
      <vt:variant>
        <vt:i4>34</vt:i4>
      </vt:variant>
    </vt:vector>
  </HeadingPairs>
  <TitlesOfParts>
    <vt:vector size="36" baseType="lpstr">
      <vt:lpstr>IEEE-P802_15_Rbt</vt:lpstr>
      <vt:lpstr>1_Default Design</vt:lpstr>
      <vt:lpstr>PowerPoint-Präsentation</vt:lpstr>
      <vt:lpstr>TG 802.15.4w LPWA Agenda January 2019 Interim</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#17</vt:lpstr>
      <vt:lpstr>Approval of Bangkok Minutes</vt:lpstr>
      <vt:lpstr>TG Motion #18</vt:lpstr>
      <vt:lpstr>Approval of January Telco Minutes</vt:lpstr>
      <vt:lpstr>TG Motion #19</vt:lpstr>
      <vt:lpstr>TG4w Draft Schedule</vt:lpstr>
      <vt:lpstr>Review of PAR Scope</vt:lpstr>
      <vt:lpstr>Contribution</vt:lpstr>
      <vt:lpstr>Motion #20</vt:lpstr>
      <vt:lpstr>Coexistence Assurance Document</vt:lpstr>
      <vt:lpstr>Review of Draft Document</vt:lpstr>
      <vt:lpstr>TG Motion #21</vt:lpstr>
      <vt:lpstr>Contribution</vt:lpstr>
      <vt:lpstr>TG Motion # 22</vt:lpstr>
      <vt:lpstr>Contribution</vt:lpstr>
      <vt:lpstr>Review of Latest Draft</vt:lpstr>
      <vt:lpstr>Review of Latest Draft (cont’d)</vt:lpstr>
      <vt:lpstr>Review of Latest Draft (cont’d)</vt:lpstr>
      <vt:lpstr>Review of Latest Draft (cont’d)</vt:lpstr>
      <vt:lpstr>TG4w Draft Schedule</vt:lpstr>
      <vt:lpstr>Telephone conference call</vt:lpstr>
      <vt:lpstr>Agenda Activities for March</vt:lpstr>
      <vt:lpstr>AoB</vt:lpstr>
      <vt:lpstr>Thank You for Your Attendance!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528</cp:revision>
  <cp:lastPrinted>1998-02-10T13:28:06Z</cp:lastPrinted>
  <dcterms:created xsi:type="dcterms:W3CDTF">2018-03-02T09:48:16Z</dcterms:created>
  <dcterms:modified xsi:type="dcterms:W3CDTF">2019-01-21T10:41:00Z</dcterms:modified>
</cp:coreProperties>
</file>