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87" r:id="rId2"/>
    <p:sldId id="288" r:id="rId3"/>
    <p:sldId id="258" r:id="rId4"/>
    <p:sldId id="259" r:id="rId5"/>
    <p:sldId id="273" r:id="rId6"/>
    <p:sldId id="261" r:id="rId7"/>
    <p:sldId id="263" r:id="rId8"/>
    <p:sldId id="284" r:id="rId9"/>
    <p:sldId id="278" r:id="rId10"/>
    <p:sldId id="279" r:id="rId11"/>
    <p:sldId id="280" r:id="rId12"/>
    <p:sldId id="281" r:id="rId13"/>
    <p:sldId id="282" r:id="rId14"/>
    <p:sldId id="337" r:id="rId15"/>
    <p:sldId id="338"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BDE683-9162-42D4-BF82-6AF43231C75A}" v="8" dt="2019-01-13T22:11:27.9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58" d="100"/>
          <a:sy n="58" d="100"/>
        </p:scale>
        <p:origin x="1507"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564B0D9D-CC2F-49C4-901C-917D9CD1F257}"/>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7171" name="Rectangle 11">
            <a:extLst>
              <a:ext uri="{FF2B5EF4-FFF2-40B4-BE49-F238E27FC236}">
                <a16:creationId xmlns:a16="http://schemas.microsoft.com/office/drawing/2014/main" id="{31AED68F-3A45-4AAB-BEAB-2F4844AE388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CE427936-8466-4E71-9372-C467A0850574}" type="slidenum">
              <a:rPr lang="en-US" altLang="en-US" sz="2400" smtClean="0"/>
              <a:pPr>
                <a:spcBef>
                  <a:spcPct val="0"/>
                </a:spcBef>
                <a:buClrTx/>
                <a:buFontTx/>
                <a:buNone/>
              </a:pPr>
              <a:t>3</a:t>
            </a:fld>
            <a:endParaRPr lang="en-US" altLang="en-US" sz="2400"/>
          </a:p>
        </p:txBody>
      </p:sp>
      <p:sp>
        <p:nvSpPr>
          <p:cNvPr id="7172" name="Text Box 1">
            <a:extLst>
              <a:ext uri="{FF2B5EF4-FFF2-40B4-BE49-F238E27FC236}">
                <a16:creationId xmlns:a16="http://schemas.microsoft.com/office/drawing/2014/main" id="{A830E691-1D8F-4044-82B0-44EFCE12A42D}"/>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7173" name="Text Box 2">
            <a:extLst>
              <a:ext uri="{FF2B5EF4-FFF2-40B4-BE49-F238E27FC236}">
                <a16:creationId xmlns:a16="http://schemas.microsoft.com/office/drawing/2014/main" id="{7250F045-374C-4CDE-BD24-49BA957100E8}"/>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ACCC17A-4F63-4159-97FD-5FB4013CE7F6}" type="slidenum">
              <a:rPr lang="en-US" altLang="en-US"/>
              <a:pPr algn="r" eaLnBrk="1" hangingPunct="1">
                <a:spcBef>
                  <a:spcPct val="0"/>
                </a:spcBef>
                <a:buClrTx/>
                <a:buFontTx/>
                <a:buNone/>
              </a:pPr>
              <a:t>3</a:t>
            </a:fld>
            <a:endParaRPr lang="en-US" altLang="en-US"/>
          </a:p>
        </p:txBody>
      </p:sp>
      <p:sp>
        <p:nvSpPr>
          <p:cNvPr id="7174" name="Text Box 3">
            <a:extLst>
              <a:ext uri="{FF2B5EF4-FFF2-40B4-BE49-F238E27FC236}">
                <a16:creationId xmlns:a16="http://schemas.microsoft.com/office/drawing/2014/main" id="{EDB1A22C-2714-424F-939A-534858EDF94A}"/>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7175" name="Text Box 4">
            <a:extLst>
              <a:ext uri="{FF2B5EF4-FFF2-40B4-BE49-F238E27FC236}">
                <a16:creationId xmlns:a16="http://schemas.microsoft.com/office/drawing/2014/main" id="{76922237-40BD-4300-898D-1922B5585E23}"/>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494BFBF4-56F1-4EFF-8EA6-C74EF8EE3419}"/>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9219" name="Rectangle 11">
            <a:extLst>
              <a:ext uri="{FF2B5EF4-FFF2-40B4-BE49-F238E27FC236}">
                <a16:creationId xmlns:a16="http://schemas.microsoft.com/office/drawing/2014/main" id="{91C28D62-700F-405B-867B-8936B47576D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B1B21D4-4E84-41D7-B386-6FC67324E6A4}" type="slidenum">
              <a:rPr lang="en-US" altLang="en-US" sz="2400" smtClean="0"/>
              <a:pPr>
                <a:spcBef>
                  <a:spcPct val="0"/>
                </a:spcBef>
                <a:buClrTx/>
                <a:buFontTx/>
                <a:buNone/>
              </a:pPr>
              <a:t>4</a:t>
            </a:fld>
            <a:endParaRPr lang="en-US" altLang="en-US" sz="2400"/>
          </a:p>
        </p:txBody>
      </p:sp>
      <p:sp>
        <p:nvSpPr>
          <p:cNvPr id="9220" name="Text Box 1">
            <a:extLst>
              <a:ext uri="{FF2B5EF4-FFF2-40B4-BE49-F238E27FC236}">
                <a16:creationId xmlns:a16="http://schemas.microsoft.com/office/drawing/2014/main" id="{AF94A18D-8E4E-4493-93DB-23AE2C3E0A12}"/>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9221" name="Text Box 2">
            <a:extLst>
              <a:ext uri="{FF2B5EF4-FFF2-40B4-BE49-F238E27FC236}">
                <a16:creationId xmlns:a16="http://schemas.microsoft.com/office/drawing/2014/main" id="{A0D652E7-3C61-467E-8B86-2BEBB33FA5C4}"/>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
        <p:nvSpPr>
          <p:cNvPr id="9222" name="Text Box 3">
            <a:extLst>
              <a:ext uri="{FF2B5EF4-FFF2-40B4-BE49-F238E27FC236}">
                <a16:creationId xmlns:a16="http://schemas.microsoft.com/office/drawing/2014/main" id="{0B5392C6-18EC-4C5E-9612-B2214BEC23E3}"/>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07/12/10</a:t>
            </a:r>
          </a:p>
        </p:txBody>
      </p:sp>
      <p:sp>
        <p:nvSpPr>
          <p:cNvPr id="9223" name="Text Box 4">
            <a:extLst>
              <a:ext uri="{FF2B5EF4-FFF2-40B4-BE49-F238E27FC236}">
                <a16:creationId xmlns:a16="http://schemas.microsoft.com/office/drawing/2014/main" id="{75AC8BE3-5C57-46DC-974F-233E9A6B0F2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68EC70C-2E24-4C8A-B37B-5D57E603AB8A}" type="slidenum">
              <a:rPr lang="en-US" altLang="en-US"/>
              <a:pPr algn="r" eaLnBrk="1" hangingPunct="1">
                <a:spcBef>
                  <a:spcPct val="0"/>
                </a:spcBef>
                <a:buClrTx/>
                <a:buFontTx/>
                <a:buNone/>
              </a:pPr>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A1B6F530-E678-4D48-AE6A-C29E5C8DF2ED}"/>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1267" name="Rectangle 11">
            <a:extLst>
              <a:ext uri="{FF2B5EF4-FFF2-40B4-BE49-F238E27FC236}">
                <a16:creationId xmlns:a16="http://schemas.microsoft.com/office/drawing/2014/main" id="{1BD795F9-1B0F-4462-90B3-D03E61D590C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3AE25376-9324-43BF-8A67-1BC72BD62A1A}" type="slidenum">
              <a:rPr lang="en-US" altLang="en-US" sz="2400" smtClean="0"/>
              <a:pPr>
                <a:spcBef>
                  <a:spcPct val="0"/>
                </a:spcBef>
                <a:buClrTx/>
                <a:buFontTx/>
                <a:buNone/>
              </a:pPr>
              <a:t>5</a:t>
            </a:fld>
            <a:endParaRPr lang="en-US" altLang="en-US" sz="2400"/>
          </a:p>
        </p:txBody>
      </p:sp>
      <p:sp>
        <p:nvSpPr>
          <p:cNvPr id="11268" name="Text Box 1">
            <a:extLst>
              <a:ext uri="{FF2B5EF4-FFF2-40B4-BE49-F238E27FC236}">
                <a16:creationId xmlns:a16="http://schemas.microsoft.com/office/drawing/2014/main" id="{20D59F53-3437-48C2-B094-7D14230D1E47}"/>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1269" name="Text Box 2">
            <a:extLst>
              <a:ext uri="{FF2B5EF4-FFF2-40B4-BE49-F238E27FC236}">
                <a16:creationId xmlns:a16="http://schemas.microsoft.com/office/drawing/2014/main" id="{DF2486C6-7641-4C4F-B3D4-611652CE0145}"/>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FF971760-387C-4497-877D-C594E0B7CE97}" type="slidenum">
              <a:rPr lang="en-US" altLang="en-US"/>
              <a:pPr algn="r" eaLnBrk="1" hangingPunct="1">
                <a:spcBef>
                  <a:spcPct val="0"/>
                </a:spcBef>
                <a:buClrTx/>
                <a:buFontTx/>
                <a:buNone/>
              </a:pPr>
              <a:t>5</a:t>
            </a:fld>
            <a:endParaRPr lang="en-US" altLang="en-US"/>
          </a:p>
        </p:txBody>
      </p:sp>
      <p:sp>
        <p:nvSpPr>
          <p:cNvPr id="11270" name="Text Box 3">
            <a:extLst>
              <a:ext uri="{FF2B5EF4-FFF2-40B4-BE49-F238E27FC236}">
                <a16:creationId xmlns:a16="http://schemas.microsoft.com/office/drawing/2014/main" id="{732766B5-4FE0-40E6-90DF-5CD694A4F870}"/>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1271" name="Text Box 4">
            <a:extLst>
              <a:ext uri="{FF2B5EF4-FFF2-40B4-BE49-F238E27FC236}">
                <a16:creationId xmlns:a16="http://schemas.microsoft.com/office/drawing/2014/main" id="{0C8A6FFA-A0DC-4A59-B094-83A681EB4766}"/>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8D53627D-5EBF-4F0D-9F01-4B88BEEA74A4}"/>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14339" name="Rectangle 11">
            <a:extLst>
              <a:ext uri="{FF2B5EF4-FFF2-40B4-BE49-F238E27FC236}">
                <a16:creationId xmlns:a16="http://schemas.microsoft.com/office/drawing/2014/main" id="{CF377C91-2B50-467B-BC28-2D938BD9C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B568C790-096F-44F2-9844-A00552FD5E94}" type="slidenum">
              <a:rPr lang="en-US" altLang="en-US" sz="2400" smtClean="0"/>
              <a:pPr>
                <a:spcBef>
                  <a:spcPct val="0"/>
                </a:spcBef>
                <a:buClrTx/>
                <a:buFontTx/>
                <a:buNone/>
              </a:pPr>
              <a:t>7</a:t>
            </a:fld>
            <a:endParaRPr lang="en-US" altLang="en-US" sz="2400"/>
          </a:p>
        </p:txBody>
      </p:sp>
      <p:sp>
        <p:nvSpPr>
          <p:cNvPr id="14340" name="Text Box 1">
            <a:extLst>
              <a:ext uri="{FF2B5EF4-FFF2-40B4-BE49-F238E27FC236}">
                <a16:creationId xmlns:a16="http://schemas.microsoft.com/office/drawing/2014/main" id="{F315C435-5D59-4607-BC24-165A4DBBCAA1}"/>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14341" name="Text Box 2">
            <a:extLst>
              <a:ext uri="{FF2B5EF4-FFF2-40B4-BE49-F238E27FC236}">
                <a16:creationId xmlns:a16="http://schemas.microsoft.com/office/drawing/2014/main" id="{8531264E-0A97-4076-A1DF-B3EB9D8B41FC}"/>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EB217E21-96E0-4883-BDCC-2A52C199E287}" type="slidenum">
              <a:rPr lang="en-US" altLang="en-US"/>
              <a:pPr algn="r" eaLnBrk="1" hangingPunct="1">
                <a:spcBef>
                  <a:spcPct val="0"/>
                </a:spcBef>
                <a:buClrTx/>
                <a:buFontTx/>
                <a:buNone/>
              </a:pPr>
              <a:t>7</a:t>
            </a:fld>
            <a:endParaRPr lang="en-US" altLang="en-US"/>
          </a:p>
        </p:txBody>
      </p:sp>
      <p:sp>
        <p:nvSpPr>
          <p:cNvPr id="14342" name="Text Box 3">
            <a:extLst>
              <a:ext uri="{FF2B5EF4-FFF2-40B4-BE49-F238E27FC236}">
                <a16:creationId xmlns:a16="http://schemas.microsoft.com/office/drawing/2014/main" id="{A7629777-F245-4F8A-995F-C4B150DC45CC}"/>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14343" name="Text Box 4">
            <a:extLst>
              <a:ext uri="{FF2B5EF4-FFF2-40B4-BE49-F238E27FC236}">
                <a16:creationId xmlns:a16="http://schemas.microsoft.com/office/drawing/2014/main" id="{606592E9-8348-46B2-8194-AE38864C1199}"/>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5E3E3EBC-012A-4974-B1FE-BEC9B7B2926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52C63EDF-B74E-46E4-A5E5-8C498EE316B5}" type="slidenum">
              <a:rPr lang="en-US" altLang="en-US" sz="1300" smtClean="0">
                <a:solidFill>
                  <a:schemeClr val="tx1"/>
                </a:solidFill>
              </a:rPr>
              <a:pPr eaLnBrk="0" hangingPunct="0">
                <a:spcBef>
                  <a:spcPct val="0"/>
                </a:spcBef>
                <a:buClrTx/>
                <a:buFontTx/>
                <a:buNone/>
              </a:pPr>
              <a:t>9</a:t>
            </a:fld>
            <a:endParaRPr lang="en-US" altLang="en-US" sz="1300">
              <a:solidFill>
                <a:schemeClr val="tx1"/>
              </a:solidFill>
            </a:endParaRPr>
          </a:p>
        </p:txBody>
      </p:sp>
      <p:sp>
        <p:nvSpPr>
          <p:cNvPr id="17411" name="Rectangle 1026">
            <a:extLst>
              <a:ext uri="{FF2B5EF4-FFF2-40B4-BE49-F238E27FC236}">
                <a16:creationId xmlns:a16="http://schemas.microsoft.com/office/drawing/2014/main" id="{B1B960E5-1C45-4A87-BDB8-215FA1FFF80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latin typeface="Times New Roman" panose="02020603050405020304" pitchFamily="18" charset="0"/>
            </a:endParaRPr>
          </a:p>
        </p:txBody>
      </p:sp>
      <p:sp>
        <p:nvSpPr>
          <p:cNvPr id="17412" name="Rectangle 1027">
            <a:extLst>
              <a:ext uri="{FF2B5EF4-FFF2-40B4-BE49-F238E27FC236}">
                <a16:creationId xmlns:a16="http://schemas.microsoft.com/office/drawing/2014/main" id="{1E2A2E14-0182-47F1-8500-93A9925166A4}"/>
              </a:ext>
            </a:extLst>
          </p:cNvPr>
          <p:cNvSpPr>
            <a:spLocks noGrp="1" noRot="1" noChangeAspect="1" noChangeArrowheads="1" noTextEdit="1"/>
          </p:cNvSpPr>
          <p:nvPr>
            <p:ph type="sldImg"/>
          </p:nvPr>
        </p:nvSpPr>
        <p:spPr>
          <a:xfrm>
            <a:off x="1131888" y="698500"/>
            <a:ext cx="4591050" cy="3443288"/>
          </a:xfrm>
          <a:ln w="12700" cap="flat">
            <a:solidFill>
              <a:schemeClr val="tx1"/>
            </a:solid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8116760F-80A0-4432-995E-36EFF08CB298}"/>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defTabSz="966788">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966788"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0" hangingPunct="0">
              <a:spcBef>
                <a:spcPct val="0"/>
              </a:spcBef>
              <a:buClrTx/>
              <a:buFontTx/>
              <a:buNone/>
            </a:pPr>
            <a:fld id="{39C7B9F7-5149-4AAC-B7E8-709437E86353}" type="slidenum">
              <a:rPr lang="en-US" altLang="en-US" sz="1300" smtClean="0">
                <a:solidFill>
                  <a:schemeClr val="tx1"/>
                </a:solidFill>
              </a:rPr>
              <a:pPr eaLnBrk="0" hangingPunct="0">
                <a:spcBef>
                  <a:spcPct val="0"/>
                </a:spcBef>
                <a:buClrTx/>
                <a:buFontTx/>
                <a:buNone/>
              </a:pPr>
              <a:t>13</a:t>
            </a:fld>
            <a:endParaRPr lang="en-US" altLang="en-US" sz="1300">
              <a:solidFill>
                <a:schemeClr val="tx1"/>
              </a:solidFill>
            </a:endParaRPr>
          </a:p>
        </p:txBody>
      </p:sp>
      <p:sp>
        <p:nvSpPr>
          <p:cNvPr id="22531" name="Rectangle 2">
            <a:extLst>
              <a:ext uri="{FF2B5EF4-FFF2-40B4-BE49-F238E27FC236}">
                <a16:creationId xmlns:a16="http://schemas.microsoft.com/office/drawing/2014/main" id="{1386F86A-B88D-4F9E-8477-F98F6C43303C}"/>
              </a:ext>
            </a:extLst>
          </p:cNvPr>
          <p:cNvSpPr>
            <a:spLocks noGrp="1" noRot="1" noChangeAspect="1" noChangeArrowheads="1" noTextEdit="1"/>
          </p:cNvSpPr>
          <p:nvPr>
            <p:ph type="sldImg"/>
          </p:nvPr>
        </p:nvSpPr>
        <p:spPr>
          <a:xfrm>
            <a:off x="1131888" y="698500"/>
            <a:ext cx="4591050" cy="3443288"/>
          </a:xfrm>
          <a:ln/>
        </p:spPr>
      </p:sp>
      <p:sp>
        <p:nvSpPr>
          <p:cNvPr id="22532" name="Rectangle 3">
            <a:extLst>
              <a:ext uri="{FF2B5EF4-FFF2-40B4-BE49-F238E27FC236}">
                <a16:creationId xmlns:a16="http://schemas.microsoft.com/office/drawing/2014/main" id="{0F41C655-9B97-4D83-9EAA-2A4EB7636B6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500563"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15-19-0021-00-004z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9/15-19-0003-01-004z-tg4z-agenda.xls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Opening Report for January 2018</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January 2018</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Tim@UWBAlliance.org</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Tim@UWBAlliance.org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Opening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Get things done</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a:extLst>
              <a:ext uri="{FF2B5EF4-FFF2-40B4-BE49-F238E27FC236}">
                <a16:creationId xmlns:a16="http://schemas.microsoft.com/office/drawing/2014/main" id="{C5255663-AD88-437A-BF9F-9A684C305B2D}"/>
              </a:ext>
            </a:extLst>
          </p:cNvPr>
          <p:cNvSpPr>
            <a:spLocks noGrp="1" noChangeArrowheads="1"/>
          </p:cNvSpPr>
          <p:nvPr>
            <p:ph type="title"/>
          </p:nvPr>
        </p:nvSpPr>
        <p:spPr>
          <a:xfrm>
            <a:off x="339725" y="692150"/>
            <a:ext cx="8839200" cy="396875"/>
          </a:xfrm>
        </p:spPr>
        <p:txBody>
          <a:bodyPr/>
          <a:lstStyle/>
          <a:p>
            <a:r>
              <a:rPr lang="en-US" altLang="en-US" sz="2800"/>
              <a:t>Participants, Patents, and Duty to Inform</a:t>
            </a:r>
          </a:p>
        </p:txBody>
      </p:sp>
      <p:sp>
        <p:nvSpPr>
          <p:cNvPr id="18435" name="Rectangle 1027">
            <a:extLst>
              <a:ext uri="{FF2B5EF4-FFF2-40B4-BE49-F238E27FC236}">
                <a16:creationId xmlns:a16="http://schemas.microsoft.com/office/drawing/2014/main" id="{02D5BA60-5CD7-489E-827F-406B61AEC136}"/>
              </a:ext>
            </a:extLst>
          </p:cNvPr>
          <p:cNvSpPr>
            <a:spLocks noGrp="1" noChangeArrowheads="1"/>
          </p:cNvSpPr>
          <p:nvPr>
            <p:ph type="body" idx="1"/>
          </p:nvPr>
        </p:nvSpPr>
        <p:spPr>
          <a:xfrm>
            <a:off x="34925" y="1412875"/>
            <a:ext cx="9144000" cy="4876800"/>
          </a:xfrm>
        </p:spPr>
        <p:txBody>
          <a:bodyPr/>
          <a:lstStyle/>
          <a:p>
            <a:pPr algn="ctr">
              <a:buFont typeface="Monotype Sorts" charset="2"/>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5" name="Text Box 2">
            <a:extLst>
              <a:ext uri="{FF2B5EF4-FFF2-40B4-BE49-F238E27FC236}">
                <a16:creationId xmlns:a16="http://schemas.microsoft.com/office/drawing/2014/main" id="{B866F506-9CB7-4178-9284-654A1778899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10</a:t>
            </a:fld>
            <a:endParaRPr lang="en-US" altLang="en-US" sz="12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5A3B7-6AC0-4067-8E39-0FD00CABD223}"/>
              </a:ext>
            </a:extLst>
          </p:cNvPr>
          <p:cNvSpPr>
            <a:spLocks noGrp="1" noChangeArrowheads="1"/>
          </p:cNvSpPr>
          <p:nvPr>
            <p:ph type="title"/>
          </p:nvPr>
        </p:nvSpPr>
        <p:spPr>
          <a:xfrm>
            <a:off x="684213" y="658813"/>
            <a:ext cx="7772400" cy="828675"/>
          </a:xfrm>
        </p:spPr>
        <p:txBody>
          <a:bodyPr/>
          <a:lstStyle/>
          <a:p>
            <a:r>
              <a:rPr lang="en-GB" altLang="en-US" u="sng"/>
              <a:t>Patent Related Links</a:t>
            </a:r>
            <a:endParaRPr lang="en-US" altLang="en-US" u="sng"/>
          </a:p>
        </p:txBody>
      </p:sp>
      <p:sp>
        <p:nvSpPr>
          <p:cNvPr id="19459" name="Rectangle 3">
            <a:extLst>
              <a:ext uri="{FF2B5EF4-FFF2-40B4-BE49-F238E27FC236}">
                <a16:creationId xmlns:a16="http://schemas.microsoft.com/office/drawing/2014/main" id="{5A278081-5D15-4FCC-BB2D-807812C1E27C}"/>
              </a:ext>
            </a:extLst>
          </p:cNvPr>
          <p:cNvSpPr>
            <a:spLocks noGrp="1" noChangeArrowheads="1"/>
          </p:cNvSpPr>
          <p:nvPr>
            <p:ph type="body" idx="1"/>
          </p:nvPr>
        </p:nvSpPr>
        <p:spPr>
          <a:xfrm>
            <a:off x="0" y="1557338"/>
            <a:ext cx="8991600" cy="3384550"/>
          </a:xfrm>
        </p:spPr>
        <p:txBody>
          <a:bodyPr/>
          <a:lstStyle/>
          <a:p>
            <a:pPr lvl="1">
              <a:lnSpc>
                <a:spcPct val="90000"/>
              </a:lnSpc>
              <a:buFont typeface="Monotype Sorts" charset="2"/>
              <a:buNone/>
            </a:pPr>
            <a:r>
              <a:rPr lang="en-US" altLang="en-US" sz="20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000">
                <a:cs typeface="Times New Roman" panose="02020603050405020304" pitchFamily="18" charset="0"/>
              </a:rPr>
              <a:t>	Patent Policy is stated in these sources:</a:t>
            </a:r>
          </a:p>
          <a:p>
            <a:pPr lvl="1">
              <a:lnSpc>
                <a:spcPct val="90000"/>
              </a:lnSpc>
              <a:buFont typeface="Monotype Sorts" charset="2"/>
              <a:buNone/>
            </a:pPr>
            <a:r>
              <a:rPr lang="en-GB" altLang="en-US" sz="2000"/>
              <a:t>		IEEE-SA Standards Boards Bylaws</a:t>
            </a:r>
          </a:p>
          <a:p>
            <a:pPr lvl="1">
              <a:lnSpc>
                <a:spcPct val="90000"/>
              </a:lnSpc>
              <a:buFont typeface="Monotype Sorts" charset="2"/>
              <a:buNone/>
            </a:pPr>
            <a:r>
              <a:rPr lang="en-US" altLang="en-US" sz="2000"/>
              <a:t>		</a:t>
            </a:r>
            <a:r>
              <a:rPr lang="en-US" altLang="en-US" sz="2000" i="1"/>
              <a:t>http://standards.ieee.org/develop/policies/bylaws/sect6-7.html#6</a:t>
            </a:r>
          </a:p>
          <a:p>
            <a:pPr lvl="1">
              <a:lnSpc>
                <a:spcPct val="90000"/>
              </a:lnSpc>
              <a:buFont typeface="Monotype Sorts" charset="2"/>
              <a:buNone/>
            </a:pPr>
            <a:r>
              <a:rPr lang="en-GB" altLang="en-US" sz="2000"/>
              <a:t>		IEEE-SA Standards Board Operations Manual</a:t>
            </a:r>
          </a:p>
          <a:p>
            <a:pPr lvl="1">
              <a:lnSpc>
                <a:spcPct val="90000"/>
              </a:lnSpc>
              <a:buFont typeface="Monotype Sorts" charset="2"/>
              <a:buNone/>
            </a:pPr>
            <a:r>
              <a:rPr lang="en-US" altLang="en-US" sz="2000"/>
              <a:t>		</a:t>
            </a:r>
            <a:r>
              <a:rPr lang="en-US" altLang="en-US" sz="2000" i="1"/>
              <a:t>http://standards.ieee.org/develop/policies/opman/sect6.html#6.3</a:t>
            </a:r>
            <a:endParaRPr lang="en-US" altLang="en-US" sz="2000"/>
          </a:p>
          <a:p>
            <a:pPr lvl="1">
              <a:lnSpc>
                <a:spcPct val="90000"/>
              </a:lnSpc>
              <a:buFont typeface="Monotype Sorts" charset="2"/>
              <a:buNone/>
            </a:pPr>
            <a:r>
              <a:rPr lang="en-US" altLang="en-US" sz="2000">
                <a:cs typeface="Times New Roman" panose="02020603050405020304" pitchFamily="18" charset="0"/>
              </a:rPr>
              <a:t>	Material about the patent policy is available at</a:t>
            </a:r>
            <a:r>
              <a:rPr lang="en-US" altLang="en-US" sz="2000"/>
              <a:t> </a:t>
            </a:r>
          </a:p>
          <a:p>
            <a:pPr lvl="1">
              <a:lnSpc>
                <a:spcPct val="90000"/>
              </a:lnSpc>
              <a:buFont typeface="Monotype Sorts" charset="2"/>
              <a:buNone/>
            </a:pPr>
            <a:r>
              <a:rPr lang="en-US" altLang="en-US" sz="2000"/>
              <a:t>		</a:t>
            </a:r>
            <a:r>
              <a:rPr lang="en-US" altLang="en-US" sz="2000" i="1"/>
              <a:t>http://standards.ieee.org/about/sasb/patcom/materials.html</a:t>
            </a:r>
          </a:p>
        </p:txBody>
      </p:sp>
      <p:sp>
        <p:nvSpPr>
          <p:cNvPr id="19461" name="Rectangle 7">
            <a:extLst>
              <a:ext uri="{FF2B5EF4-FFF2-40B4-BE49-F238E27FC236}">
                <a16:creationId xmlns:a16="http://schemas.microsoft.com/office/drawing/2014/main" id="{B38E0EF6-41FC-4C7F-9982-E3980418E43B}"/>
              </a:ext>
            </a:extLst>
          </p:cNvPr>
          <p:cNvSpPr>
            <a:spLocks noChangeArrowheads="1"/>
          </p:cNvSpPr>
          <p:nvPr/>
        </p:nvSpPr>
        <p:spPr bwMode="auto">
          <a:xfrm>
            <a:off x="1403350" y="5030788"/>
            <a:ext cx="67818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200" b="1">
                <a:solidFill>
                  <a:srgbClr val="000099"/>
                </a:solidFill>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This slide set is available at https://development.standards.ieee.org/myproject/Public/mytools/mob/slideset.ppt</a:t>
            </a:r>
          </a:p>
        </p:txBody>
      </p:sp>
      <p:sp>
        <p:nvSpPr>
          <p:cNvPr id="6" name="Text Box 2">
            <a:extLst>
              <a:ext uri="{FF2B5EF4-FFF2-40B4-BE49-F238E27FC236}">
                <a16:creationId xmlns:a16="http://schemas.microsoft.com/office/drawing/2014/main" id="{4604A409-9CD2-4739-800E-988F20087D2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11</a:t>
            </a:fld>
            <a:endParaRPr lang="en-US" altLang="en-US" sz="1200" dirty="0">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0EF0BACF-772C-47E5-95ED-5A36D811FC25}"/>
              </a:ext>
            </a:extLst>
          </p:cNvPr>
          <p:cNvSpPr>
            <a:spLocks noGrp="1" noChangeArrowheads="1"/>
          </p:cNvSpPr>
          <p:nvPr>
            <p:ph type="title"/>
          </p:nvPr>
        </p:nvSpPr>
        <p:spPr>
          <a:xfrm>
            <a:off x="323850" y="630238"/>
            <a:ext cx="8686800" cy="1143000"/>
          </a:xfrm>
        </p:spPr>
        <p:txBody>
          <a:bodyPr/>
          <a:lstStyle/>
          <a:p>
            <a:r>
              <a:rPr lang="en-US" altLang="en-US"/>
              <a:t>Call for Potentially Essential Patents</a:t>
            </a:r>
          </a:p>
        </p:txBody>
      </p:sp>
      <p:sp>
        <p:nvSpPr>
          <p:cNvPr id="20483" name="Rectangle 1027">
            <a:extLst>
              <a:ext uri="{FF2B5EF4-FFF2-40B4-BE49-F238E27FC236}">
                <a16:creationId xmlns:a16="http://schemas.microsoft.com/office/drawing/2014/main" id="{8F393F2D-B9C8-437D-ACF0-C810E62BBCF4}"/>
              </a:ext>
            </a:extLst>
          </p:cNvPr>
          <p:cNvSpPr>
            <a:spLocks noGrp="1" noChangeArrowheads="1"/>
          </p:cNvSpPr>
          <p:nvPr>
            <p:ph type="body" idx="1"/>
          </p:nvPr>
        </p:nvSpPr>
        <p:spPr>
          <a:xfrm>
            <a:off x="609600" y="1773238"/>
            <a:ext cx="7764463" cy="4467225"/>
          </a:xfrm>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5" name="Text Box 2">
            <a:extLst>
              <a:ext uri="{FF2B5EF4-FFF2-40B4-BE49-F238E27FC236}">
                <a16:creationId xmlns:a16="http://schemas.microsoft.com/office/drawing/2014/main" id="{98ED7914-7946-4B0D-9D81-9B31D0690EA5}"/>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12</a:t>
            </a:fld>
            <a:endParaRPr lang="en-US" altLang="en-US" sz="1200" dirty="0">
              <a:latin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71E721D-CEAA-4EFC-808F-CF05FB22D35C}"/>
              </a:ext>
            </a:extLst>
          </p:cNvPr>
          <p:cNvSpPr>
            <a:spLocks noGrp="1" noChangeArrowheads="1"/>
          </p:cNvSpPr>
          <p:nvPr>
            <p:ph type="title"/>
          </p:nvPr>
        </p:nvSpPr>
        <p:spPr>
          <a:xfrm>
            <a:off x="327025" y="773113"/>
            <a:ext cx="8458200" cy="609600"/>
          </a:xfrm>
        </p:spPr>
        <p:txBody>
          <a:bodyPr/>
          <a:lstStyle/>
          <a:p>
            <a:r>
              <a:rPr lang="en-US" altLang="en-US" sz="3200"/>
              <a:t>Other Guidelines for IEEE WG Meetings</a:t>
            </a:r>
          </a:p>
        </p:txBody>
      </p:sp>
      <p:sp>
        <p:nvSpPr>
          <p:cNvPr id="21507" name="Rectangle 3">
            <a:extLst>
              <a:ext uri="{FF2B5EF4-FFF2-40B4-BE49-F238E27FC236}">
                <a16:creationId xmlns:a16="http://schemas.microsoft.com/office/drawing/2014/main" id="{2F9791AB-5D38-4E4B-B2D2-A3C3EF2F10E5}"/>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sz="2400" b="1" u="sng">
              <a:solidFill>
                <a:srgbClr val="000099"/>
              </a:solidFill>
              <a:latin typeface="Helvetica" panose="020B0604020202020204" pitchFamily="34" charset="0"/>
            </a:endParaRPr>
          </a:p>
        </p:txBody>
      </p:sp>
      <p:sp>
        <p:nvSpPr>
          <p:cNvPr id="21508" name="Rectangle 4">
            <a:extLst>
              <a:ext uri="{FF2B5EF4-FFF2-40B4-BE49-F238E27FC236}">
                <a16:creationId xmlns:a16="http://schemas.microsoft.com/office/drawing/2014/main" id="{FE99AF2B-56FF-4C7D-9441-D52A3F4FB8D6}"/>
              </a:ext>
            </a:extLst>
          </p:cNvPr>
          <p:cNvSpPr>
            <a:spLocks noChangeArrowheads="1"/>
          </p:cNvSpPr>
          <p:nvPr/>
        </p:nvSpPr>
        <p:spPr bwMode="auto">
          <a:xfrm>
            <a:off x="533400" y="1628775"/>
            <a:ext cx="8229600" cy="452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marL="630238">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nSpc>
                <a:spcPct val="80000"/>
              </a:lnSpc>
              <a:spcBef>
                <a:spcPct val="20000"/>
              </a:spcBef>
              <a:buClr>
                <a:srgbClr val="CC3300"/>
              </a:buClr>
              <a:buSzPct val="50000"/>
              <a:buFont typeface="Monotype Sorts" charset="2"/>
              <a:buChar char="l"/>
            </a:pPr>
            <a:endParaRPr lang="en-US" altLang="en-US" sz="700" u="sng">
              <a:solidFill>
                <a:srgbClr val="FF0000"/>
              </a:solidFill>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rPr>
              <a:t>Technical considerations remain primary focus</a:t>
            </a:r>
            <a:endParaRPr lang="en-US" altLang="en-US" sz="1400">
              <a:solidFill>
                <a:srgbClr val="000099"/>
              </a:solidFill>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rPr>
              <a:t>Don’t be silent if inappropriate topics are discussed … do formally object.</a:t>
            </a:r>
          </a:p>
          <a:p>
            <a:pPr algn="ctr">
              <a:lnSpc>
                <a:spcPct val="80000"/>
              </a:lnSpc>
              <a:spcBef>
                <a:spcPct val="20000"/>
              </a:spcBef>
              <a:buClr>
                <a:srgbClr val="CC3300"/>
              </a:buClr>
              <a:buSzPct val="50000"/>
              <a:buFont typeface="Monotype Sorts" charset="2"/>
              <a:buNone/>
            </a:pPr>
            <a:r>
              <a:rPr lang="en-US" altLang="en-US" sz="1000" b="1">
                <a:solidFill>
                  <a:srgbClr val="000099"/>
                </a:solidFill>
              </a:rPr>
              <a:t>---------------------------------------------------------------   </a:t>
            </a:r>
            <a:endParaRPr lang="en-US" altLang="en-US" sz="1200" b="1">
              <a:solidFill>
                <a:srgbClr val="000099"/>
              </a:solidFill>
            </a:endParaRPr>
          </a:p>
          <a:p>
            <a:pPr algn="ctr">
              <a:lnSpc>
                <a:spcPct val="80000"/>
              </a:lnSpc>
              <a:spcBef>
                <a:spcPct val="20000"/>
              </a:spcBef>
              <a:buClr>
                <a:srgbClr val="CC3300"/>
              </a:buClr>
              <a:buSzPct val="50000"/>
              <a:buFont typeface="Monotype Sorts" charset="2"/>
              <a:buNone/>
            </a:pPr>
            <a:r>
              <a:rPr lang="en-US" altLang="en-US" sz="1200" b="1">
                <a:solidFill>
                  <a:srgbClr val="000099"/>
                </a:solidFill>
              </a:rPr>
              <a:t>See </a:t>
            </a:r>
            <a:r>
              <a:rPr lang="en-US" altLang="en-US" sz="1200" b="1" i="1">
                <a:solidFill>
                  <a:srgbClr val="000099"/>
                </a:solidFill>
              </a:rPr>
              <a:t>IEEE-SA Standards Board Operations Manual</a:t>
            </a:r>
            <a:r>
              <a:rPr lang="en-US" altLang="en-US" sz="1200" b="1">
                <a:solidFill>
                  <a:srgbClr val="000099"/>
                </a:solidFill>
              </a:rPr>
              <a:t>, clause 5.3.10 and </a:t>
            </a:r>
            <a:r>
              <a:rPr lang="en-GB" altLang="en-US" sz="1200" b="1">
                <a:solidFill>
                  <a:srgbClr val="000099"/>
                </a:solidFill>
              </a:rPr>
              <a:t>“Promoting Competition and Innovation: What You Need to Know about the IEEE Standards Association's Antitrust and Competition Policy”</a:t>
            </a:r>
            <a:r>
              <a:rPr lang="en-US" altLang="en-US" sz="1200" b="1">
                <a:solidFill>
                  <a:srgbClr val="000099"/>
                </a:solidFill>
              </a:rPr>
              <a:t> for more details.</a:t>
            </a:r>
          </a:p>
        </p:txBody>
      </p:sp>
      <p:sp>
        <p:nvSpPr>
          <p:cNvPr id="6" name="Text Box 2">
            <a:extLst>
              <a:ext uri="{FF2B5EF4-FFF2-40B4-BE49-F238E27FC236}">
                <a16:creationId xmlns:a16="http://schemas.microsoft.com/office/drawing/2014/main" id="{E7F0A9B7-2DEA-4A90-B796-040638EE8639}"/>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13</a:t>
            </a:fld>
            <a:endParaRPr lang="en-US" altLang="en-US" sz="1200" dirty="0">
              <a:latin typeface="Times New Roman" panose="02020603050405020304" pitchFamily="18" charset="0"/>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23831-EE36-4148-BBF6-BD2DCB294C84}"/>
              </a:ext>
            </a:extLst>
          </p:cNvPr>
          <p:cNvSpPr>
            <a:spLocks noGrp="1"/>
          </p:cNvSpPr>
          <p:nvPr>
            <p:ph type="title"/>
          </p:nvPr>
        </p:nvSpPr>
        <p:spPr/>
        <p:txBody>
          <a:bodyPr/>
          <a:lstStyle/>
          <a:p>
            <a:r>
              <a:rPr lang="en-US" dirty="0"/>
              <a:t>November Accomplishments</a:t>
            </a:r>
          </a:p>
        </p:txBody>
      </p:sp>
      <p:sp>
        <p:nvSpPr>
          <p:cNvPr id="3" name="Content Placeholder 2">
            <a:extLst>
              <a:ext uri="{FF2B5EF4-FFF2-40B4-BE49-F238E27FC236}">
                <a16:creationId xmlns:a16="http://schemas.microsoft.com/office/drawing/2014/main" id="{C8661547-E7FE-4216-B014-A974163B41E2}"/>
              </a:ext>
            </a:extLst>
          </p:cNvPr>
          <p:cNvSpPr>
            <a:spLocks noGrp="1"/>
          </p:cNvSpPr>
          <p:nvPr>
            <p:ph idx="1"/>
          </p:nvPr>
        </p:nvSpPr>
        <p:spPr/>
        <p:txBody>
          <a:bodyPr/>
          <a:lstStyle/>
          <a:p>
            <a:r>
              <a:rPr lang="en-US" dirty="0"/>
              <a:t>Input to IEEE 802 Unified comments for 6 GHz NPRM</a:t>
            </a:r>
          </a:p>
          <a:p>
            <a:r>
              <a:rPr lang="en-US" dirty="0"/>
              <a:t>Completed merge of HRP PHY</a:t>
            </a:r>
          </a:p>
          <a:p>
            <a:r>
              <a:rPr lang="en-US" dirty="0"/>
              <a:t>Merged LRP PHY</a:t>
            </a:r>
          </a:p>
          <a:p>
            <a:r>
              <a:rPr lang="en-US" dirty="0"/>
              <a:t>Continued drafting MAC &amp; PHYs</a:t>
            </a:r>
          </a:p>
        </p:txBody>
      </p:sp>
      <p:sp>
        <p:nvSpPr>
          <p:cNvPr id="6" name="Slide Number Placeholder 5">
            <a:extLst>
              <a:ext uri="{FF2B5EF4-FFF2-40B4-BE49-F238E27FC236}">
                <a16:creationId xmlns:a16="http://schemas.microsoft.com/office/drawing/2014/main" id="{74B13D77-E68A-45FF-9F70-970C0260672B}"/>
              </a:ext>
            </a:extLst>
          </p:cNvPr>
          <p:cNvSpPr>
            <a:spLocks noGrp="1"/>
          </p:cNvSpPr>
          <p:nvPr>
            <p:ph type="sldNum" sz="quarter" idx="12"/>
          </p:nvPr>
        </p:nvSpPr>
        <p:spPr/>
        <p:txBody>
          <a:bodyPr/>
          <a:lstStyle/>
          <a:p>
            <a:r>
              <a:rPr lang="en-US" dirty="0"/>
              <a:t>Slide </a:t>
            </a:r>
            <a:fld id="{7415733E-E371-8944-98C6-8B637C4A033A}" type="slidenum">
              <a:rPr lang="en-US" smtClean="0"/>
              <a:pPr/>
              <a:t>14</a:t>
            </a:fld>
            <a:endParaRPr lang="en-US" dirty="0"/>
          </a:p>
        </p:txBody>
      </p:sp>
    </p:spTree>
    <p:extLst>
      <p:ext uri="{BB962C8B-B14F-4D97-AF65-F5344CB8AC3E}">
        <p14:creationId xmlns:p14="http://schemas.microsoft.com/office/powerpoint/2010/main" val="3713206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Timeline</a:t>
            </a:r>
          </a:p>
        </p:txBody>
      </p:sp>
      <p:sp>
        <p:nvSpPr>
          <p:cNvPr id="5124" name="Text Box 4"/>
          <p:cNvSpPr txBox="1">
            <a:spLocks noChangeArrowheads="1"/>
          </p:cNvSpPr>
          <p:nvPr/>
        </p:nvSpPr>
        <p:spPr bwMode="auto">
          <a:xfrm>
            <a:off x="381000" y="1524000"/>
            <a:ext cx="8277746"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March 2018 </a:t>
            </a:r>
            <a:r>
              <a:rPr lang="mr-IN" altLang="en-US" sz="2400" dirty="0">
                <a:solidFill>
                  <a:srgbClr val="000000"/>
                </a:solidFill>
              </a:rPr>
              <a:t>–</a:t>
            </a:r>
            <a:r>
              <a:rPr lang="en-US" altLang="en-US" sz="2400" dirty="0">
                <a:solidFill>
                  <a:srgbClr val="000000"/>
                </a:solidFill>
              </a:rPr>
              <a:t> 2</a:t>
            </a:r>
            <a:r>
              <a:rPr lang="en-US" altLang="en-US" sz="2400" baseline="30000" dirty="0">
                <a:solidFill>
                  <a:srgbClr val="000000"/>
                </a:solidFill>
              </a:rPr>
              <a:t>nd</a:t>
            </a:r>
            <a:r>
              <a:rPr lang="en-US" altLang="en-US" sz="2400" dirty="0">
                <a:solidFill>
                  <a:srgbClr val="000000"/>
                </a:solidFill>
              </a:rPr>
              <a:t> Call for proposals – resolved comments on  PAR and CSD</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July 2018 </a:t>
            </a:r>
            <a:r>
              <a:rPr lang="mr-IN" altLang="en-US" sz="2400" dirty="0">
                <a:solidFill>
                  <a:srgbClr val="000000"/>
                </a:solidFill>
              </a:rPr>
              <a:t>–</a:t>
            </a:r>
            <a:r>
              <a:rPr lang="en-US" altLang="en-US" sz="2400" dirty="0">
                <a:solidFill>
                  <a:srgbClr val="000000"/>
                </a:solidFill>
              </a:rPr>
              <a:t> Review new proposals – Merge Baselines for draft</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September 2018 </a:t>
            </a:r>
            <a:r>
              <a:rPr lang="mr-IN" altLang="en-US" sz="2400" dirty="0">
                <a:solidFill>
                  <a:srgbClr val="000000"/>
                </a:solidFill>
              </a:rPr>
              <a:t>–</a:t>
            </a:r>
            <a:r>
              <a:rPr lang="en-US" altLang="en-US" sz="2400" dirty="0">
                <a:solidFill>
                  <a:srgbClr val="000000"/>
                </a:solidFill>
              </a:rPr>
              <a:t>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000000"/>
                </a:solidFill>
              </a:rPr>
              <a:t>November 2018 – Drafting using merged baselines</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January 2019 – Complete drafting - 1st letter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March 2019 – Comment Resolution – Recirculation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May 2019 – Comment Resolution – Start Sponsor ballot</a:t>
            </a:r>
          </a:p>
          <a:p>
            <a:pPr marL="800100" indent="-457200" eaLnBrk="1" hangingPunct="1">
              <a:spcBef>
                <a:spcPts val="375"/>
              </a:spcBef>
              <a:buSzPct val="100000"/>
              <a:buFont typeface="Arial" panose="020B0604020202020204" pitchFamily="34" charset="0"/>
              <a:buChar char="•"/>
            </a:pPr>
            <a:r>
              <a:rPr lang="en-US" altLang="en-US" sz="2400" dirty="0">
                <a:solidFill>
                  <a:srgbClr val="FF0000"/>
                </a:solidFill>
              </a:rPr>
              <a:t>July 2019 - Comment Resolution – Forward to </a:t>
            </a:r>
            <a:r>
              <a:rPr lang="en-US" altLang="en-US" sz="2400" dirty="0" err="1">
                <a:solidFill>
                  <a:srgbClr val="FF0000"/>
                </a:solidFill>
              </a:rPr>
              <a:t>RevCom</a:t>
            </a:r>
            <a:endParaRPr lang="en-US" altLang="en-US" sz="2400" dirty="0">
              <a:solidFill>
                <a:srgbClr val="FF0000"/>
              </a:solidFill>
            </a:endParaRPr>
          </a:p>
          <a:p>
            <a:pPr marL="800100" indent="-457200" eaLnBrk="1" hangingPunct="1">
              <a:spcBef>
                <a:spcPts val="375"/>
              </a:spcBef>
              <a:buSzPct val="100000"/>
              <a:buFont typeface="Arial" panose="020B0604020202020204" pitchFamily="34" charset="0"/>
              <a:buChar char="•"/>
            </a:pPr>
            <a:endParaRPr lang="en-US" altLang="en-US" sz="2400" dirty="0">
              <a:solidFill>
                <a:srgbClr val="000000"/>
              </a:solidFill>
            </a:endParaRPr>
          </a:p>
        </p:txBody>
      </p:sp>
      <p:sp>
        <p:nvSpPr>
          <p:cNvPr id="12" name="Slide Number Placeholder 5">
            <a:extLst>
              <a:ext uri="{FF2B5EF4-FFF2-40B4-BE49-F238E27FC236}">
                <a16:creationId xmlns:a16="http://schemas.microsoft.com/office/drawing/2014/main" id="{476500AD-54AE-48F4-BE07-95CA86821511}"/>
              </a:ext>
            </a:extLst>
          </p:cNvPr>
          <p:cNvSpPr>
            <a:spLocks noGrp="1"/>
          </p:cNvSpPr>
          <p:nvPr>
            <p:ph type="sldNum" sz="quarter" idx="12"/>
          </p:nvPr>
        </p:nvSpPr>
        <p:spPr>
          <a:xfrm>
            <a:off x="4344988" y="6475413"/>
            <a:ext cx="530225" cy="182562"/>
          </a:xfrm>
        </p:spPr>
        <p:txBody>
          <a:bodyPr/>
          <a:lstStyle/>
          <a:p>
            <a:r>
              <a:rPr lang="en-US" dirty="0"/>
              <a:t>Slide </a:t>
            </a:r>
            <a:fld id="{7415733E-E371-8944-98C6-8B637C4A033A}" type="slidenum">
              <a:rPr lang="en-US" smtClean="0"/>
              <a:pPr/>
              <a:t>15</a:t>
            </a:fld>
            <a:endParaRPr lang="en-US"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2373D51-5096-48DA-8C87-464531B4D326}"/>
              </a:ext>
            </a:extLst>
          </p:cNvPr>
          <p:cNvSpPr>
            <a:spLocks noGrp="1" noChangeArrowheads="1"/>
          </p:cNvSpPr>
          <p:nvPr>
            <p:ph type="ctrTitle"/>
          </p:nvPr>
        </p:nvSpPr>
        <p:spPr/>
        <p:txBody>
          <a:bodyPr/>
          <a:lstStyle/>
          <a:p>
            <a:r>
              <a:rPr lang="en-US" altLang="en-US"/>
              <a:t>Sign In for attendance </a:t>
            </a:r>
          </a:p>
        </p:txBody>
      </p:sp>
      <p:sp>
        <p:nvSpPr>
          <p:cNvPr id="5" name="Text Box 2">
            <a:extLst>
              <a:ext uri="{FF2B5EF4-FFF2-40B4-BE49-F238E27FC236}">
                <a16:creationId xmlns:a16="http://schemas.microsoft.com/office/drawing/2014/main" id="{85172691-38FC-4974-822E-7478B31777E7}"/>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2</a:t>
            </a:fld>
            <a:endParaRPr lang="en-US" altLang="en-US" sz="1200" dirty="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DE56A87-F699-425A-AC28-19384187EE5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05DB4A21-3B7B-4CE3-933E-1EC0461F96CB}"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7" name="Text Box 2">
            <a:extLst>
              <a:ext uri="{FF2B5EF4-FFF2-40B4-BE49-F238E27FC236}">
                <a16:creationId xmlns:a16="http://schemas.microsoft.com/office/drawing/2014/main" id="{E15F4559-3041-4E53-9CC5-48D9065D30B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3C83238C-7D0F-4E21-A7DE-22D581249439}" type="slidenum">
              <a:rPr lang="en-US" altLang="en-US" sz="1200">
                <a:latin typeface="Times New Roman" panose="02020603050405020304" pitchFamily="18" charset="0"/>
              </a:rPr>
              <a:pPr algn="ctr" eaLnBrk="1" hangingPunct="1">
                <a:spcBef>
                  <a:spcPct val="0"/>
                </a:spcBef>
                <a:buClrTx/>
                <a:buFontTx/>
                <a:buNone/>
              </a:pPr>
              <a:t>3</a:t>
            </a:fld>
            <a:endParaRPr lang="en-US" altLang="en-US" sz="1200">
              <a:latin typeface="Times New Roman" panose="02020603050405020304" pitchFamily="18" charset="0"/>
            </a:endParaRPr>
          </a:p>
        </p:txBody>
      </p:sp>
      <p:sp>
        <p:nvSpPr>
          <p:cNvPr id="6148" name="Text Box 3">
            <a:extLst>
              <a:ext uri="{FF2B5EF4-FFF2-40B4-BE49-F238E27FC236}">
                <a16:creationId xmlns:a16="http://schemas.microsoft.com/office/drawing/2014/main" id="{8DFC2844-1B8A-42C0-9E47-EC087B58EF1A}"/>
              </a:ext>
            </a:extLst>
          </p:cNvPr>
          <p:cNvSpPr txBox="1">
            <a:spLocks noChangeArrowheads="1"/>
          </p:cNvSpPr>
          <p:nvPr/>
        </p:nvSpPr>
        <p:spPr bwMode="auto">
          <a:xfrm>
            <a:off x="762000" y="838200"/>
            <a:ext cx="77724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3600">
                <a:latin typeface="Times New Roman" panose="02020603050405020304" pitchFamily="18" charset="0"/>
              </a:rPr>
              <a:t> Scope</a:t>
            </a:r>
          </a:p>
        </p:txBody>
      </p:sp>
      <p:sp>
        <p:nvSpPr>
          <p:cNvPr id="6149" name="Text Box 4">
            <a:extLst>
              <a:ext uri="{FF2B5EF4-FFF2-40B4-BE49-F238E27FC236}">
                <a16:creationId xmlns:a16="http://schemas.microsoft.com/office/drawing/2014/main" id="{220F50BE-836E-4D32-B0DC-FE1E1939F02E}"/>
              </a:ext>
            </a:extLst>
          </p:cNvPr>
          <p:cNvSpPr txBox="1">
            <a:spLocks noChangeArrowheads="1"/>
          </p:cNvSpPr>
          <p:nvPr/>
        </p:nvSpPr>
        <p:spPr bwMode="auto">
          <a:xfrm>
            <a:off x="381000" y="2209800"/>
            <a:ext cx="81534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a:spcBef>
                <a:spcPts val="8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ts val="400"/>
              </a:spcBef>
              <a:buClrTx/>
              <a:buFontTx/>
              <a:buNone/>
            </a:pPr>
            <a:r>
              <a:rPr lang="en-US" altLang="en-US" sz="2400">
                <a:latin typeface="Times New Roman" panose="02020603050405020304" pitchFamily="18" charset="0"/>
                <a:cs typeface="Times New Roman" panose="02020603050405020304" pitchFamily="18" charset="0"/>
              </a:rPr>
              <a:t>This amendment enhances the HRP and LRP UWB PHYs and associated ranging techniques. Areas of enhancement include additional coding and preamble options, improvements to existing modulations to increase the integrity and accuracy of the ranging measurements, and additional information element definitions to facilitate ranging information exchange. The amendment defines MAC changes to support these PHY enhancements. Typical range of the radio is up to 100 meters.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42ED94D4-5372-4E64-8C4B-395B4F36799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FBCDF809-5189-45BE-B0AF-73B8C3A9A8C6}"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5" name="Text Box 2">
            <a:extLst>
              <a:ext uri="{FF2B5EF4-FFF2-40B4-BE49-F238E27FC236}">
                <a16:creationId xmlns:a16="http://schemas.microsoft.com/office/drawing/2014/main" id="{EC72A1EA-39EC-43EE-BAB9-6431309E416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CD1DDEF-AD7A-4BF0-A197-70D49507D4D9}" type="slidenum">
              <a:rPr lang="en-US" altLang="en-US" sz="1200">
                <a:latin typeface="Times New Roman" panose="02020603050405020304" pitchFamily="18" charset="0"/>
              </a:rPr>
              <a:pPr algn="ctr" eaLnBrk="1" hangingPunct="1">
                <a:spcBef>
                  <a:spcPct val="0"/>
                </a:spcBef>
                <a:buClrTx/>
                <a:buFontTx/>
                <a:buNone/>
              </a:pPr>
              <a:t>4</a:t>
            </a:fld>
            <a:endParaRPr lang="en-US" altLang="en-US" sz="1200">
              <a:latin typeface="Times New Roman" panose="02020603050405020304" pitchFamily="18" charset="0"/>
            </a:endParaRPr>
          </a:p>
        </p:txBody>
      </p:sp>
      <p:sp>
        <p:nvSpPr>
          <p:cNvPr id="8196" name="Text Box 3">
            <a:extLst>
              <a:ext uri="{FF2B5EF4-FFF2-40B4-BE49-F238E27FC236}">
                <a16:creationId xmlns:a16="http://schemas.microsoft.com/office/drawing/2014/main" id="{6C37679C-4A03-43C7-A33E-02588103B030}"/>
              </a:ext>
            </a:extLst>
          </p:cNvPr>
          <p:cNvSpPr txBox="1">
            <a:spLocks noChangeArrowheads="1"/>
          </p:cNvSpPr>
          <p:nvPr/>
        </p:nvSpPr>
        <p:spPr bwMode="auto">
          <a:xfrm>
            <a:off x="762000" y="6858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4000">
                <a:latin typeface="Times New Roman" panose="02020603050405020304" pitchFamily="18" charset="0"/>
              </a:rPr>
              <a:t>EIR Officers</a:t>
            </a:r>
          </a:p>
        </p:txBody>
      </p:sp>
      <p:sp>
        <p:nvSpPr>
          <p:cNvPr id="8197" name="Text Box 4">
            <a:extLst>
              <a:ext uri="{FF2B5EF4-FFF2-40B4-BE49-F238E27FC236}">
                <a16:creationId xmlns:a16="http://schemas.microsoft.com/office/drawing/2014/main" id="{FE676C21-4458-469E-BF8C-5A9CC9DFD8A4}"/>
              </a:ext>
            </a:extLst>
          </p:cNvPr>
          <p:cNvSpPr txBox="1">
            <a:spLocks noChangeArrowheads="1"/>
          </p:cNvSpPr>
          <p:nvPr/>
        </p:nvSpPr>
        <p:spPr bwMode="auto">
          <a:xfrm>
            <a:off x="762000" y="1773238"/>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lstStyle>
            <a:lvl1pPr marL="342900" indent="-334963">
              <a:spcBef>
                <a:spcPts val="8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42900" algn="l"/>
                <a:tab pos="906463" algn="l"/>
                <a:tab pos="1820863" algn="l"/>
                <a:tab pos="2735263" algn="l"/>
                <a:tab pos="3649663" algn="l"/>
                <a:tab pos="4564063" algn="l"/>
                <a:tab pos="5478463" algn="l"/>
                <a:tab pos="6392863" algn="l"/>
                <a:tab pos="7307263" algn="l"/>
                <a:tab pos="8221663" algn="l"/>
                <a:tab pos="9136063" algn="l"/>
                <a:tab pos="10050463" algn="l"/>
                <a:tab pos="10326688" algn="l"/>
                <a:tab pos="10775950" algn="l"/>
                <a:tab pos="10777538" algn="l"/>
                <a:tab pos="10779125" algn="l"/>
                <a:tab pos="10780713" algn="l"/>
              </a:tabLst>
              <a:defRPr sz="2000">
                <a:solidFill>
                  <a:srgbClr val="000000"/>
                </a:solidFill>
                <a:latin typeface="Arial" panose="020B0604020202020204" pitchFamily="34" charset="0"/>
                <a:ea typeface="MS PGothic" panose="020B0600070205080204" pitchFamily="34" charset="-128"/>
              </a:defRPr>
            </a:lvl9pPr>
          </a:lstStyle>
          <a:p>
            <a:pPr eaLnBrk="1" hangingPunct="1">
              <a:lnSpc>
                <a:spcPct val="80000"/>
              </a:lnSpc>
              <a:spcBef>
                <a:spcPts val="500"/>
              </a:spcBef>
              <a:buClrTx/>
              <a:buFontTx/>
              <a:buNone/>
            </a:pPr>
            <a:r>
              <a:rPr lang="en-US" altLang="en-US" sz="2000" dirty="0">
                <a:latin typeface="Times New Roman" panose="02020603050405020304" pitchFamily="18" charset="0"/>
              </a:rPr>
              <a:t>Chair:  Tim Harrington, UWB Alliance</a:t>
            </a:r>
          </a:p>
          <a:p>
            <a:pPr eaLnBrk="1" hangingPunct="1">
              <a:lnSpc>
                <a:spcPct val="80000"/>
              </a:lnSpc>
              <a:spcBef>
                <a:spcPts val="500"/>
              </a:spcBef>
              <a:buClrTx/>
              <a:buFontTx/>
              <a:buNone/>
            </a:pPr>
            <a:r>
              <a:rPr lang="en-US" altLang="en-US" sz="2000" dirty="0">
                <a:latin typeface="Times New Roman" panose="02020603050405020304" pitchFamily="18" charset="0"/>
              </a:rPr>
              <a:t>			</a:t>
            </a:r>
          </a:p>
          <a:p>
            <a:pPr eaLnBrk="1" hangingPunct="1">
              <a:lnSpc>
                <a:spcPct val="80000"/>
              </a:lnSpc>
              <a:spcBef>
                <a:spcPts val="500"/>
              </a:spcBef>
              <a:buClrTx/>
              <a:buFontTx/>
              <a:buNone/>
            </a:pPr>
            <a:r>
              <a:rPr lang="en-US" altLang="en-US" sz="2000" dirty="0">
                <a:latin typeface="Times New Roman" panose="02020603050405020304" pitchFamily="18" charset="0"/>
              </a:rPr>
              <a:t>Vice Chair and Secretary:	Benjamin A. Rolfe, UWB Alliance</a:t>
            </a:r>
          </a:p>
          <a:p>
            <a:pPr eaLnBrk="1" hangingPunct="1">
              <a:lnSpc>
                <a:spcPct val="80000"/>
              </a:lnSpc>
              <a:spcBef>
                <a:spcPts val="500"/>
              </a:spcBef>
              <a:buClrTx/>
              <a:buFontTx/>
              <a:buNone/>
            </a:pPr>
            <a:endParaRPr lang="en-US" altLang="en-US" sz="2000" dirty="0">
              <a:latin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0620BC01-FA7F-47E4-B122-6A825C4EC2FD}"/>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14954CB-4F12-4F71-9BC2-7DA9F788434B}"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3" name="Text Box 2">
            <a:extLst>
              <a:ext uri="{FF2B5EF4-FFF2-40B4-BE49-F238E27FC236}">
                <a16:creationId xmlns:a16="http://schemas.microsoft.com/office/drawing/2014/main" id="{B6D0CEA0-068D-4A34-9461-E81B7F349C9B}"/>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4C08E268-0E4F-4300-A817-0DB88F0F0845}" type="slidenum">
              <a:rPr lang="en-US" altLang="en-US" sz="1200">
                <a:latin typeface="Times New Roman" panose="02020603050405020304" pitchFamily="18" charset="0"/>
              </a:rPr>
              <a:pPr algn="ctr" eaLnBrk="1" hangingPunct="1">
                <a:spcBef>
                  <a:spcPct val="0"/>
                </a:spcBef>
                <a:buClrTx/>
                <a:buFontTx/>
                <a:buNone/>
              </a:pPr>
              <a:t>5</a:t>
            </a:fld>
            <a:endParaRPr lang="en-US" altLang="en-US" sz="1200">
              <a:latin typeface="Times New Roman" panose="02020603050405020304" pitchFamily="18" charset="0"/>
            </a:endParaRPr>
          </a:p>
        </p:txBody>
      </p:sp>
      <p:sp>
        <p:nvSpPr>
          <p:cNvPr id="10244" name="Text Box 3">
            <a:extLst>
              <a:ext uri="{FF2B5EF4-FFF2-40B4-BE49-F238E27FC236}">
                <a16:creationId xmlns:a16="http://schemas.microsoft.com/office/drawing/2014/main" id="{A13656BA-E6FE-4D39-B36E-30CC55F5D6E3}"/>
              </a:ext>
            </a:extLst>
          </p:cNvPr>
          <p:cNvSpPr txBox="1">
            <a:spLocks noChangeArrowheads="1"/>
          </p:cNvSpPr>
          <p:nvPr/>
        </p:nvSpPr>
        <p:spPr bwMode="auto">
          <a:xfrm>
            <a:off x="609600" y="609600"/>
            <a:ext cx="77724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0" tIns="46080" rIns="92160" bIns="46080" anchor="ct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GB" altLang="en-US" sz="4000">
                <a:latin typeface="Times New Roman" panose="02020603050405020304" pitchFamily="18" charset="0"/>
              </a:rPr>
              <a:t>Meeting Goals</a:t>
            </a:r>
          </a:p>
        </p:txBody>
      </p:sp>
      <p:sp>
        <p:nvSpPr>
          <p:cNvPr id="12293" name="Rectangle 4">
            <a:extLst>
              <a:ext uri="{FF2B5EF4-FFF2-40B4-BE49-F238E27FC236}">
                <a16:creationId xmlns:a16="http://schemas.microsoft.com/office/drawing/2014/main" id="{CFEBF262-3F24-43A9-BB33-4FA8B11D4E16}"/>
              </a:ext>
            </a:extLst>
          </p:cNvPr>
          <p:cNvSpPr>
            <a:spLocks noChangeArrowheads="1"/>
          </p:cNvSpPr>
          <p:nvPr/>
        </p:nvSpPr>
        <p:spPr bwMode="auto">
          <a:xfrm>
            <a:off x="609600" y="1524000"/>
            <a:ext cx="8077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52546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1pPr>
            <a:lvl2pPr marL="1268413" indent="-525463">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2pPr>
            <a:lvl3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3pPr>
            <a:lvl4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4pPr>
            <a:lvl5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sz="1200">
                <a:solidFill>
                  <a:schemeClr val="bg1"/>
                </a:solidFill>
                <a:latin typeface="Times New Roman" panose="02020603050405020304" pitchFamily="18" charset="0"/>
                <a:ea typeface="MS PGothic" panose="020B0600070205080204" pitchFamily="34" charset="-128"/>
              </a:defRPr>
            </a:lvl9pPr>
          </a:lstStyle>
          <a:p>
            <a:pPr eaLnBrk="1" hangingPunct="1">
              <a:buClr>
                <a:srgbClr val="FF0000"/>
              </a:buClr>
              <a:buSzPct val="100000"/>
              <a:buFont typeface="Wingdings" panose="05000000000000000000" pitchFamily="2" charset="2"/>
              <a:buChar char=""/>
              <a:defRPr/>
            </a:pPr>
            <a:r>
              <a:rPr lang="en-GB" altLang="en-US" sz="2800" dirty="0">
                <a:solidFill>
                  <a:srgbClr val="000000"/>
                </a:solidFill>
              </a:rPr>
              <a:t>Receive and review additional contributions of potential enhancements to Baseline Draft of LRP and HRP</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Evaluate additional enhancements and execute opportunities </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Complete drafting amendments to 802.15.4z</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Motion for 1</a:t>
            </a:r>
            <a:r>
              <a:rPr lang="en-GB" altLang="en-US" sz="2800" baseline="30000" dirty="0">
                <a:solidFill>
                  <a:srgbClr val="000000"/>
                </a:solidFill>
              </a:rPr>
              <a:t>st</a:t>
            </a:r>
            <a:r>
              <a:rPr lang="en-GB" altLang="en-US" sz="2800" dirty="0">
                <a:solidFill>
                  <a:srgbClr val="000000"/>
                </a:solidFill>
              </a:rPr>
              <a:t> Letter Ballot</a:t>
            </a:r>
          </a:p>
          <a:p>
            <a:pPr eaLnBrk="1" hangingPunct="1">
              <a:buClr>
                <a:srgbClr val="FF0000"/>
              </a:buClr>
              <a:buSzPct val="100000"/>
              <a:buFont typeface="Wingdings" panose="05000000000000000000" pitchFamily="2" charset="2"/>
              <a:buChar char=""/>
              <a:defRPr/>
            </a:pPr>
            <a:r>
              <a:rPr lang="en-GB" altLang="en-US" sz="2800" dirty="0">
                <a:solidFill>
                  <a:srgbClr val="000000"/>
                </a:solidFill>
              </a:rPr>
              <a:t>Begin Coexistence Assurance Document (CAD) including IEEE 802.11ax coexistence?</a:t>
            </a:r>
          </a:p>
          <a:p>
            <a:pPr marL="0" indent="0" eaLnBrk="1" hangingPunct="1">
              <a:buClr>
                <a:srgbClr val="FF0000"/>
              </a:buClr>
              <a:buSzPct val="100000"/>
              <a:defRPr/>
            </a:pPr>
            <a:endParaRPr lang="en-GB" altLang="en-US" sz="2800" dirty="0">
              <a:solidFill>
                <a:srgbClr val="000000"/>
              </a:solidFill>
            </a:endParaRPr>
          </a:p>
          <a:p>
            <a:pPr eaLnBrk="1" hangingPunct="1">
              <a:buClr>
                <a:srgbClr val="FF0000"/>
              </a:buClr>
              <a:buSzPct val="100000"/>
              <a:buFont typeface="Wingdings" panose="05000000000000000000" pitchFamily="2" charset="2"/>
              <a:buChar char=""/>
              <a:defRPr/>
            </a:pPr>
            <a:endParaRPr lang="en-GB" altLang="en-US" sz="2800" dirty="0">
              <a:solidFill>
                <a:srgbClr val="000000"/>
              </a:solidFill>
            </a:endParaRPr>
          </a:p>
          <a:p>
            <a:pPr marL="0" indent="0" eaLnBrk="1" hangingPunct="1">
              <a:buClr>
                <a:srgbClr val="FF0000"/>
              </a:buClr>
              <a:buSzPct val="100000"/>
              <a:defRPr/>
            </a:pPr>
            <a:endParaRPr lang="en-GB" altLang="en-US" sz="2800" dirty="0">
              <a:solidFill>
                <a:srgbClr val="000000"/>
              </a:solidFill>
            </a:endParaRPr>
          </a:p>
          <a:p>
            <a:pPr eaLnBrk="1" hangingPunct="1">
              <a:buSzPct val="100000"/>
              <a:defRPr/>
            </a:pPr>
            <a:endParaRPr lang="en-GB" altLang="en-US" sz="2400" dirty="0">
              <a:solidFill>
                <a:schemeClr val="tx1"/>
              </a:solidFill>
            </a:endParaRPr>
          </a:p>
          <a:p>
            <a:pPr eaLnBrk="1" hangingPunct="1">
              <a:buSzPct val="100000"/>
              <a:defRPr/>
            </a:pPr>
            <a:endParaRPr lang="en-GB" altLang="en-US" sz="2400" dirty="0">
              <a:solidFill>
                <a:srgbClr val="0000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a:extLst>
              <a:ext uri="{FF2B5EF4-FFF2-40B4-BE49-F238E27FC236}">
                <a16:creationId xmlns:a16="http://schemas.microsoft.com/office/drawing/2014/main" id="{83F491E2-1021-40AF-AEC3-8774D9486A3A}"/>
              </a:ext>
            </a:extLst>
          </p:cNvPr>
          <p:cNvSpPr>
            <a:spLocks noGrp="1" noChangeArrowheads="1"/>
          </p:cNvSpPr>
          <p:nvPr>
            <p:ph type="title"/>
          </p:nvPr>
        </p:nvSpPr>
        <p:spPr/>
        <p:txBody>
          <a:bodyPr/>
          <a:lstStyle/>
          <a:p>
            <a:r>
              <a:rPr lang="en-US" altLang="en-US"/>
              <a:t>4z-EIR Schedule for the Week</a:t>
            </a:r>
          </a:p>
        </p:txBody>
      </p:sp>
      <p:graphicFrame>
        <p:nvGraphicFramePr>
          <p:cNvPr id="7" name="Inhaltsplatzhalter 6">
            <a:extLst>
              <a:ext uri="{FF2B5EF4-FFF2-40B4-BE49-F238E27FC236}">
                <a16:creationId xmlns:a16="http://schemas.microsoft.com/office/drawing/2014/main" id="{512FCB49-E6DA-4039-B5A4-C488B9A1926B}"/>
              </a:ext>
            </a:extLst>
          </p:cNvPr>
          <p:cNvGraphicFramePr>
            <a:graphicFrameLocks noGrp="1"/>
          </p:cNvGraphicFramePr>
          <p:nvPr>
            <p:ph idx="1"/>
            <p:extLst>
              <p:ext uri="{D42A27DB-BD31-4B8C-83A1-F6EECF244321}">
                <p14:modId xmlns:p14="http://schemas.microsoft.com/office/powerpoint/2010/main" val="2564050348"/>
              </p:ext>
            </p:extLst>
          </p:nvPr>
        </p:nvGraphicFramePr>
        <p:xfrm>
          <a:off x="609600" y="1371600"/>
          <a:ext cx="7772400" cy="2200275"/>
        </p:xfrm>
        <a:graphic>
          <a:graphicData uri="http://schemas.openxmlformats.org/drawingml/2006/table">
            <a:tbl>
              <a:tblPr/>
              <a:tblGrid>
                <a:gridCol w="1554163">
                  <a:extLst>
                    <a:ext uri="{9D8B030D-6E8A-4147-A177-3AD203B41FA5}">
                      <a16:colId xmlns:a16="http://schemas.microsoft.com/office/drawing/2014/main" val="3549254852"/>
                    </a:ext>
                  </a:extLst>
                </a:gridCol>
                <a:gridCol w="1554162">
                  <a:extLst>
                    <a:ext uri="{9D8B030D-6E8A-4147-A177-3AD203B41FA5}">
                      <a16:colId xmlns:a16="http://schemas.microsoft.com/office/drawing/2014/main" val="3324392173"/>
                    </a:ext>
                  </a:extLst>
                </a:gridCol>
                <a:gridCol w="1555750">
                  <a:extLst>
                    <a:ext uri="{9D8B030D-6E8A-4147-A177-3AD203B41FA5}">
                      <a16:colId xmlns:a16="http://schemas.microsoft.com/office/drawing/2014/main" val="2032698531"/>
                    </a:ext>
                  </a:extLst>
                </a:gridCol>
                <a:gridCol w="1554163">
                  <a:extLst>
                    <a:ext uri="{9D8B030D-6E8A-4147-A177-3AD203B41FA5}">
                      <a16:colId xmlns:a16="http://schemas.microsoft.com/office/drawing/2014/main" val="389132739"/>
                    </a:ext>
                  </a:extLst>
                </a:gridCol>
                <a:gridCol w="1554162">
                  <a:extLst>
                    <a:ext uri="{9D8B030D-6E8A-4147-A177-3AD203B41FA5}">
                      <a16:colId xmlns:a16="http://schemas.microsoft.com/office/drawing/2014/main" val="1788295650"/>
                    </a:ext>
                  </a:extLst>
                </a:gridCol>
              </a:tblGrid>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999465308"/>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424894465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AM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4010774900"/>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rPr>
                        <a:t>TG4z </a:t>
                      </a:r>
                      <a:r>
                        <a:rPr kumimoji="0" lang="en-US" altLang="en-US" sz="2400" b="0" i="0" u="none" strike="noStrike" cap="none" normalizeH="0" baseline="0" dirty="0" err="1">
                          <a:ln>
                            <a:noFill/>
                          </a:ln>
                          <a:solidFill>
                            <a:srgbClr val="000000"/>
                          </a:solidFill>
                          <a:effectLst/>
                          <a:latin typeface="Arial" panose="020B0604020202020204" pitchFamily="34" charset="0"/>
                          <a:ea typeface="MS PGothic" panose="020B0600070205080204" pitchFamily="34" charset="-128"/>
                        </a:rPr>
                        <a:t>EiR</a:t>
                      </a: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3271060602"/>
                  </a:ext>
                </a:extLst>
              </a:tr>
              <a:tr h="371475">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PM 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defTabSz="457200">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defTabSz="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defTabSz="4572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defTabSz="4572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defTabSz="4572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Arial" panose="020B0604020202020204" pitchFamily="34" charset="0"/>
                        <a:ea typeface="MS PGothic" panose="020B0600070205080204"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2447380910"/>
                  </a:ext>
                </a:extLst>
              </a:tr>
            </a:tbl>
          </a:graphicData>
        </a:graphic>
      </p:graphicFrame>
      <p:sp>
        <p:nvSpPr>
          <p:cNvPr id="12330" name="Foliennummernplatzhalter 5">
            <a:extLst>
              <a:ext uri="{FF2B5EF4-FFF2-40B4-BE49-F238E27FC236}">
                <a16:creationId xmlns:a16="http://schemas.microsoft.com/office/drawing/2014/main" id="{D72B6B8A-ACCA-4FAD-8348-6CADBE0A5381}"/>
              </a:ext>
            </a:extLst>
          </p:cNvPr>
          <p:cNvSpPr>
            <a:spLocks noGrp="1" noChangeArrowheads="1"/>
          </p:cNvSpPr>
          <p:nvPr>
            <p:ph type="sldNum" sz="quarter" idx="10"/>
          </p:nvPr>
        </p:nvSpPr>
        <p:spPr/>
        <p:txBody>
          <a:bodyPr/>
          <a:lstStyle/>
          <a:p>
            <a:r>
              <a:rPr lang="en-US" altLang="en-US"/>
              <a:t>Slide </a:t>
            </a:r>
            <a:fld id="{FB6C495E-B919-439A-8AAA-BBB26C828632}" type="slidenum">
              <a:rPr lang="en-US" altLang="en-US" smtClean="0"/>
              <a:pPr/>
              <a:t>6</a:t>
            </a:fld>
            <a:endParaRPr lang="en-US" altLang="en-US"/>
          </a:p>
        </p:txBody>
      </p:sp>
      <p:sp>
        <p:nvSpPr>
          <p:cNvPr id="12329" name="Fußzeilenplatzhalter 4">
            <a:extLst>
              <a:ext uri="{FF2B5EF4-FFF2-40B4-BE49-F238E27FC236}">
                <a16:creationId xmlns:a16="http://schemas.microsoft.com/office/drawing/2014/main" id="{A0E2AA7D-F9A2-4544-BCB2-66048C188D29}"/>
              </a:ext>
            </a:extLst>
          </p:cNvPr>
          <p:cNvSpPr>
            <a:spLocks noGrp="1" noChangeArrowheads="1"/>
          </p:cNvSpPr>
          <p:nvPr>
            <p:ph type="ftr"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Don Sturek, Itron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E7B68B8-591F-4B59-8C53-A1B4F2C82BDE}"/>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D958CC4F-A81A-4C8E-9AD1-011FF02CBCEA}"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3315" name="Text Box 2">
            <a:extLst>
              <a:ext uri="{FF2B5EF4-FFF2-40B4-BE49-F238E27FC236}">
                <a16:creationId xmlns:a16="http://schemas.microsoft.com/office/drawing/2014/main" id="{5E3D6736-4FD9-4501-965E-9CF49D2C5FD8}"/>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9A783EAE-F9A9-4CCF-ABBB-8F3CF96C95B9}" type="slidenum">
              <a:rPr lang="en-US" altLang="en-US" sz="1200">
                <a:latin typeface="Times New Roman" panose="02020603050405020304" pitchFamily="18" charset="0"/>
              </a:rPr>
              <a:pPr algn="ctr" eaLnBrk="1" hangingPunct="1">
                <a:spcBef>
                  <a:spcPct val="0"/>
                </a:spcBef>
                <a:buClrTx/>
                <a:buFontTx/>
                <a:buNone/>
              </a:pPr>
              <a:t>7</a:t>
            </a:fld>
            <a:endParaRPr lang="en-US" altLang="en-US" sz="1200">
              <a:latin typeface="Times New Roman" panose="02020603050405020304" pitchFamily="18" charset="0"/>
            </a:endParaRPr>
          </a:p>
        </p:txBody>
      </p:sp>
      <p:sp>
        <p:nvSpPr>
          <p:cNvPr id="13316" name="Rectangle 4">
            <a:extLst>
              <a:ext uri="{FF2B5EF4-FFF2-40B4-BE49-F238E27FC236}">
                <a16:creationId xmlns:a16="http://schemas.microsoft.com/office/drawing/2014/main" id="{64E636A1-4FC6-4D1D-9DD2-1890F648041E}"/>
              </a:ext>
            </a:extLst>
          </p:cNvPr>
          <p:cNvSpPr>
            <a:spLocks noChangeArrowheads="1"/>
          </p:cNvSpPr>
          <p:nvPr/>
        </p:nvSpPr>
        <p:spPr bwMode="auto">
          <a:xfrm>
            <a:off x="609600" y="2057400"/>
            <a:ext cx="8077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marL="533400" indent="-525463">
              <a:spcBef>
                <a:spcPts val="8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3200">
                <a:solidFill>
                  <a:srgbClr val="000000"/>
                </a:solidFill>
                <a:latin typeface="Arial" panose="020B0604020202020204" pitchFamily="34" charset="0"/>
                <a:ea typeface="MS PGothic" panose="020B0600070205080204" pitchFamily="34" charset="-128"/>
              </a:defRPr>
            </a:lvl1pPr>
            <a:lvl2pPr marL="989013" indent="-525463">
              <a:spcBef>
                <a:spcPts val="7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533400"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 pos="9517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en-US" sz="2400" b="1">
              <a:latin typeface="Times New Roman" panose="02020603050405020304" pitchFamily="18" charset="0"/>
            </a:endParaRPr>
          </a:p>
          <a:p>
            <a:pPr lvl="1" eaLnBrk="1" hangingPunct="1">
              <a:spcBef>
                <a:spcPct val="0"/>
              </a:spcBef>
              <a:buClrTx/>
              <a:buFontTx/>
              <a:buNone/>
            </a:pPr>
            <a:endParaRPr lang="en-US" altLang="en-US" sz="2400" b="1">
              <a:latin typeface="Times New Roman" panose="02020603050405020304" pitchFamily="18" charset="0"/>
            </a:endParaRPr>
          </a:p>
        </p:txBody>
      </p:sp>
      <p:sp>
        <p:nvSpPr>
          <p:cNvPr id="13317" name="Title 1">
            <a:extLst>
              <a:ext uri="{FF2B5EF4-FFF2-40B4-BE49-F238E27FC236}">
                <a16:creationId xmlns:a16="http://schemas.microsoft.com/office/drawing/2014/main" id="{DC595179-CBA3-48AF-9502-2D93F7043911}"/>
              </a:ext>
            </a:extLst>
          </p:cNvPr>
          <p:cNvSpPr>
            <a:spLocks noGrp="1" noChangeArrowheads="1"/>
          </p:cNvSpPr>
          <p:nvPr>
            <p:ph type="title"/>
          </p:nvPr>
        </p:nvSpPr>
        <p:spPr/>
        <p:txBody>
          <a:bodyPr/>
          <a:lstStyle/>
          <a:p>
            <a:r>
              <a:rPr lang="en-US" altLang="en-US"/>
              <a:t>Agenda</a:t>
            </a:r>
          </a:p>
        </p:txBody>
      </p:sp>
      <p:sp>
        <p:nvSpPr>
          <p:cNvPr id="13318" name="Content Placeholder 2">
            <a:extLst>
              <a:ext uri="{FF2B5EF4-FFF2-40B4-BE49-F238E27FC236}">
                <a16:creationId xmlns:a16="http://schemas.microsoft.com/office/drawing/2014/main" id="{E7C3CFF8-E788-4F01-87AE-DAECA83A0086}"/>
              </a:ext>
            </a:extLst>
          </p:cNvPr>
          <p:cNvSpPr>
            <a:spLocks noGrp="1" noChangeArrowheads="1"/>
          </p:cNvSpPr>
          <p:nvPr>
            <p:ph idx="1"/>
          </p:nvPr>
        </p:nvSpPr>
        <p:spPr/>
        <p:txBody>
          <a:bodyPr/>
          <a:lstStyle/>
          <a:p>
            <a:r>
              <a:rPr lang="en-US" altLang="en-US" dirty="0">
                <a:solidFill>
                  <a:schemeClr val="accent6"/>
                </a:solidFill>
                <a:hlinkClick r:id="rId3">
                  <a:extLst>
                    <a:ext uri="{A12FA001-AC4F-418D-AE19-62706E023703}">
                      <ahyp:hlinkClr xmlns:ahyp="http://schemas.microsoft.com/office/drawing/2018/hyperlinkcolor" val="tx"/>
                    </a:ext>
                  </a:extLst>
                </a:hlinkClick>
              </a:rPr>
              <a:t>https://mentor.ieee.org/802.15/dcn/19/15-19-0003-01-004z-tg4z-agenda.xlsx</a:t>
            </a:r>
            <a:endParaRPr lang="en-US" altLang="en-US" dirty="0">
              <a:solidFill>
                <a:schemeClr val="accent6"/>
              </a:solidFill>
            </a:endParaRPr>
          </a:p>
          <a:p>
            <a:endParaRPr lang="en-US" altLang="en-US" dirty="0"/>
          </a:p>
          <a:p>
            <a:endParaRPr lang="en-US" alt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7914F3D-E9D7-4F15-A186-A7A102163724}"/>
              </a:ext>
            </a:extLst>
          </p:cNvPr>
          <p:cNvSpPr>
            <a:spLocks noGrp="1" noChangeArrowheads="1"/>
          </p:cNvSpPr>
          <p:nvPr>
            <p:ph type="title"/>
          </p:nvPr>
        </p:nvSpPr>
        <p:spPr/>
        <p:txBody>
          <a:bodyPr/>
          <a:lstStyle/>
          <a:p>
            <a:r>
              <a:rPr lang="en-GB" altLang="en-US"/>
              <a:t>Overhead</a:t>
            </a:r>
            <a:endParaRPr lang="en-US" altLang="en-US"/>
          </a:p>
        </p:txBody>
      </p:sp>
      <p:sp>
        <p:nvSpPr>
          <p:cNvPr id="15363" name="Content Placeholder 2">
            <a:extLst>
              <a:ext uri="{FF2B5EF4-FFF2-40B4-BE49-F238E27FC236}">
                <a16:creationId xmlns:a16="http://schemas.microsoft.com/office/drawing/2014/main" id="{AFAB1F2D-3EF5-48E6-BAC5-4D8C8E8231BC}"/>
              </a:ext>
            </a:extLst>
          </p:cNvPr>
          <p:cNvSpPr>
            <a:spLocks noGrp="1" noChangeArrowheads="1"/>
          </p:cNvSpPr>
          <p:nvPr>
            <p:ph idx="1"/>
          </p:nvPr>
        </p:nvSpPr>
        <p:spPr/>
        <p:txBody>
          <a:bodyPr/>
          <a:lstStyle/>
          <a:p>
            <a:r>
              <a:rPr lang="en-US" altLang="en-US"/>
              <a:t>Modify Agenda</a:t>
            </a:r>
          </a:p>
          <a:p>
            <a:r>
              <a:rPr lang="en-US" altLang="en-US"/>
              <a:t>Approve agenda</a:t>
            </a:r>
          </a:p>
          <a:p>
            <a:r>
              <a:rPr lang="en-US" altLang="en-US"/>
              <a:t>IEEE Slides</a:t>
            </a:r>
          </a:p>
          <a:p>
            <a:endParaRPr lang="en-US" altLang="en-US"/>
          </a:p>
          <a:p>
            <a:endParaRPr lang="en-US" altLang="en-US"/>
          </a:p>
        </p:txBody>
      </p:sp>
      <p:sp>
        <p:nvSpPr>
          <p:cNvPr id="6" name="Text Box 2">
            <a:extLst>
              <a:ext uri="{FF2B5EF4-FFF2-40B4-BE49-F238E27FC236}">
                <a16:creationId xmlns:a16="http://schemas.microsoft.com/office/drawing/2014/main" id="{31D28C7F-4AD0-456B-9DBA-7D656D70E7DA}"/>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8</a:t>
            </a:fld>
            <a:endParaRPr lang="en-US" altLang="en-US" sz="12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27">
            <a:extLst>
              <a:ext uri="{FF2B5EF4-FFF2-40B4-BE49-F238E27FC236}">
                <a16:creationId xmlns:a16="http://schemas.microsoft.com/office/drawing/2014/main" id="{2F775268-ABD0-4FCD-825B-45F939F89585}"/>
              </a:ext>
            </a:extLst>
          </p:cNvPr>
          <p:cNvSpPr>
            <a:spLocks noGrp="1" noChangeArrowheads="1"/>
          </p:cNvSpPr>
          <p:nvPr>
            <p:ph type="body" idx="1"/>
          </p:nvPr>
        </p:nvSpPr>
        <p:spPr>
          <a:xfrm>
            <a:off x="190500" y="1079500"/>
            <a:ext cx="8763000" cy="5549900"/>
          </a:xfrm>
        </p:spPr>
        <p:txBody>
          <a:bodyPr lIns="90487" tIns="44450" rIns="90487" bIns="44450"/>
          <a:lstStyle/>
          <a:p>
            <a:pPr>
              <a:lnSpc>
                <a:spcPct val="80000"/>
              </a:lnSpc>
              <a:spcAft>
                <a:spcPct val="30000"/>
              </a:spcAft>
              <a:buFont typeface="Monotype Sorts" charset="2"/>
              <a:buNone/>
            </a:pPr>
            <a:r>
              <a:rPr lang="en-US" altLang="en-US" sz="1800" b="1"/>
              <a:t>	The IEEE-SA strongly recommends that at each WG meeting the chair or a designee:</a:t>
            </a:r>
            <a:endParaRPr lang="en-US" altLang="en-US" sz="1800"/>
          </a:p>
          <a:p>
            <a:pPr lvl="1">
              <a:lnSpc>
                <a:spcPct val="80000"/>
              </a:lnSpc>
              <a:spcBef>
                <a:spcPct val="0"/>
              </a:spcBef>
              <a:buFont typeface="Arial" panose="020B0604020202020204" pitchFamily="34" charset="0"/>
              <a:buChar char="•"/>
            </a:pPr>
            <a:r>
              <a:rPr lang="en-US" altLang="en-US" sz="1400" b="1"/>
              <a:t>Show slides #1 through #4 of this presentation</a:t>
            </a:r>
          </a:p>
          <a:p>
            <a:pPr lvl="1">
              <a:lnSpc>
                <a:spcPct val="80000"/>
              </a:lnSpc>
              <a:spcBef>
                <a:spcPct val="0"/>
              </a:spcBef>
              <a:buFont typeface="Arial" panose="020B0604020202020204" pitchFamily="34" charset="0"/>
              <a:buChar char="•"/>
            </a:pPr>
            <a:r>
              <a:rPr lang="en-US" altLang="en-US" sz="1400" b="1"/>
              <a:t>Advise the WG attendees that:</a:t>
            </a:r>
            <a:r>
              <a:rPr lang="en-US" altLang="en-US" sz="1400"/>
              <a:t> </a:t>
            </a:r>
          </a:p>
          <a:p>
            <a:pPr lvl="2">
              <a:lnSpc>
                <a:spcPct val="80000"/>
              </a:lnSpc>
              <a:spcBef>
                <a:spcPct val="0"/>
              </a:spcBef>
              <a:buFont typeface="Arial" panose="020B0604020202020204" pitchFamily="34" charset="0"/>
              <a:buChar char="•"/>
            </a:pPr>
            <a:r>
              <a:rPr lang="en-US" altLang="en-US" sz="1400"/>
              <a:t>The IEEE’s patent policy is described in Clause 6 of the </a:t>
            </a:r>
            <a:r>
              <a:rPr lang="en-US" altLang="en-US" sz="1400" i="1"/>
              <a:t>IEEE-SA Standards Board Bylaws</a:t>
            </a:r>
            <a:r>
              <a:rPr lang="en-US" altLang="en-US" sz="1400"/>
              <a:t>;</a:t>
            </a:r>
          </a:p>
          <a:p>
            <a:pPr lvl="2">
              <a:lnSpc>
                <a:spcPct val="80000"/>
              </a:lnSpc>
              <a:spcBef>
                <a:spcPct val="0"/>
              </a:spcBef>
              <a:buFont typeface="Arial" panose="020B0604020202020204" pitchFamily="34" charset="0"/>
              <a:buChar char="•"/>
            </a:pPr>
            <a:r>
              <a:rPr lang="en-US" altLang="en-US" sz="1400"/>
              <a:t>Early identification of patent claims which may be essential for the use of standards under development is strongly encouraged; </a:t>
            </a:r>
          </a:p>
          <a:p>
            <a:pPr lvl="2">
              <a:lnSpc>
                <a:spcPct val="80000"/>
              </a:lnSpc>
              <a:spcBef>
                <a:spcPct val="0"/>
              </a:spcBef>
              <a:buFont typeface="Arial" panose="020B0604020202020204" pitchFamily="34" charset="0"/>
              <a:buChar char="•"/>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spcBef>
                <a:spcPct val="0"/>
              </a:spcBef>
              <a:buFont typeface="Arial" panose="020B0604020202020204" pitchFamily="34" charset="0"/>
              <a:buChar char="•"/>
            </a:pPr>
            <a:r>
              <a:rPr lang="en-US" altLang="en-US" sz="1400" b="1"/>
              <a:t>Instruct the WG Secretary to record in the minutes of the relevant WG meeting:</a:t>
            </a:r>
            <a:r>
              <a:rPr lang="en-US" altLang="en-US" sz="900"/>
              <a:t> </a:t>
            </a:r>
          </a:p>
          <a:p>
            <a:pPr lvl="2">
              <a:lnSpc>
                <a:spcPct val="80000"/>
              </a:lnSpc>
              <a:spcBef>
                <a:spcPct val="0"/>
              </a:spcBef>
              <a:buFont typeface="Arial" panose="020B0604020202020204" pitchFamily="34" charset="0"/>
              <a:buChar char="•"/>
            </a:pPr>
            <a:r>
              <a:rPr lang="en-US" altLang="en-US" sz="1400"/>
              <a:t>That the foregoing information was provided and that slides 1 through 4 (and this slide 0, if applicable) were shown; </a:t>
            </a:r>
          </a:p>
          <a:p>
            <a:pPr lvl="2">
              <a:lnSpc>
                <a:spcPct val="80000"/>
              </a:lnSpc>
              <a:spcBef>
                <a:spcPct val="0"/>
              </a:spcBef>
              <a:buFont typeface="Arial" panose="020B0604020202020204" pitchFamily="34" charset="0"/>
              <a:buChar char="•"/>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spcBef>
                <a:spcPct val="0"/>
              </a:spcBef>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spcBef>
                <a:spcPct val="0"/>
              </a:spcBef>
              <a:buFont typeface="Arial" panose="020B0604020202020204" pitchFamily="34" charset="0"/>
              <a:buChar char="•"/>
            </a:pPr>
            <a:endParaRPr lang="en-US" altLang="en-US" sz="800"/>
          </a:p>
          <a:p>
            <a:pPr lvl="1">
              <a:lnSpc>
                <a:spcPct val="80000"/>
              </a:lnSpc>
              <a:spcBef>
                <a:spcPct val="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charset="2"/>
              <a:buNone/>
            </a:pPr>
            <a:endParaRPr lang="en-US" altLang="en-US" sz="1200"/>
          </a:p>
          <a:p>
            <a:pPr lvl="1">
              <a:lnSpc>
                <a:spcPct val="80000"/>
              </a:lnSpc>
              <a:spcBef>
                <a:spcPct val="5000"/>
              </a:spcBef>
              <a:buFont typeface="Monotype Sorts" charset="2"/>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6387" name="Rectangle 1026">
            <a:extLst>
              <a:ext uri="{FF2B5EF4-FFF2-40B4-BE49-F238E27FC236}">
                <a16:creationId xmlns:a16="http://schemas.microsoft.com/office/drawing/2014/main" id="{6FAD1486-1CCA-4ED1-AEB8-395A9D3396B6}"/>
              </a:ext>
            </a:extLst>
          </p:cNvPr>
          <p:cNvSpPr>
            <a:spLocks noGrp="1" noChangeArrowheads="1"/>
          </p:cNvSpPr>
          <p:nvPr>
            <p:ph type="title"/>
          </p:nvPr>
        </p:nvSpPr>
        <p:spPr>
          <a:xfrm>
            <a:off x="685800" y="533400"/>
            <a:ext cx="7772400" cy="609600"/>
          </a:xfrm>
        </p:spPr>
        <p:txBody>
          <a:bodyPr lIns="90487" tIns="44450" rIns="90487" bIns="44450"/>
          <a:lstStyle/>
          <a:p>
            <a:r>
              <a:rPr lang="en-US" altLang="en-US" sz="2400"/>
              <a:t>Instructions for the WG Chair</a:t>
            </a:r>
          </a:p>
        </p:txBody>
      </p:sp>
      <p:sp>
        <p:nvSpPr>
          <p:cNvPr id="16388" name="Rectangle 1028">
            <a:extLst>
              <a:ext uri="{FF2B5EF4-FFF2-40B4-BE49-F238E27FC236}">
                <a16:creationId xmlns:a16="http://schemas.microsoft.com/office/drawing/2014/main" id="{8E9CFE73-8BE1-4FAF-803D-44A08F798720}"/>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lgn="ctr">
              <a:spcBef>
                <a:spcPct val="0"/>
              </a:spcBef>
              <a:buClrTx/>
              <a:buSzTx/>
              <a:buFontTx/>
              <a:buNone/>
            </a:pPr>
            <a:endParaRPr lang="en-GB" altLang="en-US" b="1" u="sng">
              <a:solidFill>
                <a:srgbClr val="000099"/>
              </a:solidFill>
            </a:endParaRPr>
          </a:p>
        </p:txBody>
      </p:sp>
      <p:sp>
        <p:nvSpPr>
          <p:cNvPr id="16389" name="Rectangle 1029">
            <a:extLst>
              <a:ext uri="{FF2B5EF4-FFF2-40B4-BE49-F238E27FC236}">
                <a16:creationId xmlns:a16="http://schemas.microsoft.com/office/drawing/2014/main" id="{07992A34-C1BB-4365-8696-96AF61F6EBBB}"/>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ts val="800"/>
              </a:spcBef>
              <a:buClr>
                <a:srgbClr val="000000"/>
              </a:buClr>
              <a:buSzPct val="100000"/>
              <a:buFont typeface="Times New Roman" panose="02020603050405020304" pitchFamily="18" charset="0"/>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Arial" panose="020B0604020202020204" pitchFamily="34" charset="0"/>
                <a:ea typeface="MS PGothic" panose="020B0600070205080204" pitchFamily="34" charset="-128"/>
              </a:defRPr>
            </a:lvl9pPr>
          </a:lstStyle>
          <a:p>
            <a:pPr>
              <a:spcBef>
                <a:spcPct val="20000"/>
              </a:spcBef>
              <a:buClr>
                <a:srgbClr val="CC3300"/>
              </a:buClr>
              <a:buSzPct val="50000"/>
              <a:buFont typeface="Monotype Sorts" charset="2"/>
              <a:buChar char="l"/>
            </a:pPr>
            <a:endParaRPr lang="en-GB" altLang="en-US" sz="1800">
              <a:solidFill>
                <a:srgbClr val="000099"/>
              </a:solidFill>
            </a:endParaRPr>
          </a:p>
        </p:txBody>
      </p:sp>
      <p:sp>
        <p:nvSpPr>
          <p:cNvPr id="6" name="Text Box 2">
            <a:extLst>
              <a:ext uri="{FF2B5EF4-FFF2-40B4-BE49-F238E27FC236}">
                <a16:creationId xmlns:a16="http://schemas.microsoft.com/office/drawing/2014/main" id="{F85CF752-0DB2-40CA-94E3-66E23F891701}"/>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9</a:t>
            </a:fld>
            <a:endParaRPr lang="en-US" altLang="en-US" sz="1200" dirty="0">
              <a:latin typeface="Times New Roman" panose="02020603050405020304" pitchFamily="18" charset="0"/>
            </a:endParaRPr>
          </a:p>
        </p:txBody>
      </p:sp>
    </p:spTree>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4986</TotalTime>
  <Words>946</Words>
  <Application>Microsoft Office PowerPoint</Application>
  <PresentationFormat>On-screen Show (4:3)</PresentationFormat>
  <Paragraphs>165</Paragraphs>
  <Slides>15</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Helvetica</vt:lpstr>
      <vt:lpstr>Monotype Sorts</vt:lpstr>
      <vt:lpstr>Times New Roman</vt:lpstr>
      <vt:lpstr>Wingdings</vt:lpstr>
      <vt:lpstr>Office Theme</vt:lpstr>
      <vt:lpstr>PowerPoint Presentation</vt:lpstr>
      <vt:lpstr>Sign In for attendance </vt:lpstr>
      <vt:lpstr>PowerPoint Presentation</vt:lpstr>
      <vt:lpstr>PowerPoint Presentation</vt:lpstr>
      <vt:lpstr>PowerPoint Presentation</vt:lpstr>
      <vt:lpstr>4z-EIR Schedule for the Week</vt:lpstr>
      <vt:lpstr>Agenda</vt:lpstr>
      <vt:lpstr>Overhead</vt:lpstr>
      <vt:lpstr>Instructions for the WG Chair</vt:lpstr>
      <vt:lpstr>Participants, Patents, and Duty to Inform</vt:lpstr>
      <vt:lpstr>Patent Related Links</vt:lpstr>
      <vt:lpstr>Call for Potentially Essential Patents</vt:lpstr>
      <vt:lpstr>Other Guidelines for IEEE WG Meetings</vt:lpstr>
      <vt:lpstr>November Accomplishments</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86</cp:revision>
  <cp:lastPrinted>2000-03-07T00:55:37Z</cp:lastPrinted>
  <dcterms:created xsi:type="dcterms:W3CDTF">2016-01-17T22:48:36Z</dcterms:created>
  <dcterms:modified xsi:type="dcterms:W3CDTF">2019-01-13T22:18:30Z</dcterms:modified>
</cp:coreProperties>
</file>