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59" r:id="rId2"/>
    <p:sldId id="354" r:id="rId3"/>
    <p:sldId id="355" r:id="rId4"/>
    <p:sldId id="356" r:id="rId5"/>
    <p:sldId id="357" r:id="rId6"/>
    <p:sldId id="358" r:id="rId7"/>
    <p:sldId id="271" r:id="rId8"/>
    <p:sldId id="272" r:id="rId9"/>
    <p:sldId id="264" r:id="rId10"/>
    <p:sldId id="315" r:id="rId11"/>
    <p:sldId id="359" r:id="rId12"/>
    <p:sldId id="303" r:id="rId13"/>
    <p:sldId id="364" r:id="rId14"/>
    <p:sldId id="342" r:id="rId15"/>
    <p:sldId id="365"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354"/>
            <p14:sldId id="355"/>
            <p14:sldId id="356"/>
            <p14:sldId id="357"/>
            <p14:sldId id="358"/>
            <p14:sldId id="271"/>
            <p14:sldId id="272"/>
            <p14:sldId id="264"/>
          </p14:sldIdLst>
        </p14:section>
        <p14:section name="Maintenance Slides" id="{D507A924-5AC0-334B-9748-422B382A8527}">
          <p14:sldIdLst>
            <p14:sldId id="315"/>
            <p14:sldId id="359"/>
          </p14:sldIdLst>
        </p14:section>
        <p14:section name="IETF Slides" id="{6F917E0C-88C3-844C-A2A8-1D0DD9F462AB}">
          <p14:sldIdLst>
            <p14:sldId id="303"/>
          </p14:sldIdLst>
        </p14:section>
        <p14:section name="Joint Meeting Slides" id="{4042D080-B958-EA4D-BDAC-4A8AEEE50AF8}">
          <p14:sldIdLst/>
        </p14:section>
        <p14:section name="WNG Slide" id="{606CC85E-C483-8140-831E-DEBCD83DA7FF}">
          <p14:sldIdLst>
            <p14:sldId id="364"/>
          </p14:sldIdLst>
        </p14:section>
        <p14:section name="Closing Slide" id="{17524BA6-C3AC-EE4D-BA9D-E46A8CDB0646}">
          <p14:sldIdLst>
            <p14:sldId id="342"/>
            <p14:sldId id="3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117" autoAdjust="0"/>
    <p:restoredTop sz="95697" autoAdjust="0"/>
  </p:normalViewPr>
  <p:slideViewPr>
    <p:cSldViewPr>
      <p:cViewPr varScale="1">
        <p:scale>
          <a:sx n="107" d="100"/>
          <a:sy n="107" d="100"/>
        </p:scale>
        <p:origin x="2256" y="1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2D95508-F5C3-4946-AE61-4A904CF7919A}"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B0DD6D2-FA48-F34D-80FC-80C3F1969D20}"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January 19</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103739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&lt;Jan 2019&gt;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43877" y="336550"/>
            <a:ext cx="50355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t>&lt;Jan 2019&gt;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15-19-0014-01-0mag</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SC Report for St Louis 2019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14 Jan 2019</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SC Report for Jan 2019 Session.</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Jan 2019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444500"/>
            <a:ext cx="9296400" cy="1600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any issues with published standards?</a:t>
            </a:r>
          </a:p>
        </p:txBody>
      </p:sp>
    </p:spTree>
    <p:extLst>
      <p:ext uri="{BB962C8B-B14F-4D97-AF65-F5344CB8AC3E}">
        <p14:creationId xmlns:p14="http://schemas.microsoft.com/office/powerpoint/2010/main" val="109870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12234" y="1676400"/>
            <a:ext cx="8305800" cy="2438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a:t>Discussion on terminology changes to the Operations Manual (15-10-0235-21</a:t>
            </a:r>
            <a:r>
              <a:rPr lang="en-US" sz="2800" dirty="0"/>
              <a:t>)</a:t>
            </a:r>
          </a:p>
          <a:p>
            <a:pPr marL="860425" eaLnBrk="0" fontAlgn="b" hangingPunct="0">
              <a:buClr>
                <a:srgbClr val="FF0000"/>
              </a:buClr>
            </a:pPr>
            <a:r>
              <a:rPr lang="en-US" sz="2000" u="sng" dirty="0"/>
              <a:t>From</a:t>
            </a:r>
            <a:r>
              <a:rPr lang="en-US" sz="2000" dirty="0"/>
              <a:t> 			</a:t>
            </a:r>
            <a:r>
              <a:rPr lang="en-US" sz="2000" u="sng" dirty="0"/>
              <a:t>To</a:t>
            </a:r>
            <a:endParaRPr lang="en-US" sz="2000" dirty="0"/>
          </a:p>
          <a:p>
            <a:pPr marL="860425"/>
            <a:r>
              <a:rPr lang="en-US" sz="2000" dirty="0"/>
              <a:t>Sponsor 			Standards Committee</a:t>
            </a:r>
          </a:p>
          <a:p>
            <a:pPr marL="860425"/>
            <a:r>
              <a:rPr lang="en-US" sz="2000" dirty="0"/>
              <a:t>Sponsor ballot 		Standards Association ballot</a:t>
            </a:r>
          </a:p>
          <a:p>
            <a:pPr marL="860425"/>
            <a:r>
              <a:rPr lang="en-US" sz="2000" dirty="0"/>
              <a:t>Ballot Resolution 		Committee Comment Resolution Group</a:t>
            </a:r>
          </a:p>
        </p:txBody>
      </p:sp>
    </p:spTree>
    <p:extLst>
      <p:ext uri="{BB962C8B-B14F-4D97-AF65-F5344CB8AC3E}">
        <p14:creationId xmlns:p14="http://schemas.microsoft.com/office/powerpoint/2010/main" val="976539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4904"/>
            <a:ext cx="7772400" cy="1066800"/>
          </a:xfrm>
        </p:spPr>
        <p:txBody>
          <a:bodyPr/>
          <a:lstStyle/>
          <a:p>
            <a:r>
              <a:rPr lang="en-US" b="1" dirty="0"/>
              <a:t>SC IETF</a:t>
            </a:r>
          </a:p>
        </p:txBody>
      </p:sp>
      <p:sp>
        <p:nvSpPr>
          <p:cNvPr id="3" name="Content Placeholder 2"/>
          <p:cNvSpPr>
            <a:spLocks noGrp="1"/>
          </p:cNvSpPr>
          <p:nvPr>
            <p:ph idx="1"/>
          </p:nvPr>
        </p:nvSpPr>
        <p:spPr>
          <a:xfrm>
            <a:off x="114300" y="492000"/>
            <a:ext cx="9029700" cy="5908799"/>
          </a:xfrm>
        </p:spPr>
        <p:txBody>
          <a:bodyPr/>
          <a:lstStyle/>
          <a:p>
            <a:pPr>
              <a:buClr>
                <a:srgbClr val="FF0000"/>
              </a:buClr>
              <a:buFont typeface="Wingdings" charset="2"/>
              <a:buChar char="q"/>
            </a:pPr>
            <a:r>
              <a:rPr lang="en-US" sz="2800" dirty="0"/>
              <a:t>Results from IETF 103 were discussed in Bangkok while the agenda for IETF 104 will be discussed in Vancouver.</a:t>
            </a:r>
          </a:p>
          <a:p>
            <a:pPr lvl="1">
              <a:buClr>
                <a:srgbClr val="FF0000"/>
              </a:buClr>
              <a:buFont typeface="Wingdings" charset="2"/>
              <a:buChar char="q"/>
            </a:pPr>
            <a:r>
              <a:rPr lang="en-US" sz="2400" dirty="0"/>
              <a:t>Accordingly, for the first meeting it would be appropriate to discuss the topic of IEEE 802.15.4w inclusion in the IETF LPWA effort.</a:t>
            </a:r>
          </a:p>
          <a:p>
            <a:pPr>
              <a:buClr>
                <a:srgbClr val="FF0000"/>
              </a:buClr>
              <a:buFont typeface="Wingdings" charset="2"/>
              <a:buChar char="q"/>
            </a:pPr>
            <a:r>
              <a:rPr lang="en-US" sz="2800" dirty="0"/>
              <a:t>The second meeting will be focused upon SCHC</a:t>
            </a:r>
          </a:p>
          <a:p>
            <a:pPr lvl="1">
              <a:buClr>
                <a:srgbClr val="FF0000"/>
              </a:buClr>
              <a:buFont typeface="Wingdings" charset="2"/>
              <a:buChar char="q"/>
            </a:pPr>
            <a:r>
              <a:rPr lang="en-US" sz="2400" dirty="0"/>
              <a:t>Review IETF document “SCHC for 802.15.4 </a:t>
            </a:r>
            <a:r>
              <a:rPr lang="en-US" sz="2400" dirty="0" err="1"/>
              <a:t>lpwan</a:t>
            </a:r>
            <a:r>
              <a:rPr lang="en-US" sz="2400" dirty="0"/>
              <a:t> applications draft-authors-lpwan-schc-802154-00”</a:t>
            </a:r>
          </a:p>
          <a:p>
            <a:pPr lvl="1">
              <a:buClr>
                <a:srgbClr val="FF0000"/>
              </a:buClr>
              <a:buFont typeface="Wingdings" charset="2"/>
              <a:buChar char="q"/>
            </a:pPr>
            <a:r>
              <a:rPr lang="en-US" sz="2600" dirty="0"/>
              <a:t>Discussion on IETF LPWA WG document proposal:</a:t>
            </a:r>
          </a:p>
          <a:p>
            <a:pPr lvl="2">
              <a:buClr>
                <a:srgbClr val="FF0000"/>
              </a:buClr>
              <a:buFont typeface="Wingdings" charset="2"/>
              <a:buChar char="q"/>
            </a:pPr>
            <a:r>
              <a:rPr lang="en-US" sz="2000" dirty="0"/>
              <a:t>Draft LPWAN SCHC for 802.15.4 (estimated at 15 – 20 pages)</a:t>
            </a:r>
          </a:p>
          <a:p>
            <a:pPr lvl="2">
              <a:buClr>
                <a:srgbClr val="FF0000"/>
              </a:buClr>
              <a:buFont typeface="Wingdings" charset="2"/>
              <a:buChar char="q"/>
            </a:pPr>
            <a:r>
              <a:rPr lang="en-US" sz="2000" dirty="0"/>
              <a:t>IETF LPWA data rates &lt; 20 kb/s</a:t>
            </a:r>
          </a:p>
          <a:p>
            <a:pPr lvl="2">
              <a:buClr>
                <a:srgbClr val="FF0000"/>
              </a:buClr>
              <a:buFont typeface="Wingdings" charset="2"/>
              <a:buChar char="q"/>
            </a:pPr>
            <a:r>
              <a:rPr lang="en-US" sz="2000" dirty="0"/>
              <a:t>Fragmentation comparison/tradeoffs</a:t>
            </a:r>
          </a:p>
          <a:p>
            <a:pPr lvl="2">
              <a:buClr>
                <a:srgbClr val="FF0000"/>
              </a:buClr>
              <a:buFont typeface="Wingdings" charset="2"/>
              <a:buChar char="q"/>
            </a:pPr>
            <a:r>
              <a:rPr lang="en-US" sz="2000" dirty="0"/>
              <a:t>Encryption mechanism…PHY or MAC?</a:t>
            </a:r>
          </a:p>
          <a:p>
            <a:pPr lvl="2">
              <a:buClr>
                <a:srgbClr val="FF0000"/>
              </a:buClr>
              <a:buFont typeface="Wingdings" charset="2"/>
              <a:buChar char="q"/>
            </a:pPr>
            <a:endParaRPr lang="en-US" sz="2000" dirty="0"/>
          </a:p>
        </p:txBody>
      </p:sp>
      <p:sp>
        <p:nvSpPr>
          <p:cNvPr id="4" name="Date Placeholder 3"/>
          <p:cNvSpPr>
            <a:spLocks noGrp="1"/>
          </p:cNvSpPr>
          <p:nvPr>
            <p:ph type="dt" sz="half" idx="10"/>
          </p:nvPr>
        </p:nvSpPr>
        <p:spPr/>
        <p:txBody>
          <a:bodyPr/>
          <a:lstStyle/>
          <a:p>
            <a:pPr>
              <a:defRPr/>
            </a:pPr>
            <a:r>
              <a:rPr lang="en-US"/>
              <a:t>&lt;Jan 2019&gt;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1160942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&lt;Jan 2019&gt;</a:t>
            </a:r>
            <a:endParaRPr lang="en-US" dirty="0"/>
          </a:p>
        </p:txBody>
      </p:sp>
      <p:sp>
        <p:nvSpPr>
          <p:cNvPr id="3" name="Footer Placeholder 2"/>
          <p:cNvSpPr>
            <a:spLocks noGrp="1"/>
          </p:cNvSpPr>
          <p:nvPr>
            <p:ph type="ftr" sz="quarter" idx="11"/>
          </p:nvPr>
        </p:nvSpPr>
        <p:spPr/>
        <p:txBody>
          <a:bodyPr/>
          <a:lstStyle/>
          <a:p>
            <a:pPr>
              <a:defRPr/>
            </a:pPr>
            <a:r>
              <a:rPr lang="en-US"/>
              <a:t>&lt;Pat Kinney&gt;, &lt;Kinney Consulting LLC&gt;</a:t>
            </a:r>
          </a:p>
        </p:txBody>
      </p:sp>
      <p:sp>
        <p:nvSpPr>
          <p:cNvPr id="4" name="Slide Number Placeholder 3"/>
          <p:cNvSpPr>
            <a:spLocks noGrp="1"/>
          </p:cNvSpPr>
          <p:nvPr>
            <p:ph type="sldNum" sz="quarter" idx="12"/>
          </p:nvPr>
        </p:nvSpPr>
        <p:spPr/>
        <p:txBody>
          <a:bodyPr/>
          <a:lstStyle/>
          <a:p>
            <a:pPr>
              <a:defRPr/>
            </a:pPr>
            <a:r>
              <a:rPr lang="en-US"/>
              <a:t>Slide </a:t>
            </a:r>
            <a:fld id="{03628903-88D7-C74D-8D58-8597ECE2BB7F}" type="slidenum">
              <a:rPr lang="en-US" smtClean="0"/>
              <a:pPr>
                <a:defRPr/>
              </a:pPr>
              <a:t>13</a:t>
            </a:fld>
            <a:endParaRPr lang="en-US"/>
          </a:p>
        </p:txBody>
      </p:sp>
      <p:sp>
        <p:nvSpPr>
          <p:cNvPr id="5" name="Rectangle 4"/>
          <p:cNvSpPr/>
          <p:nvPr/>
        </p:nvSpPr>
        <p:spPr>
          <a:xfrm>
            <a:off x="304800" y="2133600"/>
            <a:ext cx="8534400" cy="2985433"/>
          </a:xfrm>
          <a:prstGeom prst="rect">
            <a:avLst/>
          </a:prstGeom>
        </p:spPr>
        <p:txBody>
          <a:bodyPr wrap="square">
            <a:spAutoFit/>
          </a:bodyPr>
          <a:lstStyle/>
          <a:p>
            <a:pPr eaLnBrk="0" fontAlgn="b" hangingPunct="0">
              <a:buClr>
                <a:srgbClr val="FF0000"/>
              </a:buClr>
            </a:pPr>
            <a:r>
              <a:rPr lang="en-US" sz="2800" b="1" dirty="0"/>
              <a:t>Presentation requests:</a:t>
            </a:r>
          </a:p>
          <a:p>
            <a:pPr marL="514350" indent="-508000">
              <a:buClr>
                <a:srgbClr val="FF0000"/>
              </a:buClr>
              <a:buFont typeface="Wingdings" charset="2"/>
              <a:buChar char="q"/>
              <a:tabLst>
                <a:tab pos="5091113" algn="l"/>
              </a:tabLst>
            </a:pPr>
            <a:r>
              <a:rPr lang="en-US" sz="2400" b="1" dirty="0"/>
              <a:t>Network Enablers for Seamless HMD-based VR (Virtual Reality), SG plan and activities by S Das</a:t>
            </a:r>
          </a:p>
          <a:p>
            <a:pPr marL="457200" indent="-457200" eaLnBrk="0" fontAlgn="b" hangingPunct="0">
              <a:buClr>
                <a:srgbClr val="FF0000"/>
              </a:buClr>
              <a:buFont typeface="Wingdings" pitchFamily="2" charset="2"/>
              <a:buChar char="q"/>
            </a:pPr>
            <a:endParaRPr lang="en-US" sz="2800" b="1" dirty="0"/>
          </a:p>
          <a:p>
            <a:pPr marL="457200" indent="-457200" eaLnBrk="0" fontAlgn="b" hangingPunct="0">
              <a:buClr>
                <a:srgbClr val="FF0000"/>
              </a:buClr>
              <a:buFont typeface="Wingdings" pitchFamily="2" charset="2"/>
              <a:buChar char="q"/>
            </a:pPr>
            <a:endParaRPr lang="en-US" sz="2800" b="1" dirty="0"/>
          </a:p>
          <a:p>
            <a:pPr marL="457200" indent="-457200" eaLnBrk="0" fontAlgn="b" hangingPunct="0">
              <a:buClr>
                <a:srgbClr val="FF0000"/>
              </a:buClr>
              <a:buFont typeface="Wingdings" charset="0"/>
              <a:buChar char="q"/>
            </a:pPr>
            <a:endParaRPr lang="en-US" sz="2800" b="1" dirty="0"/>
          </a:p>
          <a:p>
            <a:pPr marL="914400" lvl="1" indent="-457200" eaLnBrk="0" fontAlgn="b" hangingPunct="0">
              <a:buClr>
                <a:srgbClr val="FF0000"/>
              </a:buClr>
              <a:buFont typeface="Wingdings" charset="0"/>
              <a:buChar char="q"/>
            </a:pPr>
            <a:endParaRPr lang="en-US" sz="2800" b="1" dirty="0"/>
          </a:p>
        </p:txBody>
      </p:sp>
      <p:sp>
        <p:nvSpPr>
          <p:cNvPr id="6" name="Rectangle 5"/>
          <p:cNvSpPr/>
          <p:nvPr/>
        </p:nvSpPr>
        <p:spPr>
          <a:xfrm>
            <a:off x="3124200" y="685800"/>
            <a:ext cx="2209800" cy="646331"/>
          </a:xfrm>
          <a:prstGeom prst="rect">
            <a:avLst/>
          </a:prstGeom>
        </p:spPr>
        <p:txBody>
          <a:bodyPr wrap="square">
            <a:spAutoFit/>
          </a:bodyPr>
          <a:lstStyle/>
          <a:p>
            <a:r>
              <a:rPr lang="en-US" sz="3600" b="1" dirty="0"/>
              <a:t>SC WNG</a:t>
            </a:r>
            <a:endParaRPr lang="en-US" sz="3600" dirty="0"/>
          </a:p>
        </p:txBody>
      </p:sp>
    </p:spTree>
    <p:extLst>
      <p:ext uri="{BB962C8B-B14F-4D97-AF65-F5344CB8AC3E}">
        <p14:creationId xmlns:p14="http://schemas.microsoft.com/office/powerpoint/2010/main" val="3970316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47304" y="990600"/>
            <a:ext cx="8320087" cy="533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1800" b="1" dirty="0"/>
              <a:t>Changes with Existing Standards: </a:t>
            </a:r>
          </a:p>
          <a:p>
            <a:pPr marL="1257300" lvl="2" indent="-342900">
              <a:buClr>
                <a:srgbClr val="FF0000"/>
              </a:buClr>
              <a:buFont typeface="Wingdings" charset="2"/>
              <a:buChar char="q"/>
            </a:pPr>
            <a:r>
              <a:rPr lang="en-US" sz="1800" b="1" dirty="0"/>
              <a:t>No requests</a:t>
            </a:r>
          </a:p>
          <a:p>
            <a:pPr marL="800100" lvl="1" indent="-342900">
              <a:buClr>
                <a:srgbClr val="FF0000"/>
              </a:buClr>
              <a:buFont typeface="Wingdings" charset="2"/>
              <a:buChar char="q"/>
            </a:pPr>
            <a:r>
              <a:rPr lang="en-US" sz="1800" b="1" dirty="0"/>
              <a:t>Changes with Operations Manual: </a:t>
            </a:r>
          </a:p>
          <a:p>
            <a:pPr marL="1257300" lvl="2" indent="-342900">
              <a:buClr>
                <a:srgbClr val="FF0000"/>
              </a:buClr>
              <a:buFont typeface="Wingdings" charset="2"/>
              <a:buChar char="q"/>
            </a:pPr>
            <a:r>
              <a:rPr lang="en-US" sz="1800" b="1" dirty="0"/>
              <a:t>Terminology changes mandated by IEEE-SA changes were inserted into 15-10-0235-22</a:t>
            </a:r>
          </a:p>
          <a:p>
            <a:pPr marL="342900" indent="-342900">
              <a:buClr>
                <a:srgbClr val="FF0000"/>
              </a:buClr>
              <a:buFont typeface="Wingdings" charset="2"/>
              <a:buChar char="q"/>
            </a:pPr>
            <a:r>
              <a:rPr lang="en-US" sz="2000" b="1" dirty="0"/>
              <a:t>SC WNG</a:t>
            </a:r>
          </a:p>
          <a:p>
            <a:pPr marL="800100" lvl="1" indent="-342900">
              <a:buClr>
                <a:srgbClr val="FF0000"/>
              </a:buClr>
              <a:buFont typeface="Wingdings" charset="2"/>
              <a:buChar char="q"/>
            </a:pPr>
            <a:r>
              <a:rPr lang="en-US" sz="1800" b="1" dirty="0"/>
              <a:t>One presentation was made:</a:t>
            </a:r>
          </a:p>
          <a:p>
            <a:pPr marL="1257300" lvl="2" indent="-342900">
              <a:buClr>
                <a:srgbClr val="FF0000"/>
              </a:buClr>
              <a:buFont typeface="Wingdings" charset="2"/>
              <a:buChar char="q"/>
            </a:pPr>
            <a:r>
              <a:rPr lang="en-US" sz="1800" b="1" dirty="0"/>
              <a:t>Network Enablers for Seamless HMD-based VR (Virtual Reality), SG plan and activities</a:t>
            </a:r>
          </a:p>
          <a:p>
            <a:pPr marL="1257300" lvl="2" indent="-342900">
              <a:buClr>
                <a:srgbClr val="FF0000"/>
              </a:buClr>
              <a:buFont typeface="Wingdings" charset="2"/>
              <a:buChar char="q"/>
            </a:pPr>
            <a:r>
              <a:rPr lang="en-US" sz="1800" b="1" dirty="0"/>
              <a:t>Intent of presentation was to advise 802.15 of need for high data rate short range wireless link for a study group in 802.21</a:t>
            </a:r>
          </a:p>
          <a:p>
            <a:pPr marL="342900" indent="-342900">
              <a:buClr>
                <a:srgbClr val="FF0000"/>
              </a:buClr>
              <a:buFont typeface="Wingdings" charset="2"/>
              <a:buChar char="q"/>
            </a:pPr>
            <a:r>
              <a:rPr lang="en-US" sz="2000" b="1" dirty="0"/>
              <a:t>IETF</a:t>
            </a:r>
          </a:p>
          <a:p>
            <a:pPr marL="800100" lvl="1" indent="-342900">
              <a:buClr>
                <a:srgbClr val="FF0000"/>
              </a:buClr>
              <a:buFont typeface="Wingdings" charset="2"/>
              <a:buChar char="q"/>
            </a:pPr>
            <a:r>
              <a:rPr lang="en-US" sz="1800" b="1" dirty="0"/>
              <a:t>Discussed including 802.15.4w into IETF LPWA</a:t>
            </a:r>
          </a:p>
          <a:p>
            <a:pPr marL="800100" lvl="1" indent="-342900">
              <a:buClr>
                <a:srgbClr val="FF0000"/>
              </a:buClr>
              <a:buFont typeface="Wingdings" charset="2"/>
              <a:buChar char="q"/>
            </a:pPr>
            <a:r>
              <a:rPr lang="en-US" sz="1800" b="1" dirty="0"/>
              <a:t>Reviewed IETF document “SCHC for 802.15.4 </a:t>
            </a:r>
            <a:r>
              <a:rPr lang="en-US" sz="1800" b="1" dirty="0" err="1"/>
              <a:t>lpwan</a:t>
            </a:r>
            <a:r>
              <a:rPr lang="en-US" sz="1800" b="1" dirty="0"/>
              <a:t> applications draft-authors-lpwan-schc-802154-00”</a:t>
            </a:r>
          </a:p>
          <a:p>
            <a:pPr marL="800100" lvl="1" indent="-342900">
              <a:buClr>
                <a:srgbClr val="FF0000"/>
              </a:buClr>
              <a:buFont typeface="Wingdings" charset="2"/>
              <a:buChar char="q"/>
            </a:pPr>
            <a:r>
              <a:rPr lang="en-US" sz="1800" b="1" dirty="0"/>
              <a:t>Discussed revision to above document</a:t>
            </a:r>
          </a:p>
          <a:p>
            <a:pPr marL="800100" lvl="1" indent="-342900">
              <a:buClr>
                <a:srgbClr val="FF0000"/>
              </a:buClr>
              <a:buFont typeface="Wingdings" charset="2"/>
              <a:buChar char="q"/>
            </a:pPr>
            <a:endParaRPr lang="en-US" sz="1800" b="1" dirty="0"/>
          </a:p>
          <a:p>
            <a:pPr marL="342900" indent="-342900">
              <a:buClr>
                <a:srgbClr val="FF0000"/>
              </a:buClr>
              <a:buFont typeface="Wingdings" charset="2"/>
              <a:buChar char="q"/>
            </a:pPr>
            <a:r>
              <a:rPr lang="en-US" sz="1800" b="1" dirty="0"/>
              <a:t>Minutes will be posted in document 15-19-0055-00</a:t>
            </a:r>
          </a:p>
        </p:txBody>
      </p:sp>
    </p:spTree>
    <p:extLst>
      <p:ext uri="{BB962C8B-B14F-4D97-AF65-F5344CB8AC3E}">
        <p14:creationId xmlns:p14="http://schemas.microsoft.com/office/powerpoint/2010/main" val="1688772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Future Efforts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1073727"/>
            <a:ext cx="8701087" cy="522910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a:spcAft>
                <a:spcPts val="600"/>
              </a:spcAft>
            </a:pPr>
            <a:r>
              <a:rPr lang="en-US" sz="2800" b="1" dirty="0"/>
              <a:t>These are the planned activities for the March plenary session</a:t>
            </a:r>
          </a:p>
          <a:p>
            <a:pPr marL="342900" indent="-342900">
              <a:buClr>
                <a:srgbClr val="FF0000"/>
              </a:buClr>
              <a:buFont typeface="Wingdings" charset="2"/>
              <a:buChar char="q"/>
            </a:pPr>
            <a:r>
              <a:rPr lang="en-US" sz="2400" b="1" dirty="0"/>
              <a:t>Maintenance</a:t>
            </a:r>
          </a:p>
          <a:p>
            <a:pPr marL="800100" lvl="1" indent="-342900">
              <a:buClr>
                <a:srgbClr val="FF0000"/>
              </a:buClr>
              <a:buFont typeface="Wingdings" charset="2"/>
              <a:buChar char="q"/>
            </a:pPr>
            <a:r>
              <a:rPr lang="en-US" sz="2400" b="1" dirty="0"/>
              <a:t>Review any change requests with Existing Standards </a:t>
            </a:r>
          </a:p>
          <a:p>
            <a:pPr marL="800100" lvl="1" indent="-342900">
              <a:buClr>
                <a:srgbClr val="FF0000"/>
              </a:buClr>
              <a:buFont typeface="Wingdings" charset="2"/>
              <a:buChar char="q"/>
            </a:pPr>
            <a:r>
              <a:rPr lang="en-US" sz="2400" b="1" dirty="0"/>
              <a:t>Review any change requests with Operations Manual</a:t>
            </a:r>
          </a:p>
          <a:p>
            <a:pPr marL="342900" indent="-342900">
              <a:buClr>
                <a:srgbClr val="FF0000"/>
              </a:buClr>
              <a:buFont typeface="Wingdings" charset="2"/>
              <a:buChar char="q"/>
            </a:pPr>
            <a:r>
              <a:rPr lang="en-US" sz="2400" b="1" dirty="0"/>
              <a:t>SC WNG</a:t>
            </a:r>
          </a:p>
          <a:p>
            <a:pPr marL="800100" lvl="1" indent="-342900">
              <a:buClr>
                <a:srgbClr val="FF0000"/>
              </a:buClr>
              <a:buFont typeface="Wingdings" charset="2"/>
              <a:buChar char="q"/>
            </a:pPr>
            <a:r>
              <a:rPr lang="en-US" sz="2400" b="1" dirty="0"/>
              <a:t>Entertain requests made for presentation time</a:t>
            </a:r>
          </a:p>
          <a:p>
            <a:pPr marL="342900" indent="-342900">
              <a:buClr>
                <a:srgbClr val="FF0000"/>
              </a:buClr>
              <a:buFont typeface="Wingdings" charset="2"/>
              <a:buChar char="q"/>
            </a:pPr>
            <a:r>
              <a:rPr lang="en-US" sz="2400" b="1" dirty="0"/>
              <a:t>IETF</a:t>
            </a:r>
          </a:p>
          <a:p>
            <a:pPr marL="800100" lvl="1" indent="-342900">
              <a:buClr>
                <a:srgbClr val="FF0000"/>
              </a:buClr>
              <a:buFont typeface="Wingdings" charset="2"/>
              <a:buChar char="q"/>
            </a:pPr>
            <a:r>
              <a:rPr lang="en-US" sz="2400" b="1" dirty="0"/>
              <a:t>Discuss IETF WG agendas for IETF 104 in Prague</a:t>
            </a:r>
          </a:p>
          <a:p>
            <a:pPr marL="800100" lvl="1" indent="-342900">
              <a:buClr>
                <a:srgbClr val="FF0000"/>
              </a:buClr>
              <a:buFont typeface="Wingdings" charset="2"/>
              <a:buChar char="q"/>
            </a:pPr>
            <a:r>
              <a:rPr lang="en-US" sz="2400" b="1" dirty="0"/>
              <a:t>Develop SCHC strategy for 802.15.4, with a focus on 802.15.4w</a:t>
            </a:r>
          </a:p>
          <a:p>
            <a:pPr marL="800100" lvl="1" indent="-342900">
              <a:buClr>
                <a:srgbClr val="FF0000"/>
              </a:buClr>
              <a:buFont typeface="Wingdings" charset="2"/>
              <a:buChar char="q"/>
            </a:pPr>
            <a:r>
              <a:rPr lang="en-US" sz="2400" b="1" dirty="0"/>
              <a:t>Discussion of including 802.15.4w into revised LPWA charter</a:t>
            </a:r>
          </a:p>
        </p:txBody>
      </p:sp>
    </p:spTree>
    <p:extLst>
      <p:ext uri="{BB962C8B-B14F-4D97-AF65-F5344CB8AC3E}">
        <p14:creationId xmlns:p14="http://schemas.microsoft.com/office/powerpoint/2010/main" val="2987819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908542"/>
            <a:ext cx="8915400" cy="54864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914400" y="298942"/>
            <a:ext cx="64008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4458ECB4-0F45-0B41-8A57-2579337DA309}"/>
              </a:ext>
            </a:extLst>
          </p:cNvPr>
          <p:cNvSpPr>
            <a:spLocks noGrp="1"/>
          </p:cNvSpPr>
          <p:nvPr>
            <p:ph type="dt" sz="half" idx="10"/>
          </p:nvPr>
        </p:nvSpPr>
        <p:spPr/>
        <p:txBody>
          <a:bodyPr/>
          <a:lstStyle/>
          <a:p>
            <a:pPr>
              <a:defRPr/>
            </a:pPr>
            <a:r>
              <a:rPr lang="en-US"/>
              <a:t>&lt;Jan 2019&gt;</a:t>
            </a:r>
            <a:endParaRPr lang="en-US" dirty="0"/>
          </a:p>
        </p:txBody>
      </p:sp>
      <p:sp>
        <p:nvSpPr>
          <p:cNvPr id="3" name="Footer Placeholder 2">
            <a:extLst>
              <a:ext uri="{FF2B5EF4-FFF2-40B4-BE49-F238E27FC236}">
                <a16:creationId xmlns:a16="http://schemas.microsoft.com/office/drawing/2014/main" id="{9CC92E75-3829-5F47-937E-7A78D2EB6939}"/>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9C89C99-9611-7D4C-82A2-1AA46632F50D}"/>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5990" y="4572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3562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152400" y="58674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B8B18221-8834-D741-AB58-EDACA56F9D52}"/>
              </a:ext>
            </a:extLst>
          </p:cNvPr>
          <p:cNvSpPr>
            <a:spLocks noGrp="1"/>
          </p:cNvSpPr>
          <p:nvPr>
            <p:ph type="dt" sz="half" idx="10"/>
          </p:nvPr>
        </p:nvSpPr>
        <p:spPr/>
        <p:txBody>
          <a:bodyPr/>
          <a:lstStyle/>
          <a:p>
            <a:pPr>
              <a:defRPr/>
            </a:pPr>
            <a:r>
              <a:rPr lang="en-US"/>
              <a:t>&lt;Jan 2019&gt;</a:t>
            </a:r>
            <a:endParaRPr lang="en-US" dirty="0"/>
          </a:p>
        </p:txBody>
      </p:sp>
      <p:sp>
        <p:nvSpPr>
          <p:cNvPr id="3" name="Footer Placeholder 2">
            <a:extLst>
              <a:ext uri="{FF2B5EF4-FFF2-40B4-BE49-F238E27FC236}">
                <a16:creationId xmlns:a16="http://schemas.microsoft.com/office/drawing/2014/main" id="{7C0E736C-BC31-7845-A64F-63DBC91AE771}"/>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8D71D5C1-92E9-FE45-8DDB-8EE0258D4D0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381000"/>
            <a:ext cx="7772400" cy="990600"/>
          </a:xfrm>
        </p:spPr>
        <p:txBody>
          <a:bodyPr/>
          <a:lstStyle/>
          <a:p>
            <a:r>
              <a:rPr lang="en-US" sz="3200" u="sng" dirty="0">
                <a:solidFill>
                  <a:schemeClr val="tx1"/>
                </a:solidFill>
                <a:latin typeface="Calibri" charset="0"/>
                <a:cs typeface="Calibri" charset="0"/>
              </a:rPr>
              <a:t>Ways to inform IEEE</a:t>
            </a:r>
            <a:endParaRPr lang="en-US" sz="3200" u="sng" dirty="0">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dirty="0">
                <a:solidFill>
                  <a:schemeClr val="tx1"/>
                </a:solidFill>
                <a:latin typeface="Calibri" charset="0"/>
                <a:cs typeface="Calibri" charset="0"/>
              </a:rPr>
              <a:t>Cause an LOA to be submitted to the IEEE-SA (</a:t>
            </a:r>
            <a:r>
              <a:rPr lang="en-US" sz="2000" b="1" dirty="0" err="1">
                <a:solidFill>
                  <a:schemeClr val="tx1"/>
                </a:solidFill>
                <a:latin typeface="Calibri" charset="0"/>
                <a:cs typeface="Calibri" charset="0"/>
              </a:rPr>
              <a:t>patcom@ieee.org</a:t>
            </a:r>
            <a:r>
              <a:rPr lang="en-US" sz="2000" b="1" dirty="0">
                <a:solidFill>
                  <a:schemeClr val="tx1"/>
                </a:solidFill>
                <a:latin typeface="Calibri" charset="0"/>
                <a:cs typeface="Calibri" charset="0"/>
              </a:rPr>
              <a:t>);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Speak up now and respond to this Call for Potentially Essential Patents</a:t>
            </a:r>
          </a:p>
          <a:p>
            <a:pPr>
              <a:buFont typeface="Monotype Sorts" charset="0"/>
              <a:buNone/>
            </a:pPr>
            <a:r>
              <a:rPr lang="en-US" sz="2000" dirty="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dirty="0">
                <a:solidFill>
                  <a:schemeClr val="tx1"/>
                </a:solidFill>
                <a:latin typeface="Calibri" charset="0"/>
                <a:cs typeface="Calibri" charset="0"/>
              </a:rPr>
            </a:br>
            <a:endParaRPr lang="en-US" sz="2000" b="1" dirty="0">
              <a:solidFill>
                <a:schemeClr val="tx1"/>
              </a:solidFill>
              <a:latin typeface="Calibri" charset="0"/>
              <a:cs typeface="Calibri" charset="0"/>
            </a:endParaRPr>
          </a:p>
        </p:txBody>
      </p:sp>
      <p:sp>
        <p:nvSpPr>
          <p:cNvPr id="9220" name="Text Box 6"/>
          <p:cNvSpPr txBox="1">
            <a:spLocks noChangeArrowheads="1"/>
          </p:cNvSpPr>
          <p:nvPr/>
        </p:nvSpPr>
        <p:spPr bwMode="auto">
          <a:xfrm>
            <a:off x="152400" y="58674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014BA362-610B-0E40-AFE2-54EE34F03E35}"/>
              </a:ext>
            </a:extLst>
          </p:cNvPr>
          <p:cNvSpPr>
            <a:spLocks noGrp="1"/>
          </p:cNvSpPr>
          <p:nvPr>
            <p:ph type="dt" sz="half" idx="10"/>
          </p:nvPr>
        </p:nvSpPr>
        <p:spPr/>
        <p:txBody>
          <a:bodyPr/>
          <a:lstStyle/>
          <a:p>
            <a:pPr>
              <a:defRPr/>
            </a:pPr>
            <a:r>
              <a:rPr lang="en-US"/>
              <a:t>&lt;Jan 2019&gt;</a:t>
            </a:r>
            <a:endParaRPr lang="en-US" dirty="0"/>
          </a:p>
        </p:txBody>
      </p:sp>
      <p:sp>
        <p:nvSpPr>
          <p:cNvPr id="3" name="Footer Placeholder 2">
            <a:extLst>
              <a:ext uri="{FF2B5EF4-FFF2-40B4-BE49-F238E27FC236}">
                <a16:creationId xmlns:a16="http://schemas.microsoft.com/office/drawing/2014/main" id="{8402A8CE-B4CC-5D4D-AC98-0CEA8A30E21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11AF16B-76EB-2D4B-901E-832F1771F8DF}"/>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sz="3200" u="sng">
                <a:solidFill>
                  <a:schemeClr val="tx1"/>
                </a:solidFill>
                <a:latin typeface="Calibri" charset="0"/>
                <a:cs typeface="Calibri" charset="0"/>
              </a:rPr>
              <a:t>Other guidelines for IEEE WG meetings</a:t>
            </a:r>
            <a:endParaRPr lang="en-US" sz="320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a:solidFill>
                  <a:schemeClr val="tx1"/>
                </a:solidFill>
                <a:latin typeface="Calibri" charset="0"/>
                <a:cs typeface="Calibri" charset="0"/>
              </a:rPr>
              <a:t>Technical considerations remain the primary focus</a:t>
            </a:r>
            <a:endParaRPr lang="en-US" sz="1600" b="1">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a:solidFill>
                  <a:schemeClr val="tx1"/>
                </a:solidFill>
                <a:latin typeface="Calibri" charset="0"/>
                <a:cs typeface="Calibri" charset="0"/>
              </a:rPr>
              <a:t>---------------------------------------------------------------   </a:t>
            </a:r>
            <a:endParaRPr lang="en-US" sz="1400" b="1">
              <a:solidFill>
                <a:schemeClr val="tx1"/>
              </a:solidFill>
              <a:latin typeface="Calibri" charset="0"/>
              <a:cs typeface="Calibri" charset="0"/>
            </a:endParaRPr>
          </a:p>
          <a:p>
            <a:pPr algn="ctr">
              <a:lnSpc>
                <a:spcPct val="80000"/>
              </a:lnSpc>
              <a:buFont typeface="Monotype Sorts" charset="0"/>
              <a:buNone/>
            </a:pPr>
            <a:r>
              <a:rPr lang="en-US" sz="1400" b="1">
                <a:solidFill>
                  <a:schemeClr val="tx1"/>
                </a:solidFill>
                <a:latin typeface="Calibri" charset="0"/>
                <a:cs typeface="Calibri" charset="0"/>
              </a:rPr>
              <a:t>For more details, see </a:t>
            </a:r>
            <a:r>
              <a:rPr lang="en-US" sz="1400" b="1" i="1">
                <a:solidFill>
                  <a:schemeClr val="tx1"/>
                </a:solidFill>
                <a:latin typeface="Calibri" charset="0"/>
                <a:cs typeface="Calibri" charset="0"/>
              </a:rPr>
              <a:t>IEEE-SA Standards Board Operations Manual</a:t>
            </a:r>
            <a:r>
              <a:rPr lang="en-US" sz="1400" b="1">
                <a:solidFill>
                  <a:schemeClr val="tx1"/>
                </a:solidFill>
                <a:latin typeface="Calibri" charset="0"/>
                <a:cs typeface="Calibri" charset="0"/>
              </a:rPr>
              <a:t>, clause 5.3.10 and </a:t>
            </a:r>
            <a:br>
              <a:rPr lang="en-US" sz="1400" b="1">
                <a:solidFill>
                  <a:schemeClr val="tx1"/>
                </a:solidFill>
                <a:latin typeface="Calibri" charset="0"/>
                <a:cs typeface="Calibri" charset="0"/>
              </a:rPr>
            </a:br>
            <a:r>
              <a:rPr lang="en-US" sz="1400" b="1" i="1">
                <a:solidFill>
                  <a:schemeClr val="tx1"/>
                </a:solidFill>
                <a:latin typeface="Calibri" charset="0"/>
                <a:cs typeface="Calibri" charset="0"/>
              </a:rPr>
              <a:t>Antitrust and Competition Policy: What You Need to Know </a:t>
            </a:r>
            <a:r>
              <a:rPr lang="en-US" sz="1400" b="1">
                <a:solidFill>
                  <a:schemeClr val="tx1"/>
                </a:solidFill>
                <a:latin typeface="Calibri" charset="0"/>
                <a:cs typeface="Calibri" charset="0"/>
              </a:rPr>
              <a:t>at http://standards.ieee.org/develop/policies/antitrust.pdf</a:t>
            </a:r>
          </a:p>
        </p:txBody>
      </p:sp>
      <p:sp>
        <p:nvSpPr>
          <p:cNvPr id="10244" name="Text Box 1028"/>
          <p:cNvSpPr txBox="1">
            <a:spLocks noChangeArrowheads="1"/>
          </p:cNvSpPr>
          <p:nvPr/>
        </p:nvSpPr>
        <p:spPr bwMode="auto">
          <a:xfrm>
            <a:off x="76200" y="60198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1A813C81-3207-994E-9996-7F7338F63514}"/>
              </a:ext>
            </a:extLst>
          </p:cNvPr>
          <p:cNvSpPr>
            <a:spLocks noGrp="1"/>
          </p:cNvSpPr>
          <p:nvPr>
            <p:ph type="dt" sz="half" idx="10"/>
          </p:nvPr>
        </p:nvSpPr>
        <p:spPr/>
        <p:txBody>
          <a:bodyPr/>
          <a:lstStyle/>
          <a:p>
            <a:pPr>
              <a:defRPr/>
            </a:pPr>
            <a:r>
              <a:rPr lang="en-US"/>
              <a:t>&lt;Jan 2019&gt;</a:t>
            </a:r>
            <a:endParaRPr lang="en-US" dirty="0"/>
          </a:p>
        </p:txBody>
      </p:sp>
      <p:sp>
        <p:nvSpPr>
          <p:cNvPr id="3" name="Footer Placeholder 2">
            <a:extLst>
              <a:ext uri="{FF2B5EF4-FFF2-40B4-BE49-F238E27FC236}">
                <a16:creationId xmlns:a16="http://schemas.microsoft.com/office/drawing/2014/main" id="{17A9F199-F8FC-C24E-A2F6-808F6ED70B13}"/>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D86E391-0C3F-C649-BF7E-958989737827}"/>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sz="3200" u="sng">
                <a:solidFill>
                  <a:schemeClr val="tx1"/>
                </a:solidFill>
                <a:latin typeface="Calibri" charset="0"/>
                <a:cs typeface="Calibri" charset="0"/>
              </a:rPr>
              <a:t>Patent-related information</a:t>
            </a:r>
            <a:endParaRPr lang="en-US" sz="3200" u="sng">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59436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37556183-7AA5-F743-8866-80F08A94B36B}"/>
              </a:ext>
            </a:extLst>
          </p:cNvPr>
          <p:cNvSpPr>
            <a:spLocks noGrp="1"/>
          </p:cNvSpPr>
          <p:nvPr>
            <p:ph type="dt" sz="half" idx="10"/>
          </p:nvPr>
        </p:nvSpPr>
        <p:spPr/>
        <p:txBody>
          <a:bodyPr/>
          <a:lstStyle/>
          <a:p>
            <a:pPr>
              <a:defRPr/>
            </a:pPr>
            <a:r>
              <a:rPr lang="en-US"/>
              <a:t>&lt;Jan 2019&gt;</a:t>
            </a:r>
            <a:endParaRPr lang="en-US" dirty="0"/>
          </a:p>
        </p:txBody>
      </p:sp>
      <p:sp>
        <p:nvSpPr>
          <p:cNvPr id="3" name="Footer Placeholder 2">
            <a:extLst>
              <a:ext uri="{FF2B5EF4-FFF2-40B4-BE49-F238E27FC236}">
                <a16:creationId xmlns:a16="http://schemas.microsoft.com/office/drawing/2014/main" id="{D84122DC-2FC8-7047-B05D-CA2EED2CF2F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8F1F1E1-4913-4745-BD3D-C8A36C9BF83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p>
        </p:txBody>
      </p:sp>
      <p:sp>
        <p:nvSpPr>
          <p:cNvPr id="33794"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a:latin typeface="Times New Roman" charset="0"/>
                <a:ea typeface="ＭＳ Ｐゴシック" charset="0"/>
                <a:cs typeface="ＭＳ Ｐゴシック" charset="0"/>
              </a:rPr>
              <a:t>SCmaintenance</a:t>
            </a:r>
            <a:r>
              <a:rPr lang="en-US" dirty="0">
                <a:latin typeface="Times New Roman" charset="0"/>
                <a:ea typeface="ＭＳ Ｐゴシック" charset="0"/>
                <a:cs typeface="ＭＳ Ｐゴシック" charset="0"/>
              </a:rPr>
              <a:t>/</a:t>
            </a:r>
            <a:r>
              <a:rPr lang="en-US" dirty="0" err="1">
                <a:latin typeface="Times New Roman" charset="0"/>
                <a:ea typeface="ＭＳ Ｐゴシック" charset="0"/>
                <a:cs typeface="ＭＳ Ｐゴシック" charset="0"/>
              </a:rPr>
              <a:t>SCwng</a:t>
            </a:r>
            <a:r>
              <a:rPr lang="en-US" dirty="0">
                <a:latin typeface="Times New Roman" charset="0"/>
                <a:ea typeface="ＭＳ Ｐゴシック" charset="0"/>
                <a:cs typeface="ＭＳ Ｐゴシック" charset="0"/>
              </a:rPr>
              <a:t> Officer</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Patrick 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Secretary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p>
        </p:txBody>
      </p:sp>
      <p:sp>
        <p:nvSpPr>
          <p:cNvPr id="34818"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219200"/>
            <a:ext cx="8686800" cy="4737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tabLst>
                <a:tab pos="5080000" algn="l"/>
              </a:tabLst>
            </a:pPr>
            <a:r>
              <a:rPr lang="en-US" sz="3200" b="1" dirty="0"/>
              <a:t>SC Maintenance   	</a:t>
            </a:r>
            <a:r>
              <a:rPr lang="en-US" sz="2400" b="1" dirty="0"/>
              <a:t>Wednesday 16 Jan, AM1 </a:t>
            </a:r>
          </a:p>
          <a:p>
            <a:pPr marL="800100" lvl="1" indent="-342900">
              <a:buClr>
                <a:srgbClr val="FF0000"/>
              </a:buClr>
              <a:buFont typeface="Wingdings" charset="2"/>
              <a:buChar char="q"/>
            </a:pPr>
            <a:r>
              <a:rPr lang="en-US" sz="2400" b="1" dirty="0"/>
              <a:t>Discuss requested changes with Existing Standards</a:t>
            </a:r>
          </a:p>
          <a:p>
            <a:pPr marL="800100" lvl="1" indent="-342900">
              <a:buClr>
                <a:srgbClr val="FF0000"/>
              </a:buClr>
              <a:buFont typeface="Wingdings" charset="2"/>
              <a:buChar char="q"/>
            </a:pPr>
            <a:r>
              <a:rPr lang="en-US" sz="2400" b="1" dirty="0"/>
              <a:t>Discuss requested changes with Operations Manual</a:t>
            </a:r>
          </a:p>
          <a:p>
            <a:pPr marL="1257300" lvl="2" indent="-342900">
              <a:buClr>
                <a:srgbClr val="FF0000"/>
              </a:buClr>
              <a:buFont typeface="Wingdings" charset="2"/>
              <a:buChar char="q"/>
            </a:pPr>
            <a:r>
              <a:rPr lang="en-US" sz="2400" b="1" dirty="0"/>
              <a:t>Terminology changes due to IEEE SA Op Man</a:t>
            </a:r>
          </a:p>
          <a:p>
            <a:pPr marL="0" lvl="1">
              <a:buClr>
                <a:srgbClr val="FF0000"/>
              </a:buClr>
              <a:buFont typeface="Wingdings" charset="2"/>
              <a:buChar char="q"/>
              <a:tabLst>
                <a:tab pos="5091113" algn="l"/>
              </a:tabLst>
            </a:pPr>
            <a:r>
              <a:rPr lang="en-US" sz="3200" b="1" dirty="0"/>
              <a:t>SC WNG  	</a:t>
            </a:r>
            <a:r>
              <a:rPr lang="en-US" sz="2400" b="1" dirty="0"/>
              <a:t>Wednesday 16 Jan, AM2</a:t>
            </a:r>
          </a:p>
          <a:p>
            <a:pPr marL="463550" lvl="1" indent="452438">
              <a:buClr>
                <a:srgbClr val="FF0000"/>
              </a:buClr>
              <a:buFont typeface="Wingdings" charset="2"/>
              <a:buChar char="q"/>
              <a:tabLst>
                <a:tab pos="904875" algn="l"/>
                <a:tab pos="5091113" algn="l"/>
              </a:tabLst>
            </a:pPr>
            <a:r>
              <a:rPr lang="en-US" sz="2400" b="1" dirty="0"/>
              <a:t>Summary of IEEE 802.15.10a by C Perkins</a:t>
            </a:r>
          </a:p>
          <a:p>
            <a:pPr marL="971550" lvl="1" indent="-508000">
              <a:buClr>
                <a:srgbClr val="FF0000"/>
              </a:buClr>
              <a:buFont typeface="Wingdings" charset="2"/>
              <a:buChar char="q"/>
              <a:tabLst>
                <a:tab pos="5091113" algn="l"/>
              </a:tabLst>
            </a:pPr>
            <a:r>
              <a:rPr lang="en-US" sz="2400" b="1" dirty="0"/>
              <a:t>Network Enablers for Seamless HMD-based VR (Virtual Reality), SG plan and activities by S Das</a:t>
            </a:r>
          </a:p>
          <a:p>
            <a:pPr marL="457200" indent="-457200" eaLnBrk="0" fontAlgn="b" hangingPunct="0">
              <a:buClr>
                <a:srgbClr val="FF0000"/>
              </a:buClr>
              <a:buFont typeface="Wingdings" charset="0"/>
              <a:buChar char="q"/>
              <a:tabLst>
                <a:tab pos="5197475" algn="l"/>
              </a:tabLst>
            </a:pPr>
            <a:r>
              <a:rPr lang="en-US" sz="3200" b="1" dirty="0"/>
              <a:t>SC IETF 	</a:t>
            </a:r>
            <a:endParaRPr lang="en-US" sz="2400" b="1" dirty="0"/>
          </a:p>
          <a:p>
            <a:pPr marL="800100" lvl="1" indent="-342900">
              <a:buClr>
                <a:srgbClr val="FF0000"/>
              </a:buClr>
              <a:buFont typeface="Wingdings" charset="2"/>
              <a:buChar char="q"/>
            </a:pPr>
            <a:r>
              <a:rPr lang="en-US" sz="2400" b="1" dirty="0"/>
              <a:t>Monday 14 Jan, AM2:  discussion of inclusion of 802.15w into IETF LPWA</a:t>
            </a:r>
          </a:p>
          <a:p>
            <a:pPr marL="800100" lvl="1" indent="-342900">
              <a:buClr>
                <a:srgbClr val="FF0000"/>
              </a:buClr>
              <a:buFont typeface="Wingdings" charset="2"/>
              <a:buChar char="q"/>
            </a:pPr>
            <a:r>
              <a:rPr lang="en-US" sz="2400" b="1" dirty="0"/>
              <a:t>Thursday 17 Jan, PM2: SCHC for 802.15.4</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48510</TotalTime>
  <Words>1207</Words>
  <Application>Microsoft Macintosh PowerPoint</Application>
  <PresentationFormat>On-screen Show (4:3)</PresentationFormat>
  <Paragraphs>226</Paragraphs>
  <Slides>15</Slides>
  <Notes>9</Notes>
  <HiddenSlides>2</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ＭＳ Ｐゴシック</vt:lpstr>
      <vt:lpstr>Arial</vt:lpstr>
      <vt:lpstr>Calibri</vt:lpstr>
      <vt:lpstr>Helvetica</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SCmaintenance/SCwng Officer</vt:lpstr>
      <vt:lpstr>Chair’s Role</vt:lpstr>
      <vt:lpstr>SC Meeting Goals</vt:lpstr>
      <vt:lpstr>SC Maintenance</vt:lpstr>
      <vt:lpstr>SC Maintenance</vt:lpstr>
      <vt:lpstr>SC IETF</vt:lpstr>
      <vt:lpstr>PowerPoint Presentation</vt:lpstr>
      <vt:lpstr>SC Accomplishments</vt:lpstr>
      <vt:lpstr>Future Efforts</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Waikoloa</dc:title>
  <dc:subject>IEEE 802.15 &lt;SC Report&gt;</dc:subject>
  <dc:creator>Pat Kinney</dc:creator>
  <cp:keywords/>
  <dc:description>&lt;15-18--00-0mag&gt;</dc:description>
  <cp:lastModifiedBy>pat@kinneys.us</cp:lastModifiedBy>
  <cp:revision>1026</cp:revision>
  <cp:lastPrinted>2016-07-25T16:00:41Z</cp:lastPrinted>
  <dcterms:created xsi:type="dcterms:W3CDTF">2009-07-12T16:25:16Z</dcterms:created>
  <dcterms:modified xsi:type="dcterms:W3CDTF">2019-01-17T21:03:20Z</dcterms:modified>
  <cp:category/>
</cp:coreProperties>
</file>