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815" r:id="rId14"/>
    <p:sldId id="718" r:id="rId15"/>
    <p:sldId id="809" r:id="rId16"/>
    <p:sldId id="790" r:id="rId17"/>
    <p:sldId id="817" r:id="rId18"/>
    <p:sldId id="812" r:id="rId19"/>
    <p:sldId id="818" r:id="rId20"/>
    <p:sldId id="774" r:id="rId21"/>
    <p:sldId id="761" r:id="rId22"/>
    <p:sldId id="806" r:id="rId23"/>
    <p:sldId id="796" r:id="rId24"/>
    <p:sldId id="816" r:id="rId25"/>
    <p:sldId id="819" r:id="rId26"/>
    <p:sldId id="810" r:id="rId27"/>
    <p:sldId id="793" r:id="rId28"/>
    <p:sldId id="807" r:id="rId29"/>
    <p:sldId id="808"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840"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23</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8373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83111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27</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28</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905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-0013-03-0013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97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15-18-0013r1.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15-18-0564/r3.</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November and January in doc. 15-18/0617r2.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15-18/0273r4 into the next draft as HB PHY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102566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open items list in doc. 15-18/0563r0 </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64878698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D3.x in doc. 15-19/0017r0</a:t>
                      </a:r>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solidFill>
                  <a:srgbClr val="00B050"/>
                </a:solidFill>
              </a:rPr>
              <a:t>IEEE 802 LAN </a:t>
            </a:r>
            <a:r>
              <a:rPr lang="de-DE" sz="2200" b="0" dirty="0" err="1" smtClean="0">
                <a:solidFill>
                  <a:srgbClr val="00B050"/>
                </a:solidFill>
              </a:rPr>
              <a:t>Ethertype</a:t>
            </a:r>
            <a:r>
              <a:rPr lang="de-DE" sz="2200" b="0" dirty="0" smtClean="0">
                <a:solidFill>
                  <a:srgbClr val="00B050"/>
                </a:solidFill>
              </a:rPr>
              <a:t>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smtClean="0">
                <a:solidFill>
                  <a:srgbClr val="00B050"/>
                </a:solidFill>
              </a:rPr>
              <a:t>Aggregation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err="1" smtClean="0">
                <a:solidFill>
                  <a:srgbClr val="00B050"/>
                </a:solidFill>
              </a:rPr>
              <a:t>Fragmentation</a:t>
            </a:r>
            <a:r>
              <a:rPr lang="de-DE" sz="2200" b="0" dirty="0" smtClean="0">
                <a:solidFill>
                  <a:srgbClr val="00B050"/>
                </a:solidFill>
              </a:rPr>
              <a:t> 			Yes - via </a:t>
            </a:r>
            <a:r>
              <a:rPr lang="de-DE" sz="2200" b="0" dirty="0" err="1" smtClean="0">
                <a:solidFill>
                  <a:srgbClr val="00B050"/>
                </a:solidFill>
              </a:rPr>
              <a:t>frame</a:t>
            </a:r>
            <a:r>
              <a:rPr lang="de-DE" sz="2200" b="0" dirty="0" smtClean="0">
                <a:solidFill>
                  <a:srgbClr val="00B050"/>
                </a:solidFill>
              </a:rPr>
              <a:t> </a:t>
            </a:r>
            <a:r>
              <a:rPr lang="de-DE" sz="2200" b="0" dirty="0" err="1" smtClean="0">
                <a:solidFill>
                  <a:srgbClr val="00B050"/>
                </a:solidFill>
              </a:rPr>
              <a:t>control</a:t>
            </a:r>
            <a:r>
              <a:rPr lang="de-DE" sz="2200" b="0" dirty="0" smtClean="0">
                <a:solidFill>
                  <a:srgbClr val="00B050"/>
                </a:solidFill>
              </a:rPr>
              <a:t> </a:t>
            </a:r>
            <a:r>
              <a:rPr lang="de-DE" sz="2200" b="0" dirty="0" err="1" smtClean="0">
                <a:solidFill>
                  <a:srgbClr val="00B050"/>
                </a:solidFill>
              </a:rPr>
              <a:t>field</a:t>
            </a:r>
            <a:endParaRPr lang="de-DE" sz="2200" b="0" dirty="0" smtClean="0">
              <a:solidFill>
                <a:srgbClr val="00B050"/>
              </a:solidFill>
            </a:endParaRPr>
          </a:p>
          <a:p>
            <a:r>
              <a:rPr lang="de-DE" sz="2200" b="0" dirty="0" smtClean="0">
                <a:solidFill>
                  <a:srgbClr val="00B050"/>
                </a:solidFill>
              </a:rPr>
              <a:t>Security 				Yes – </a:t>
            </a:r>
            <a:r>
              <a:rPr lang="de-DE" sz="2200" b="0" dirty="0" err="1" smtClean="0">
                <a:solidFill>
                  <a:srgbClr val="00B050"/>
                </a:solidFill>
              </a:rPr>
              <a:t>take</a:t>
            </a:r>
            <a:r>
              <a:rPr lang="de-DE" sz="2200" b="0" dirty="0" smtClean="0">
                <a:solidFill>
                  <a:srgbClr val="00B050"/>
                </a:solidFill>
              </a:rPr>
              <a:t> </a:t>
            </a:r>
            <a:r>
              <a:rPr lang="de-DE" sz="2200" b="0" dirty="0" err="1" smtClean="0">
                <a:solidFill>
                  <a:srgbClr val="00B050"/>
                </a:solidFill>
              </a:rPr>
              <a:t>it</a:t>
            </a:r>
            <a:r>
              <a:rPr lang="de-DE" sz="2200" b="0" dirty="0" smtClean="0">
                <a:solidFill>
                  <a:srgbClr val="00B050"/>
                </a:solidFill>
              </a:rPr>
              <a:t> </a:t>
            </a:r>
            <a:r>
              <a:rPr lang="de-DE" sz="2200" b="0" dirty="0" err="1" smtClean="0">
                <a:solidFill>
                  <a:srgbClr val="00B050"/>
                </a:solidFill>
              </a:rPr>
              <a:t>from</a:t>
            </a:r>
            <a:r>
              <a:rPr lang="de-DE" sz="2200" b="0" dirty="0" smtClean="0">
                <a:solidFill>
                  <a:srgbClr val="00B050"/>
                </a:solidFill>
              </a:rPr>
              <a:t> </a:t>
            </a:r>
            <a:r>
              <a:rPr lang="de-DE" sz="2200" b="0" dirty="0">
                <a:solidFill>
                  <a:srgbClr val="00B050"/>
                </a:solidFill>
              </a:rPr>
              <a:t>802.15.4y</a:t>
            </a:r>
            <a:endParaRPr lang="de-DE" sz="2200" b="0" dirty="0" smtClean="0">
              <a:solidFill>
                <a:srgbClr val="00B050"/>
              </a:solidFill>
            </a:endParaRPr>
          </a:p>
          <a:p>
            <a:r>
              <a:rPr lang="de-DE" sz="2200" b="0" dirty="0" err="1" smtClean="0">
                <a:solidFill>
                  <a:srgbClr val="00B050"/>
                </a:solidFill>
              </a:rPr>
              <a:t>QoS</a:t>
            </a:r>
            <a:r>
              <a:rPr lang="de-DE" sz="2200" b="0" dirty="0" smtClean="0">
                <a:solidFill>
                  <a:srgbClr val="00B050"/>
                </a:solidFill>
              </a:rPr>
              <a:t>					Yes - </a:t>
            </a:r>
            <a:r>
              <a:rPr lang="de-DE" sz="2200" b="0" dirty="0" err="1" smtClean="0">
                <a:solidFill>
                  <a:srgbClr val="00B050"/>
                </a:solidFill>
              </a:rPr>
              <a:t>simplified</a:t>
            </a:r>
            <a:r>
              <a:rPr lang="de-DE" sz="2200" b="0" dirty="0" smtClean="0">
                <a:solidFill>
                  <a:srgbClr val="00B050"/>
                </a:solidFill>
              </a:rPr>
              <a:t>, just </a:t>
            </a:r>
            <a:r>
              <a:rPr lang="de-DE" sz="2200" b="0" dirty="0" err="1" smtClean="0">
                <a:solidFill>
                  <a:srgbClr val="00B050"/>
                </a:solidFill>
              </a:rPr>
              <a:t>one</a:t>
            </a:r>
            <a:r>
              <a:rPr lang="de-DE" sz="2200" b="0" dirty="0" smtClean="0">
                <a:solidFill>
                  <a:srgbClr val="00B050"/>
                </a:solidFill>
              </a:rPr>
              <a:t> </a:t>
            </a:r>
            <a:r>
              <a:rPr lang="de-DE" sz="2200" b="0" dirty="0" err="1" smtClean="0">
                <a:solidFill>
                  <a:srgbClr val="00B050"/>
                </a:solidFill>
              </a:rPr>
              <a:t>ToS</a:t>
            </a:r>
            <a:endParaRPr lang="de-DE" sz="2200" b="0" dirty="0" smtClean="0">
              <a:solidFill>
                <a:srgbClr val="00B050"/>
              </a:solidFill>
            </a:endParaRPr>
          </a:p>
          <a:p>
            <a:r>
              <a:rPr lang="de-DE" sz="2200" b="0" dirty="0" smtClean="0">
                <a:solidFill>
                  <a:srgbClr val="00B050"/>
                </a:solidFill>
              </a:rPr>
              <a:t>HB-PHY </a:t>
            </a:r>
            <a:r>
              <a:rPr lang="de-DE" sz="2200" b="0" dirty="0" err="1" smtClean="0">
                <a:solidFill>
                  <a:srgbClr val="00B050"/>
                </a:solidFill>
              </a:rPr>
              <a:t>header</a:t>
            </a:r>
            <a:r>
              <a:rPr lang="de-DE" sz="2200" b="0" dirty="0" smtClean="0">
                <a:solidFill>
                  <a:srgbClr val="00B050"/>
                </a:solidFill>
              </a:rPr>
              <a:t>			Yes – FTFS </a:t>
            </a:r>
            <a:r>
              <a:rPr lang="de-DE" sz="2200" b="0" dirty="0" err="1" smtClean="0">
                <a:solidFill>
                  <a:srgbClr val="00B050"/>
                </a:solidFill>
              </a:rPr>
              <a:t>for</a:t>
            </a:r>
            <a:r>
              <a:rPr lang="de-DE" sz="2200" b="0" dirty="0" smtClean="0">
                <a:solidFill>
                  <a:srgbClr val="00B050"/>
                </a:solidFill>
              </a:rPr>
              <a:t> </a:t>
            </a:r>
            <a:r>
              <a:rPr lang="de-DE" sz="2200" b="0" dirty="0" err="1" smtClean="0">
                <a:solidFill>
                  <a:srgbClr val="00B050"/>
                </a:solidFill>
              </a:rPr>
              <a:t>used</a:t>
            </a:r>
            <a:r>
              <a:rPr lang="de-DE" sz="2200" b="0" dirty="0" smtClean="0">
                <a:solidFill>
                  <a:srgbClr val="00B050"/>
                </a:solidFill>
              </a:rPr>
              <a:t> </a:t>
            </a:r>
            <a:r>
              <a:rPr lang="de-DE" sz="2200" b="0" dirty="0" err="1" smtClean="0">
                <a:solidFill>
                  <a:srgbClr val="00B050"/>
                </a:solidFill>
              </a:rPr>
              <a:t>frame</a:t>
            </a:r>
            <a:r>
              <a:rPr lang="de-DE" sz="2200" b="0" dirty="0" smtClean="0">
                <a:solidFill>
                  <a:srgbClr val="00B050"/>
                </a:solidFill>
              </a:rPr>
              <a:t> TBD</a:t>
            </a:r>
          </a:p>
          <a:p>
            <a:r>
              <a:rPr lang="de-DE" sz="2200" b="0" dirty="0" err="1" smtClean="0">
                <a:solidFill>
                  <a:srgbClr val="00B050"/>
                </a:solidFill>
              </a:rPr>
              <a:t>Alignment</a:t>
            </a:r>
            <a:r>
              <a:rPr lang="de-DE" sz="2200" b="0" dirty="0" smtClean="0">
                <a:solidFill>
                  <a:srgbClr val="00B050"/>
                </a:solidFill>
              </a:rPr>
              <a:t> on BE MAC </a:t>
            </a:r>
            <a:r>
              <a:rPr lang="de-DE" sz="2200" b="0" dirty="0" err="1" smtClean="0">
                <a:solidFill>
                  <a:srgbClr val="00B050"/>
                </a:solidFill>
              </a:rPr>
              <a:t>mode</a:t>
            </a:r>
            <a:r>
              <a:rPr lang="de-DE" sz="2200" b="0" dirty="0" smtClean="0">
                <a:solidFill>
                  <a:srgbClr val="00B050"/>
                </a:solidFill>
              </a:rPr>
              <a:t> 	Yes – </a:t>
            </a:r>
            <a:r>
              <a:rPr lang="de-DE" sz="2200" b="0" dirty="0" err="1" smtClean="0">
                <a:solidFill>
                  <a:srgbClr val="00B050"/>
                </a:solidFill>
              </a:rPr>
              <a:t>further</a:t>
            </a:r>
            <a:r>
              <a:rPr lang="de-DE" sz="2200" b="0" dirty="0" smtClean="0">
                <a:solidFill>
                  <a:srgbClr val="00B050"/>
                </a:solidFill>
              </a:rPr>
              <a:t> </a:t>
            </a:r>
            <a:r>
              <a:rPr lang="de-DE" sz="2200" b="0" dirty="0" err="1" smtClean="0">
                <a:solidFill>
                  <a:srgbClr val="00B050"/>
                </a:solidFill>
              </a:rPr>
              <a:t>feedback</a:t>
            </a:r>
            <a:r>
              <a:rPr lang="de-DE" sz="2200" b="0" dirty="0" smtClean="0">
                <a:solidFill>
                  <a:srgbClr val="00B050"/>
                </a:solidFill>
              </a:rPr>
              <a:t> </a:t>
            </a:r>
            <a:r>
              <a:rPr lang="de-DE" sz="2200" b="0" dirty="0" err="1" smtClean="0">
                <a:solidFill>
                  <a:srgbClr val="00B050"/>
                </a:solidFill>
              </a:rPr>
              <a:t>needed</a:t>
            </a:r>
            <a:endParaRPr lang="de-DE" sz="2200" b="0" dirty="0" smtClean="0">
              <a:solidFill>
                <a:srgbClr val="00B050"/>
              </a:solidFill>
            </a:endParaRPr>
          </a:p>
          <a:p>
            <a:r>
              <a:rPr lang="de-DE" sz="2200" b="0" dirty="0" smtClean="0">
                <a:solidFill>
                  <a:srgbClr val="00B050"/>
                </a:solidFill>
              </a:rPr>
              <a:t>Text </a:t>
            </a:r>
            <a:r>
              <a:rPr lang="de-DE" sz="2200" b="0" dirty="0" err="1" smtClean="0">
                <a:solidFill>
                  <a:srgbClr val="00B050"/>
                </a:solidFill>
              </a:rPr>
              <a:t>for</a:t>
            </a:r>
            <a:r>
              <a:rPr lang="de-DE" sz="2200" b="0" dirty="0" smtClean="0">
                <a:solidFill>
                  <a:srgbClr val="00B050"/>
                </a:solidFill>
              </a:rPr>
              <a:t> BE MAC </a:t>
            </a:r>
            <a:r>
              <a:rPr lang="de-DE" sz="2200" b="0" dirty="0" err="1" smtClean="0">
                <a:solidFill>
                  <a:srgbClr val="00B050"/>
                </a:solidFill>
              </a:rPr>
              <a:t>mode</a:t>
            </a:r>
            <a:r>
              <a:rPr lang="de-DE" sz="2200" b="0" dirty="0" smtClean="0">
                <a:solidFill>
                  <a:srgbClr val="00B050"/>
                </a:solidFill>
              </a:rPr>
              <a:t>		Yes – Chapter 5</a:t>
            </a:r>
          </a:p>
          <a:p>
            <a:r>
              <a:rPr lang="de-DE" sz="2200" b="0" dirty="0" smtClean="0">
                <a:solidFill>
                  <a:srgbClr val="00B050"/>
                </a:solidFill>
              </a:rPr>
              <a:t>802.15.7 </a:t>
            </a:r>
            <a:r>
              <a:rPr lang="de-DE" sz="2200" b="0" dirty="0" err="1" smtClean="0">
                <a:solidFill>
                  <a:srgbClr val="00B050"/>
                </a:solidFill>
              </a:rPr>
              <a:t>features</a:t>
            </a:r>
            <a:r>
              <a:rPr lang="de-DE" sz="2200" b="0" dirty="0" smtClean="0">
                <a:solidFill>
                  <a:srgbClr val="00B050"/>
                </a:solidFill>
              </a:rPr>
              <a:t> </a:t>
            </a:r>
            <a:r>
              <a:rPr lang="de-DE" sz="2200" b="0" dirty="0" err="1" smtClean="0">
                <a:solidFill>
                  <a:srgbClr val="00B050"/>
                </a:solidFill>
              </a:rPr>
              <a:t>to</a:t>
            </a:r>
            <a:r>
              <a:rPr lang="de-DE" sz="2200" b="0" dirty="0" smtClean="0">
                <a:solidFill>
                  <a:srgbClr val="00B050"/>
                </a:solidFill>
              </a:rPr>
              <a:t> </a:t>
            </a:r>
            <a:r>
              <a:rPr lang="de-DE" sz="2200" b="0" dirty="0" err="1" smtClean="0">
                <a:solidFill>
                  <a:srgbClr val="00B050"/>
                </a:solidFill>
              </a:rPr>
              <a:t>be</a:t>
            </a:r>
            <a:r>
              <a:rPr lang="de-DE" sz="2200" b="0" dirty="0" smtClean="0">
                <a:solidFill>
                  <a:srgbClr val="00B050"/>
                </a:solidFill>
              </a:rPr>
              <a:t> </a:t>
            </a:r>
            <a:r>
              <a:rPr lang="de-DE" sz="2200" b="0" dirty="0" err="1" smtClean="0">
                <a:solidFill>
                  <a:srgbClr val="00B050"/>
                </a:solidFill>
              </a:rPr>
              <a:t>deleted</a:t>
            </a:r>
            <a:r>
              <a:rPr lang="de-DE" sz="2200" b="0" dirty="0">
                <a:solidFill>
                  <a:srgbClr val="00B050"/>
                </a:solidFill>
              </a:rPr>
              <a:t>	</a:t>
            </a:r>
            <a:r>
              <a:rPr lang="de-DE" sz="2200" b="0" dirty="0" smtClean="0">
                <a:solidFill>
                  <a:srgbClr val="00B050"/>
                </a:solidFill>
              </a:rPr>
              <a:t>Yes</a:t>
            </a:r>
            <a:endParaRPr lang="de-DE" sz="2200" b="0" dirty="0" smtClean="0">
              <a:solidFill>
                <a:srgbClr val="00B050"/>
              </a:solidFill>
            </a:endParaRPr>
          </a:p>
          <a:p>
            <a:r>
              <a:rPr lang="de-DE" sz="2200" b="0" dirty="0"/>
              <a:t>List </a:t>
            </a:r>
            <a:r>
              <a:rPr lang="de-DE" sz="2200" b="0" dirty="0" err="1"/>
              <a:t>of</a:t>
            </a:r>
            <a:r>
              <a:rPr lang="de-DE" sz="2200" b="0" dirty="0"/>
              <a:t> </a:t>
            </a:r>
            <a:r>
              <a:rPr lang="de-DE" sz="2200" b="0" dirty="0" err="1"/>
              <a:t>frame</a:t>
            </a:r>
            <a:r>
              <a:rPr lang="de-DE" sz="2200" b="0" dirty="0"/>
              <a:t> </a:t>
            </a:r>
            <a:r>
              <a:rPr lang="de-DE" sz="2200" b="0" dirty="0" err="1"/>
              <a:t>subtypes</a:t>
            </a:r>
            <a:r>
              <a:rPr lang="de-DE" sz="2200" b="0" dirty="0"/>
              <a:t>		</a:t>
            </a:r>
            <a:r>
              <a:rPr lang="de-DE" sz="2200" b="0" dirty="0" smtClean="0"/>
              <a:t>after </a:t>
            </a:r>
            <a:r>
              <a:rPr lang="de-DE" sz="2200" b="0" dirty="0"/>
              <a:t>all </a:t>
            </a:r>
            <a:r>
              <a:rPr lang="de-DE" sz="2200" b="0" dirty="0" err="1" smtClean="0"/>
              <a:t>of</a:t>
            </a:r>
            <a:r>
              <a:rPr lang="de-DE" sz="2200" b="0" dirty="0" smtClean="0"/>
              <a:t> </a:t>
            </a:r>
            <a:r>
              <a:rPr lang="de-DE" sz="2200" b="0" dirty="0" err="1" smtClean="0"/>
              <a:t>the</a:t>
            </a:r>
            <a:r>
              <a:rPr lang="de-DE" sz="2200" b="0" dirty="0" smtClean="0"/>
              <a:t> </a:t>
            </a:r>
            <a:r>
              <a:rPr lang="de-DE" sz="2200" b="0" dirty="0" err="1" smtClean="0"/>
              <a:t>above</a:t>
            </a:r>
            <a:r>
              <a:rPr lang="de-DE" sz="2200" b="0" dirty="0" smtClean="0"/>
              <a:t> </a:t>
            </a:r>
            <a:r>
              <a:rPr lang="de-DE" sz="2200" b="0" dirty="0" err="1"/>
              <a:t>is</a:t>
            </a:r>
            <a:r>
              <a:rPr lang="de-DE" sz="2200" b="0" dirty="0"/>
              <a:t> </a:t>
            </a:r>
            <a:r>
              <a:rPr lang="de-DE" sz="2200" b="0" dirty="0" err="1"/>
              <a:t>done</a:t>
            </a:r>
            <a:endParaRPr lang="de-DE" sz="22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3279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AM1,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190007949"/>
              </p:ext>
            </p:extLst>
          </p:nvPr>
        </p:nvGraphicFramePr>
        <p:xfrm>
          <a:off x="5334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Continue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15-19/0017r1</a:t>
                      </a:r>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36810855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82739834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March meeting in Vancouver =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67963069"/>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Coexistence between beacon-enabled and non-beacon enabled MAC </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86516735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D3 as contained </a:t>
            </a:r>
            <a:r>
              <a:rPr lang="en-US" altLang="en-US" dirty="0" smtClean="0"/>
              <a:t>in </a:t>
            </a:r>
            <a:r>
              <a:rPr lang="en-US" altLang="en-US" dirty="0"/>
              <a:t>doc. </a:t>
            </a:r>
            <a:r>
              <a:rPr lang="en-US" altLang="en-US" dirty="0" smtClean="0"/>
              <a:t>15-19/0017r2 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42760742"/>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D3 as contained </a:t>
            </a:r>
            <a:r>
              <a:rPr lang="en-US" altLang="en-US" dirty="0" smtClean="0"/>
              <a:t>in </a:t>
            </a:r>
            <a:r>
              <a:rPr lang="en-US" altLang="en-US" dirty="0"/>
              <a:t>doc. </a:t>
            </a:r>
            <a:r>
              <a:rPr lang="en-US" altLang="en-US" dirty="0" smtClean="0"/>
              <a:t>15-19/0052r0 </a:t>
            </a:r>
            <a:r>
              <a:rPr lang="en-US" altLang="en-US" dirty="0" smtClean="0"/>
              <a:t>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2019 </a:t>
            </a:r>
            <a:r>
              <a:rPr lang="en-US" altLang="en-US" dirty="0"/>
              <a:t>session in </a:t>
            </a:r>
            <a:r>
              <a:rPr lang="en-US" altLang="en-US" dirty="0" smtClean="0"/>
              <a:t>St. Louis.</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a:t>
            </a:r>
            <a:r>
              <a:rPr lang="nn-NO" altLang="en-US" sz="3600" dirty="0"/>
              <a:t>P</a:t>
            </a:r>
            <a:r>
              <a:rPr lang="nn-NO" altLang="en-US" sz="3600" dirty="0" smtClean="0"/>
              <a:t>M1, Jan.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37283955"/>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041908084"/>
              </p:ext>
            </p:extLst>
          </p:nvPr>
        </p:nvGraphicFramePr>
        <p:xfrm>
          <a:off x="7620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Session</a:t>
                      </a:r>
                      <a:r>
                        <a:rPr lang="de-DE" altLang="en-US" sz="1800" baseline="0" dirty="0" smtClean="0"/>
                        <a:t> was </a:t>
                      </a:r>
                      <a:r>
                        <a:rPr lang="de-DE" altLang="en-US" sz="1800" baseline="0" dirty="0" err="1" smtClean="0"/>
                        <a:t>closed</a:t>
                      </a:r>
                      <a:r>
                        <a:rPr lang="de-DE" altLang="en-US" sz="1800" baseline="0" dirty="0" smtClean="0"/>
                        <a:t> in </a:t>
                      </a:r>
                      <a:r>
                        <a:rPr lang="de-DE" altLang="en-US" sz="1800" baseline="0" dirty="0" err="1" smtClean="0"/>
                        <a:t>favour</a:t>
                      </a:r>
                      <a:r>
                        <a:rPr lang="de-DE" altLang="en-US" sz="1800" baseline="0" dirty="0" smtClean="0"/>
                        <a:t> </a:t>
                      </a:r>
                      <a:r>
                        <a:rPr lang="de-DE" altLang="en-US" sz="1800" baseline="0" dirty="0" err="1" smtClean="0"/>
                        <a:t>of</a:t>
                      </a:r>
                      <a:r>
                        <a:rPr lang="de-DE" altLang="en-US" sz="1800" baseline="0" dirty="0" smtClean="0"/>
                        <a:t> </a:t>
                      </a:r>
                      <a:r>
                        <a:rPr lang="de-DE" altLang="en-US" sz="1800" baseline="0" dirty="0" err="1" smtClean="0"/>
                        <a:t>work</a:t>
                      </a:r>
                      <a:r>
                        <a:rPr lang="de-DE" altLang="en-US" sz="1800" baseline="0" dirty="0" smtClean="0"/>
                        <a:t> in </a:t>
                      </a:r>
                      <a:r>
                        <a:rPr lang="de-DE" altLang="en-US" sz="1800" baseline="0" dirty="0" err="1" smtClean="0"/>
                        <a:t>TGbb</a:t>
                      </a:r>
                      <a:endParaRPr lang="en-US" altLang="en-US" sz="1800" dirty="0" smtClean="0"/>
                    </a:p>
                  </a:txBody>
                  <a:tcPr marT="45764" marB="45764"/>
                </a:tc>
                <a:tc>
                  <a:txBody>
                    <a:bodyPr/>
                    <a:lstStyle/>
                    <a:p>
                      <a:r>
                        <a:rPr lang="en-US" sz="1800" dirty="0" smtClean="0"/>
                        <a:t>2</a:t>
                      </a:r>
                      <a:endParaRPr lang="en-US" sz="1800" dirty="0"/>
                    </a:p>
                  </a:txBody>
                  <a:tcPr marT="45764" marB="45764"/>
                </a:tc>
                <a:extLst>
                  <a:ext uri="{0D108BD9-81ED-4DB2-BD59-A6C34878D82A}">
                    <a16:rowId xmlns:a16="http://schemas.microsoft.com/office/drawing/2014/main" val="1960333716"/>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946407426"/>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609196669"/>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23</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51270389"/>
              </p:ext>
            </p:extLst>
          </p:nvPr>
        </p:nvGraphicFramePr>
        <p:xfrm>
          <a:off x="809625" y="2209800"/>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a:t>
                      </a:r>
                      <a:r>
                        <a:rPr lang="de-DE" altLang="en-US" sz="1800" dirty="0" err="1" smtClean="0"/>
                        <a:t>text</a:t>
                      </a:r>
                      <a:r>
                        <a:rPr lang="de-DE" altLang="en-US" sz="1800" dirty="0" smtClean="0"/>
                        <a:t> in </a:t>
                      </a:r>
                      <a:r>
                        <a:rPr lang="de-DE" altLang="en-US" sz="1800" dirty="0" err="1" smtClean="0"/>
                        <a:t>doc</a:t>
                      </a:r>
                      <a:r>
                        <a:rPr lang="de-DE" altLang="en-US" sz="1800" dirty="0" smtClean="0"/>
                        <a:t>. 15-18/0616r3</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849752279"/>
                  </a:ext>
                </a:extLst>
              </a:tr>
              <a:tr h="445388">
                <a:tc>
                  <a:txBody>
                    <a:bodyPr/>
                    <a:lstStyle/>
                    <a:p>
                      <a:pPr marL="358775" lvl="1" indent="-342900" algn="just">
                        <a:spcBef>
                          <a:spcPts val="0"/>
                        </a:spcBef>
                        <a:spcAft>
                          <a:spcPts val="300"/>
                        </a:spcAf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comments</a:t>
                      </a:r>
                      <a:r>
                        <a:rPr lang="de-DE" altLang="en-US" sz="1800" dirty="0" smtClean="0"/>
                        <a:t> </a:t>
                      </a:r>
                      <a:r>
                        <a:rPr lang="de-DE" altLang="en-US" sz="1800" dirty="0" err="1" smtClean="0"/>
                        <a:t>doc</a:t>
                      </a:r>
                      <a:r>
                        <a:rPr lang="de-DE" altLang="en-US" sz="1800" dirty="0" smtClean="0"/>
                        <a:t>. 15-18/0052rx</a:t>
                      </a:r>
                      <a:r>
                        <a:rPr lang="de-DE" altLang="en-US" sz="1800" baseline="0" dirty="0" smtClean="0"/>
                        <a:t> </a:t>
                      </a:r>
                      <a:r>
                        <a:rPr lang="de-DE" altLang="en-US" sz="1800" dirty="0" err="1" smtClean="0"/>
                        <a:t>into</a:t>
                      </a:r>
                      <a:r>
                        <a:rPr lang="de-DE" altLang="en-US" sz="1800" dirty="0" smtClean="0"/>
                        <a:t> </a:t>
                      </a:r>
                      <a:r>
                        <a:rPr lang="de-DE" altLang="en-US" sz="1800" dirty="0" smtClean="0"/>
                        <a:t>D4.0</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48530649"/>
                  </a:ext>
                </a:extLst>
              </a:tr>
              <a:tr h="445388">
                <a:tc>
                  <a:txBody>
                    <a:bodyPr/>
                    <a:lstStyle/>
                    <a:p>
                      <a:pPr marL="0" lvl="0" indent="0" algn="just">
                        <a:buFontTx/>
                        <a:buNone/>
                      </a:pPr>
                      <a:r>
                        <a:rPr lang="en-GB" altLang="en-US" sz="1800" dirty="0" smtClean="0"/>
                        <a:t>Tentative Agenda for March 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a:t>
                      </a:r>
                      <a:r>
                        <a:rPr lang="en-GB" altLang="en-US" sz="1800" dirty="0" smtClean="0"/>
                        <a:t>schedule</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text </a:t>
            </a:r>
            <a:r>
              <a:rPr lang="en-US" altLang="en-US" dirty="0" smtClean="0"/>
              <a:t>in </a:t>
            </a:r>
            <a:r>
              <a:rPr lang="en-US" altLang="en-US" dirty="0"/>
              <a:t>doc. </a:t>
            </a:r>
            <a:r>
              <a:rPr lang="en-US" altLang="en-US" dirty="0" smtClean="0"/>
              <a:t>15-18/0616r3 into the TG13 draft as beacon-enabled MAC mode.</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a:t>
            </a:r>
            <a:r>
              <a:rPr lang="en-GB" altLang="en-US" dirty="0" err="1" smtClean="0">
                <a:sym typeface="Wingdings" panose="05000000000000000000" pitchFamily="2" charset="2"/>
              </a:rPr>
              <a:t>Shoichi</a:t>
            </a:r>
            <a:r>
              <a:rPr lang="en-GB" altLang="en-US" dirty="0" smtClean="0">
                <a:sym typeface="Wingdings" panose="05000000000000000000" pitchFamily="2" charset="2"/>
              </a:rPr>
              <a:t> Kitazawa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Volker Jungnickel</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5474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2057400"/>
            <a:ext cx="7772400" cy="4294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additional comments against D3 as contained </a:t>
            </a:r>
            <a:r>
              <a:rPr lang="en-US" altLang="en-US" dirty="0" smtClean="0"/>
              <a:t>in doc. 15-19/0052r1 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a:sym typeface="Wingdings" panose="05000000000000000000" pitchFamily="2" charset="2"/>
              </a:rPr>
              <a:t>by  </a:t>
            </a:r>
            <a:r>
              <a:rPr lang="en-GB" altLang="en-US" dirty="0" err="1">
                <a:sym typeface="Wingdings" panose="05000000000000000000" pitchFamily="2" charset="2"/>
              </a:rPr>
              <a:t>Shoichi</a:t>
            </a:r>
            <a:r>
              <a:rPr lang="en-GB" altLang="en-US" dirty="0">
                <a:sym typeface="Wingdings" panose="05000000000000000000" pitchFamily="2" charset="2"/>
              </a:rPr>
              <a:t> Kitazawa</a:t>
            </a:r>
          </a:p>
          <a:p>
            <a:pPr algn="just">
              <a:buFontTx/>
              <a:buNone/>
            </a:pPr>
            <a:r>
              <a:rPr lang="en-GB" altLang="en-US" dirty="0">
                <a:sym typeface="Wingdings" panose="05000000000000000000" pitchFamily="2" charset="2"/>
              </a:rPr>
              <a:t>Seconded by Volker Jungnickel</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820373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err="1" smtClean="0"/>
              <a:t>January</a:t>
            </a:r>
            <a:r>
              <a:rPr lang="de-DE" sz="2200" b="0" dirty="0" smtClean="0"/>
              <a:t>:	</a:t>
            </a:r>
            <a:r>
              <a:rPr lang="de-DE" sz="2200" b="0" dirty="0"/>
              <a:t>	</a:t>
            </a:r>
            <a:r>
              <a:rPr lang="de-DE" sz="2200" b="0" dirty="0" smtClean="0"/>
              <a:t>Create </a:t>
            </a:r>
            <a:r>
              <a:rPr lang="de-DE" sz="2200" b="0" dirty="0" err="1"/>
              <a:t>draft</a:t>
            </a:r>
            <a:r>
              <a:rPr lang="de-DE" sz="2200" b="0" dirty="0"/>
              <a:t> 4.0 </a:t>
            </a:r>
            <a:r>
              <a:rPr lang="de-DE" sz="2200" b="0" dirty="0" err="1"/>
              <a:t>as</a:t>
            </a:r>
            <a:r>
              <a:rPr lang="de-DE" sz="2200" b="0" dirty="0"/>
              <a:t> </a:t>
            </a:r>
            <a:r>
              <a:rPr lang="de-DE" sz="2200" b="0" dirty="0" err="1" smtClean="0"/>
              <a:t>pdf</a:t>
            </a:r>
            <a:r>
              <a:rPr lang="de-DE" sz="2200" b="0" dirty="0" smtClean="0"/>
              <a:t> </a:t>
            </a:r>
            <a:r>
              <a:rPr lang="de-DE" sz="2200" b="0" dirty="0" err="1" smtClean="0"/>
              <a:t>until</a:t>
            </a:r>
            <a:r>
              <a:rPr lang="de-DE" sz="2200" b="0" dirty="0" smtClean="0"/>
              <a:t> 18 </a:t>
            </a:r>
            <a:r>
              <a:rPr lang="de-DE" sz="2200" b="0" dirty="0" err="1" smtClean="0"/>
              <a:t>February</a:t>
            </a:r>
            <a:r>
              <a:rPr lang="de-DE" sz="2200" b="0" dirty="0" smtClean="0"/>
              <a:t> 2019 </a:t>
            </a:r>
            <a:r>
              <a:rPr lang="de-DE" sz="2200" b="0" dirty="0" err="1" smtClean="0"/>
              <a:t>and</a:t>
            </a:r>
            <a:r>
              <a:rPr lang="de-DE" sz="2200" b="0" dirty="0" smtClean="0"/>
              <a:t> 			</a:t>
            </a:r>
            <a:r>
              <a:rPr lang="de-DE" sz="2200" b="0" dirty="0" err="1" smtClean="0"/>
              <a:t>upload</a:t>
            </a:r>
            <a:r>
              <a:rPr lang="de-DE" sz="2200" b="0" dirty="0" smtClean="0"/>
              <a:t> on </a:t>
            </a:r>
            <a:r>
              <a:rPr lang="de-DE" sz="2200" b="0" dirty="0" err="1" smtClean="0"/>
              <a:t>members</a:t>
            </a:r>
            <a:r>
              <a:rPr lang="de-DE" sz="2200" b="0" dirty="0" smtClean="0"/>
              <a:t> </a:t>
            </a:r>
            <a:r>
              <a:rPr lang="de-DE" sz="2200" b="0" dirty="0" err="1" smtClean="0"/>
              <a:t>area</a:t>
            </a:r>
            <a:r>
              <a:rPr lang="de-DE" sz="2200" b="0" dirty="0" smtClean="0"/>
              <a:t> (via Rick Alfvin)</a:t>
            </a:r>
            <a:endParaRPr lang="de-DE" sz="2200" b="0" dirty="0" smtClean="0"/>
          </a:p>
          <a:p>
            <a:r>
              <a:rPr lang="de-DE" sz="2200" b="0" dirty="0" err="1" smtClean="0"/>
              <a:t>February</a:t>
            </a:r>
            <a:r>
              <a:rPr lang="de-DE" sz="2200" b="0" dirty="0" smtClean="0"/>
              <a:t>: </a:t>
            </a:r>
            <a:r>
              <a:rPr lang="de-DE" sz="2200" b="0" dirty="0" smtClean="0"/>
              <a:t>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D4.0, </a:t>
            </a:r>
            <a:r>
              <a:rPr lang="de-DE" sz="2200" b="0" dirty="0" err="1" smtClean="0"/>
              <a:t>work</a:t>
            </a:r>
            <a:r>
              <a:rPr lang="de-DE" sz="2200" b="0" dirty="0" smtClean="0"/>
              <a:t> on </a:t>
            </a:r>
            <a:r>
              <a:rPr lang="de-DE" sz="2200" b="0" dirty="0" err="1" smtClean="0"/>
              <a:t>missing</a:t>
            </a:r>
            <a:r>
              <a:rPr lang="de-DE" sz="2200" b="0" dirty="0" smtClean="0"/>
              <a:t> 			</a:t>
            </a:r>
            <a:r>
              <a:rPr lang="de-DE" sz="2200" b="0" dirty="0" err="1" smtClean="0"/>
              <a:t>text</a:t>
            </a:r>
            <a:r>
              <a:rPr lang="de-DE" sz="2200" b="0" dirty="0" smtClean="0"/>
              <a:t> (</a:t>
            </a:r>
            <a:r>
              <a:rPr lang="de-DE" sz="2200" b="0" dirty="0" err="1" smtClean="0"/>
              <a:t>focus</a:t>
            </a:r>
            <a:r>
              <a:rPr lang="de-DE" sz="2200" b="0" dirty="0" smtClean="0"/>
              <a:t> on </a:t>
            </a:r>
            <a:r>
              <a:rPr lang="de-DE" sz="2200" b="0" dirty="0" err="1" smtClean="0"/>
              <a:t>main</a:t>
            </a:r>
            <a:r>
              <a:rPr lang="de-DE" sz="2200" b="0" dirty="0" smtClean="0"/>
              <a:t> </a:t>
            </a:r>
            <a:r>
              <a:rPr lang="de-DE" sz="2200" b="0" dirty="0" err="1" smtClean="0"/>
              <a:t>definifions</a:t>
            </a:r>
            <a:r>
              <a:rPr lang="de-DE" sz="2200" b="0" dirty="0" smtClean="0"/>
              <a:t> </a:t>
            </a:r>
            <a:r>
              <a:rPr lang="de-DE" sz="2200" b="0" dirty="0" err="1" smtClean="0"/>
              <a:t>and</a:t>
            </a:r>
            <a:r>
              <a:rPr lang="de-DE" sz="2200" b="0" dirty="0" smtClean="0"/>
              <a:t> </a:t>
            </a:r>
            <a:r>
              <a:rPr lang="de-DE" sz="2200" b="0" dirty="0" err="1" smtClean="0"/>
              <a:t>procedures</a:t>
            </a:r>
            <a:r>
              <a:rPr lang="de-DE" sz="2200" b="0" dirty="0" smtClean="0"/>
              <a:t> 				</a:t>
            </a:r>
            <a:r>
              <a:rPr lang="de-DE" sz="2200" b="0" dirty="0" err="1" smtClean="0"/>
              <a:t>for</a:t>
            </a:r>
            <a:r>
              <a:rPr lang="de-DE" sz="2200" b="0" dirty="0" smtClean="0"/>
              <a:t> MAC in </a:t>
            </a:r>
            <a:r>
              <a:rPr lang="de-DE" sz="2200" b="0" dirty="0" err="1" smtClean="0"/>
              <a:t>Sections</a:t>
            </a:r>
            <a:r>
              <a:rPr lang="de-DE" sz="2200" b="0" dirty="0" smtClean="0"/>
              <a:t> 5 </a:t>
            </a:r>
            <a:r>
              <a:rPr lang="de-DE" sz="2200" b="0" dirty="0" err="1" smtClean="0"/>
              <a:t>and</a:t>
            </a:r>
            <a:r>
              <a:rPr lang="de-DE" sz="2200" b="0" dirty="0" smtClean="0"/>
              <a:t> 6) </a:t>
            </a:r>
          </a:p>
          <a:p>
            <a:r>
              <a:rPr lang="de-DE" sz="2200" b="0" dirty="0" smtClean="0"/>
              <a:t>March </a:t>
            </a:r>
            <a:r>
              <a:rPr lang="de-DE" sz="2200" b="0" dirty="0" err="1" smtClean="0"/>
              <a:t>meeting</a:t>
            </a:r>
            <a:r>
              <a:rPr lang="de-DE" sz="2200" b="0" dirty="0" smtClean="0"/>
              <a:t>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D4.0, </a:t>
            </a:r>
            <a:r>
              <a:rPr lang="de-DE" sz="2200" b="0" dirty="0" err="1" smtClean="0"/>
              <a:t>create</a:t>
            </a:r>
            <a:r>
              <a:rPr lang="de-DE" sz="2200" b="0" dirty="0" smtClean="0"/>
              <a:t> D5.0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1st WGLB</a:t>
            </a:r>
          </a:p>
          <a:p>
            <a:r>
              <a:rPr lang="de-DE" sz="2200" b="0" dirty="0" smtClean="0"/>
              <a:t>April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1st WGLB</a:t>
            </a:r>
          </a:p>
          <a:p>
            <a:r>
              <a:rPr lang="de-DE" sz="2200" b="0" dirty="0" smtClean="0"/>
              <a:t>Mai </a:t>
            </a:r>
            <a:r>
              <a:rPr lang="de-DE" sz="2200" b="0" dirty="0" err="1" smtClean="0"/>
              <a:t>meeting</a:t>
            </a:r>
            <a:r>
              <a:rPr lang="de-DE" sz="2200" b="0" dirty="0" smtClean="0"/>
              <a:t>: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create</a:t>
            </a:r>
            <a:r>
              <a:rPr lang="de-DE" sz="2200" b="0" dirty="0" smtClean="0"/>
              <a:t> D6.0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2nd WGLB </a:t>
            </a:r>
            <a:r>
              <a:rPr lang="de-DE" sz="2200" b="0" dirty="0" err="1" smtClean="0"/>
              <a:t>request</a:t>
            </a:r>
            <a:r>
              <a:rPr lang="de-DE" sz="2200" b="0" dirty="0" smtClean="0"/>
              <a:t> (</a:t>
            </a:r>
            <a:r>
              <a:rPr lang="de-DE" sz="2200" b="0" dirty="0" err="1" smtClean="0"/>
              <a:t>no</a:t>
            </a:r>
            <a:r>
              <a:rPr lang="de-DE" sz="2200" b="0" dirty="0" smtClean="0"/>
              <a:t> </a:t>
            </a:r>
            <a:r>
              <a:rPr lang="de-DE" sz="2200" b="0" dirty="0" err="1" smtClean="0"/>
              <a:t>comment</a:t>
            </a:r>
            <a:r>
              <a:rPr lang="de-DE" sz="2200" b="0" dirty="0" smtClean="0"/>
              <a:t>)</a:t>
            </a:r>
          </a:p>
          <a:p>
            <a:r>
              <a:rPr lang="de-DE" sz="2200" b="0" dirty="0" smtClean="0"/>
              <a:t>May </a:t>
            </a:r>
            <a:r>
              <a:rPr lang="de-DE" sz="2200" b="0" dirty="0" smtClean="0"/>
              <a:t>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27</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Prepare D4 </a:t>
            </a:r>
            <a:r>
              <a:rPr lang="en-GB" altLang="en-US" dirty="0" smtClean="0"/>
              <a:t>and provide comments</a:t>
            </a:r>
            <a:r>
              <a:rPr lang="en-GB" altLang="en-US" dirty="0" smtClean="0"/>
              <a:t> </a:t>
            </a:r>
            <a:endParaRPr lang="en-GB" altLang="en-US" dirty="0" smtClean="0"/>
          </a:p>
          <a:p>
            <a:pPr marL="342900" indent="-342900" algn="just">
              <a:buFont typeface="Arial" panose="020B0604020202020204" pitchFamily="34" charset="0"/>
              <a:buChar char="•"/>
              <a:defRPr/>
            </a:pPr>
            <a:r>
              <a:rPr lang="de-DE" dirty="0"/>
              <a:t>List </a:t>
            </a:r>
            <a:r>
              <a:rPr lang="de-DE" dirty="0" err="1"/>
              <a:t>of</a:t>
            </a:r>
            <a:r>
              <a:rPr lang="de-DE" dirty="0"/>
              <a:t> </a:t>
            </a:r>
            <a:r>
              <a:rPr lang="de-DE" dirty="0" err="1"/>
              <a:t>frame</a:t>
            </a:r>
            <a:r>
              <a:rPr lang="de-DE" dirty="0"/>
              <a:t> </a:t>
            </a:r>
            <a:r>
              <a:rPr lang="de-DE" dirty="0" err="1"/>
              <a:t>subtypes</a:t>
            </a:r>
            <a:endParaRPr lang="en-GB" altLang="en-US" dirty="0" smtClean="0"/>
          </a:p>
          <a:p>
            <a:pPr marL="342900" indent="-342900" algn="just">
              <a:buFont typeface="Arial" panose="020B0604020202020204" pitchFamily="34" charset="0"/>
              <a:buChar char="•"/>
              <a:defRPr/>
            </a:pPr>
            <a:r>
              <a:rPr lang="en-GB" altLang="en-US" dirty="0" smtClean="0"/>
              <a:t>Create missing text in the draft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endParaRPr lang="en-GB" altLang="en-US" dirty="0" smtClean="0"/>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Feb. </a:t>
            </a:r>
            <a:r>
              <a:rPr lang="en-GB" altLang="en-US" dirty="0" smtClean="0"/>
              <a:t>1 </a:t>
            </a:r>
            <a:r>
              <a:rPr lang="en-GB" altLang="en-US" dirty="0" smtClean="0"/>
              <a:t>	</a:t>
            </a:r>
            <a:r>
              <a:rPr lang="en-GB" altLang="en-US" dirty="0" smtClean="0"/>
              <a:t> 8:00-9:00 EST  </a:t>
            </a:r>
            <a:r>
              <a:rPr lang="en-GB" altLang="en-US" dirty="0" smtClean="0"/>
              <a:t>Review </a:t>
            </a:r>
            <a:r>
              <a:rPr lang="en-GB" altLang="en-US" dirty="0" smtClean="0"/>
              <a:t>new text</a:t>
            </a:r>
          </a:p>
          <a:p>
            <a:pPr marL="342900" indent="-342900" algn="just">
              <a:buFont typeface="Arial" panose="020B0604020202020204" pitchFamily="34" charset="0"/>
              <a:buChar char="•"/>
              <a:defRPr/>
            </a:pPr>
            <a:r>
              <a:rPr lang="en-GB" altLang="en-US" dirty="0" smtClean="0"/>
              <a:t>Feb. 15	</a:t>
            </a:r>
            <a:r>
              <a:rPr lang="en-GB" altLang="en-US" dirty="0"/>
              <a:t> 8:00-9:00 EST  Review new </a:t>
            </a:r>
            <a:r>
              <a:rPr lang="en-GB" altLang="en-US" dirty="0" smtClean="0"/>
              <a:t>text</a:t>
            </a:r>
          </a:p>
          <a:p>
            <a:pPr marL="342900" indent="-342900" algn="just">
              <a:buFont typeface="Arial" panose="020B0604020202020204" pitchFamily="34" charset="0"/>
              <a:buChar char="•"/>
              <a:defRPr/>
            </a:pPr>
            <a:r>
              <a:rPr lang="en-GB" altLang="en-US" dirty="0"/>
              <a:t>March 7	 8:00-9:00 EST  </a:t>
            </a:r>
            <a:r>
              <a:rPr lang="en-GB" altLang="en-US" dirty="0" smtClean="0"/>
              <a:t>Prepare March meeting</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28</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+ 1 additional </a:t>
            </a:r>
            <a:r>
              <a:rPr lang="de-DE" dirty="0" err="1" smtClean="0"/>
              <a:t>session</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from</a:t>
            </a:r>
            <a:r>
              <a:rPr lang="de-DE" dirty="0" smtClean="0"/>
              <a:t> </a:t>
            </a:r>
            <a:r>
              <a:rPr lang="de-DE" dirty="0" smtClean="0"/>
              <a:t>D4.0</a:t>
            </a:r>
            <a:endParaRPr lang="de-DE" dirty="0" smtClean="0"/>
          </a:p>
          <a:p>
            <a:pPr marL="342900" indent="-342900" algn="just">
              <a:buFont typeface="Arial" panose="020B0604020202020204" pitchFamily="34" charset="0"/>
              <a:buChar char="•"/>
              <a:defRPr/>
            </a:pPr>
            <a:r>
              <a:rPr lang="de-DE" dirty="0" err="1" smtClean="0"/>
              <a:t>Revise</a:t>
            </a:r>
            <a:r>
              <a:rPr lang="de-DE" dirty="0" smtClean="0"/>
              <a:t> </a:t>
            </a:r>
            <a:r>
              <a:rPr lang="de-DE" dirty="0" err="1" smtClean="0"/>
              <a:t>draft</a:t>
            </a:r>
            <a:r>
              <a:rPr lang="de-DE" dirty="0" smtClean="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smtClean="0"/>
              <a:t>WGLB</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 </a:t>
            </a:r>
            <a:r>
              <a:rPr lang="en-GB" altLang="en-US" dirty="0" err="1" smtClean="0">
                <a:sym typeface="Wingdings" panose="05000000000000000000" pitchFamily="2" charset="2"/>
              </a:rPr>
              <a:t>Serafimovski</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a:sym typeface="Wingdings" panose="05000000000000000000" pitchFamily="2" charset="2"/>
              </a:rPr>
              <a:t>Shoichi</a:t>
            </a:r>
            <a:r>
              <a:rPr lang="en-GB" altLang="en-US" dirty="0">
                <a:sym typeface="Wingdings" panose="05000000000000000000" pitchFamily="2" charset="2"/>
              </a:rPr>
              <a:t> Kitazawa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51971417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St. Louis</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64709497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a:t>8</a:t>
            </a:r>
            <a:r>
              <a:rPr lang="de-DE" altLang="en-US" dirty="0" smtClean="0"/>
              <a:t>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endParaRPr lang="de-DE" altLang="en-US" dirty="0"/>
          </a:p>
          <a:p>
            <a:pPr marL="342900" indent="-342900" algn="just">
              <a:spcBef>
                <a:spcPts val="0"/>
              </a:spcBef>
              <a:spcAft>
                <a:spcPts val="300"/>
              </a:spcAft>
              <a:defRPr/>
            </a:pPr>
            <a:r>
              <a:rPr lang="de-DE" altLang="en-US" dirty="0" smtClean="0"/>
              <a:t>New </a:t>
            </a:r>
            <a:r>
              <a:rPr lang="de-DE" altLang="en-US" dirty="0" err="1" smtClean="0"/>
              <a:t>contributions</a:t>
            </a:r>
            <a:r>
              <a:rPr lang="de-DE" altLang="en-US" dirty="0" smtClean="0"/>
              <a:t> </a:t>
            </a:r>
            <a:r>
              <a:rPr lang="de-DE" altLang="en-US" dirty="0" err="1" smtClean="0"/>
              <a:t>have</a:t>
            </a:r>
            <a:r>
              <a:rPr lang="de-DE" altLang="en-US" dirty="0" smtClean="0"/>
              <a:t> </a:t>
            </a:r>
            <a:r>
              <a:rPr lang="de-DE" altLang="en-US" dirty="0" err="1" smtClean="0"/>
              <a:t>been</a:t>
            </a:r>
            <a:r>
              <a:rPr lang="de-DE" altLang="en-US" dirty="0" smtClean="0"/>
              <a:t> </a:t>
            </a:r>
            <a:r>
              <a:rPr lang="de-DE" altLang="en-US" dirty="0" err="1" smtClean="0"/>
              <a:t>added</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a:t>
            </a:r>
            <a:r>
              <a:rPr lang="de-DE" altLang="en-US" dirty="0" err="1" smtClean="0"/>
              <a:t>draft</a:t>
            </a:r>
            <a:endParaRPr lang="de-DE" altLang="en-US" dirty="0" smtClean="0"/>
          </a:p>
          <a:p>
            <a:pPr marL="1085850" lvl="1" indent="-342900" algn="just">
              <a:spcBef>
                <a:spcPts val="0"/>
              </a:spcBef>
              <a:spcAft>
                <a:spcPts val="300"/>
              </a:spcAft>
              <a:defRPr/>
            </a:pPr>
            <a:r>
              <a:rPr lang="de-DE" altLang="en-US" b="1" dirty="0" smtClean="0"/>
              <a:t>HB PHY : </a:t>
            </a:r>
            <a:r>
              <a:rPr lang="de-DE" altLang="en-US" b="1" dirty="0" err="1" smtClean="0"/>
              <a:t>doc</a:t>
            </a:r>
            <a:r>
              <a:rPr lang="de-DE" altLang="en-US" b="1" dirty="0" smtClean="0"/>
              <a:t>. 15-18/0273r4</a:t>
            </a:r>
          </a:p>
          <a:p>
            <a:pPr marL="1085850" lvl="1" indent="-342900" algn="just">
              <a:spcBef>
                <a:spcPts val="0"/>
              </a:spcBef>
              <a:spcAft>
                <a:spcPts val="300"/>
              </a:spcAft>
              <a:defRPr/>
            </a:pPr>
            <a:r>
              <a:rPr lang="de-DE" altLang="en-US" b="1" dirty="0" err="1" smtClean="0"/>
              <a:t>Beacon-enabled</a:t>
            </a:r>
            <a:r>
              <a:rPr lang="de-DE" altLang="en-US" b="1" dirty="0" smtClean="0"/>
              <a:t> </a:t>
            </a:r>
            <a:r>
              <a:rPr lang="de-DE" altLang="en-US" b="1" dirty="0" err="1" smtClean="0"/>
              <a:t>mode</a:t>
            </a:r>
            <a:r>
              <a:rPr lang="de-DE" altLang="en-US" b="1" dirty="0" smtClean="0"/>
              <a:t>: </a:t>
            </a:r>
            <a:r>
              <a:rPr lang="de-DE" altLang="en-US" b="1" dirty="0" err="1" smtClean="0"/>
              <a:t>doc</a:t>
            </a:r>
            <a:r>
              <a:rPr lang="de-DE" altLang="en-US" b="1" dirty="0" smtClean="0"/>
              <a:t>. 15-18/0616r3</a:t>
            </a:r>
          </a:p>
          <a:p>
            <a:pPr marL="342900" indent="-342900" algn="just">
              <a:buFont typeface="Arial" panose="020B0604020202020204" pitchFamily="34" charset="0"/>
              <a:buChar char="•"/>
              <a:defRPr/>
            </a:pPr>
            <a:r>
              <a:rPr lang="en-GB" altLang="en-US" dirty="0" smtClean="0"/>
              <a:t>Resolved all comments </a:t>
            </a:r>
            <a:r>
              <a:rPr lang="en-GB" altLang="en-US" dirty="0"/>
              <a:t>against </a:t>
            </a:r>
            <a:r>
              <a:rPr lang="en-GB" altLang="en-US" dirty="0" smtClean="0"/>
              <a:t>D3.1 in 15-19/0017r2</a:t>
            </a:r>
            <a:endParaRPr lang="en-GB" altLang="en-US" dirty="0"/>
          </a:p>
          <a:p>
            <a:pPr marL="342900" indent="-342900" algn="just">
              <a:buFont typeface="Arial" panose="020B0604020202020204" pitchFamily="34" charset="0"/>
              <a:buChar char="•"/>
              <a:defRPr/>
            </a:pPr>
            <a:r>
              <a:rPr lang="en-GB" altLang="en-US" dirty="0" smtClean="0"/>
              <a:t>Review </a:t>
            </a:r>
            <a:r>
              <a:rPr lang="en-GB" altLang="en-US" dirty="0" smtClean="0"/>
              <a:t>the current draft</a:t>
            </a:r>
          </a:p>
          <a:p>
            <a:pPr marL="1085850" lvl="1" indent="-342900" algn="just">
              <a:buFont typeface="Symbol" panose="05050102010706020507" pitchFamily="18" charset="2"/>
              <a:buChar char="-"/>
              <a:defRPr/>
            </a:pPr>
            <a:r>
              <a:rPr lang="en-GB" altLang="en-US" b="1" dirty="0" smtClean="0"/>
              <a:t>Remove </a:t>
            </a:r>
            <a:r>
              <a:rPr lang="en-GB" altLang="en-US" b="1" dirty="0"/>
              <a:t>obsolete </a:t>
            </a:r>
            <a:r>
              <a:rPr lang="en-GB" altLang="en-US" b="1" dirty="0" smtClean="0"/>
              <a:t>text</a:t>
            </a:r>
          </a:p>
          <a:p>
            <a:pPr marL="1085850" lvl="1" indent="-342900" algn="just">
              <a:buFont typeface="Symbol" panose="05050102010706020507" pitchFamily="18" charset="2"/>
              <a:buChar char="-"/>
              <a:defRPr/>
            </a:pPr>
            <a:r>
              <a:rPr lang="en-GB" altLang="en-US" b="1" dirty="0" smtClean="0"/>
              <a:t>Created new comments in 15-19/0052r1 </a:t>
            </a:r>
            <a:endParaRPr lang="en-GB" altLang="en-US" sz="2400" b="1" dirty="0"/>
          </a:p>
          <a:p>
            <a:pPr marL="342900" indent="-342900" algn="just">
              <a:buFont typeface="Arial" panose="020B0604020202020204" pitchFamily="34" charset="0"/>
              <a:buChar char="•"/>
              <a:defRPr/>
            </a:pPr>
            <a:r>
              <a:rPr lang="en-GB" altLang="en-US" dirty="0" smtClean="0"/>
              <a:t>Requested 6 slots plus 1 joint slot for security in March</a:t>
            </a:r>
          </a:p>
          <a:p>
            <a:pPr marL="342900" indent="-342900" algn="just">
              <a:buFont typeface="Arial" panose="020B0604020202020204" pitchFamily="34" charset="0"/>
              <a:buChar char="•"/>
              <a:defRPr/>
            </a:pPr>
            <a:r>
              <a:rPr lang="en-GB" altLang="en-US" dirty="0" smtClean="0"/>
              <a:t>WGLB will be started in March </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Jan. 14,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9552366"/>
              </p:ext>
            </p:extLst>
          </p:nvPr>
        </p:nvGraphicFramePr>
        <p:xfrm>
          <a:off x="838200" y="2286000"/>
          <a:ext cx="8077200" cy="370632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15-18/0013r1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0564r3</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0617</a:t>
                      </a:r>
                      <a:r>
                        <a:rPr lang="en-GB" altLang="en-US" sz="1800" baseline="0" dirty="0" smtClean="0"/>
                        <a:t>rx</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Revised text on HB PHY in doc. 15-18/0273r4</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9361569"/>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Consolidated text for beacon enabled mode in doc. 15-18/0616r3</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4287463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1918</Words>
  <Application>Microsoft Office PowerPoint</Application>
  <PresentationFormat>Bildschirmpräsentation (4:3)</PresentationFormat>
  <Paragraphs>505</Paragraphs>
  <Slides>29</Slides>
  <Notes>27</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29</vt:i4>
      </vt:variant>
    </vt:vector>
  </HeadingPairs>
  <TitlesOfParts>
    <vt:vector size="38" baseType="lpstr">
      <vt:lpstr>MS Mincho</vt:lpstr>
      <vt:lpstr>MS PGothic</vt:lpstr>
      <vt:lpstr>MS PGothic</vt:lpstr>
      <vt:lpstr>Arial</vt:lpstr>
      <vt:lpstr>Symbol</vt:lpstr>
      <vt:lpstr>Times New Roman</vt:lpstr>
      <vt:lpstr>Wingdings</vt:lpstr>
      <vt:lpstr>802-11-Submission</vt:lpstr>
      <vt:lpstr>Document</vt:lpstr>
      <vt:lpstr>IEEE 802.15 TG13  Multi-Gbit/s Optical Wireless Communication  January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To-do list in TG13</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4840</cp:revision>
  <cp:lastPrinted>2014-11-04T15:04:57Z</cp:lastPrinted>
  <dcterms:created xsi:type="dcterms:W3CDTF">2007-04-17T18:10:23Z</dcterms:created>
  <dcterms:modified xsi:type="dcterms:W3CDTF">2019-01-17T23:16:26Z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