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4" r:id="rId3"/>
    <p:sldId id="717" r:id="rId4"/>
    <p:sldId id="423" r:id="rId5"/>
    <p:sldId id="608" r:id="rId6"/>
    <p:sldId id="708" r:id="rId7"/>
    <p:sldId id="386" r:id="rId8"/>
    <p:sldId id="754" r:id="rId9"/>
    <p:sldId id="560" r:id="rId10"/>
    <p:sldId id="800" r:id="rId11"/>
    <p:sldId id="801" r:id="rId12"/>
    <p:sldId id="802" r:id="rId13"/>
    <p:sldId id="815" r:id="rId14"/>
    <p:sldId id="718" r:id="rId15"/>
    <p:sldId id="809" r:id="rId16"/>
    <p:sldId id="790" r:id="rId17"/>
    <p:sldId id="816" r:id="rId18"/>
    <p:sldId id="817" r:id="rId19"/>
    <p:sldId id="812" r:id="rId20"/>
    <p:sldId id="774" r:id="rId21"/>
    <p:sldId id="761" r:id="rId22"/>
    <p:sldId id="806" r:id="rId23"/>
    <p:sldId id="796" r:id="rId24"/>
    <p:sldId id="810" r:id="rId25"/>
    <p:sldId id="793" r:id="rId26"/>
    <p:sldId id="807" r:id="rId27"/>
    <p:sldId id="80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568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83737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20</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22</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23</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905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-0013-01-0013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2019-01-15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93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15-18-0013r1.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Volker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#32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November in doc. 15-18-0564/r3.</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Volker</a:t>
            </a: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November and January in doc. </a:t>
            </a:r>
            <a:r>
              <a:rPr lang="en-GB" altLang="en-US" dirty="0" smtClean="0">
                <a:sym typeface="Wingdings" panose="05000000000000000000" pitchFamily="2" charset="2"/>
              </a:rPr>
              <a:t>15-18/0617r2.</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include </a:t>
            </a:r>
            <a:r>
              <a:rPr lang="en-GB" altLang="en-US" dirty="0" smtClean="0">
                <a:sym typeface="Wingdings" panose="05000000000000000000" pitchFamily="2" charset="2"/>
              </a:rPr>
              <a:t>the </a:t>
            </a:r>
            <a:r>
              <a:rPr lang="en-GB" altLang="en-US" dirty="0" smtClean="0">
                <a:sym typeface="Wingdings" panose="05000000000000000000" pitchFamily="2" charset="2"/>
              </a:rPr>
              <a:t>text </a:t>
            </a:r>
            <a:r>
              <a:rPr lang="en-US" altLang="en-US" dirty="0" smtClean="0"/>
              <a:t>in </a:t>
            </a:r>
            <a:r>
              <a:rPr lang="en-US" altLang="en-US" dirty="0"/>
              <a:t>doc. </a:t>
            </a:r>
            <a:r>
              <a:rPr lang="en-US" altLang="en-US" dirty="0" smtClean="0"/>
              <a:t>15-18/0273r4 into the next draft as HB PHY specification.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Volker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06591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PM2, Jan.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1025663"/>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Go through open items list in doc. 15-18/0563r0 </a:t>
                      </a:r>
                      <a:endParaRPr lang="en-US" altLang="en-US" sz="32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64878698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 against D3.x in doc. 15-19/0017r0</a:t>
                      </a:r>
                      <a:endParaRPr lang="en-US" altLang="en-US" sz="18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To</a:t>
            </a:r>
            <a:r>
              <a:rPr lang="de-DE" dirty="0" smtClean="0"/>
              <a:t>-do </a:t>
            </a:r>
            <a:r>
              <a:rPr lang="de-DE" dirty="0" err="1" smtClean="0"/>
              <a:t>list</a:t>
            </a:r>
            <a:r>
              <a:rPr lang="de-DE" dirty="0" smtClean="0"/>
              <a:t> in TG13</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smtClean="0">
                <a:solidFill>
                  <a:srgbClr val="00B050"/>
                </a:solidFill>
              </a:rPr>
              <a:t>IEEE 802 LAN </a:t>
            </a:r>
            <a:r>
              <a:rPr lang="de-DE" sz="2200" b="0" dirty="0" err="1" smtClean="0">
                <a:solidFill>
                  <a:srgbClr val="00B050"/>
                </a:solidFill>
              </a:rPr>
              <a:t>Ethertype</a:t>
            </a:r>
            <a:r>
              <a:rPr lang="de-DE" sz="2200" b="0" dirty="0" smtClean="0">
                <a:solidFill>
                  <a:srgbClr val="00B050"/>
                </a:solidFill>
              </a:rPr>
              <a:t>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smtClean="0">
                <a:solidFill>
                  <a:srgbClr val="00B050"/>
                </a:solidFill>
              </a:rPr>
              <a:t>Aggregation 				Yes - </a:t>
            </a:r>
            <a:r>
              <a:rPr lang="de-DE" sz="2200" b="0" dirty="0" err="1" smtClean="0">
                <a:solidFill>
                  <a:srgbClr val="00B050"/>
                </a:solidFill>
              </a:rPr>
              <a:t>see</a:t>
            </a:r>
            <a:r>
              <a:rPr lang="de-DE" sz="2200" b="0" dirty="0" smtClean="0">
                <a:solidFill>
                  <a:srgbClr val="00B050"/>
                </a:solidFill>
              </a:rPr>
              <a:t> </a:t>
            </a:r>
            <a:r>
              <a:rPr lang="de-DE" sz="2200" b="0" dirty="0" err="1" smtClean="0">
                <a:solidFill>
                  <a:srgbClr val="00B050"/>
                </a:solidFill>
              </a:rPr>
              <a:t>minutes</a:t>
            </a:r>
            <a:endParaRPr lang="de-DE" sz="2200" b="0" dirty="0" smtClean="0">
              <a:solidFill>
                <a:srgbClr val="00B050"/>
              </a:solidFill>
            </a:endParaRPr>
          </a:p>
          <a:p>
            <a:r>
              <a:rPr lang="de-DE" sz="2200" b="0" dirty="0" err="1" smtClean="0">
                <a:solidFill>
                  <a:srgbClr val="00B050"/>
                </a:solidFill>
              </a:rPr>
              <a:t>Fragmentation</a:t>
            </a:r>
            <a:r>
              <a:rPr lang="de-DE" sz="2200" b="0" dirty="0" smtClean="0">
                <a:solidFill>
                  <a:srgbClr val="00B050"/>
                </a:solidFill>
              </a:rPr>
              <a:t> 			Yes - via </a:t>
            </a:r>
            <a:r>
              <a:rPr lang="de-DE" sz="2200" b="0" dirty="0" err="1" smtClean="0">
                <a:solidFill>
                  <a:srgbClr val="00B050"/>
                </a:solidFill>
              </a:rPr>
              <a:t>frame</a:t>
            </a:r>
            <a:r>
              <a:rPr lang="de-DE" sz="2200" b="0" dirty="0" smtClean="0">
                <a:solidFill>
                  <a:srgbClr val="00B050"/>
                </a:solidFill>
              </a:rPr>
              <a:t> </a:t>
            </a:r>
            <a:r>
              <a:rPr lang="de-DE" sz="2200" b="0" dirty="0" err="1" smtClean="0">
                <a:solidFill>
                  <a:srgbClr val="00B050"/>
                </a:solidFill>
              </a:rPr>
              <a:t>control</a:t>
            </a:r>
            <a:r>
              <a:rPr lang="de-DE" sz="2200" b="0" dirty="0" smtClean="0">
                <a:solidFill>
                  <a:srgbClr val="00B050"/>
                </a:solidFill>
              </a:rPr>
              <a:t> </a:t>
            </a:r>
            <a:r>
              <a:rPr lang="de-DE" sz="2200" b="0" dirty="0" err="1" smtClean="0">
                <a:solidFill>
                  <a:srgbClr val="00B050"/>
                </a:solidFill>
              </a:rPr>
              <a:t>field</a:t>
            </a:r>
            <a:endParaRPr lang="de-DE" sz="2200" b="0" dirty="0" smtClean="0">
              <a:solidFill>
                <a:srgbClr val="00B050"/>
              </a:solidFill>
            </a:endParaRPr>
          </a:p>
          <a:p>
            <a:r>
              <a:rPr lang="de-DE" sz="2200" b="0" dirty="0" smtClean="0">
                <a:solidFill>
                  <a:srgbClr val="00B050"/>
                </a:solidFill>
              </a:rPr>
              <a:t>Security 				Yes – </a:t>
            </a:r>
            <a:r>
              <a:rPr lang="de-DE" sz="2200" b="0" dirty="0" err="1" smtClean="0">
                <a:solidFill>
                  <a:srgbClr val="00B050"/>
                </a:solidFill>
              </a:rPr>
              <a:t>take</a:t>
            </a:r>
            <a:r>
              <a:rPr lang="de-DE" sz="2200" b="0" dirty="0" smtClean="0">
                <a:solidFill>
                  <a:srgbClr val="00B050"/>
                </a:solidFill>
              </a:rPr>
              <a:t> </a:t>
            </a:r>
            <a:r>
              <a:rPr lang="de-DE" sz="2200" b="0" dirty="0" err="1" smtClean="0">
                <a:solidFill>
                  <a:srgbClr val="00B050"/>
                </a:solidFill>
              </a:rPr>
              <a:t>it</a:t>
            </a:r>
            <a:r>
              <a:rPr lang="de-DE" sz="2200" b="0" dirty="0" smtClean="0">
                <a:solidFill>
                  <a:srgbClr val="00B050"/>
                </a:solidFill>
              </a:rPr>
              <a:t> </a:t>
            </a:r>
            <a:r>
              <a:rPr lang="de-DE" sz="2200" b="0" dirty="0" err="1" smtClean="0">
                <a:solidFill>
                  <a:srgbClr val="00B050"/>
                </a:solidFill>
              </a:rPr>
              <a:t>from</a:t>
            </a:r>
            <a:r>
              <a:rPr lang="de-DE" sz="2200" b="0" dirty="0" smtClean="0">
                <a:solidFill>
                  <a:srgbClr val="00B050"/>
                </a:solidFill>
              </a:rPr>
              <a:t> </a:t>
            </a:r>
            <a:r>
              <a:rPr lang="de-DE" sz="2200" b="0" dirty="0">
                <a:solidFill>
                  <a:srgbClr val="00B050"/>
                </a:solidFill>
              </a:rPr>
              <a:t>802.15.4y</a:t>
            </a:r>
            <a:endParaRPr lang="de-DE" sz="2200" b="0" dirty="0" smtClean="0">
              <a:solidFill>
                <a:srgbClr val="00B050"/>
              </a:solidFill>
            </a:endParaRPr>
          </a:p>
          <a:p>
            <a:r>
              <a:rPr lang="de-DE" sz="2200" b="0" dirty="0" err="1" smtClean="0">
                <a:solidFill>
                  <a:srgbClr val="00B050"/>
                </a:solidFill>
              </a:rPr>
              <a:t>QoS</a:t>
            </a:r>
            <a:r>
              <a:rPr lang="de-DE" sz="2200" b="0" dirty="0" smtClean="0">
                <a:solidFill>
                  <a:srgbClr val="00B050"/>
                </a:solidFill>
              </a:rPr>
              <a:t>					Yes - </a:t>
            </a:r>
            <a:r>
              <a:rPr lang="de-DE" sz="2200" b="0" dirty="0" err="1" smtClean="0">
                <a:solidFill>
                  <a:srgbClr val="00B050"/>
                </a:solidFill>
              </a:rPr>
              <a:t>simplified</a:t>
            </a:r>
            <a:r>
              <a:rPr lang="de-DE" sz="2200" b="0" dirty="0" smtClean="0">
                <a:solidFill>
                  <a:srgbClr val="00B050"/>
                </a:solidFill>
              </a:rPr>
              <a:t>, just </a:t>
            </a:r>
            <a:r>
              <a:rPr lang="de-DE" sz="2200" b="0" dirty="0" err="1" smtClean="0">
                <a:solidFill>
                  <a:srgbClr val="00B050"/>
                </a:solidFill>
              </a:rPr>
              <a:t>one</a:t>
            </a:r>
            <a:r>
              <a:rPr lang="de-DE" sz="2200" b="0" dirty="0" smtClean="0">
                <a:solidFill>
                  <a:srgbClr val="00B050"/>
                </a:solidFill>
              </a:rPr>
              <a:t> </a:t>
            </a:r>
            <a:r>
              <a:rPr lang="de-DE" sz="2200" b="0" dirty="0" err="1" smtClean="0">
                <a:solidFill>
                  <a:srgbClr val="00B050"/>
                </a:solidFill>
              </a:rPr>
              <a:t>ToS</a:t>
            </a:r>
            <a:endParaRPr lang="de-DE" sz="2200" b="0" dirty="0" smtClean="0">
              <a:solidFill>
                <a:srgbClr val="00B050"/>
              </a:solidFill>
            </a:endParaRPr>
          </a:p>
          <a:p>
            <a:r>
              <a:rPr lang="de-DE" sz="2200" b="0" dirty="0" smtClean="0">
                <a:solidFill>
                  <a:srgbClr val="00B050"/>
                </a:solidFill>
              </a:rPr>
              <a:t>HB-PHY </a:t>
            </a:r>
            <a:r>
              <a:rPr lang="de-DE" sz="2200" b="0" dirty="0" err="1" smtClean="0">
                <a:solidFill>
                  <a:srgbClr val="00B050"/>
                </a:solidFill>
              </a:rPr>
              <a:t>header</a:t>
            </a:r>
            <a:r>
              <a:rPr lang="de-DE" sz="2200" b="0" dirty="0" smtClean="0">
                <a:solidFill>
                  <a:srgbClr val="00B050"/>
                </a:solidFill>
              </a:rPr>
              <a:t>			</a:t>
            </a:r>
            <a:r>
              <a:rPr lang="de-DE" sz="2200" b="0" dirty="0" smtClean="0">
                <a:solidFill>
                  <a:srgbClr val="00B050"/>
                </a:solidFill>
              </a:rPr>
              <a:t>Yes – FTFS </a:t>
            </a:r>
            <a:r>
              <a:rPr lang="de-DE" sz="2200" b="0" dirty="0" err="1" smtClean="0">
                <a:solidFill>
                  <a:srgbClr val="00B050"/>
                </a:solidFill>
              </a:rPr>
              <a:t>for</a:t>
            </a:r>
            <a:r>
              <a:rPr lang="de-DE" sz="2200" b="0" dirty="0" smtClean="0">
                <a:solidFill>
                  <a:srgbClr val="00B050"/>
                </a:solidFill>
              </a:rPr>
              <a:t> </a:t>
            </a:r>
            <a:r>
              <a:rPr lang="de-DE" sz="2200" b="0" dirty="0" err="1" smtClean="0">
                <a:solidFill>
                  <a:srgbClr val="00B050"/>
                </a:solidFill>
              </a:rPr>
              <a:t>used</a:t>
            </a:r>
            <a:r>
              <a:rPr lang="de-DE" sz="2200" b="0" dirty="0" smtClean="0">
                <a:solidFill>
                  <a:srgbClr val="00B050"/>
                </a:solidFill>
              </a:rPr>
              <a:t> </a:t>
            </a:r>
            <a:r>
              <a:rPr lang="de-DE" sz="2200" b="0" dirty="0" err="1" smtClean="0">
                <a:solidFill>
                  <a:srgbClr val="00B050"/>
                </a:solidFill>
              </a:rPr>
              <a:t>frame</a:t>
            </a:r>
            <a:r>
              <a:rPr lang="de-DE" sz="2200" b="0" dirty="0" smtClean="0">
                <a:solidFill>
                  <a:srgbClr val="00B050"/>
                </a:solidFill>
              </a:rPr>
              <a:t> TBD</a:t>
            </a:r>
            <a:endParaRPr lang="de-DE" sz="2200" b="0" dirty="0" smtClean="0">
              <a:solidFill>
                <a:srgbClr val="00B050"/>
              </a:solidFill>
            </a:endParaRPr>
          </a:p>
          <a:p>
            <a:r>
              <a:rPr lang="de-DE" sz="2200" b="0" dirty="0" err="1" smtClean="0">
                <a:solidFill>
                  <a:srgbClr val="00B050"/>
                </a:solidFill>
              </a:rPr>
              <a:t>Alignment</a:t>
            </a:r>
            <a:r>
              <a:rPr lang="de-DE" sz="2200" b="0" dirty="0" smtClean="0">
                <a:solidFill>
                  <a:srgbClr val="00B050"/>
                </a:solidFill>
              </a:rPr>
              <a:t> on BE MAC </a:t>
            </a:r>
            <a:r>
              <a:rPr lang="de-DE" sz="2200" b="0" dirty="0" err="1" smtClean="0">
                <a:solidFill>
                  <a:srgbClr val="00B050"/>
                </a:solidFill>
              </a:rPr>
              <a:t>mode</a:t>
            </a:r>
            <a:r>
              <a:rPr lang="de-DE" sz="2200" b="0" dirty="0" smtClean="0">
                <a:solidFill>
                  <a:srgbClr val="00B050"/>
                </a:solidFill>
              </a:rPr>
              <a:t> 	</a:t>
            </a:r>
            <a:r>
              <a:rPr lang="de-DE" sz="2200" b="0" dirty="0" smtClean="0">
                <a:solidFill>
                  <a:srgbClr val="00B050"/>
                </a:solidFill>
              </a:rPr>
              <a:t>Yes </a:t>
            </a:r>
            <a:r>
              <a:rPr lang="de-DE" sz="2200" b="0" dirty="0" smtClean="0">
                <a:solidFill>
                  <a:srgbClr val="00B050"/>
                </a:solidFill>
              </a:rPr>
              <a:t>– </a:t>
            </a:r>
            <a:r>
              <a:rPr lang="de-DE" sz="2200" b="0" dirty="0" err="1" smtClean="0">
                <a:solidFill>
                  <a:srgbClr val="00B050"/>
                </a:solidFill>
              </a:rPr>
              <a:t>further</a:t>
            </a:r>
            <a:r>
              <a:rPr lang="de-DE" sz="2200" b="0" dirty="0" smtClean="0">
                <a:solidFill>
                  <a:srgbClr val="00B050"/>
                </a:solidFill>
              </a:rPr>
              <a:t> </a:t>
            </a:r>
            <a:r>
              <a:rPr lang="de-DE" sz="2200" b="0" dirty="0" err="1" smtClean="0">
                <a:solidFill>
                  <a:srgbClr val="00B050"/>
                </a:solidFill>
              </a:rPr>
              <a:t>feedback</a:t>
            </a:r>
            <a:r>
              <a:rPr lang="de-DE" sz="2200" b="0" dirty="0" smtClean="0">
                <a:solidFill>
                  <a:srgbClr val="00B050"/>
                </a:solidFill>
              </a:rPr>
              <a:t> </a:t>
            </a:r>
            <a:r>
              <a:rPr lang="de-DE" sz="2200" b="0" dirty="0" err="1" smtClean="0">
                <a:solidFill>
                  <a:srgbClr val="00B050"/>
                </a:solidFill>
              </a:rPr>
              <a:t>needed</a:t>
            </a:r>
            <a:endParaRPr lang="de-DE" sz="2200" b="0" dirty="0" smtClean="0">
              <a:solidFill>
                <a:srgbClr val="00B050"/>
              </a:solidFill>
            </a:endParaRPr>
          </a:p>
          <a:p>
            <a:r>
              <a:rPr lang="de-DE" sz="2200" b="0" dirty="0" smtClean="0">
                <a:solidFill>
                  <a:srgbClr val="00B050"/>
                </a:solidFill>
              </a:rPr>
              <a:t>Text </a:t>
            </a:r>
            <a:r>
              <a:rPr lang="de-DE" sz="2200" b="0" dirty="0" err="1" smtClean="0">
                <a:solidFill>
                  <a:srgbClr val="00B050"/>
                </a:solidFill>
              </a:rPr>
              <a:t>for</a:t>
            </a:r>
            <a:r>
              <a:rPr lang="de-DE" sz="2200" b="0" dirty="0" smtClean="0">
                <a:solidFill>
                  <a:srgbClr val="00B050"/>
                </a:solidFill>
              </a:rPr>
              <a:t> BE MAC </a:t>
            </a:r>
            <a:r>
              <a:rPr lang="de-DE" sz="2200" b="0" dirty="0" err="1" smtClean="0">
                <a:solidFill>
                  <a:srgbClr val="00B050"/>
                </a:solidFill>
              </a:rPr>
              <a:t>mode</a:t>
            </a:r>
            <a:r>
              <a:rPr lang="de-DE" sz="2200" b="0" dirty="0" smtClean="0">
                <a:solidFill>
                  <a:srgbClr val="00B050"/>
                </a:solidFill>
              </a:rPr>
              <a:t>		</a:t>
            </a:r>
            <a:r>
              <a:rPr lang="de-DE" sz="2200" b="0" dirty="0" smtClean="0">
                <a:solidFill>
                  <a:srgbClr val="00B050"/>
                </a:solidFill>
              </a:rPr>
              <a:t>Yes – Chapter 5</a:t>
            </a:r>
            <a:endParaRPr lang="de-DE" sz="2200" b="0" dirty="0" smtClean="0">
              <a:solidFill>
                <a:srgbClr val="00B050"/>
              </a:solidFill>
            </a:endParaRPr>
          </a:p>
          <a:p>
            <a:r>
              <a:rPr lang="de-DE" sz="2200" b="0" dirty="0" smtClean="0"/>
              <a:t>802.15.7 </a:t>
            </a:r>
            <a:r>
              <a:rPr lang="de-DE" sz="2200" b="0" dirty="0" err="1" smtClean="0"/>
              <a:t>features</a:t>
            </a:r>
            <a:r>
              <a:rPr lang="de-DE" sz="2200" b="0" dirty="0" smtClean="0"/>
              <a:t> </a:t>
            </a:r>
            <a:r>
              <a:rPr lang="de-DE" sz="2200" b="0" dirty="0" err="1" smtClean="0"/>
              <a:t>to</a:t>
            </a:r>
            <a:r>
              <a:rPr lang="de-DE" sz="2200" b="0" dirty="0" smtClean="0"/>
              <a:t> </a:t>
            </a:r>
            <a:r>
              <a:rPr lang="de-DE" sz="2200" b="0" dirty="0" err="1" smtClean="0"/>
              <a:t>be</a:t>
            </a:r>
            <a:r>
              <a:rPr lang="de-DE" sz="2200" b="0" dirty="0" smtClean="0"/>
              <a:t> </a:t>
            </a:r>
            <a:r>
              <a:rPr lang="de-DE" sz="2200" b="0" dirty="0" err="1" smtClean="0"/>
              <a:t>deleted</a:t>
            </a:r>
            <a:r>
              <a:rPr lang="de-DE" sz="2200" b="0" dirty="0"/>
              <a:t>	</a:t>
            </a:r>
            <a:r>
              <a:rPr lang="de-DE" sz="2200" b="0" dirty="0" smtClean="0"/>
              <a:t>all</a:t>
            </a:r>
          </a:p>
          <a:p>
            <a:r>
              <a:rPr lang="de-DE" sz="2200" b="0" dirty="0"/>
              <a:t>List </a:t>
            </a:r>
            <a:r>
              <a:rPr lang="de-DE" sz="2200" b="0" dirty="0" err="1"/>
              <a:t>of</a:t>
            </a:r>
            <a:r>
              <a:rPr lang="de-DE" sz="2200" b="0" dirty="0"/>
              <a:t> </a:t>
            </a:r>
            <a:r>
              <a:rPr lang="de-DE" sz="2200" b="0" dirty="0" err="1"/>
              <a:t>frame</a:t>
            </a:r>
            <a:r>
              <a:rPr lang="de-DE" sz="2200" b="0" dirty="0"/>
              <a:t> </a:t>
            </a:r>
            <a:r>
              <a:rPr lang="de-DE" sz="2200" b="0" dirty="0" err="1"/>
              <a:t>subtypes</a:t>
            </a:r>
            <a:r>
              <a:rPr lang="de-DE" sz="2200" b="0" dirty="0"/>
              <a:t>		</a:t>
            </a:r>
            <a:r>
              <a:rPr lang="de-DE" sz="2200" b="0" dirty="0" smtClean="0"/>
              <a:t>after </a:t>
            </a:r>
            <a:r>
              <a:rPr lang="de-DE" sz="2200" b="0" dirty="0"/>
              <a:t>all </a:t>
            </a:r>
            <a:r>
              <a:rPr lang="de-DE" sz="2200" b="0" dirty="0" err="1" smtClean="0"/>
              <a:t>of</a:t>
            </a:r>
            <a:r>
              <a:rPr lang="de-DE" sz="2200" b="0" dirty="0" smtClean="0"/>
              <a:t> </a:t>
            </a:r>
            <a:r>
              <a:rPr lang="de-DE" sz="2200" b="0" dirty="0" err="1" smtClean="0"/>
              <a:t>the</a:t>
            </a:r>
            <a:r>
              <a:rPr lang="de-DE" sz="2200" b="0" dirty="0" smtClean="0"/>
              <a:t> </a:t>
            </a:r>
            <a:r>
              <a:rPr lang="de-DE" sz="2200" b="0" dirty="0" err="1" smtClean="0"/>
              <a:t>above</a:t>
            </a:r>
            <a:r>
              <a:rPr lang="de-DE" sz="2200" b="0" dirty="0" smtClean="0"/>
              <a:t> </a:t>
            </a:r>
            <a:r>
              <a:rPr lang="de-DE" sz="2200" b="0" dirty="0" err="1"/>
              <a:t>is</a:t>
            </a:r>
            <a:r>
              <a:rPr lang="de-DE" sz="2200" b="0" dirty="0"/>
              <a:t> </a:t>
            </a:r>
            <a:r>
              <a:rPr lang="de-DE" sz="2200" b="0" dirty="0" err="1"/>
              <a:t>done</a:t>
            </a:r>
            <a:endParaRPr lang="de-DE" sz="2200" b="0" dirty="0"/>
          </a:p>
          <a:p>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32791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AM1,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059440574"/>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smtClean="0"/>
                        <a:t>in </a:t>
                      </a:r>
                      <a:r>
                        <a:rPr lang="de-DE" altLang="en-US" sz="1800" dirty="0" err="1" smtClean="0"/>
                        <a:t>doc</a:t>
                      </a:r>
                      <a:r>
                        <a:rPr lang="de-DE" altLang="en-US" sz="1800" dirty="0" smtClean="0"/>
                        <a:t>. 15-18/0616r3</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53566548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Continue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r>
                        <a:rPr lang="de-DE" altLang="en-US" sz="1800" dirty="0" smtClean="0"/>
                        <a:t> in </a:t>
                      </a:r>
                      <a:r>
                        <a:rPr lang="de-DE" altLang="en-US" sz="1800" dirty="0" err="1" smtClean="0"/>
                        <a:t>doc</a:t>
                      </a:r>
                      <a:r>
                        <a:rPr lang="de-DE" altLang="en-US" sz="1800" dirty="0" smtClean="0"/>
                        <a:t>. 15-19/0017r1</a:t>
                      </a:r>
                      <a:endParaRPr lang="de-DE"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3681085504"/>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udate</a:t>
                      </a:r>
                      <a:r>
                        <a:rPr lang="de-DE" altLang="en-US" sz="1800" dirty="0" smtClean="0"/>
                        <a:t>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a:t>
                      </a:r>
                      <a:r>
                        <a:rPr lang="de-DE" altLang="en-US" sz="1800" dirty="0" err="1" smtClean="0"/>
                        <a:t>comment</a:t>
                      </a:r>
                      <a:r>
                        <a:rPr lang="de-DE" altLang="en-US" sz="1800" dirty="0" smtClean="0"/>
                        <a:t> </a:t>
                      </a:r>
                      <a:r>
                        <a:rPr lang="de-DE" altLang="en-US" sz="1800" dirty="0" err="1" smtClean="0"/>
                        <a:t>resolution</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8273983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a:t>
            </a:r>
            <a:r>
              <a:rPr lang="en-GB" altLang="en-US" dirty="0" smtClean="0">
                <a:sym typeface="Wingdings" panose="05000000000000000000" pitchFamily="2" charset="2"/>
              </a:rPr>
              <a:t>the </a:t>
            </a:r>
            <a:r>
              <a:rPr lang="en-GB" altLang="en-US" dirty="0" smtClean="0">
                <a:sym typeface="Wingdings" panose="05000000000000000000" pitchFamily="2" charset="2"/>
              </a:rPr>
              <a:t>text </a:t>
            </a:r>
            <a:r>
              <a:rPr lang="en-US" altLang="en-US" dirty="0" smtClean="0"/>
              <a:t>in </a:t>
            </a:r>
            <a:r>
              <a:rPr lang="en-US" altLang="en-US" dirty="0"/>
              <a:t>doc. </a:t>
            </a:r>
            <a:r>
              <a:rPr lang="en-US" altLang="en-US" dirty="0" smtClean="0"/>
              <a:t>15-18/0616r3 into the TG13 draft as beacon-enabled MAC mode.</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5474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35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a:t>
            </a:r>
            <a:r>
              <a:rPr lang="en-GB" altLang="en-US" dirty="0" smtClean="0">
                <a:sym typeface="Wingdings" panose="05000000000000000000" pitchFamily="2" charset="2"/>
              </a:rPr>
              <a:t>the </a:t>
            </a:r>
            <a:r>
              <a:rPr lang="en-GB" altLang="en-US" dirty="0" smtClean="0">
                <a:sym typeface="Wingdings" panose="05000000000000000000" pitchFamily="2" charset="2"/>
              </a:rPr>
              <a:t>resolution of comments against D3.x as contained </a:t>
            </a:r>
            <a:r>
              <a:rPr lang="en-US" altLang="en-US" dirty="0" smtClean="0"/>
              <a:t>in </a:t>
            </a:r>
            <a:r>
              <a:rPr lang="en-US" altLang="en-US" dirty="0"/>
              <a:t>doc. </a:t>
            </a:r>
            <a:r>
              <a:rPr lang="en-US" altLang="en-US" dirty="0" smtClean="0"/>
              <a:t>15-19/0017r? into the new TG13 draft D4.0.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a:t>Tuesday </a:t>
            </a:r>
            <a:r>
              <a:rPr lang="en-US" altLang="en-US" sz="3600" dirty="0" smtClean="0"/>
              <a:t>PM2, </a:t>
            </a:r>
            <a:r>
              <a:rPr lang="en-US" altLang="en-US" sz="3600" dirty="0"/>
              <a:t>J</a:t>
            </a:r>
            <a:r>
              <a:rPr lang="en-US" altLang="en-US" sz="3600" dirty="0" smtClean="0"/>
              <a:t>an.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58729757"/>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March meeting in Vancouver</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3827398348"/>
                  </a:ext>
                </a:extLst>
              </a:tr>
              <a:tr h="365702">
                <a:tc>
                  <a:txBody>
                    <a:bodyPr/>
                    <a:lstStyle/>
                    <a:p>
                      <a:pPr marL="358775" lvl="1" indent="-342900" algn="just">
                        <a:spcBef>
                          <a:spcPts val="0"/>
                        </a:spcBef>
                        <a:spcAft>
                          <a:spcPts val="300"/>
                        </a:spcAft>
                        <a:defRPr/>
                      </a:pPr>
                      <a:r>
                        <a:rPr lang="de-DE" altLang="en-US" sz="1800" dirty="0" smtClean="0"/>
                        <a:t>Create </a:t>
                      </a:r>
                      <a:r>
                        <a:rPr lang="de-DE" altLang="en-US" sz="1800" dirty="0" err="1" smtClean="0"/>
                        <a:t>new</a:t>
                      </a:r>
                      <a:r>
                        <a:rPr lang="de-DE" altLang="en-US" sz="1800" dirty="0" smtClean="0"/>
                        <a:t> TG </a:t>
                      </a:r>
                      <a:r>
                        <a:rPr lang="de-DE" altLang="en-US" sz="1800" dirty="0" err="1" smtClean="0"/>
                        <a:t>draft</a:t>
                      </a:r>
                      <a:r>
                        <a:rPr lang="de-DE" altLang="en-US" sz="1800" dirty="0" smtClean="0"/>
                        <a:t> </a:t>
                      </a:r>
                      <a:r>
                        <a:rPr lang="de-DE" altLang="en-US" sz="1800" dirty="0" err="1" smtClean="0"/>
                        <a:t>and</a:t>
                      </a:r>
                      <a:r>
                        <a:rPr lang="de-DE" altLang="en-US" sz="1800" dirty="0" smtClean="0"/>
                        <a:t> </a:t>
                      </a:r>
                      <a:r>
                        <a:rPr lang="de-DE" altLang="en-US" sz="1800" dirty="0" err="1" smtClean="0"/>
                        <a:t>upload</a:t>
                      </a:r>
                      <a:r>
                        <a:rPr lang="de-DE" altLang="en-US" sz="1800" dirty="0" smtClean="0"/>
                        <a:t> on </a:t>
                      </a:r>
                      <a:r>
                        <a:rPr lang="de-DE" altLang="en-US" sz="1800" dirty="0" err="1" smtClean="0"/>
                        <a:t>members</a:t>
                      </a:r>
                      <a:r>
                        <a:rPr lang="de-DE" altLang="en-US" sz="1800" dirty="0" smtClean="0"/>
                        <a:t> </a:t>
                      </a:r>
                      <a:r>
                        <a:rPr lang="de-DE" altLang="en-US" sz="1800" dirty="0" err="1" smtClean="0"/>
                        <a:t>area</a:t>
                      </a:r>
                      <a:r>
                        <a:rPr lang="de-DE" altLang="en-US" sz="1800" dirty="0" smtClean="0"/>
                        <a:t> (Chong)</a:t>
                      </a:r>
                    </a:p>
                  </a:txBody>
                  <a:tcPr marT="45764" marB="45764"/>
                </a:tc>
                <a:tc>
                  <a:txBody>
                    <a:bodyPr/>
                    <a:lstStyle/>
                    <a:p>
                      <a:endParaRPr lang="en-US" sz="1800" dirty="0"/>
                    </a:p>
                  </a:txBody>
                  <a:tcPr marT="45764" marB="45764"/>
                </a:tc>
                <a:extLst>
                  <a:ext uri="{0D108BD9-81ED-4DB2-BD59-A6C34878D82A}">
                    <a16:rowId xmlns:a16="http://schemas.microsoft.com/office/drawing/2014/main" val="161327550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January 2019 </a:t>
            </a:r>
            <a:r>
              <a:rPr lang="en-US" altLang="en-US" dirty="0"/>
              <a:t>session in </a:t>
            </a:r>
            <a:r>
              <a:rPr lang="en-US" altLang="en-US" dirty="0" smtClean="0"/>
              <a:t>St. Louis.</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20</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Wednesday </a:t>
            </a:r>
            <a:r>
              <a:rPr lang="nn-NO" altLang="en-US" sz="3600" dirty="0"/>
              <a:t>P</a:t>
            </a:r>
            <a:r>
              <a:rPr lang="nn-NO" altLang="en-US" sz="3600" dirty="0" smtClean="0"/>
              <a:t>M1, Jan.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8500332"/>
              </p:ext>
            </p:extLst>
          </p:nvPr>
        </p:nvGraphicFramePr>
        <p:xfrm>
          <a:off x="838200" y="2362200"/>
          <a:ext cx="8077200" cy="219466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2098874508"/>
                  </a:ext>
                </a:extLst>
              </a:tr>
              <a:tr h="365837">
                <a:tc>
                  <a:txBody>
                    <a:bodyPr/>
                    <a:lstStyle/>
                    <a:p>
                      <a:pPr marL="358775" lvl="1" indent="-342900" algn="just">
                        <a:spcBef>
                          <a:spcPts val="0"/>
                        </a:spcBef>
                        <a:spcAft>
                          <a:spcPts val="300"/>
                        </a:spcAft>
                        <a:defRPr/>
                      </a:pPr>
                      <a:r>
                        <a:rPr lang="de-DE" altLang="en-US" sz="1800" dirty="0" smtClean="0"/>
                        <a:t>Create </a:t>
                      </a:r>
                      <a:r>
                        <a:rPr lang="de-DE" altLang="en-US" sz="1800" dirty="0" err="1" smtClean="0"/>
                        <a:t>new</a:t>
                      </a:r>
                      <a:r>
                        <a:rPr lang="de-DE" altLang="en-US" sz="1800" dirty="0" smtClean="0"/>
                        <a:t> TG </a:t>
                      </a:r>
                      <a:r>
                        <a:rPr lang="de-DE" altLang="en-US" sz="1800" dirty="0" err="1" smtClean="0"/>
                        <a:t>draft</a:t>
                      </a:r>
                      <a:r>
                        <a:rPr lang="de-DE" altLang="en-US" sz="1800" dirty="0" smtClean="0"/>
                        <a:t> </a:t>
                      </a:r>
                      <a:r>
                        <a:rPr lang="de-DE" altLang="en-US" sz="1800" dirty="0" err="1" smtClean="0"/>
                        <a:t>and</a:t>
                      </a:r>
                      <a:r>
                        <a:rPr lang="de-DE" altLang="en-US" sz="1800" dirty="0" smtClean="0"/>
                        <a:t> </a:t>
                      </a:r>
                      <a:r>
                        <a:rPr lang="de-DE" altLang="en-US" sz="1800" dirty="0" err="1" smtClean="0"/>
                        <a:t>upload</a:t>
                      </a:r>
                      <a:r>
                        <a:rPr lang="de-DE" altLang="en-US" sz="1800" dirty="0" smtClean="0"/>
                        <a:t> on </a:t>
                      </a:r>
                      <a:r>
                        <a:rPr lang="de-DE" altLang="en-US" sz="1800" dirty="0" err="1" smtClean="0"/>
                        <a:t>members</a:t>
                      </a:r>
                      <a:r>
                        <a:rPr lang="de-DE" altLang="en-US" sz="1800" dirty="0" smtClean="0"/>
                        <a:t> </a:t>
                      </a:r>
                      <a:r>
                        <a:rPr lang="de-DE" altLang="en-US" sz="1800" dirty="0" err="1" smtClean="0"/>
                        <a:t>area</a:t>
                      </a:r>
                      <a:r>
                        <a:rPr lang="de-DE" altLang="en-US" sz="1800" dirty="0" smtClean="0"/>
                        <a:t> (Chong)</a:t>
                      </a:r>
                    </a:p>
                  </a:txBody>
                  <a:tcPr marT="45764" marB="45764"/>
                </a:tc>
                <a:tc>
                  <a:txBody>
                    <a:bodyPr/>
                    <a:lstStyle/>
                    <a:p>
                      <a:endParaRPr lang="en-US" sz="1800" dirty="0"/>
                    </a:p>
                  </a:txBody>
                  <a:tcPr marT="45764" marB="45764"/>
                </a:tc>
                <a:extLst>
                  <a:ext uri="{0D108BD9-81ED-4DB2-BD59-A6C34878D82A}">
                    <a16:rowId xmlns:a16="http://schemas.microsoft.com/office/drawing/2014/main" val="981837858"/>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9926563"/>
              </p:ext>
            </p:extLst>
          </p:nvPr>
        </p:nvGraphicFramePr>
        <p:xfrm>
          <a:off x="7620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de-DE" sz="1800" dirty="0" smtClean="0"/>
                        <a:t>110</a:t>
                      </a:r>
                      <a:endParaRPr lang="en-US" sz="1800" dirty="0"/>
                    </a:p>
                  </a:txBody>
                  <a:tcPr marT="45764" marB="45764"/>
                </a:tc>
                <a:extLst>
                  <a:ext uri="{0D108BD9-81ED-4DB2-BD59-A6C34878D82A}">
                    <a16:rowId xmlns:a16="http://schemas.microsoft.com/office/drawing/2014/main" val="1960333716"/>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22</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34625029"/>
              </p:ext>
            </p:extLst>
          </p:nvPr>
        </p:nvGraphicFramePr>
        <p:xfrm>
          <a:off x="990600" y="2362200"/>
          <a:ext cx="7924800" cy="2370100"/>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Work on residual</a:t>
                      </a:r>
                      <a:r>
                        <a:rPr lang="de-DE" altLang="en-US" sz="1800" baseline="0" dirty="0" smtClean="0"/>
                        <a:t> </a:t>
                      </a:r>
                      <a:r>
                        <a:rPr lang="de-DE" altLang="en-US" sz="1800" dirty="0" smtClean="0"/>
                        <a:t>open </a:t>
                      </a:r>
                      <a:r>
                        <a:rPr lang="de-DE" altLang="en-US" sz="1800" dirty="0" err="1" smtClean="0"/>
                        <a:t>items</a:t>
                      </a:r>
                      <a:r>
                        <a:rPr lang="de-DE" altLang="en-US" sz="1800" dirty="0" smtClean="0"/>
                        <a:t> </a:t>
                      </a:r>
                      <a:r>
                        <a:rPr lang="de-DE" altLang="en-US" sz="1800" dirty="0" err="1" smtClean="0"/>
                        <a:t>and</a:t>
                      </a:r>
                      <a:r>
                        <a:rPr lang="de-DE" altLang="en-US" sz="1800" dirty="0" smtClean="0"/>
                        <a:t> </a:t>
                      </a:r>
                      <a:r>
                        <a:rPr lang="de-DE" altLang="en-US" sz="1800" dirty="0" err="1" smtClean="0"/>
                        <a:t>create</a:t>
                      </a:r>
                      <a:r>
                        <a:rPr lang="de-DE" altLang="en-US" sz="1800" dirty="0" smtClean="0"/>
                        <a:t> </a:t>
                      </a:r>
                      <a:r>
                        <a:rPr lang="de-DE" altLang="en-US" sz="1800" dirty="0" err="1" smtClean="0"/>
                        <a:t>comments</a:t>
                      </a:r>
                      <a:endParaRPr lang="en-US"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609196669"/>
                  </a:ext>
                </a:extLst>
              </a:tr>
              <a:tr h="445388">
                <a:tc>
                  <a:txBody>
                    <a:bodyPr/>
                    <a:lstStyle/>
                    <a:p>
                      <a:pPr marL="358775" lvl="1" indent="-342900" algn="just">
                        <a:spcBef>
                          <a:spcPts val="0"/>
                        </a:spcBef>
                        <a:spcAft>
                          <a:spcPts val="300"/>
                        </a:spcAft>
                        <a:defRPr/>
                      </a:pPr>
                      <a:r>
                        <a:rPr lang="de-DE" altLang="en-US" sz="1800" dirty="0" err="1" smtClean="0"/>
                        <a:t>Motions</a:t>
                      </a:r>
                      <a:r>
                        <a:rPr lang="de-DE" altLang="en-US" sz="1800" dirty="0" smtClean="0"/>
                        <a:t> </a:t>
                      </a:r>
                      <a:r>
                        <a:rPr lang="de-DE" altLang="en-US" sz="1800" dirty="0" err="1" smtClean="0"/>
                        <a:t>to</a:t>
                      </a:r>
                      <a:r>
                        <a:rPr lang="de-DE" altLang="en-US" sz="1800" dirty="0" smtClean="0"/>
                        <a:t> </a:t>
                      </a:r>
                      <a:r>
                        <a:rPr lang="de-DE" altLang="en-US" sz="1800" dirty="0" err="1" smtClean="0"/>
                        <a:t>include</a:t>
                      </a:r>
                      <a:r>
                        <a:rPr lang="de-DE" altLang="en-US" sz="1800" dirty="0" smtClean="0"/>
                        <a:t> residual </a:t>
                      </a:r>
                      <a:r>
                        <a:rPr lang="de-DE" altLang="en-US" sz="1800" dirty="0" err="1" smtClean="0"/>
                        <a:t>changes</a:t>
                      </a:r>
                      <a:r>
                        <a:rPr lang="de-DE" altLang="en-US" sz="1800" baseline="0" dirty="0" smtClean="0"/>
                        <a:t> </a:t>
                      </a:r>
                      <a:r>
                        <a:rPr lang="de-DE" altLang="en-US" sz="1800" dirty="0" smtClean="0"/>
                        <a:t>in </a:t>
                      </a:r>
                      <a:r>
                        <a:rPr lang="de-DE" altLang="en-US" sz="1800" dirty="0" err="1" smtClean="0"/>
                        <a:t>the</a:t>
                      </a:r>
                      <a:r>
                        <a:rPr lang="de-DE" altLang="en-US" sz="1800" dirty="0" smtClean="0"/>
                        <a:t> </a:t>
                      </a:r>
                      <a:r>
                        <a:rPr lang="de-DE" altLang="en-US" sz="1800" dirty="0" err="1" smtClean="0"/>
                        <a:t>next</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23</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PM2, Jan. 17,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189019230"/>
              </p:ext>
            </p:extLst>
          </p:nvPr>
        </p:nvGraphicFramePr>
        <p:xfrm>
          <a:off x="809625" y="2209800"/>
          <a:ext cx="7924800" cy="415165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TG motion to request conditional</a:t>
                      </a:r>
                      <a:r>
                        <a:rPr lang="en-GB" altLang="en-US" sz="1800" baseline="0" dirty="0" smtClean="0"/>
                        <a:t> start of WGLB</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1252914387"/>
                  </a:ext>
                </a:extLst>
              </a:tr>
              <a:tr h="445388">
                <a:tc>
                  <a:txBody>
                    <a:bodyPr/>
                    <a:lstStyle/>
                    <a:p>
                      <a:pPr marL="0" lvl="0" indent="0" algn="just">
                        <a:buFontTx/>
                        <a:buNone/>
                      </a:pPr>
                      <a:r>
                        <a:rPr lang="en-GB" altLang="en-US" sz="1800" dirty="0" smtClean="0"/>
                        <a:t>Prepare WG motion to start </a:t>
                      </a:r>
                      <a:r>
                        <a:rPr lang="en-GB" altLang="en-US" sz="1800" dirty="0" err="1" smtClean="0"/>
                        <a:t>condional</a:t>
                      </a:r>
                      <a:r>
                        <a:rPr lang="en-GB" altLang="en-US" sz="1800" baseline="0" dirty="0" smtClean="0"/>
                        <a:t> start of WGLB</a:t>
                      </a:r>
                      <a:endParaRPr lang="en-GB" altLang="en-US" sz="1800" dirty="0" smtClean="0"/>
                    </a:p>
                  </a:txBody>
                  <a:tcPr marT="45684" marB="45684"/>
                </a:tc>
                <a:tc>
                  <a:txBody>
                    <a:bodyPr/>
                    <a:lstStyle/>
                    <a:p>
                      <a:r>
                        <a:rPr lang="en-US" sz="1800" dirty="0" smtClean="0"/>
                        <a:t>30</a:t>
                      </a:r>
                      <a:endParaRPr lang="en-US" sz="1800" dirty="0"/>
                    </a:p>
                  </a:txBody>
                  <a:tcPr marT="45684" marB="45684"/>
                </a:tc>
                <a:extLst>
                  <a:ext uri="{0D108BD9-81ED-4DB2-BD59-A6C34878D82A}">
                    <a16:rowId xmlns:a16="http://schemas.microsoft.com/office/drawing/2014/main" val="2473303047"/>
                  </a:ext>
                </a:extLst>
              </a:tr>
              <a:tr h="445388">
                <a:tc>
                  <a:txBody>
                    <a:bodyPr/>
                    <a:lstStyle/>
                    <a:p>
                      <a:pPr marL="0" lvl="0" indent="0" algn="just">
                        <a:buFontTx/>
                        <a:buNone/>
                      </a:pPr>
                      <a:r>
                        <a:rPr lang="en-GB" altLang="en-US" sz="1800" dirty="0" smtClean="0"/>
                        <a:t>Tentative Agenda for March 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if any</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4114800"/>
          </a:xfrm>
        </p:spPr>
        <p:txBody>
          <a:bodyPr/>
          <a:lstStyle/>
          <a:p>
            <a:r>
              <a:rPr lang="de-DE" sz="2200" b="0" dirty="0" err="1" smtClean="0"/>
              <a:t>January</a:t>
            </a:r>
            <a:r>
              <a:rPr lang="de-DE" sz="2200" b="0" dirty="0" smtClean="0"/>
              <a:t> Meeting: 	Request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WGLB</a:t>
            </a:r>
          </a:p>
          <a:p>
            <a:r>
              <a:rPr lang="de-DE" sz="2200" b="0" dirty="0" err="1" smtClean="0"/>
              <a:t>February</a:t>
            </a:r>
            <a:r>
              <a:rPr lang="de-DE" sz="2200" b="0" dirty="0" smtClean="0"/>
              <a:t>: 		Create </a:t>
            </a:r>
            <a:r>
              <a:rPr lang="de-DE" sz="2200" b="0" dirty="0" err="1" smtClean="0"/>
              <a:t>draft</a:t>
            </a:r>
            <a:r>
              <a:rPr lang="de-DE" sz="2200" b="0" dirty="0" smtClean="0"/>
              <a:t> 4.0 </a:t>
            </a:r>
            <a:r>
              <a:rPr lang="de-DE" sz="2200" b="0" dirty="0" err="1" smtClean="0"/>
              <a:t>as</a:t>
            </a:r>
            <a:r>
              <a:rPr lang="de-DE" sz="2200" b="0" dirty="0" smtClean="0"/>
              <a:t> </a:t>
            </a:r>
            <a:r>
              <a:rPr lang="de-DE" sz="2200" b="0" dirty="0" err="1" smtClean="0"/>
              <a:t>pdf</a:t>
            </a:r>
            <a:r>
              <a:rPr lang="de-DE" sz="2200" b="0" dirty="0" smtClean="0"/>
              <a:t>, </a:t>
            </a:r>
            <a:r>
              <a:rPr lang="de-DE" sz="2200" b="0" dirty="0" err="1" smtClean="0"/>
              <a:t>submit</a:t>
            </a:r>
            <a:r>
              <a:rPr lang="de-DE" sz="2200" b="0" dirty="0" smtClean="0"/>
              <a:t> </a:t>
            </a:r>
            <a:r>
              <a:rPr lang="de-DE" sz="2200" b="0" dirty="0" err="1" smtClean="0"/>
              <a:t>for</a:t>
            </a:r>
            <a:r>
              <a:rPr lang="de-DE" sz="2200" b="0" dirty="0" smtClean="0"/>
              <a:t> WGLB 30 				</a:t>
            </a:r>
            <a:r>
              <a:rPr lang="de-DE" sz="2200" b="0" dirty="0" err="1" smtClean="0"/>
              <a:t>days</a:t>
            </a:r>
            <a:r>
              <a:rPr lang="de-DE" sz="2200" b="0" dirty="0" smtClean="0"/>
              <a:t> </a:t>
            </a:r>
            <a:r>
              <a:rPr lang="de-DE" sz="2200" b="0" dirty="0" err="1" smtClean="0"/>
              <a:t>before</a:t>
            </a:r>
            <a:r>
              <a:rPr lang="de-DE" sz="2200" b="0" dirty="0" smtClean="0"/>
              <a:t> </a:t>
            </a:r>
            <a:r>
              <a:rPr lang="de-DE" sz="2200" b="0" dirty="0" err="1" smtClean="0"/>
              <a:t>the</a:t>
            </a:r>
            <a:r>
              <a:rPr lang="de-DE" sz="2200" b="0" dirty="0" smtClean="0"/>
              <a:t> March </a:t>
            </a:r>
            <a:r>
              <a:rPr lang="de-DE" sz="2200" b="0" dirty="0" err="1" smtClean="0"/>
              <a:t>meeting</a:t>
            </a:r>
            <a:r>
              <a:rPr lang="de-DE" sz="2200" b="0" dirty="0" smtClean="0"/>
              <a:t> (check 					OP </a:t>
            </a:r>
            <a:r>
              <a:rPr lang="de-DE" sz="2200" b="0" dirty="0" err="1" smtClean="0"/>
              <a:t>manual</a:t>
            </a:r>
            <a:r>
              <a:rPr lang="de-DE" sz="2200" b="0" dirty="0" smtClean="0"/>
              <a:t>), </a:t>
            </a:r>
            <a:r>
              <a:rPr lang="de-DE" sz="2200" b="0" dirty="0" err="1" smtClean="0"/>
              <a:t>provide</a:t>
            </a:r>
            <a:r>
              <a:rPr lang="de-DE" sz="2200" b="0" dirty="0" smtClean="0"/>
              <a:t> </a:t>
            </a:r>
            <a:r>
              <a:rPr lang="de-DE" sz="2200" b="0" dirty="0" err="1" smtClean="0"/>
              <a:t>template</a:t>
            </a:r>
            <a:r>
              <a:rPr lang="de-DE" sz="2200" b="0" dirty="0" smtClean="0"/>
              <a:t> </a:t>
            </a:r>
            <a:r>
              <a:rPr lang="de-DE" sz="2200" b="0" dirty="0" err="1" smtClean="0"/>
              <a:t>for</a:t>
            </a:r>
            <a:r>
              <a:rPr lang="de-DE" sz="2200" b="0" dirty="0" smtClean="0"/>
              <a:t> </a:t>
            </a:r>
            <a:r>
              <a:rPr lang="de-DE" sz="2200" b="0" dirty="0" err="1" smtClean="0"/>
              <a:t>comments</a:t>
            </a:r>
            <a:r>
              <a:rPr lang="de-DE" sz="2200" b="0" dirty="0" smtClean="0"/>
              <a:t> </a:t>
            </a:r>
          </a:p>
          <a:p>
            <a:r>
              <a:rPr lang="de-DE" sz="2200" b="0" dirty="0" smtClean="0"/>
              <a:t>March Meeting: 	</a:t>
            </a:r>
            <a:r>
              <a:rPr lang="de-DE" sz="2200" b="0" dirty="0" err="1" smtClean="0"/>
              <a:t>Resolve</a:t>
            </a:r>
            <a:r>
              <a:rPr lang="de-DE" sz="2200" b="0" dirty="0" smtClean="0"/>
              <a:t> all </a:t>
            </a:r>
            <a:r>
              <a:rPr lang="de-DE" sz="2200" b="0" dirty="0" err="1" smtClean="0"/>
              <a:t>comments</a:t>
            </a:r>
            <a:r>
              <a:rPr lang="de-DE" sz="2200" b="0" dirty="0" smtClean="0"/>
              <a:t> </a:t>
            </a:r>
            <a:r>
              <a:rPr lang="de-DE" sz="2200" b="0" dirty="0" err="1" smtClean="0"/>
              <a:t>from</a:t>
            </a:r>
            <a:r>
              <a:rPr lang="de-DE" sz="2200" b="0" dirty="0" smtClean="0"/>
              <a:t> WGLB, </a:t>
            </a:r>
            <a:r>
              <a:rPr lang="de-DE" sz="2200" b="0" dirty="0" err="1" smtClean="0"/>
              <a:t>request</a:t>
            </a:r>
            <a:r>
              <a:rPr lang="de-DE" sz="2200" b="0" dirty="0" smtClean="0"/>
              <a:t> 				</a:t>
            </a:r>
            <a:r>
              <a:rPr lang="de-DE" sz="2200" b="0" dirty="0" err="1" smtClean="0"/>
              <a:t>conditional</a:t>
            </a:r>
            <a:r>
              <a:rPr lang="de-DE" sz="2200" b="0" dirty="0" smtClean="0"/>
              <a:t> </a:t>
            </a:r>
            <a:r>
              <a:rPr lang="de-DE" sz="2200" b="0" dirty="0" err="1" smtClean="0"/>
              <a:t>approval</a:t>
            </a:r>
            <a:r>
              <a:rPr lang="de-DE" sz="2200" b="0" dirty="0" smtClean="0"/>
              <a:t> </a:t>
            </a:r>
            <a:r>
              <a:rPr lang="de-DE" sz="2200" b="0" dirty="0" err="1" smtClean="0"/>
              <a:t>for</a:t>
            </a:r>
            <a:r>
              <a:rPr lang="de-DE" sz="2200" b="0" dirty="0" smtClean="0"/>
              <a:t> </a:t>
            </a:r>
            <a:r>
              <a:rPr lang="de-DE" sz="2200" b="0" dirty="0" err="1" smtClean="0"/>
              <a:t>recirculation</a:t>
            </a:r>
            <a:endParaRPr lang="de-DE" sz="2200" b="0" dirty="0" smtClean="0"/>
          </a:p>
          <a:p>
            <a:r>
              <a:rPr lang="de-DE" sz="2200" b="0" dirty="0" smtClean="0"/>
              <a:t>May 		</a:t>
            </a:r>
            <a:r>
              <a:rPr lang="de-DE" sz="2200" b="0" dirty="0" err="1" smtClean="0"/>
              <a:t>Prepare</a:t>
            </a:r>
            <a:r>
              <a:rPr lang="de-DE" sz="2200" b="0" dirty="0" smtClean="0"/>
              <a:t> </a:t>
            </a:r>
            <a:r>
              <a:rPr lang="de-DE" sz="2200" b="0" dirty="0" err="1" smtClean="0"/>
              <a:t>everything</a:t>
            </a:r>
            <a:r>
              <a:rPr lang="de-DE" sz="2200" b="0" dirty="0" smtClean="0"/>
              <a:t> </a:t>
            </a:r>
            <a:r>
              <a:rPr lang="de-DE" sz="2200" b="0" dirty="0" err="1" smtClean="0"/>
              <a:t>for</a:t>
            </a:r>
            <a:r>
              <a:rPr lang="de-DE" sz="2200" b="0" dirty="0" smtClean="0"/>
              <a:t> </a:t>
            </a:r>
            <a:r>
              <a:rPr lang="de-DE" sz="2200" b="0" dirty="0" err="1" smtClean="0"/>
              <a:t>sponsor</a:t>
            </a:r>
            <a:r>
              <a:rPr lang="de-DE" sz="2200" b="0" dirty="0" smtClean="0"/>
              <a:t> </a:t>
            </a:r>
            <a:r>
              <a:rPr lang="de-DE" sz="2200" b="0" dirty="0" err="1" smtClean="0"/>
              <a:t>ballot</a:t>
            </a:r>
            <a:endParaRPr lang="de-DE" sz="22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9595210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Prepare D4 </a:t>
            </a:r>
            <a:r>
              <a:rPr lang="en-GB" altLang="en-US" dirty="0"/>
              <a:t>for WGLB </a:t>
            </a:r>
            <a:endParaRPr lang="en-GB" altLang="en-US" dirty="0" smtClean="0"/>
          </a:p>
          <a:p>
            <a:pPr marL="342900" indent="-342900" algn="just">
              <a:buFont typeface="Arial" panose="020B0604020202020204" pitchFamily="34" charset="0"/>
              <a:buChar char="•"/>
              <a:defRPr/>
            </a:pPr>
            <a:r>
              <a:rPr lang="en-GB" altLang="en-US" dirty="0" smtClean="0"/>
              <a:t>Submit D4 30 days before the March meeting</a:t>
            </a:r>
          </a:p>
          <a:p>
            <a:pPr marL="342900" indent="-342900" algn="just">
              <a:buFont typeface="Arial" panose="020B0604020202020204" pitchFamily="34" charset="0"/>
              <a:buChar char="•"/>
              <a:defRPr/>
            </a:pPr>
            <a:r>
              <a:rPr lang="en-GB" altLang="en-US" dirty="0" smtClean="0"/>
              <a:t>Wait for WGLB comments</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Feb. 10 	9:30-10:30 U.K.  Review D4 before WGLB</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March</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X </a:t>
            </a:r>
            <a:r>
              <a:rPr lang="de-DE" dirty="0" err="1" smtClean="0"/>
              <a:t>sessions</a:t>
            </a:r>
            <a:r>
              <a:rPr lang="de-DE" dirty="0" smtClean="0"/>
              <a:t> </a:t>
            </a:r>
            <a:r>
              <a:rPr lang="de-DE" dirty="0" err="1" smtClean="0"/>
              <a:t>requested</a:t>
            </a:r>
            <a:endParaRPr lang="de-DE" dirty="0" smtClean="0"/>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from</a:t>
            </a:r>
            <a:r>
              <a:rPr lang="de-DE" dirty="0" smtClean="0"/>
              <a:t> WGLB</a:t>
            </a:r>
          </a:p>
          <a:p>
            <a:pPr marL="342900" indent="-342900" algn="just">
              <a:buFont typeface="Arial" panose="020B0604020202020204" pitchFamily="34" charset="0"/>
              <a:buChar char="•"/>
              <a:defRPr/>
            </a:pPr>
            <a:r>
              <a:rPr lang="de-DE" dirty="0" err="1" smtClean="0"/>
              <a:t>Revise</a:t>
            </a:r>
            <a:r>
              <a:rPr lang="de-DE" dirty="0" smtClean="0"/>
              <a:t> </a:t>
            </a:r>
            <a:r>
              <a:rPr lang="de-DE" dirty="0" err="1" smtClean="0"/>
              <a:t>draft</a:t>
            </a:r>
            <a:r>
              <a:rPr lang="de-DE" dirty="0" smtClean="0"/>
              <a:t> </a:t>
            </a:r>
            <a:r>
              <a:rPr lang="de-DE" dirty="0" err="1" smtClean="0"/>
              <a:t>accordingly</a:t>
            </a:r>
            <a:endParaRPr lang="de-DE" dirty="0" smtClean="0"/>
          </a:p>
          <a:p>
            <a:pPr marL="342900" indent="-342900" algn="just">
              <a:buFont typeface="Arial" panose="020B0604020202020204" pitchFamily="34" charset="0"/>
              <a:buChar char="•"/>
              <a:defRPr/>
            </a:pPr>
            <a:r>
              <a:rPr lang="de-DE" dirty="0" smtClean="0"/>
              <a:t>Start </a:t>
            </a:r>
            <a:r>
              <a:rPr lang="de-DE" dirty="0" err="1" smtClean="0"/>
              <a:t>recirculation</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the new timeline in doc. 15-17-288r8.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51971417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St. Louis</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267433082"/>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TG13#6</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TG13#8</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a:t>8</a:t>
            </a:r>
            <a:r>
              <a:rPr lang="de-DE" altLang="en-US" dirty="0" smtClean="0"/>
              <a:t> time </a:t>
            </a:r>
            <a:r>
              <a:rPr lang="de-DE" altLang="en-US" dirty="0" err="1" smtClean="0"/>
              <a:t>slots</a:t>
            </a:r>
            <a:r>
              <a:rPr lang="de-DE" altLang="en-US" dirty="0" smtClean="0"/>
              <a:t> </a:t>
            </a:r>
            <a:r>
              <a:rPr lang="de-DE" altLang="en-US" dirty="0" err="1" smtClean="0"/>
              <a:t>this</a:t>
            </a:r>
            <a:r>
              <a:rPr lang="de-DE" altLang="en-US" dirty="0" smtClean="0"/>
              <a:t> </a:t>
            </a:r>
            <a:r>
              <a:rPr lang="de-DE" altLang="en-US" dirty="0" err="1" smtClean="0"/>
              <a:t>week</a:t>
            </a:r>
            <a:r>
              <a:rPr lang="de-DE" altLang="en-US" dirty="0" smtClean="0"/>
              <a:t> </a:t>
            </a:r>
            <a:r>
              <a:rPr lang="de-DE" altLang="en-US" dirty="0" err="1" smtClean="0"/>
              <a:t>starting</a:t>
            </a:r>
            <a:r>
              <a:rPr lang="de-DE" altLang="en-US" dirty="0" smtClean="0"/>
              <a:t> </a:t>
            </a:r>
            <a:r>
              <a:rPr lang="de-DE" altLang="en-US" dirty="0" err="1" smtClean="0"/>
              <a:t>Monday</a:t>
            </a:r>
            <a:r>
              <a:rPr lang="de-DE" altLang="en-US" dirty="0" smtClean="0"/>
              <a:t> PM1</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consolidated</a:t>
            </a:r>
            <a:r>
              <a:rPr lang="de-DE" altLang="en-US" dirty="0" smtClean="0"/>
              <a:t> </a:t>
            </a:r>
            <a:r>
              <a:rPr lang="de-DE" altLang="en-US" dirty="0" err="1" smtClean="0"/>
              <a:t>contributions</a:t>
            </a:r>
            <a:r>
              <a:rPr lang="de-DE" altLang="en-US" dirty="0" smtClean="0"/>
              <a:t> </a:t>
            </a:r>
            <a:r>
              <a:rPr lang="de-DE" altLang="en-US" dirty="0" err="1" smtClean="0"/>
              <a:t>to</a:t>
            </a:r>
            <a:r>
              <a:rPr lang="de-DE" altLang="en-US" dirty="0" smtClean="0"/>
              <a:t> PHY </a:t>
            </a:r>
            <a:r>
              <a:rPr lang="de-DE" altLang="en-US" dirty="0" err="1" smtClean="0"/>
              <a:t>and</a:t>
            </a:r>
            <a:r>
              <a:rPr lang="de-DE" altLang="en-US" dirty="0" smtClean="0"/>
              <a:t> MAC</a:t>
            </a:r>
          </a:p>
          <a:p>
            <a:pPr marL="1085850" lvl="1" indent="-342900" algn="just">
              <a:spcBef>
                <a:spcPts val="0"/>
              </a:spcBef>
              <a:spcAft>
                <a:spcPts val="300"/>
              </a:spcAft>
              <a:defRPr/>
            </a:pPr>
            <a:r>
              <a:rPr lang="de-DE" altLang="en-US" b="1" dirty="0" smtClean="0"/>
              <a:t>HB PHY : </a:t>
            </a:r>
            <a:r>
              <a:rPr lang="de-DE" altLang="en-US" b="1" dirty="0" err="1" smtClean="0"/>
              <a:t>doc</a:t>
            </a:r>
            <a:r>
              <a:rPr lang="de-DE" altLang="en-US" b="1" dirty="0" smtClean="0"/>
              <a:t>. </a:t>
            </a:r>
            <a:r>
              <a:rPr lang="de-DE" altLang="en-US" b="1" dirty="0" smtClean="0"/>
              <a:t>15-18/0273r4</a:t>
            </a:r>
            <a:endParaRPr lang="de-DE" altLang="en-US" b="1" dirty="0" smtClean="0"/>
          </a:p>
          <a:p>
            <a:pPr marL="1085850" lvl="1" indent="-342900" algn="just">
              <a:spcBef>
                <a:spcPts val="0"/>
              </a:spcBef>
              <a:spcAft>
                <a:spcPts val="300"/>
              </a:spcAft>
              <a:defRPr/>
            </a:pPr>
            <a:r>
              <a:rPr lang="de-DE" altLang="en-US" b="1" dirty="0" err="1" smtClean="0"/>
              <a:t>Beacon-enabled</a:t>
            </a:r>
            <a:r>
              <a:rPr lang="de-DE" altLang="en-US" b="1" dirty="0" smtClean="0"/>
              <a:t> </a:t>
            </a:r>
            <a:r>
              <a:rPr lang="de-DE" altLang="en-US" b="1" dirty="0" err="1" smtClean="0"/>
              <a:t>mode</a:t>
            </a:r>
            <a:r>
              <a:rPr lang="de-DE" altLang="en-US" b="1" dirty="0" smtClean="0"/>
              <a:t>: </a:t>
            </a:r>
            <a:r>
              <a:rPr lang="de-DE" altLang="en-US" b="1" dirty="0" err="1" smtClean="0"/>
              <a:t>doc</a:t>
            </a:r>
            <a:r>
              <a:rPr lang="de-DE" altLang="en-US" b="1" dirty="0" smtClean="0"/>
              <a:t>. </a:t>
            </a:r>
            <a:r>
              <a:rPr lang="de-DE" altLang="en-US" b="1" dirty="0" smtClean="0"/>
              <a:t>15-18/0616r3</a:t>
            </a:r>
            <a:endParaRPr lang="de-DE" altLang="en-US" b="1" dirty="0" smtClean="0"/>
          </a:p>
          <a:p>
            <a:pPr marL="342900" indent="-342900" algn="just">
              <a:buFont typeface="Arial" panose="020B0604020202020204" pitchFamily="34" charset="0"/>
              <a:buChar char="•"/>
              <a:defRPr/>
            </a:pPr>
            <a:r>
              <a:rPr lang="en-GB" altLang="en-US" dirty="0" smtClean="0"/>
              <a:t>Review </a:t>
            </a:r>
            <a:r>
              <a:rPr lang="en-GB" altLang="en-US" dirty="0" smtClean="0"/>
              <a:t>the current draft</a:t>
            </a:r>
          </a:p>
          <a:p>
            <a:pPr marL="1085850" lvl="1" indent="-342900" algn="just">
              <a:buFont typeface="Arial" panose="020B0604020202020204" pitchFamily="34" charset="0"/>
              <a:buChar char="•"/>
              <a:defRPr/>
            </a:pPr>
            <a:r>
              <a:rPr lang="en-GB" altLang="en-US" sz="2400" b="1" dirty="0" smtClean="0"/>
              <a:t>remove </a:t>
            </a:r>
            <a:r>
              <a:rPr lang="en-GB" altLang="en-US" sz="2400" b="1" dirty="0"/>
              <a:t>obsolete </a:t>
            </a:r>
            <a:r>
              <a:rPr lang="en-GB" altLang="en-US" sz="2400" b="1" dirty="0" smtClean="0"/>
              <a:t>text</a:t>
            </a:r>
            <a:endParaRPr lang="en-GB" altLang="en-US" sz="2400" b="1" dirty="0"/>
          </a:p>
          <a:p>
            <a:pPr marL="1085850" lvl="1" indent="-342900" algn="just">
              <a:buFont typeface="Arial" panose="020B0604020202020204" pitchFamily="34" charset="0"/>
              <a:buChar char="•"/>
              <a:defRPr/>
            </a:pPr>
            <a:r>
              <a:rPr lang="en-GB" altLang="en-US" sz="2400" b="1" dirty="0" smtClean="0"/>
              <a:t>include </a:t>
            </a:r>
            <a:r>
              <a:rPr lang="en-GB" altLang="en-US" sz="2400" b="1" dirty="0"/>
              <a:t>new </a:t>
            </a:r>
            <a:r>
              <a:rPr lang="en-GB" altLang="en-US" sz="2400" b="1" dirty="0" smtClean="0"/>
              <a:t>text</a:t>
            </a:r>
            <a:endParaRPr lang="en-GB" altLang="en-US" b="1" dirty="0"/>
          </a:p>
          <a:p>
            <a:pPr marL="342900" indent="-342900" algn="just">
              <a:buFont typeface="Arial" panose="020B0604020202020204" pitchFamily="34" charset="0"/>
              <a:buChar char="•"/>
              <a:defRPr/>
            </a:pPr>
            <a:r>
              <a:rPr lang="en-GB" altLang="en-US" dirty="0"/>
              <a:t>Resolve comments against D3.1</a:t>
            </a:r>
          </a:p>
          <a:p>
            <a:pPr marL="342900" indent="-342900" algn="just">
              <a:buFont typeface="Arial" panose="020B0604020202020204" pitchFamily="34" charset="0"/>
              <a:buChar char="•"/>
              <a:defRPr/>
            </a:pPr>
            <a:r>
              <a:rPr lang="en-GB" altLang="en-US" dirty="0" smtClean="0"/>
              <a:t>Update to-do-list</a:t>
            </a:r>
          </a:p>
          <a:p>
            <a:pPr marL="342900" indent="-342900" algn="just">
              <a:buFont typeface="Arial" panose="020B0604020202020204" pitchFamily="34" charset="0"/>
              <a:buChar char="•"/>
              <a:defRPr/>
            </a:pPr>
            <a:r>
              <a:rPr lang="en-GB" altLang="en-US" dirty="0" smtClean="0"/>
              <a:t>Start </a:t>
            </a:r>
            <a:r>
              <a:rPr lang="en-GB" altLang="en-US" dirty="0" smtClean="0"/>
              <a:t>WGLB process</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Jan. 14,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89552366"/>
              </p:ext>
            </p:extLst>
          </p:nvPr>
        </p:nvGraphicFramePr>
        <p:xfrm>
          <a:off x="838200" y="2286000"/>
          <a:ext cx="8077200" cy="370632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doc. 15-18/0013r1</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0564r3</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0617</a:t>
                      </a:r>
                      <a:r>
                        <a:rPr lang="en-GB" altLang="en-US" sz="1800" baseline="0" dirty="0" smtClean="0"/>
                        <a:t>rx</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Revised text on HB PHY in doc. 15-18/0273r4</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59361569"/>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Consolidated text for beacon enabled mode in doc. 15-18/0616r3</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42874635"/>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1774</Words>
  <Application>Microsoft Office PowerPoint</Application>
  <PresentationFormat>Bildschirmpräsentation (4:3)</PresentationFormat>
  <Paragraphs>476</Paragraphs>
  <Slides>27</Slides>
  <Notes>25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27</vt:i4>
      </vt:variant>
    </vt:vector>
  </HeadingPairs>
  <TitlesOfParts>
    <vt:vector size="35"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January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To-do list in TG13</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4803</cp:revision>
  <cp:lastPrinted>2014-11-04T15:04:57Z</cp:lastPrinted>
  <dcterms:created xsi:type="dcterms:W3CDTF">2007-04-17T18:10:23Z</dcterms:created>
  <dcterms:modified xsi:type="dcterms:W3CDTF">2019-01-15T12:38:38Z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