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424" r:id="rId3"/>
    <p:sldId id="717" r:id="rId4"/>
    <p:sldId id="423" r:id="rId5"/>
    <p:sldId id="608" r:id="rId6"/>
    <p:sldId id="708" r:id="rId7"/>
    <p:sldId id="386" r:id="rId8"/>
    <p:sldId id="754" r:id="rId9"/>
    <p:sldId id="560" r:id="rId10"/>
    <p:sldId id="800" r:id="rId11"/>
    <p:sldId id="801" r:id="rId12"/>
    <p:sldId id="802" r:id="rId13"/>
    <p:sldId id="718" r:id="rId14"/>
    <p:sldId id="790" r:id="rId15"/>
    <p:sldId id="813" r:id="rId16"/>
    <p:sldId id="809" r:id="rId17"/>
    <p:sldId id="814" r:id="rId18"/>
    <p:sldId id="812" r:id="rId19"/>
    <p:sldId id="774" r:id="rId20"/>
    <p:sldId id="761" r:id="rId21"/>
    <p:sldId id="806" r:id="rId22"/>
    <p:sldId id="792" r:id="rId23"/>
    <p:sldId id="810" r:id="rId24"/>
    <p:sldId id="796" r:id="rId25"/>
    <p:sldId id="793" r:id="rId26"/>
    <p:sldId id="807" r:id="rId27"/>
    <p:sldId id="80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75" autoAdjust="0"/>
    <p:restoredTop sz="95409" autoAdjust="0"/>
  </p:normalViewPr>
  <p:slideViewPr>
    <p:cSldViewPr>
      <p:cViewPr varScale="1">
        <p:scale>
          <a:sx n="62" d="100"/>
          <a:sy n="62" d="100"/>
        </p:scale>
        <p:origin x="1018"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48896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02566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19</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20</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21</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51107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24</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25</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26</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-0013-00-0013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2019-01-12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89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15-18-XXXX/r1.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November in doc. 15-18-0564/r3.</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November and January in doc. 15-18-XXXXrx.</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Jan. 14,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050893145"/>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Consolidated text for beacon enabled mode in doc. 15-18/0562r1</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307555548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Go through open items list in doc. 15-18/0563r0 </a:t>
                      </a:r>
                      <a:endParaRPr lang="en-US" altLang="en-US" sz="32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64878698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the draft, identify obsolete text, create comments to remove it</a:t>
                      </a:r>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AM1,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786688176"/>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Motions</a:t>
                      </a:r>
                      <a:r>
                        <a:rPr lang="de-DE" altLang="en-US" sz="1800" dirty="0" smtClean="0"/>
                        <a:t> </a:t>
                      </a:r>
                      <a:r>
                        <a:rPr lang="de-DE" altLang="en-US" sz="1800" dirty="0" err="1" smtClean="0"/>
                        <a:t>to</a:t>
                      </a:r>
                      <a:r>
                        <a:rPr lang="de-DE" altLang="en-US" sz="1800" dirty="0" smtClean="0"/>
                        <a:t> </a:t>
                      </a:r>
                      <a:r>
                        <a:rPr lang="de-DE" altLang="en-US" sz="1800" dirty="0" err="1" smtClean="0"/>
                        <a:t>remove</a:t>
                      </a:r>
                      <a:r>
                        <a:rPr lang="de-DE" altLang="en-US" sz="1800" dirty="0" smtClean="0"/>
                        <a:t> obsolete </a:t>
                      </a:r>
                      <a:r>
                        <a:rPr lang="de-DE" altLang="en-US" sz="1800" dirty="0" err="1" smtClean="0"/>
                        <a:t>text</a:t>
                      </a:r>
                      <a:endParaRPr lang="de-DE"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368108550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Go through open items</a:t>
                      </a:r>
                      <a:r>
                        <a:rPr lang="en-US" altLang="en-US" sz="1800" baseline="0" dirty="0" smtClean="0"/>
                        <a:t> list </a:t>
                      </a:r>
                      <a:r>
                        <a:rPr lang="de-DE" altLang="en-US" sz="1800" dirty="0" smtClean="0"/>
                        <a:t>in </a:t>
                      </a:r>
                      <a:r>
                        <a:rPr lang="de-DE" altLang="en-US" sz="1800" dirty="0" err="1" smtClean="0"/>
                        <a:t>doc</a:t>
                      </a:r>
                      <a:r>
                        <a:rPr lang="de-DE" altLang="en-US" sz="1800" dirty="0" smtClean="0"/>
                        <a:t>. 15-18-0563r0</a:t>
                      </a:r>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2548044710"/>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Motions</a:t>
                      </a:r>
                      <a:r>
                        <a:rPr lang="de-DE" altLang="en-US" sz="1800" dirty="0" smtClean="0"/>
                        <a:t>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err="1" smtClean="0"/>
                        <a:t>new</a:t>
                      </a:r>
                      <a:r>
                        <a:rPr lang="de-DE" altLang="en-US" sz="1800" dirty="0" smtClean="0"/>
                        <a:t> </a:t>
                      </a:r>
                      <a:r>
                        <a:rPr lang="de-DE" altLang="en-US" sz="1800" dirty="0" err="1" smtClean="0"/>
                        <a:t>text</a:t>
                      </a:r>
                      <a:r>
                        <a:rPr lang="de-DE" altLang="en-US" sz="1800" dirty="0" smtClean="0"/>
                        <a:t> </a:t>
                      </a:r>
                      <a:r>
                        <a:rPr lang="de-DE" altLang="en-US" sz="1800" dirty="0" err="1" smtClean="0"/>
                        <a:t>into</a:t>
                      </a:r>
                      <a:r>
                        <a:rPr lang="de-DE" altLang="en-US" sz="1800" dirty="0" smtClean="0"/>
                        <a:t> </a:t>
                      </a:r>
                      <a:r>
                        <a:rPr lang="de-DE" altLang="en-US" sz="1800" dirty="0" err="1" smtClean="0"/>
                        <a:t>the</a:t>
                      </a:r>
                      <a:r>
                        <a:rPr lang="de-DE" altLang="en-US" sz="1800" dirty="0" smtClean="0"/>
                        <a:t> </a:t>
                      </a:r>
                      <a:r>
                        <a:rPr lang="de-DE" altLang="en-US" sz="1800" dirty="0" err="1" smtClean="0"/>
                        <a:t>draft</a:t>
                      </a:r>
                      <a:endParaRPr lang="en-US" altLang="en-US" sz="1800" dirty="0" smtClean="0"/>
                    </a:p>
                  </a:txBody>
                  <a:tcPr marT="45764" marB="45764"/>
                </a:tc>
                <a:tc>
                  <a:txBody>
                    <a:bodyPr/>
                    <a:lstStyle/>
                    <a:p>
                      <a:r>
                        <a:rPr lang="de-DE" sz="1800" dirty="0" smtClean="0"/>
                        <a:t>30</a:t>
                      </a:r>
                      <a:endParaRPr lang="en-US" sz="1800" dirty="0"/>
                    </a:p>
                  </a:txBody>
                  <a:tcPr marT="45764" marB="45764"/>
                </a:tc>
                <a:extLst>
                  <a:ext uri="{0D108BD9-81ED-4DB2-BD59-A6C34878D82A}">
                    <a16:rowId xmlns:a16="http://schemas.microsoft.com/office/drawing/2014/main" val="38273983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dirty="0" smtClean="0"/>
              <a:t>Remove obsolete text from draft according comments in doc. 15-19/XXXXr1.</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Y/N/A = 0/0/0</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2040838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To</a:t>
            </a:r>
            <a:r>
              <a:rPr lang="de-DE" dirty="0" smtClean="0"/>
              <a:t>-do </a:t>
            </a:r>
            <a:r>
              <a:rPr lang="de-DE" dirty="0" err="1" smtClean="0"/>
              <a:t>list</a:t>
            </a:r>
            <a:r>
              <a:rPr lang="de-DE" dirty="0" smtClean="0"/>
              <a:t> in TG13</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solidFill>
                  <a:srgbClr val="00B050"/>
                </a:solidFill>
              </a:rPr>
              <a:t>IEEE 802 LAN </a:t>
            </a:r>
            <a:r>
              <a:rPr lang="de-DE" sz="2200" b="0" dirty="0" err="1" smtClean="0">
                <a:solidFill>
                  <a:srgbClr val="00B050"/>
                </a:solidFill>
              </a:rPr>
              <a:t>Ethertype</a:t>
            </a:r>
            <a:r>
              <a:rPr lang="de-DE" sz="2200" b="0" dirty="0" smtClean="0">
                <a:solidFill>
                  <a:srgbClr val="00B050"/>
                </a:solidFill>
              </a:rPr>
              <a:t>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smtClean="0">
                <a:solidFill>
                  <a:srgbClr val="00B050"/>
                </a:solidFill>
              </a:rPr>
              <a:t>Aggregation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err="1" smtClean="0">
                <a:solidFill>
                  <a:srgbClr val="00B050"/>
                </a:solidFill>
              </a:rPr>
              <a:t>Fragmentation</a:t>
            </a:r>
            <a:r>
              <a:rPr lang="de-DE" sz="2200" b="0" dirty="0" smtClean="0">
                <a:solidFill>
                  <a:srgbClr val="00B050"/>
                </a:solidFill>
              </a:rPr>
              <a:t> 			Yes - via </a:t>
            </a:r>
            <a:r>
              <a:rPr lang="de-DE" sz="2200" b="0" dirty="0" err="1" smtClean="0">
                <a:solidFill>
                  <a:srgbClr val="00B050"/>
                </a:solidFill>
              </a:rPr>
              <a:t>frame</a:t>
            </a:r>
            <a:r>
              <a:rPr lang="de-DE" sz="2200" b="0" dirty="0" smtClean="0">
                <a:solidFill>
                  <a:srgbClr val="00B050"/>
                </a:solidFill>
              </a:rPr>
              <a:t> </a:t>
            </a:r>
            <a:r>
              <a:rPr lang="de-DE" sz="2200" b="0" dirty="0" err="1" smtClean="0">
                <a:solidFill>
                  <a:srgbClr val="00B050"/>
                </a:solidFill>
              </a:rPr>
              <a:t>control</a:t>
            </a:r>
            <a:r>
              <a:rPr lang="de-DE" sz="2200" b="0" dirty="0" smtClean="0">
                <a:solidFill>
                  <a:srgbClr val="00B050"/>
                </a:solidFill>
              </a:rPr>
              <a:t> </a:t>
            </a:r>
            <a:r>
              <a:rPr lang="de-DE" sz="2200" b="0" dirty="0" err="1" smtClean="0">
                <a:solidFill>
                  <a:srgbClr val="00B050"/>
                </a:solidFill>
              </a:rPr>
              <a:t>field</a:t>
            </a:r>
            <a:endParaRPr lang="de-DE" sz="2200" b="0" dirty="0" smtClean="0">
              <a:solidFill>
                <a:srgbClr val="00B050"/>
              </a:solidFill>
            </a:endParaRPr>
          </a:p>
          <a:p>
            <a:r>
              <a:rPr lang="de-DE" sz="2200" b="0" dirty="0" smtClean="0">
                <a:solidFill>
                  <a:srgbClr val="00B050"/>
                </a:solidFill>
              </a:rPr>
              <a:t>Security 				Yes – </a:t>
            </a:r>
            <a:r>
              <a:rPr lang="de-DE" sz="2200" b="0" dirty="0" err="1" smtClean="0">
                <a:solidFill>
                  <a:srgbClr val="00B050"/>
                </a:solidFill>
              </a:rPr>
              <a:t>take</a:t>
            </a:r>
            <a:r>
              <a:rPr lang="de-DE" sz="2200" b="0" dirty="0" smtClean="0">
                <a:solidFill>
                  <a:srgbClr val="00B050"/>
                </a:solidFill>
              </a:rPr>
              <a:t> </a:t>
            </a:r>
            <a:r>
              <a:rPr lang="de-DE" sz="2200" b="0" dirty="0" err="1" smtClean="0">
                <a:solidFill>
                  <a:srgbClr val="00B050"/>
                </a:solidFill>
              </a:rPr>
              <a:t>it</a:t>
            </a:r>
            <a:r>
              <a:rPr lang="de-DE" sz="2200" b="0" dirty="0" smtClean="0">
                <a:solidFill>
                  <a:srgbClr val="00B050"/>
                </a:solidFill>
              </a:rPr>
              <a:t> </a:t>
            </a:r>
            <a:r>
              <a:rPr lang="de-DE" sz="2200" b="0" dirty="0" err="1" smtClean="0">
                <a:solidFill>
                  <a:srgbClr val="00B050"/>
                </a:solidFill>
              </a:rPr>
              <a:t>from</a:t>
            </a:r>
            <a:r>
              <a:rPr lang="de-DE" sz="2200" b="0" dirty="0" smtClean="0">
                <a:solidFill>
                  <a:srgbClr val="00B050"/>
                </a:solidFill>
              </a:rPr>
              <a:t> </a:t>
            </a:r>
            <a:r>
              <a:rPr lang="de-DE" sz="2200" b="0" dirty="0">
                <a:solidFill>
                  <a:srgbClr val="00B050"/>
                </a:solidFill>
              </a:rPr>
              <a:t>802.15.4y</a:t>
            </a:r>
            <a:endParaRPr lang="de-DE" sz="2200" b="0" dirty="0" smtClean="0">
              <a:solidFill>
                <a:srgbClr val="00B050"/>
              </a:solidFill>
            </a:endParaRPr>
          </a:p>
          <a:p>
            <a:r>
              <a:rPr lang="de-DE" sz="2200" b="0" dirty="0" err="1" smtClean="0">
                <a:solidFill>
                  <a:srgbClr val="00B050"/>
                </a:solidFill>
              </a:rPr>
              <a:t>QoS</a:t>
            </a:r>
            <a:r>
              <a:rPr lang="de-DE" sz="2200" b="0" dirty="0" smtClean="0">
                <a:solidFill>
                  <a:srgbClr val="00B050"/>
                </a:solidFill>
              </a:rPr>
              <a:t>					Yes - </a:t>
            </a:r>
            <a:r>
              <a:rPr lang="de-DE" sz="2200" b="0" dirty="0" err="1" smtClean="0">
                <a:solidFill>
                  <a:srgbClr val="00B050"/>
                </a:solidFill>
              </a:rPr>
              <a:t>simplified</a:t>
            </a:r>
            <a:r>
              <a:rPr lang="de-DE" sz="2200" b="0" dirty="0" smtClean="0">
                <a:solidFill>
                  <a:srgbClr val="00B050"/>
                </a:solidFill>
              </a:rPr>
              <a:t>, just </a:t>
            </a:r>
            <a:r>
              <a:rPr lang="de-DE" sz="2200" b="0" dirty="0" err="1" smtClean="0">
                <a:solidFill>
                  <a:srgbClr val="00B050"/>
                </a:solidFill>
              </a:rPr>
              <a:t>one</a:t>
            </a:r>
            <a:r>
              <a:rPr lang="de-DE" sz="2200" b="0" dirty="0" smtClean="0">
                <a:solidFill>
                  <a:srgbClr val="00B050"/>
                </a:solidFill>
              </a:rPr>
              <a:t> </a:t>
            </a:r>
            <a:r>
              <a:rPr lang="de-DE" sz="2200" b="0" dirty="0" err="1" smtClean="0">
                <a:solidFill>
                  <a:srgbClr val="00B050"/>
                </a:solidFill>
              </a:rPr>
              <a:t>ToS</a:t>
            </a:r>
            <a:endParaRPr lang="de-DE" sz="2200" b="0" dirty="0" smtClean="0">
              <a:solidFill>
                <a:srgbClr val="00B050"/>
              </a:solidFill>
            </a:endParaRPr>
          </a:p>
          <a:p>
            <a:r>
              <a:rPr lang="de-DE" sz="2200" b="0" dirty="0" smtClean="0"/>
              <a:t>HB-PHY </a:t>
            </a:r>
            <a:r>
              <a:rPr lang="de-DE" sz="2200" b="0" dirty="0" err="1" smtClean="0"/>
              <a:t>header</a:t>
            </a:r>
            <a:r>
              <a:rPr lang="de-DE" sz="2200" b="0" dirty="0" smtClean="0"/>
              <a:t>			Volker</a:t>
            </a:r>
          </a:p>
          <a:p>
            <a:r>
              <a:rPr lang="de-DE" sz="2200" b="0" dirty="0" err="1" smtClean="0"/>
              <a:t>Alignment</a:t>
            </a:r>
            <a:r>
              <a:rPr lang="de-DE" sz="2200" b="0" dirty="0" smtClean="0"/>
              <a:t> on BE MAC </a:t>
            </a:r>
            <a:r>
              <a:rPr lang="de-DE" sz="2200" b="0" dirty="0" err="1" smtClean="0"/>
              <a:t>mode</a:t>
            </a:r>
            <a:r>
              <a:rPr lang="de-DE" sz="2200" b="0" dirty="0" smtClean="0"/>
              <a:t> 	Lennert, Xu</a:t>
            </a:r>
          </a:p>
          <a:p>
            <a:r>
              <a:rPr lang="de-DE" sz="2200" b="0" dirty="0" smtClean="0"/>
              <a:t>Text </a:t>
            </a:r>
            <a:r>
              <a:rPr lang="de-DE" sz="2200" b="0" dirty="0" err="1" smtClean="0"/>
              <a:t>for</a:t>
            </a:r>
            <a:r>
              <a:rPr lang="de-DE" sz="2200" b="0" dirty="0" smtClean="0"/>
              <a:t> BE MAC </a:t>
            </a:r>
            <a:r>
              <a:rPr lang="de-DE" sz="2200" b="0" dirty="0" err="1" smtClean="0"/>
              <a:t>mode</a:t>
            </a:r>
            <a:r>
              <a:rPr lang="de-DE" sz="2200" b="0" dirty="0" smtClean="0"/>
              <a:t>		Lennert, Xu</a:t>
            </a:r>
          </a:p>
          <a:p>
            <a:r>
              <a:rPr lang="de-DE" sz="2200" b="0" dirty="0" smtClean="0"/>
              <a:t>802.15.7 </a:t>
            </a:r>
            <a:r>
              <a:rPr lang="de-DE" sz="2200" b="0" dirty="0" err="1" smtClean="0"/>
              <a:t>features</a:t>
            </a:r>
            <a:r>
              <a:rPr lang="de-DE" sz="2200" b="0" dirty="0" smtClean="0"/>
              <a:t> </a:t>
            </a:r>
            <a:r>
              <a:rPr lang="de-DE" sz="2200" b="0" dirty="0" err="1" smtClean="0"/>
              <a:t>to</a:t>
            </a:r>
            <a:r>
              <a:rPr lang="de-DE" sz="2200" b="0" dirty="0" smtClean="0"/>
              <a:t> </a:t>
            </a:r>
            <a:r>
              <a:rPr lang="de-DE" sz="2200" b="0" dirty="0" err="1" smtClean="0"/>
              <a:t>be</a:t>
            </a:r>
            <a:r>
              <a:rPr lang="de-DE" sz="2200" b="0" dirty="0" smtClean="0"/>
              <a:t> </a:t>
            </a:r>
            <a:r>
              <a:rPr lang="de-DE" sz="2200" b="0" dirty="0" err="1" smtClean="0"/>
              <a:t>deleted</a:t>
            </a:r>
            <a:r>
              <a:rPr lang="de-DE" sz="2200" b="0" dirty="0"/>
              <a:t>	</a:t>
            </a:r>
            <a:r>
              <a:rPr lang="de-DE" sz="2200" b="0" dirty="0" smtClean="0"/>
              <a:t>all</a:t>
            </a:r>
          </a:p>
          <a:p>
            <a:r>
              <a:rPr lang="de-DE" sz="2200" b="0" dirty="0"/>
              <a:t>List </a:t>
            </a:r>
            <a:r>
              <a:rPr lang="de-DE" sz="2200" b="0" dirty="0" err="1"/>
              <a:t>of</a:t>
            </a:r>
            <a:r>
              <a:rPr lang="de-DE" sz="2200" b="0" dirty="0"/>
              <a:t> </a:t>
            </a:r>
            <a:r>
              <a:rPr lang="de-DE" sz="2200" b="0" dirty="0" err="1"/>
              <a:t>frame</a:t>
            </a:r>
            <a:r>
              <a:rPr lang="de-DE" sz="2200" b="0" dirty="0"/>
              <a:t> </a:t>
            </a:r>
            <a:r>
              <a:rPr lang="de-DE" sz="2200" b="0" dirty="0" err="1"/>
              <a:t>subtypes</a:t>
            </a:r>
            <a:r>
              <a:rPr lang="de-DE" sz="2200" b="0" dirty="0"/>
              <a:t>		</a:t>
            </a:r>
            <a:r>
              <a:rPr lang="de-DE" sz="2200" b="0" dirty="0" smtClean="0"/>
              <a:t>after </a:t>
            </a:r>
            <a:r>
              <a:rPr lang="de-DE" sz="2200" b="0" dirty="0"/>
              <a:t>all </a:t>
            </a:r>
            <a:r>
              <a:rPr lang="de-DE" sz="2200" b="0" dirty="0" err="1" smtClean="0"/>
              <a:t>of</a:t>
            </a:r>
            <a:r>
              <a:rPr lang="de-DE" sz="2200" b="0" dirty="0" smtClean="0"/>
              <a:t> </a:t>
            </a:r>
            <a:r>
              <a:rPr lang="de-DE" sz="2200" b="0" dirty="0" err="1" smtClean="0"/>
              <a:t>the</a:t>
            </a:r>
            <a:r>
              <a:rPr lang="de-DE" sz="2200" b="0" dirty="0" smtClean="0"/>
              <a:t> </a:t>
            </a:r>
            <a:r>
              <a:rPr lang="de-DE" sz="2200" b="0" dirty="0" err="1" smtClean="0"/>
              <a:t>above</a:t>
            </a:r>
            <a:r>
              <a:rPr lang="de-DE" sz="2200" b="0" dirty="0" smtClean="0"/>
              <a:t> </a:t>
            </a:r>
            <a:r>
              <a:rPr lang="de-DE" sz="2200" b="0" dirty="0" err="1"/>
              <a:t>is</a:t>
            </a:r>
            <a:r>
              <a:rPr lang="de-DE" sz="2200" b="0" dirty="0"/>
              <a:t> </a:t>
            </a:r>
            <a:r>
              <a:rPr lang="de-DE" sz="2200" b="0" dirty="0" err="1"/>
              <a:t>done</a:t>
            </a:r>
            <a:endParaRPr lang="de-DE" sz="2200" b="0" dirty="0"/>
          </a:p>
          <a:p>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327916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dirty="0" smtClean="0"/>
              <a:t>Add new text in documents docs. </a:t>
            </a:r>
          </a:p>
          <a:p>
            <a:pPr algn="just">
              <a:buFontTx/>
              <a:buNone/>
            </a:pPr>
            <a:endParaRPr lang="en-US" dirty="0" smtClean="0"/>
          </a:p>
          <a:p>
            <a:pPr algn="just">
              <a:buFontTx/>
              <a:buNone/>
            </a:pPr>
            <a:r>
              <a:rPr lang="en-US" dirty="0" smtClean="0"/>
              <a:t>15-19/XXXXr1, 15-19/XXXXr1, 15-19/XXXXr1, </a:t>
            </a:r>
          </a:p>
          <a:p>
            <a:pPr algn="just">
              <a:buFontTx/>
              <a:buNone/>
            </a:pPr>
            <a:endParaRPr lang="en-US" dirty="0" smtClean="0"/>
          </a:p>
          <a:p>
            <a:pPr algn="just">
              <a:buFontTx/>
              <a:buNone/>
            </a:pPr>
            <a:r>
              <a:rPr lang="en-US" dirty="0" smtClean="0"/>
              <a:t>… to the TG13 draft.</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Y/N/A = 0/0/0</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92676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a:t>Tuesday </a:t>
            </a:r>
            <a:r>
              <a:rPr lang="en-US" altLang="en-US" sz="3600" dirty="0" smtClean="0"/>
              <a:t>PM2,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58729757"/>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March meeting in Vancouver</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548044710"/>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3827398348"/>
                  </a:ext>
                </a:extLst>
              </a:tr>
              <a:tr h="365702">
                <a:tc>
                  <a:txBody>
                    <a:bodyPr/>
                    <a:lstStyle/>
                    <a:p>
                      <a:pPr marL="358775" lvl="1" indent="-342900" algn="just">
                        <a:spcBef>
                          <a:spcPts val="0"/>
                        </a:spcBef>
                        <a:spcAft>
                          <a:spcPts val="300"/>
                        </a:spcAft>
                        <a:defRPr/>
                      </a:pPr>
                      <a:r>
                        <a:rPr lang="de-DE" altLang="en-US" sz="1800" dirty="0" smtClean="0"/>
                        <a:t>Create </a:t>
                      </a:r>
                      <a:r>
                        <a:rPr lang="de-DE" altLang="en-US" sz="1800" dirty="0" err="1" smtClean="0"/>
                        <a:t>new</a:t>
                      </a:r>
                      <a:r>
                        <a:rPr lang="de-DE" altLang="en-US" sz="1800" dirty="0" smtClean="0"/>
                        <a:t> TG </a:t>
                      </a:r>
                      <a:r>
                        <a:rPr lang="de-DE" altLang="en-US" sz="1800" dirty="0" err="1" smtClean="0"/>
                        <a:t>draft</a:t>
                      </a:r>
                      <a:r>
                        <a:rPr lang="de-DE" altLang="en-US" sz="1800" dirty="0" smtClean="0"/>
                        <a:t> </a:t>
                      </a:r>
                      <a:r>
                        <a:rPr lang="de-DE" altLang="en-US" sz="1800" dirty="0" err="1" smtClean="0"/>
                        <a:t>and</a:t>
                      </a:r>
                      <a:r>
                        <a:rPr lang="de-DE" altLang="en-US" sz="1800" dirty="0" smtClean="0"/>
                        <a:t> </a:t>
                      </a:r>
                      <a:r>
                        <a:rPr lang="de-DE" altLang="en-US" sz="1800" dirty="0" err="1" smtClean="0"/>
                        <a:t>upload</a:t>
                      </a:r>
                      <a:r>
                        <a:rPr lang="de-DE" altLang="en-US" sz="1800" dirty="0" smtClean="0"/>
                        <a:t> on </a:t>
                      </a:r>
                      <a:r>
                        <a:rPr lang="de-DE" altLang="en-US" sz="1800" dirty="0" err="1" smtClean="0"/>
                        <a:t>members</a:t>
                      </a:r>
                      <a:r>
                        <a:rPr lang="de-DE" altLang="en-US" sz="1800" dirty="0" smtClean="0"/>
                        <a:t> </a:t>
                      </a:r>
                      <a:r>
                        <a:rPr lang="de-DE" altLang="en-US" sz="1800" dirty="0" err="1" smtClean="0"/>
                        <a:t>area</a:t>
                      </a:r>
                      <a:r>
                        <a:rPr lang="de-DE" altLang="en-US" sz="1800" dirty="0" smtClean="0"/>
                        <a:t> (Chong)</a:t>
                      </a:r>
                    </a:p>
                  </a:txBody>
                  <a:tcPr marT="45764" marB="45764"/>
                </a:tc>
                <a:tc>
                  <a:txBody>
                    <a:bodyPr/>
                    <a:lstStyle/>
                    <a:p>
                      <a:endParaRPr lang="en-US" sz="1800" dirty="0"/>
                    </a:p>
                  </a:txBody>
                  <a:tcPr marT="45764" marB="45764"/>
                </a:tc>
                <a:extLst>
                  <a:ext uri="{0D108BD9-81ED-4DB2-BD59-A6C34878D82A}">
                    <a16:rowId xmlns:a16="http://schemas.microsoft.com/office/drawing/2014/main" val="161327550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19</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Wednesday </a:t>
            </a:r>
            <a:r>
              <a:rPr lang="nn-NO" altLang="en-US" sz="3600" dirty="0"/>
              <a:t>P</a:t>
            </a:r>
            <a:r>
              <a:rPr lang="nn-NO" altLang="en-US" sz="3600" dirty="0" smtClean="0"/>
              <a:t>M1, Jan.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88500332"/>
              </p:ext>
            </p:extLst>
          </p:nvPr>
        </p:nvGraphicFramePr>
        <p:xfrm>
          <a:off x="838200" y="2362200"/>
          <a:ext cx="8077200" cy="219466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2098874508"/>
                  </a:ext>
                </a:extLst>
              </a:tr>
              <a:tr h="365837">
                <a:tc>
                  <a:txBody>
                    <a:bodyPr/>
                    <a:lstStyle/>
                    <a:p>
                      <a:pPr marL="358775" lvl="1" indent="-342900" algn="just">
                        <a:spcBef>
                          <a:spcPts val="0"/>
                        </a:spcBef>
                        <a:spcAft>
                          <a:spcPts val="300"/>
                        </a:spcAft>
                        <a:defRPr/>
                      </a:pPr>
                      <a:r>
                        <a:rPr lang="de-DE" altLang="en-US" sz="1800" dirty="0" smtClean="0"/>
                        <a:t>Create </a:t>
                      </a:r>
                      <a:r>
                        <a:rPr lang="de-DE" altLang="en-US" sz="1800" dirty="0" err="1" smtClean="0"/>
                        <a:t>new</a:t>
                      </a:r>
                      <a:r>
                        <a:rPr lang="de-DE" altLang="en-US" sz="1800" dirty="0" smtClean="0"/>
                        <a:t> TG </a:t>
                      </a:r>
                      <a:r>
                        <a:rPr lang="de-DE" altLang="en-US" sz="1800" dirty="0" err="1" smtClean="0"/>
                        <a:t>draft</a:t>
                      </a:r>
                      <a:r>
                        <a:rPr lang="de-DE" altLang="en-US" sz="1800" dirty="0" smtClean="0"/>
                        <a:t> </a:t>
                      </a:r>
                      <a:r>
                        <a:rPr lang="de-DE" altLang="en-US" sz="1800" dirty="0" err="1" smtClean="0"/>
                        <a:t>and</a:t>
                      </a:r>
                      <a:r>
                        <a:rPr lang="de-DE" altLang="en-US" sz="1800" dirty="0" smtClean="0"/>
                        <a:t> </a:t>
                      </a:r>
                      <a:r>
                        <a:rPr lang="de-DE" altLang="en-US" sz="1800" dirty="0" err="1" smtClean="0"/>
                        <a:t>upload</a:t>
                      </a:r>
                      <a:r>
                        <a:rPr lang="de-DE" altLang="en-US" sz="1800" dirty="0" smtClean="0"/>
                        <a:t> on </a:t>
                      </a:r>
                      <a:r>
                        <a:rPr lang="de-DE" altLang="en-US" sz="1800" dirty="0" err="1" smtClean="0"/>
                        <a:t>members</a:t>
                      </a:r>
                      <a:r>
                        <a:rPr lang="de-DE" altLang="en-US" sz="1800" dirty="0" smtClean="0"/>
                        <a:t> </a:t>
                      </a:r>
                      <a:r>
                        <a:rPr lang="de-DE" altLang="en-US" sz="1800" dirty="0" err="1" smtClean="0"/>
                        <a:t>area</a:t>
                      </a:r>
                      <a:r>
                        <a:rPr lang="de-DE" altLang="en-US" sz="1800" dirty="0" smtClean="0"/>
                        <a:t> (Chong)</a:t>
                      </a:r>
                    </a:p>
                  </a:txBody>
                  <a:tcPr marT="45764" marB="45764"/>
                </a:tc>
                <a:tc>
                  <a:txBody>
                    <a:bodyPr/>
                    <a:lstStyle/>
                    <a:p>
                      <a:endParaRPr lang="en-US" sz="1800" dirty="0"/>
                    </a:p>
                  </a:txBody>
                  <a:tcPr marT="45764" marB="45764"/>
                </a:tc>
                <a:extLst>
                  <a:ext uri="{0D108BD9-81ED-4DB2-BD59-A6C34878D82A}">
                    <a16:rowId xmlns:a16="http://schemas.microsoft.com/office/drawing/2014/main" val="98183785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January 2019 </a:t>
            </a:r>
            <a:r>
              <a:rPr lang="en-US" altLang="en-US" dirty="0"/>
              <a:t>session in </a:t>
            </a:r>
            <a:r>
              <a:rPr lang="en-US" altLang="en-US" dirty="0" smtClean="0"/>
              <a:t>St. Louis.</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20</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9926563"/>
              </p:ext>
            </p:extLst>
          </p:nvPr>
        </p:nvGraphicFramePr>
        <p:xfrm>
          <a:off x="7620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1960333716"/>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21</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PM1,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34625029"/>
              </p:ext>
            </p:extLst>
          </p:nvPr>
        </p:nvGraphicFramePr>
        <p:xfrm>
          <a:off x="990600" y="2362200"/>
          <a:ext cx="7924800" cy="2370100"/>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en-US" sz="1800" dirty="0" smtClean="0"/>
                        <a:t>90</a:t>
                      </a:r>
                      <a:endParaRPr lang="en-US" sz="1800" dirty="0"/>
                    </a:p>
                  </a:txBody>
                  <a:tcPr marT="45764" marB="45764"/>
                </a:tc>
                <a:extLst>
                  <a:ext uri="{0D108BD9-81ED-4DB2-BD59-A6C34878D82A}">
                    <a16:rowId xmlns:a16="http://schemas.microsoft.com/office/drawing/2014/main" val="609196669"/>
                  </a:ext>
                </a:extLst>
              </a:tr>
              <a:tr h="445388">
                <a:tc>
                  <a:txBody>
                    <a:bodyPr/>
                    <a:lstStyle/>
                    <a:p>
                      <a:pPr marL="358775" lvl="1" indent="-342900" algn="just">
                        <a:spcBef>
                          <a:spcPts val="0"/>
                        </a:spcBef>
                        <a:spcAft>
                          <a:spcPts val="300"/>
                        </a:spcAft>
                        <a:defRPr/>
                      </a:pPr>
                      <a:r>
                        <a:rPr lang="de-DE" altLang="en-US" sz="1800" dirty="0" err="1" smtClean="0"/>
                        <a:t>Motions</a:t>
                      </a:r>
                      <a:r>
                        <a:rPr lang="de-DE" altLang="en-US" sz="1800" dirty="0" smtClean="0"/>
                        <a:t> </a:t>
                      </a:r>
                      <a:r>
                        <a:rPr lang="de-DE" altLang="en-US" sz="1800" dirty="0" err="1" smtClean="0"/>
                        <a:t>to</a:t>
                      </a:r>
                      <a:r>
                        <a:rPr lang="de-DE" altLang="en-US" sz="1800" dirty="0" smtClean="0"/>
                        <a:t> </a:t>
                      </a:r>
                      <a:r>
                        <a:rPr lang="de-DE" altLang="en-US" sz="1800" dirty="0" err="1" smtClean="0"/>
                        <a:t>include</a:t>
                      </a:r>
                      <a:r>
                        <a:rPr lang="de-DE" altLang="en-US" sz="1800" dirty="0" smtClean="0"/>
                        <a:t> residual </a:t>
                      </a:r>
                      <a:r>
                        <a:rPr lang="de-DE" altLang="en-US" sz="1800" dirty="0" err="1" smtClean="0"/>
                        <a:t>changes</a:t>
                      </a:r>
                      <a:r>
                        <a:rPr lang="de-DE" altLang="en-US" sz="1800" baseline="0" dirty="0" smtClean="0"/>
                        <a:t> </a:t>
                      </a:r>
                      <a:r>
                        <a:rPr lang="de-DE" altLang="en-US" sz="1800" dirty="0" smtClean="0"/>
                        <a:t>in </a:t>
                      </a:r>
                      <a:r>
                        <a:rPr lang="de-DE" altLang="en-US" sz="1800" dirty="0" err="1" smtClean="0"/>
                        <a:t>the</a:t>
                      </a:r>
                      <a:r>
                        <a:rPr lang="de-DE" altLang="en-US" sz="1800" dirty="0" smtClean="0"/>
                        <a:t> </a:t>
                      </a:r>
                      <a:r>
                        <a:rPr lang="de-DE" altLang="en-US" sz="1800" dirty="0" err="1" smtClean="0"/>
                        <a:t>next</a:t>
                      </a:r>
                      <a:r>
                        <a:rPr lang="de-DE" altLang="en-US" sz="1800" dirty="0" smtClean="0"/>
                        <a:t> </a:t>
                      </a:r>
                      <a:r>
                        <a:rPr lang="de-DE" altLang="en-US" sz="1800" dirty="0" err="1" smtClean="0"/>
                        <a:t>draft</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5929584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residual technical comments resolved in doc. 15-18-0xxx/r4 and update TG13 draft accordingly. The Technical Editor is granted the right to work in all accepted editorial comments.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Chong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Y/N/A = 4/0/0</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err="1" smtClean="0"/>
              <a:t>January</a:t>
            </a:r>
            <a:r>
              <a:rPr lang="de-DE" sz="2200" b="0" dirty="0" smtClean="0"/>
              <a:t> Meeting: 	Request </a:t>
            </a:r>
            <a:r>
              <a:rPr lang="de-DE" sz="2200" b="0" dirty="0" err="1" smtClean="0"/>
              <a:t>conditional</a:t>
            </a:r>
            <a:r>
              <a:rPr lang="de-DE" sz="2200" b="0" dirty="0" smtClean="0"/>
              <a:t> </a:t>
            </a:r>
            <a:r>
              <a:rPr lang="de-DE" sz="2200" b="0" dirty="0" err="1" smtClean="0"/>
              <a:t>approval</a:t>
            </a:r>
            <a:r>
              <a:rPr lang="de-DE" sz="2200" b="0" dirty="0" smtClean="0"/>
              <a:t> </a:t>
            </a:r>
            <a:r>
              <a:rPr lang="de-DE" sz="2200" b="0" dirty="0" err="1" smtClean="0"/>
              <a:t>for</a:t>
            </a:r>
            <a:r>
              <a:rPr lang="de-DE" sz="2200" b="0" dirty="0" smtClean="0"/>
              <a:t> WGLB</a:t>
            </a:r>
          </a:p>
          <a:p>
            <a:r>
              <a:rPr lang="de-DE" sz="2200" b="0" dirty="0" err="1" smtClean="0"/>
              <a:t>February</a:t>
            </a:r>
            <a:r>
              <a:rPr lang="de-DE" sz="2200" b="0" dirty="0" smtClean="0"/>
              <a:t>: 		Create </a:t>
            </a:r>
            <a:r>
              <a:rPr lang="de-DE" sz="2200" b="0" dirty="0" err="1" smtClean="0"/>
              <a:t>draft</a:t>
            </a:r>
            <a:r>
              <a:rPr lang="de-DE" sz="2200" b="0" dirty="0" smtClean="0"/>
              <a:t> 4.0 </a:t>
            </a:r>
            <a:r>
              <a:rPr lang="de-DE" sz="2200" b="0" dirty="0" err="1" smtClean="0"/>
              <a:t>as</a:t>
            </a:r>
            <a:r>
              <a:rPr lang="de-DE" sz="2200" b="0" dirty="0" smtClean="0"/>
              <a:t> </a:t>
            </a:r>
            <a:r>
              <a:rPr lang="de-DE" sz="2200" b="0" dirty="0" err="1" smtClean="0"/>
              <a:t>pdf</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WGLB 30 				</a:t>
            </a:r>
            <a:r>
              <a:rPr lang="de-DE" sz="2200" b="0" dirty="0" err="1" smtClean="0"/>
              <a:t>days</a:t>
            </a:r>
            <a:r>
              <a:rPr lang="de-DE" sz="2200" b="0" dirty="0" smtClean="0"/>
              <a:t> </a:t>
            </a:r>
            <a:r>
              <a:rPr lang="de-DE" sz="2200" b="0" dirty="0" err="1" smtClean="0"/>
              <a:t>before</a:t>
            </a:r>
            <a:r>
              <a:rPr lang="de-DE" sz="2200" b="0" dirty="0" smtClean="0"/>
              <a:t> </a:t>
            </a:r>
            <a:r>
              <a:rPr lang="de-DE" sz="2200" b="0" dirty="0" err="1" smtClean="0"/>
              <a:t>the</a:t>
            </a:r>
            <a:r>
              <a:rPr lang="de-DE" sz="2200" b="0" dirty="0" smtClean="0"/>
              <a:t> March </a:t>
            </a:r>
            <a:r>
              <a:rPr lang="de-DE" sz="2200" b="0" dirty="0" err="1" smtClean="0"/>
              <a:t>meeting</a:t>
            </a:r>
            <a:r>
              <a:rPr lang="de-DE" sz="2200" b="0" dirty="0" smtClean="0"/>
              <a:t> (check 					OP </a:t>
            </a:r>
            <a:r>
              <a:rPr lang="de-DE" sz="2200" b="0" dirty="0" err="1" smtClean="0"/>
              <a:t>manual</a:t>
            </a:r>
            <a:r>
              <a:rPr lang="de-DE" sz="2200" b="0" dirty="0" smtClean="0"/>
              <a:t>), </a:t>
            </a:r>
            <a:r>
              <a:rPr lang="de-DE" sz="2200" b="0" dirty="0" err="1" smtClean="0"/>
              <a:t>provide</a:t>
            </a:r>
            <a:r>
              <a:rPr lang="de-DE" sz="2200" b="0" dirty="0" smtClean="0"/>
              <a:t> </a:t>
            </a:r>
            <a:r>
              <a:rPr lang="de-DE" sz="2200" b="0" dirty="0" err="1" smtClean="0"/>
              <a:t>template</a:t>
            </a:r>
            <a:r>
              <a:rPr lang="de-DE" sz="2200" b="0" dirty="0" smtClean="0"/>
              <a:t> </a:t>
            </a:r>
            <a:r>
              <a:rPr lang="de-DE" sz="2200" b="0" dirty="0" err="1" smtClean="0"/>
              <a:t>for</a:t>
            </a:r>
            <a:r>
              <a:rPr lang="de-DE" sz="2200" b="0" dirty="0" smtClean="0"/>
              <a:t> </a:t>
            </a:r>
            <a:r>
              <a:rPr lang="de-DE" sz="2200" b="0" dirty="0" err="1" smtClean="0"/>
              <a:t>comments</a:t>
            </a:r>
            <a:r>
              <a:rPr lang="de-DE" sz="2200" b="0" dirty="0" smtClean="0"/>
              <a:t> </a:t>
            </a:r>
          </a:p>
          <a:p>
            <a:r>
              <a:rPr lang="de-DE" sz="2200" b="0" dirty="0" smtClean="0"/>
              <a:t>March Meeting: 	</a:t>
            </a:r>
            <a:r>
              <a:rPr lang="de-DE" sz="2200" b="0" dirty="0" err="1" smtClean="0"/>
              <a:t>Resolve</a:t>
            </a:r>
            <a:r>
              <a:rPr lang="de-DE" sz="2200" b="0" dirty="0" smtClean="0"/>
              <a:t> all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request</a:t>
            </a:r>
            <a:r>
              <a:rPr lang="de-DE" sz="2200" b="0" dirty="0" smtClean="0"/>
              <a:t> 				</a:t>
            </a:r>
            <a:r>
              <a:rPr lang="de-DE" sz="2200" b="0" dirty="0" err="1" smtClean="0"/>
              <a:t>conditional</a:t>
            </a:r>
            <a:r>
              <a:rPr lang="de-DE" sz="2200" b="0" dirty="0" smtClean="0"/>
              <a:t> </a:t>
            </a:r>
            <a:r>
              <a:rPr lang="de-DE" sz="2200" b="0" dirty="0" err="1" smtClean="0"/>
              <a:t>approval</a:t>
            </a:r>
            <a:r>
              <a:rPr lang="de-DE" sz="2200" b="0" dirty="0" smtClean="0"/>
              <a:t> </a:t>
            </a:r>
            <a:r>
              <a:rPr lang="de-DE" sz="2200" b="0" dirty="0" err="1" smtClean="0"/>
              <a:t>for</a:t>
            </a:r>
            <a:r>
              <a:rPr lang="de-DE" sz="2200" b="0" dirty="0" smtClean="0"/>
              <a:t> </a:t>
            </a:r>
            <a:r>
              <a:rPr lang="de-DE" sz="2200" b="0" dirty="0" err="1" smtClean="0"/>
              <a:t>recirculation</a:t>
            </a:r>
            <a:endParaRPr lang="de-DE" sz="2200" b="0" dirty="0" smtClean="0"/>
          </a:p>
          <a:p>
            <a:r>
              <a:rPr lang="de-DE" sz="2200" b="0" dirty="0" smtClean="0"/>
              <a:t>May 		</a:t>
            </a:r>
            <a:r>
              <a:rPr lang="de-DE" sz="2200" b="0" dirty="0" err="1" smtClean="0"/>
              <a:t>Prepare</a:t>
            </a:r>
            <a:r>
              <a:rPr lang="de-DE" sz="2200" b="0" dirty="0" smtClean="0"/>
              <a:t> </a:t>
            </a:r>
            <a:r>
              <a:rPr lang="de-DE" sz="2200" b="0" dirty="0" err="1" smtClean="0"/>
              <a:t>everything</a:t>
            </a:r>
            <a:r>
              <a:rPr lang="de-DE" sz="2200" b="0" dirty="0" smtClean="0"/>
              <a:t> </a:t>
            </a:r>
            <a:r>
              <a:rPr lang="de-DE" sz="2200" b="0" dirty="0" err="1" smtClean="0"/>
              <a:t>for</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24</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PM2,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89019230"/>
              </p:ext>
            </p:extLst>
          </p:nvPr>
        </p:nvGraphicFramePr>
        <p:xfrm>
          <a:off x="809625" y="2209800"/>
          <a:ext cx="7924800" cy="415165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TG motion to request conditional</a:t>
                      </a:r>
                      <a:r>
                        <a:rPr lang="en-GB" altLang="en-US" sz="1800" baseline="0" dirty="0" smtClean="0"/>
                        <a:t> start of WGLB</a:t>
                      </a:r>
                      <a:endParaRPr lang="en-GB" altLang="en-US" sz="1800" dirty="0" smtClean="0"/>
                    </a:p>
                  </a:txBody>
                  <a:tcPr marT="45684" marB="45684"/>
                </a:tc>
                <a:tc>
                  <a:txBody>
                    <a:bodyPr/>
                    <a:lstStyle/>
                    <a:p>
                      <a:r>
                        <a:rPr lang="en-US" sz="1800" dirty="0" smtClean="0"/>
                        <a:t>30</a:t>
                      </a:r>
                      <a:endParaRPr lang="en-US" sz="1800" dirty="0"/>
                    </a:p>
                  </a:txBody>
                  <a:tcPr marT="45684" marB="45684"/>
                </a:tc>
                <a:extLst>
                  <a:ext uri="{0D108BD9-81ED-4DB2-BD59-A6C34878D82A}">
                    <a16:rowId xmlns:a16="http://schemas.microsoft.com/office/drawing/2014/main" val="1252914387"/>
                  </a:ext>
                </a:extLst>
              </a:tr>
              <a:tr h="445388">
                <a:tc>
                  <a:txBody>
                    <a:bodyPr/>
                    <a:lstStyle/>
                    <a:p>
                      <a:pPr marL="0" lvl="0" indent="0" algn="just">
                        <a:buFontTx/>
                        <a:buNone/>
                      </a:pPr>
                      <a:r>
                        <a:rPr lang="en-GB" altLang="en-US" sz="1800" dirty="0" smtClean="0"/>
                        <a:t>Prepare WG motion to start </a:t>
                      </a:r>
                      <a:r>
                        <a:rPr lang="en-GB" altLang="en-US" sz="1800" dirty="0" err="1" smtClean="0"/>
                        <a:t>condional</a:t>
                      </a:r>
                      <a:r>
                        <a:rPr lang="en-GB" altLang="en-US" sz="1800" baseline="0" dirty="0" smtClean="0"/>
                        <a:t> start of WGLB</a:t>
                      </a:r>
                      <a:endParaRPr lang="en-GB" altLang="en-US" sz="1800" dirty="0" smtClean="0"/>
                    </a:p>
                  </a:txBody>
                  <a:tcPr marT="45684" marB="45684"/>
                </a:tc>
                <a:tc>
                  <a:txBody>
                    <a:bodyPr/>
                    <a:lstStyle/>
                    <a:p>
                      <a:r>
                        <a:rPr lang="en-US" sz="1800" dirty="0" smtClean="0"/>
                        <a:t>30</a:t>
                      </a:r>
                      <a:endParaRPr lang="en-US" sz="1800" dirty="0"/>
                    </a:p>
                  </a:txBody>
                  <a:tcPr marT="45684" marB="45684"/>
                </a:tc>
                <a:extLst>
                  <a:ext uri="{0D108BD9-81ED-4DB2-BD59-A6C34878D82A}">
                    <a16:rowId xmlns:a16="http://schemas.microsoft.com/office/drawing/2014/main" val="2473303047"/>
                  </a:ext>
                </a:extLst>
              </a:tr>
              <a:tr h="445388">
                <a:tc>
                  <a:txBody>
                    <a:bodyPr/>
                    <a:lstStyle/>
                    <a:p>
                      <a:pPr marL="0" lvl="0" indent="0" algn="just">
                        <a:buFontTx/>
                        <a:buNone/>
                      </a:pPr>
                      <a:r>
                        <a:rPr lang="en-GB" altLang="en-US" sz="1800" dirty="0" smtClean="0"/>
                        <a:t>Tentative Agenda for March meeting</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 if any</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25</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Prepare D4 </a:t>
            </a:r>
            <a:r>
              <a:rPr lang="en-GB" altLang="en-US" dirty="0"/>
              <a:t>for WGLB </a:t>
            </a:r>
            <a:endParaRPr lang="en-GB" altLang="en-US" dirty="0" smtClean="0"/>
          </a:p>
          <a:p>
            <a:pPr marL="342900" indent="-342900" algn="just">
              <a:buFont typeface="Arial" panose="020B0604020202020204" pitchFamily="34" charset="0"/>
              <a:buChar char="•"/>
              <a:defRPr/>
            </a:pPr>
            <a:r>
              <a:rPr lang="en-GB" altLang="en-US" dirty="0" smtClean="0"/>
              <a:t>Submit D4 30 days before the March meeting</a:t>
            </a:r>
          </a:p>
          <a:p>
            <a:pPr marL="342900" indent="-342900" algn="just">
              <a:buFont typeface="Arial" panose="020B0604020202020204" pitchFamily="34" charset="0"/>
              <a:buChar char="•"/>
              <a:defRPr/>
            </a:pPr>
            <a:r>
              <a:rPr lang="en-GB" altLang="en-US" dirty="0" smtClean="0"/>
              <a:t>Wait for WGLB comments</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marL="342900" indent="-342900" algn="just">
              <a:buFont typeface="Arial" panose="020B0604020202020204" pitchFamily="34" charset="0"/>
              <a:buChar char="•"/>
              <a:defRPr/>
            </a:pPr>
            <a:r>
              <a:rPr lang="en-GB" altLang="en-US" dirty="0" smtClean="0"/>
              <a:t>Feb. 10 	9:30-10:30 U.K.  Review D4 before WGLB</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26</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X </a:t>
            </a:r>
            <a:r>
              <a:rPr lang="de-DE" dirty="0" err="1" smtClean="0"/>
              <a:t>sessions</a:t>
            </a:r>
            <a:r>
              <a:rPr lang="de-DE" dirty="0" smtClean="0"/>
              <a:t> </a:t>
            </a:r>
            <a:r>
              <a:rPr lang="de-DE" dirty="0" err="1" smtClean="0"/>
              <a:t>requested</a:t>
            </a:r>
            <a:endParaRPr lang="de-DE" dirty="0" smtClean="0"/>
          </a:p>
          <a:p>
            <a:pPr marL="342900" indent="-342900" algn="just">
              <a:buFont typeface="Arial" panose="020B0604020202020204" pitchFamily="34" charset="0"/>
              <a:buChar char="•"/>
              <a:defRPr/>
            </a:pPr>
            <a:r>
              <a:rPr lang="de-DE" dirty="0" err="1" smtClean="0"/>
              <a:t>Resolve</a:t>
            </a:r>
            <a:r>
              <a:rPr lang="de-DE" dirty="0" smtClean="0"/>
              <a:t> </a:t>
            </a:r>
            <a:r>
              <a:rPr lang="de-DE" dirty="0" err="1" smtClean="0"/>
              <a:t>comments</a:t>
            </a:r>
            <a:r>
              <a:rPr lang="de-DE" dirty="0" smtClean="0"/>
              <a:t> </a:t>
            </a:r>
            <a:r>
              <a:rPr lang="de-DE" dirty="0" err="1" smtClean="0"/>
              <a:t>from</a:t>
            </a:r>
            <a:r>
              <a:rPr lang="de-DE" dirty="0" smtClean="0"/>
              <a:t> WGLB</a:t>
            </a:r>
          </a:p>
          <a:p>
            <a:pPr marL="342900" indent="-342900" algn="just">
              <a:buFont typeface="Arial" panose="020B0604020202020204" pitchFamily="34" charset="0"/>
              <a:buChar char="•"/>
              <a:defRPr/>
            </a:pPr>
            <a:r>
              <a:rPr lang="de-DE" dirty="0" err="1" smtClean="0"/>
              <a:t>Revise</a:t>
            </a:r>
            <a:r>
              <a:rPr lang="de-DE" dirty="0" smtClean="0"/>
              <a:t> </a:t>
            </a:r>
            <a:r>
              <a:rPr lang="de-DE" dirty="0" err="1" smtClean="0"/>
              <a:t>draft</a:t>
            </a:r>
            <a:r>
              <a:rPr lang="de-DE" dirty="0" smtClean="0"/>
              <a:t> </a:t>
            </a:r>
            <a:r>
              <a:rPr lang="de-DE" dirty="0" err="1" smtClean="0"/>
              <a:t>accordingly</a:t>
            </a:r>
            <a:endParaRPr lang="de-DE" dirty="0" smtClean="0"/>
          </a:p>
          <a:p>
            <a:pPr marL="342900" indent="-342900" algn="just">
              <a:buFont typeface="Arial" panose="020B0604020202020204" pitchFamily="34" charset="0"/>
              <a:buChar char="•"/>
              <a:defRPr/>
            </a:pPr>
            <a:r>
              <a:rPr lang="de-DE" dirty="0" smtClean="0"/>
              <a:t>Start </a:t>
            </a:r>
            <a:r>
              <a:rPr lang="de-DE" dirty="0" err="1" smtClean="0"/>
              <a:t>recirculation</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the new timeline in doc. 15-17-288r8.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51971417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St. Louis</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267433082"/>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b="0" i="1" dirty="0" smtClean="0">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TG13#8</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dirty="0"/>
              <a:t>8</a:t>
            </a:r>
            <a:r>
              <a:rPr lang="de-DE" altLang="en-US" dirty="0" smtClean="0"/>
              <a:t> time </a:t>
            </a:r>
            <a:r>
              <a:rPr lang="de-DE" altLang="en-US" dirty="0" err="1" smtClean="0"/>
              <a:t>slots</a:t>
            </a:r>
            <a:r>
              <a:rPr lang="de-DE" altLang="en-US" dirty="0" smtClean="0"/>
              <a:t> </a:t>
            </a:r>
            <a:r>
              <a:rPr lang="de-DE" altLang="en-US" dirty="0" err="1" smtClean="0"/>
              <a:t>this</a:t>
            </a:r>
            <a:r>
              <a:rPr lang="de-DE" altLang="en-US" dirty="0" smtClean="0"/>
              <a:t> </a:t>
            </a:r>
            <a:r>
              <a:rPr lang="de-DE" altLang="en-US" dirty="0" err="1" smtClean="0"/>
              <a:t>week</a:t>
            </a:r>
            <a:r>
              <a:rPr lang="de-DE" altLang="en-US" dirty="0" smtClean="0"/>
              <a:t> </a:t>
            </a:r>
            <a:r>
              <a:rPr lang="de-DE" altLang="en-US" dirty="0" err="1" smtClean="0"/>
              <a:t>starting</a:t>
            </a:r>
            <a:r>
              <a:rPr lang="de-DE" altLang="en-US" dirty="0" smtClean="0"/>
              <a:t> </a:t>
            </a:r>
            <a:r>
              <a:rPr lang="de-DE" altLang="en-US" dirty="0" err="1" smtClean="0"/>
              <a:t>Monday</a:t>
            </a:r>
            <a:r>
              <a:rPr lang="de-DE" altLang="en-US" dirty="0" smtClean="0"/>
              <a:t> PM1</a:t>
            </a:r>
            <a:endParaRPr lang="de-DE" altLang="en-US" dirty="0"/>
          </a:p>
          <a:p>
            <a:pPr marL="342900" indent="-342900" algn="just">
              <a:spcBef>
                <a:spcPts val="0"/>
              </a:spcBef>
              <a:spcAft>
                <a:spcPts val="300"/>
              </a:spcAft>
              <a:defRPr/>
            </a:pPr>
            <a:r>
              <a:rPr lang="de-DE" altLang="en-US" dirty="0" smtClean="0"/>
              <a:t>Further </a:t>
            </a:r>
            <a:r>
              <a:rPr lang="de-DE" altLang="en-US" dirty="0" err="1" smtClean="0"/>
              <a:t>consolidated</a:t>
            </a:r>
            <a:r>
              <a:rPr lang="de-DE" altLang="en-US" dirty="0" smtClean="0"/>
              <a:t> </a:t>
            </a:r>
            <a:r>
              <a:rPr lang="de-DE" altLang="en-US" dirty="0" err="1" smtClean="0"/>
              <a:t>contributions</a:t>
            </a:r>
            <a:r>
              <a:rPr lang="de-DE" altLang="en-US" dirty="0" smtClean="0"/>
              <a:t> </a:t>
            </a:r>
            <a:r>
              <a:rPr lang="de-DE" altLang="en-US" dirty="0" err="1" smtClean="0"/>
              <a:t>to</a:t>
            </a:r>
            <a:r>
              <a:rPr lang="de-DE" altLang="en-US" dirty="0" smtClean="0"/>
              <a:t> PHY </a:t>
            </a:r>
            <a:r>
              <a:rPr lang="de-DE" altLang="en-US" dirty="0" err="1" smtClean="0"/>
              <a:t>and</a:t>
            </a:r>
            <a:r>
              <a:rPr lang="de-DE" altLang="en-US" dirty="0" smtClean="0"/>
              <a:t> MAC</a:t>
            </a:r>
          </a:p>
          <a:p>
            <a:pPr marL="1085850" lvl="1" indent="-342900" algn="just">
              <a:spcBef>
                <a:spcPts val="0"/>
              </a:spcBef>
              <a:spcAft>
                <a:spcPts val="300"/>
              </a:spcAft>
              <a:defRPr/>
            </a:pPr>
            <a:r>
              <a:rPr lang="de-DE" altLang="en-US" b="1" dirty="0" smtClean="0"/>
              <a:t>HB PHY : </a:t>
            </a:r>
            <a:r>
              <a:rPr lang="de-DE" altLang="en-US" b="1" dirty="0" err="1" smtClean="0"/>
              <a:t>doc</a:t>
            </a:r>
            <a:r>
              <a:rPr lang="de-DE" altLang="en-US" b="1" dirty="0" smtClean="0"/>
              <a:t>. 15-19/</a:t>
            </a:r>
            <a:r>
              <a:rPr lang="de-DE" altLang="en-US" b="1" dirty="0" err="1" smtClean="0"/>
              <a:t>XXXXry</a:t>
            </a:r>
            <a:endParaRPr lang="de-DE" altLang="en-US" b="1" dirty="0" smtClean="0"/>
          </a:p>
          <a:p>
            <a:pPr marL="1085850" lvl="1" indent="-342900" algn="just">
              <a:spcBef>
                <a:spcPts val="0"/>
              </a:spcBef>
              <a:spcAft>
                <a:spcPts val="300"/>
              </a:spcAft>
              <a:defRPr/>
            </a:pPr>
            <a:r>
              <a:rPr lang="de-DE" altLang="en-US" b="1" dirty="0" err="1" smtClean="0"/>
              <a:t>Beacon-enabled</a:t>
            </a:r>
            <a:r>
              <a:rPr lang="de-DE" altLang="en-US" b="1" dirty="0" smtClean="0"/>
              <a:t> </a:t>
            </a:r>
            <a:r>
              <a:rPr lang="de-DE" altLang="en-US" b="1" dirty="0" err="1" smtClean="0"/>
              <a:t>mode</a:t>
            </a:r>
            <a:r>
              <a:rPr lang="de-DE" altLang="en-US" b="1" dirty="0" smtClean="0"/>
              <a:t>: </a:t>
            </a:r>
            <a:r>
              <a:rPr lang="de-DE" altLang="en-US" b="1" dirty="0" err="1" smtClean="0"/>
              <a:t>doc</a:t>
            </a:r>
            <a:r>
              <a:rPr lang="de-DE" altLang="en-US" b="1" dirty="0" smtClean="0"/>
              <a:t>. 15-19/</a:t>
            </a:r>
            <a:r>
              <a:rPr lang="de-DE" altLang="en-US" b="1" dirty="0" err="1" smtClean="0"/>
              <a:t>XXXXry</a:t>
            </a:r>
            <a:endParaRPr lang="de-DE" altLang="en-US" b="1" dirty="0" smtClean="0"/>
          </a:p>
          <a:p>
            <a:pPr marL="342900" indent="-342900" algn="just">
              <a:buFont typeface="Arial" panose="020B0604020202020204" pitchFamily="34" charset="0"/>
              <a:buChar char="•"/>
              <a:defRPr/>
            </a:pPr>
            <a:r>
              <a:rPr lang="en-GB" altLang="en-US" dirty="0" smtClean="0"/>
              <a:t>Review the current draft</a:t>
            </a:r>
          </a:p>
          <a:p>
            <a:pPr marL="1085850" lvl="1" indent="-342900" algn="just">
              <a:buFont typeface="Arial" panose="020B0604020202020204" pitchFamily="34" charset="0"/>
              <a:buChar char="•"/>
              <a:defRPr/>
            </a:pPr>
            <a:r>
              <a:rPr lang="en-GB" altLang="en-US" sz="2400" b="1" dirty="0" smtClean="0"/>
              <a:t>remove </a:t>
            </a:r>
            <a:r>
              <a:rPr lang="en-GB" altLang="en-US" sz="2400" b="1" dirty="0"/>
              <a:t>obsolete </a:t>
            </a:r>
            <a:r>
              <a:rPr lang="en-GB" altLang="en-US" sz="2400" b="1" dirty="0" smtClean="0"/>
              <a:t>text</a:t>
            </a:r>
            <a:endParaRPr lang="en-GB" altLang="en-US" sz="2400" b="1" dirty="0"/>
          </a:p>
          <a:p>
            <a:pPr marL="1085850" lvl="1" indent="-342900" algn="just">
              <a:buFont typeface="Arial" panose="020B0604020202020204" pitchFamily="34" charset="0"/>
              <a:buChar char="•"/>
              <a:defRPr/>
            </a:pPr>
            <a:r>
              <a:rPr lang="en-GB" altLang="en-US" sz="2400" b="1" dirty="0" smtClean="0"/>
              <a:t>include </a:t>
            </a:r>
            <a:r>
              <a:rPr lang="en-GB" altLang="en-US" sz="2400" b="1" dirty="0"/>
              <a:t>new </a:t>
            </a:r>
            <a:r>
              <a:rPr lang="en-GB" altLang="en-US" sz="2400" b="1" dirty="0" smtClean="0"/>
              <a:t>text</a:t>
            </a:r>
            <a:endParaRPr lang="en-GB" altLang="en-US" b="1" dirty="0"/>
          </a:p>
          <a:p>
            <a:pPr marL="342900" indent="-342900" algn="just">
              <a:buFont typeface="Arial" panose="020B0604020202020204" pitchFamily="34" charset="0"/>
              <a:buChar char="•"/>
              <a:defRPr/>
            </a:pPr>
            <a:r>
              <a:rPr lang="en-GB" altLang="en-US" dirty="0"/>
              <a:t>Comments resolution </a:t>
            </a:r>
          </a:p>
          <a:p>
            <a:pPr marL="342900" indent="-342900" algn="just">
              <a:buFont typeface="Arial" panose="020B0604020202020204" pitchFamily="34" charset="0"/>
              <a:buChar char="•"/>
              <a:defRPr/>
            </a:pPr>
            <a:r>
              <a:rPr lang="en-GB" altLang="en-US" dirty="0" smtClean="0"/>
              <a:t>Start WGLB process</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Jan. 14,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718846555"/>
              </p:ext>
            </p:extLst>
          </p:nvPr>
        </p:nvGraphicFramePr>
        <p:xfrm>
          <a:off x="838200" y="2286000"/>
          <a:ext cx="8077200" cy="3340479"/>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doc. 15-18/XXXr1</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15-18/</a:t>
                      </a:r>
                      <a:r>
                        <a:rPr lang="en-GB" altLang="en-US" sz="1800" dirty="0" smtClean="0"/>
                        <a:t>0564r3</a:t>
                      </a:r>
                    </a:p>
                  </a:txBody>
                  <a:tcPr marT="45764" marB="45764"/>
                </a:tc>
                <a:tc>
                  <a:txBody>
                    <a:bodyPr/>
                    <a:lstStyle/>
                    <a:p>
                      <a:r>
                        <a:rPr lang="de-DE" sz="1800" dirty="0" smtClean="0"/>
                        <a:t>15</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15-18/</a:t>
                      </a:r>
                      <a:r>
                        <a:rPr lang="en-GB" altLang="en-US" sz="1800" dirty="0" smtClean="0"/>
                        <a:t>0617</a:t>
                      </a:r>
                      <a:r>
                        <a:rPr lang="en-GB" altLang="en-US" sz="1800" baseline="0" dirty="0" smtClean="0"/>
                        <a:t>rx</a:t>
                      </a:r>
                      <a:endParaRPr lang="en-GB"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876849568"/>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Consolidated text on HB PHY in doc. 15-18/</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59361569"/>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1731</Words>
  <Application>Microsoft Office PowerPoint</Application>
  <PresentationFormat>Bildschirmpräsentation (4:3)</PresentationFormat>
  <Paragraphs>470</Paragraphs>
  <Slides>27</Slides>
  <Notes>25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27</vt:i4>
      </vt:variant>
    </vt:vector>
  </HeadingPairs>
  <TitlesOfParts>
    <vt:vector size="35"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January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To-do list in TG13</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4778</cp:revision>
  <cp:lastPrinted>2014-11-04T15:04:57Z</cp:lastPrinted>
  <dcterms:created xsi:type="dcterms:W3CDTF">2007-04-17T18:10:23Z</dcterms:created>
  <dcterms:modified xsi:type="dcterms:W3CDTF">2019-01-12T20:25:34Z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