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theme/themeOverride1.xml" ContentType="application/vnd.openxmlformats-officedocument.themeOverr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30"/>
  </p:notesMasterIdLst>
  <p:handoutMasterIdLst>
    <p:handoutMasterId r:id="rId31"/>
  </p:handoutMasterIdLst>
  <p:sldIdLst>
    <p:sldId id="412" r:id="rId5"/>
    <p:sldId id="404" r:id="rId6"/>
    <p:sldId id="428" r:id="rId7"/>
    <p:sldId id="429" r:id="rId8"/>
    <p:sldId id="430" r:id="rId9"/>
    <p:sldId id="431" r:id="rId10"/>
    <p:sldId id="432" r:id="rId11"/>
    <p:sldId id="433" r:id="rId12"/>
    <p:sldId id="434" r:id="rId13"/>
    <p:sldId id="407" r:id="rId14"/>
    <p:sldId id="413" r:id="rId15"/>
    <p:sldId id="414" r:id="rId16"/>
    <p:sldId id="415" r:id="rId17"/>
    <p:sldId id="426" r:id="rId18"/>
    <p:sldId id="416" r:id="rId19"/>
    <p:sldId id="417" r:id="rId20"/>
    <p:sldId id="418" r:id="rId21"/>
    <p:sldId id="419" r:id="rId22"/>
    <p:sldId id="420" r:id="rId23"/>
    <p:sldId id="421" r:id="rId24"/>
    <p:sldId id="427" r:id="rId25"/>
    <p:sldId id="422" r:id="rId26"/>
    <p:sldId id="423" r:id="rId27"/>
    <p:sldId id="424" r:id="rId28"/>
    <p:sldId id="425" r:id="rId29"/>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Zheda Li" initials="ZL" lastIdx="10"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스타일 없음, 표 눈금">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D7B26C5-4107-4FEC-AEDC-1716B250A1EF}" styleName="밝은 스타일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MasterView">
  <p:normalViewPr>
    <p:restoredLeft sz="10920" autoAdjust="0"/>
    <p:restoredTop sz="90304" autoAdjust="0"/>
  </p:normalViewPr>
  <p:slideViewPr>
    <p:cSldViewPr>
      <p:cViewPr varScale="1">
        <p:scale>
          <a:sx n="111" d="100"/>
          <a:sy n="111" d="100"/>
        </p:scale>
        <p:origin x="1884" y="114"/>
      </p:cViewPr>
      <p:guideLst>
        <p:guide orient="horz" pos="2160"/>
        <p:guide pos="2880"/>
      </p:guideLst>
    </p:cSldViewPr>
  </p:slideViewPr>
  <p:notesTextViewPr>
    <p:cViewPr>
      <p:scale>
        <a:sx n="1" d="1"/>
        <a:sy n="1" d="1"/>
      </p:scale>
      <p:origin x="0" y="0"/>
    </p:cViewPr>
  </p:notesTextViewPr>
  <p:notesViewPr>
    <p:cSldViewPr>
      <p:cViewPr varScale="1">
        <p:scale>
          <a:sx n="121" d="100"/>
          <a:sy n="121" d="100"/>
        </p:scale>
        <p:origin x="-4956" y="-90"/>
      </p:cViewPr>
      <p:guideLst>
        <p:guide orient="horz" pos="2923"/>
        <p:guide pos="218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commentAuthors" Target="commentAuthor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notesMaster" Target="notesMasters/notesMaster1.xml"/><Relationship Id="rId35"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smtClean="0"/>
              <a:t>doc.: IEEE 802.15-&lt;XXX&gt;</a:t>
            </a:r>
            <a:endParaRPr lang="en-US" altLang="en-US"/>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CCBA9A43-F75F-447A-8B31-62323A831A83}" type="slidenum">
              <a:rPr lang="en-US" altLang="en-US"/>
              <a:pPr/>
              <a:t>‹#›</a:t>
            </a:fld>
            <a:endParaRPr lang="en-US" alt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r>
              <a:rPr lang="en-US" altLang="en-US"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43952106"/>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smtClean="0"/>
              <a:t>doc.: IEEE 802.15-&lt;XXX&gt;</a:t>
            </a:r>
            <a:endParaRPr lang="en-US" altLang="en-US"/>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954B88C7-B19C-4B0E-BE72-ED637AA66BF1}" type="slidenum">
              <a:rPr lang="en-US" altLang="en-US"/>
              <a:pPr/>
              <a:t>‹#›</a:t>
            </a:fld>
            <a:endParaRPr lang="en-US" alt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151255088"/>
      </p:ext>
    </p:extLst>
  </p:cSld>
  <p:clrMap bg1="lt1" tx1="dk1" bg2="lt2" tx2="dk2" accent1="accent1" accent2="accent2" accent3="accent3" accent4="accent4" accent5="accent5" accent6="accent6" hlink="hlink" folHlink="folHlink"/>
  <p:hf dt="0"/>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9B773C6E-6DE4-4819-A5CE-E0AC5510890C}" type="slidenum">
              <a:rPr lang="en-US" altLang="en-US"/>
              <a:pPr/>
              <a:t>2</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a:p>
        </p:txBody>
      </p:sp>
      <p:sp>
        <p:nvSpPr>
          <p:cNvPr id="2" name="Header Placeholder 1"/>
          <p:cNvSpPr>
            <a:spLocks noGrp="1"/>
          </p:cNvSpPr>
          <p:nvPr>
            <p:ph type="hdr" sz="quarter" idx="10"/>
          </p:nvPr>
        </p:nvSpPr>
        <p:spPr/>
        <p:txBody>
          <a:bodyPr/>
          <a:lstStyle/>
          <a:p>
            <a:r>
              <a:rPr lang="en-US" altLang="en-US" smtClean="0"/>
              <a:t>doc.: IEEE 802.15-&lt;XXX&gt;</a:t>
            </a:r>
            <a:endParaRPr lang="en-US" altLang="en-US"/>
          </a:p>
        </p:txBody>
      </p:sp>
    </p:spTree>
    <p:extLst>
      <p:ext uri="{BB962C8B-B14F-4D97-AF65-F5344CB8AC3E}">
        <p14:creationId xmlns:p14="http://schemas.microsoft.com/office/powerpoint/2010/main" val="128385256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1154113" y="701675"/>
            <a:ext cx="4625975" cy="3468688"/>
          </a:xfrm>
        </p:spPr>
      </p:sp>
      <p:sp>
        <p:nvSpPr>
          <p:cNvPr id="3" name="슬라이드 노트 개체 틀 2"/>
          <p:cNvSpPr>
            <a:spLocks noGrp="1"/>
          </p:cNvSpPr>
          <p:nvPr>
            <p:ph type="body" idx="1"/>
          </p:nvPr>
        </p:nvSpPr>
        <p:spPr/>
        <p:txBody>
          <a:bodyPr/>
          <a:lstStyle/>
          <a:p>
            <a:endParaRPr lang="ko-KR" altLang="en-US" dirty="0"/>
          </a:p>
        </p:txBody>
      </p:sp>
      <p:sp>
        <p:nvSpPr>
          <p:cNvPr id="4" name="머리글 개체 틀 3"/>
          <p:cNvSpPr>
            <a:spLocks noGrp="1"/>
          </p:cNvSpPr>
          <p:nvPr>
            <p:ph type="hdr" sz="quarter" idx="10"/>
          </p:nvPr>
        </p:nvSpPr>
        <p:spPr/>
        <p:txBody>
          <a:bodyPr/>
          <a:lstStyle/>
          <a:p>
            <a:r>
              <a:rPr lang="en-US" altLang="en-US" smtClean="0"/>
              <a:t>doc.: IEEE 802.15-&lt;doc#&gt;</a:t>
            </a:r>
            <a:endParaRPr lang="en-US" altLang="en-US"/>
          </a:p>
        </p:txBody>
      </p:sp>
      <p:sp>
        <p:nvSpPr>
          <p:cNvPr id="6" name="바닥글 개체 틀 5"/>
          <p:cNvSpPr>
            <a:spLocks noGrp="1"/>
          </p:cNvSpPr>
          <p:nvPr>
            <p:ph type="ftr" sz="quarter" idx="12"/>
          </p:nvPr>
        </p:nvSpPr>
        <p:spPr/>
        <p:txBody>
          <a:bodyPr/>
          <a:lstStyle/>
          <a:p>
            <a:pPr lvl="4"/>
            <a:r>
              <a:rPr lang="en-US" altLang="en-US" smtClean="0"/>
              <a:t>&lt;author&gt;, &lt;company&gt;</a:t>
            </a:r>
            <a:endParaRPr lang="en-US" altLang="en-US"/>
          </a:p>
        </p:txBody>
      </p:sp>
      <p:sp>
        <p:nvSpPr>
          <p:cNvPr id="7" name="슬라이드 번호 개체 틀 6"/>
          <p:cNvSpPr>
            <a:spLocks noGrp="1"/>
          </p:cNvSpPr>
          <p:nvPr>
            <p:ph type="sldNum" sz="quarter" idx="13"/>
          </p:nvPr>
        </p:nvSpPr>
        <p:spPr/>
        <p:txBody>
          <a:bodyPr/>
          <a:lstStyle/>
          <a:p>
            <a:r>
              <a:rPr lang="en-US" altLang="en-US" smtClean="0"/>
              <a:t>Page </a:t>
            </a:r>
            <a:fld id="{954B88C7-B19C-4B0E-BE72-ED637AA66BF1}" type="slidenum">
              <a:rPr lang="en-US" altLang="en-US" smtClean="0"/>
              <a:pPr/>
              <a:t>14</a:t>
            </a:fld>
            <a:endParaRPr lang="en-US" altLang="en-US"/>
          </a:p>
        </p:txBody>
      </p:sp>
    </p:spTree>
    <p:extLst>
      <p:ext uri="{BB962C8B-B14F-4D97-AF65-F5344CB8AC3E}">
        <p14:creationId xmlns:p14="http://schemas.microsoft.com/office/powerpoint/2010/main" val="148491373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1154113" y="701675"/>
            <a:ext cx="4625975" cy="3468688"/>
          </a:xfrm>
        </p:spPr>
      </p:sp>
      <p:sp>
        <p:nvSpPr>
          <p:cNvPr id="3" name="슬라이드 노트 개체 틀 2"/>
          <p:cNvSpPr>
            <a:spLocks noGrp="1"/>
          </p:cNvSpPr>
          <p:nvPr>
            <p:ph type="body" idx="1"/>
          </p:nvPr>
        </p:nvSpPr>
        <p:spPr/>
        <p:txBody>
          <a:bodyPr/>
          <a:lstStyle/>
          <a:p>
            <a:endParaRPr lang="ko-KR" altLang="en-US" dirty="0"/>
          </a:p>
        </p:txBody>
      </p:sp>
      <p:sp>
        <p:nvSpPr>
          <p:cNvPr id="4" name="머리글 개체 틀 3"/>
          <p:cNvSpPr>
            <a:spLocks noGrp="1"/>
          </p:cNvSpPr>
          <p:nvPr>
            <p:ph type="hdr" sz="quarter" idx="10"/>
          </p:nvPr>
        </p:nvSpPr>
        <p:spPr/>
        <p:txBody>
          <a:bodyPr/>
          <a:lstStyle/>
          <a:p>
            <a:r>
              <a:rPr lang="en-US" altLang="en-US" smtClean="0"/>
              <a:t>doc.: IEEE 802.15-&lt;doc#&gt;</a:t>
            </a:r>
            <a:endParaRPr lang="en-US" altLang="en-US"/>
          </a:p>
        </p:txBody>
      </p:sp>
      <p:sp>
        <p:nvSpPr>
          <p:cNvPr id="6" name="바닥글 개체 틀 5"/>
          <p:cNvSpPr>
            <a:spLocks noGrp="1"/>
          </p:cNvSpPr>
          <p:nvPr>
            <p:ph type="ftr" sz="quarter" idx="12"/>
          </p:nvPr>
        </p:nvSpPr>
        <p:spPr/>
        <p:txBody>
          <a:bodyPr/>
          <a:lstStyle/>
          <a:p>
            <a:pPr lvl="4"/>
            <a:r>
              <a:rPr lang="en-US" altLang="en-US" smtClean="0"/>
              <a:t>&lt;author&gt;, &lt;company&gt;</a:t>
            </a:r>
            <a:endParaRPr lang="en-US" altLang="en-US"/>
          </a:p>
        </p:txBody>
      </p:sp>
      <p:sp>
        <p:nvSpPr>
          <p:cNvPr id="7" name="슬라이드 번호 개체 틀 6"/>
          <p:cNvSpPr>
            <a:spLocks noGrp="1"/>
          </p:cNvSpPr>
          <p:nvPr>
            <p:ph type="sldNum" sz="quarter" idx="13"/>
          </p:nvPr>
        </p:nvSpPr>
        <p:spPr/>
        <p:txBody>
          <a:bodyPr/>
          <a:lstStyle/>
          <a:p>
            <a:r>
              <a:rPr lang="en-US" altLang="en-US" smtClean="0"/>
              <a:t>Page </a:t>
            </a:r>
            <a:fld id="{954B88C7-B19C-4B0E-BE72-ED637AA66BF1}" type="slidenum">
              <a:rPr lang="en-US" altLang="en-US" smtClean="0"/>
              <a:pPr/>
              <a:t>15</a:t>
            </a:fld>
            <a:endParaRPr lang="en-US" altLang="en-US"/>
          </a:p>
        </p:txBody>
      </p:sp>
    </p:spTree>
    <p:extLst>
      <p:ext uri="{BB962C8B-B14F-4D97-AF65-F5344CB8AC3E}">
        <p14:creationId xmlns:p14="http://schemas.microsoft.com/office/powerpoint/2010/main" val="118305164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9B773C6E-6DE4-4819-A5CE-E0AC5510890C}" type="slidenum">
              <a:rPr lang="en-US" altLang="en-US"/>
              <a:pPr/>
              <a:t>17</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r>
              <a:rPr lang="en-US" altLang="en-US" dirty="0" smtClean="0"/>
              <a:t>- RRTM</a:t>
            </a:r>
            <a:r>
              <a:rPr lang="ko-KR" altLang="en-US" dirty="0" smtClean="0"/>
              <a:t>은 </a:t>
            </a:r>
            <a:r>
              <a:rPr lang="en-US" altLang="ko-KR" dirty="0" smtClean="0"/>
              <a:t>DS-TWR</a:t>
            </a:r>
            <a:r>
              <a:rPr lang="ko-KR" altLang="en-US" dirty="0" smtClean="0"/>
              <a:t>의</a:t>
            </a:r>
            <a:r>
              <a:rPr lang="en-US" altLang="ko-KR" baseline="0" dirty="0" smtClean="0"/>
              <a:t> 3</a:t>
            </a:r>
            <a:r>
              <a:rPr lang="ko-KR" altLang="en-US" baseline="0" dirty="0" smtClean="0"/>
              <a:t>번째 </a:t>
            </a:r>
            <a:endParaRPr lang="en-US" altLang="en-US" dirty="0"/>
          </a:p>
        </p:txBody>
      </p:sp>
    </p:spTree>
    <p:extLst>
      <p:ext uri="{BB962C8B-B14F-4D97-AF65-F5344CB8AC3E}">
        <p14:creationId xmlns:p14="http://schemas.microsoft.com/office/powerpoint/2010/main" val="186304339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9B773C6E-6DE4-4819-A5CE-E0AC5510890C}" type="slidenum">
              <a:rPr lang="en-US" altLang="en-US"/>
              <a:pPr/>
              <a:t>18</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r>
              <a:rPr lang="en-US" altLang="en-US" dirty="0" smtClean="0"/>
              <a:t>- RRTM</a:t>
            </a:r>
            <a:r>
              <a:rPr lang="ko-KR" altLang="en-US" dirty="0" smtClean="0"/>
              <a:t>은 </a:t>
            </a:r>
            <a:r>
              <a:rPr lang="en-US" altLang="ko-KR" dirty="0" smtClean="0"/>
              <a:t>DS-TWR</a:t>
            </a:r>
            <a:r>
              <a:rPr lang="ko-KR" altLang="en-US" dirty="0" smtClean="0"/>
              <a:t>의</a:t>
            </a:r>
            <a:r>
              <a:rPr lang="en-US" altLang="ko-KR" baseline="0" dirty="0" smtClean="0"/>
              <a:t> 3</a:t>
            </a:r>
            <a:r>
              <a:rPr lang="ko-KR" altLang="en-US" baseline="0" dirty="0" smtClean="0"/>
              <a:t>번째 </a:t>
            </a:r>
            <a:endParaRPr lang="en-US" altLang="en-US" dirty="0"/>
          </a:p>
        </p:txBody>
      </p:sp>
    </p:spTree>
    <p:extLst>
      <p:ext uri="{BB962C8B-B14F-4D97-AF65-F5344CB8AC3E}">
        <p14:creationId xmlns:p14="http://schemas.microsoft.com/office/powerpoint/2010/main" val="127823358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1154113" y="701675"/>
            <a:ext cx="4625975" cy="3468688"/>
          </a:xfrm>
        </p:spPr>
      </p:sp>
      <p:sp>
        <p:nvSpPr>
          <p:cNvPr id="3" name="슬라이드 노트 개체 틀 2"/>
          <p:cNvSpPr>
            <a:spLocks noGrp="1"/>
          </p:cNvSpPr>
          <p:nvPr>
            <p:ph type="body" idx="1"/>
          </p:nvPr>
        </p:nvSpPr>
        <p:spPr/>
        <p:txBody>
          <a:bodyPr/>
          <a:lstStyle/>
          <a:p>
            <a:endParaRPr lang="ko-KR" altLang="en-US" dirty="0"/>
          </a:p>
        </p:txBody>
      </p:sp>
      <p:sp>
        <p:nvSpPr>
          <p:cNvPr id="4" name="머리글 개체 틀 3"/>
          <p:cNvSpPr>
            <a:spLocks noGrp="1"/>
          </p:cNvSpPr>
          <p:nvPr>
            <p:ph type="hdr" sz="quarter" idx="10"/>
          </p:nvPr>
        </p:nvSpPr>
        <p:spPr/>
        <p:txBody>
          <a:bodyPr/>
          <a:lstStyle/>
          <a:p>
            <a:r>
              <a:rPr lang="en-US" altLang="en-US" smtClean="0"/>
              <a:t>doc.: IEEE 802.15-&lt;doc#&gt;</a:t>
            </a:r>
            <a:endParaRPr lang="en-US" altLang="en-US"/>
          </a:p>
        </p:txBody>
      </p:sp>
      <p:sp>
        <p:nvSpPr>
          <p:cNvPr id="6" name="바닥글 개체 틀 5"/>
          <p:cNvSpPr>
            <a:spLocks noGrp="1"/>
          </p:cNvSpPr>
          <p:nvPr>
            <p:ph type="ftr" sz="quarter" idx="12"/>
          </p:nvPr>
        </p:nvSpPr>
        <p:spPr/>
        <p:txBody>
          <a:bodyPr/>
          <a:lstStyle/>
          <a:p>
            <a:pPr lvl="4"/>
            <a:r>
              <a:rPr lang="en-US" altLang="en-US" smtClean="0"/>
              <a:t>&lt;author&gt;, &lt;company&gt;</a:t>
            </a:r>
            <a:endParaRPr lang="en-US" altLang="en-US"/>
          </a:p>
        </p:txBody>
      </p:sp>
      <p:sp>
        <p:nvSpPr>
          <p:cNvPr id="7" name="슬라이드 번호 개체 틀 6"/>
          <p:cNvSpPr>
            <a:spLocks noGrp="1"/>
          </p:cNvSpPr>
          <p:nvPr>
            <p:ph type="sldNum" sz="quarter" idx="13"/>
          </p:nvPr>
        </p:nvSpPr>
        <p:spPr/>
        <p:txBody>
          <a:bodyPr/>
          <a:lstStyle/>
          <a:p>
            <a:r>
              <a:rPr lang="en-US" altLang="en-US" smtClean="0"/>
              <a:t>Page </a:t>
            </a:r>
            <a:fld id="{954B88C7-B19C-4B0E-BE72-ED637AA66BF1}" type="slidenum">
              <a:rPr lang="en-US" altLang="en-US" smtClean="0"/>
              <a:pPr/>
              <a:t>20</a:t>
            </a:fld>
            <a:endParaRPr lang="en-US" altLang="en-US"/>
          </a:p>
        </p:txBody>
      </p:sp>
    </p:spTree>
    <p:extLst>
      <p:ext uri="{BB962C8B-B14F-4D97-AF65-F5344CB8AC3E}">
        <p14:creationId xmlns:p14="http://schemas.microsoft.com/office/powerpoint/2010/main" val="75819411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1154113" y="701675"/>
            <a:ext cx="4625975" cy="3468688"/>
          </a:xfrm>
        </p:spPr>
      </p:sp>
      <p:sp>
        <p:nvSpPr>
          <p:cNvPr id="3" name="슬라이드 노트 개체 틀 2"/>
          <p:cNvSpPr>
            <a:spLocks noGrp="1"/>
          </p:cNvSpPr>
          <p:nvPr>
            <p:ph type="body" idx="1"/>
          </p:nvPr>
        </p:nvSpPr>
        <p:spPr/>
        <p:txBody>
          <a:bodyPr/>
          <a:lstStyle/>
          <a:p>
            <a:endParaRPr lang="ko-KR" altLang="en-US" dirty="0"/>
          </a:p>
        </p:txBody>
      </p:sp>
      <p:sp>
        <p:nvSpPr>
          <p:cNvPr id="4" name="머리글 개체 틀 3"/>
          <p:cNvSpPr>
            <a:spLocks noGrp="1"/>
          </p:cNvSpPr>
          <p:nvPr>
            <p:ph type="hdr" sz="quarter" idx="10"/>
          </p:nvPr>
        </p:nvSpPr>
        <p:spPr/>
        <p:txBody>
          <a:bodyPr/>
          <a:lstStyle/>
          <a:p>
            <a:r>
              <a:rPr lang="en-US" altLang="en-US" smtClean="0"/>
              <a:t>doc.: IEEE 802.15-&lt;doc#&gt;</a:t>
            </a:r>
            <a:endParaRPr lang="en-US" altLang="en-US"/>
          </a:p>
        </p:txBody>
      </p:sp>
      <p:sp>
        <p:nvSpPr>
          <p:cNvPr id="6" name="바닥글 개체 틀 5"/>
          <p:cNvSpPr>
            <a:spLocks noGrp="1"/>
          </p:cNvSpPr>
          <p:nvPr>
            <p:ph type="ftr" sz="quarter" idx="12"/>
          </p:nvPr>
        </p:nvSpPr>
        <p:spPr/>
        <p:txBody>
          <a:bodyPr/>
          <a:lstStyle/>
          <a:p>
            <a:pPr lvl="4"/>
            <a:r>
              <a:rPr lang="en-US" altLang="en-US" smtClean="0"/>
              <a:t>&lt;author&gt;, &lt;company&gt;</a:t>
            </a:r>
            <a:endParaRPr lang="en-US" altLang="en-US"/>
          </a:p>
        </p:txBody>
      </p:sp>
      <p:sp>
        <p:nvSpPr>
          <p:cNvPr id="7" name="슬라이드 번호 개체 틀 6"/>
          <p:cNvSpPr>
            <a:spLocks noGrp="1"/>
          </p:cNvSpPr>
          <p:nvPr>
            <p:ph type="sldNum" sz="quarter" idx="13"/>
          </p:nvPr>
        </p:nvSpPr>
        <p:spPr/>
        <p:txBody>
          <a:bodyPr/>
          <a:lstStyle/>
          <a:p>
            <a:r>
              <a:rPr lang="en-US" altLang="en-US" smtClean="0"/>
              <a:t>Page </a:t>
            </a:r>
            <a:fld id="{954B88C7-B19C-4B0E-BE72-ED637AA66BF1}" type="slidenum">
              <a:rPr lang="en-US" altLang="en-US" smtClean="0"/>
              <a:pPr/>
              <a:t>21</a:t>
            </a:fld>
            <a:endParaRPr lang="en-US" altLang="en-US"/>
          </a:p>
        </p:txBody>
      </p:sp>
    </p:spTree>
    <p:extLst>
      <p:ext uri="{BB962C8B-B14F-4D97-AF65-F5344CB8AC3E}">
        <p14:creationId xmlns:p14="http://schemas.microsoft.com/office/powerpoint/2010/main" val="162956370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1154113" y="701675"/>
            <a:ext cx="4625975" cy="3468688"/>
          </a:xfrm>
        </p:spPr>
      </p:sp>
      <p:sp>
        <p:nvSpPr>
          <p:cNvPr id="3" name="슬라이드 노트 개체 틀 2"/>
          <p:cNvSpPr>
            <a:spLocks noGrp="1"/>
          </p:cNvSpPr>
          <p:nvPr>
            <p:ph type="body" idx="1"/>
          </p:nvPr>
        </p:nvSpPr>
        <p:spPr/>
        <p:txBody>
          <a:bodyPr/>
          <a:lstStyle/>
          <a:p>
            <a:endParaRPr lang="ko-KR" altLang="en-US" dirty="0"/>
          </a:p>
        </p:txBody>
      </p:sp>
      <p:sp>
        <p:nvSpPr>
          <p:cNvPr id="4" name="머리글 개체 틀 3"/>
          <p:cNvSpPr>
            <a:spLocks noGrp="1"/>
          </p:cNvSpPr>
          <p:nvPr>
            <p:ph type="hdr" sz="quarter" idx="10"/>
          </p:nvPr>
        </p:nvSpPr>
        <p:spPr/>
        <p:txBody>
          <a:bodyPr/>
          <a:lstStyle/>
          <a:p>
            <a:r>
              <a:rPr lang="en-US" altLang="en-US" smtClean="0"/>
              <a:t>doc.: IEEE 802.15-&lt;doc#&gt;</a:t>
            </a:r>
            <a:endParaRPr lang="en-US" altLang="en-US"/>
          </a:p>
        </p:txBody>
      </p:sp>
      <p:sp>
        <p:nvSpPr>
          <p:cNvPr id="6" name="바닥글 개체 틀 5"/>
          <p:cNvSpPr>
            <a:spLocks noGrp="1"/>
          </p:cNvSpPr>
          <p:nvPr>
            <p:ph type="ftr" sz="quarter" idx="12"/>
          </p:nvPr>
        </p:nvSpPr>
        <p:spPr/>
        <p:txBody>
          <a:bodyPr/>
          <a:lstStyle/>
          <a:p>
            <a:pPr lvl="4"/>
            <a:r>
              <a:rPr lang="en-US" altLang="en-US" smtClean="0"/>
              <a:t>&lt;author&gt;, &lt;company&gt;</a:t>
            </a:r>
            <a:endParaRPr lang="en-US" altLang="en-US"/>
          </a:p>
        </p:txBody>
      </p:sp>
      <p:sp>
        <p:nvSpPr>
          <p:cNvPr id="7" name="슬라이드 번호 개체 틀 6"/>
          <p:cNvSpPr>
            <a:spLocks noGrp="1"/>
          </p:cNvSpPr>
          <p:nvPr>
            <p:ph type="sldNum" sz="quarter" idx="13"/>
          </p:nvPr>
        </p:nvSpPr>
        <p:spPr/>
        <p:txBody>
          <a:bodyPr/>
          <a:lstStyle/>
          <a:p>
            <a:r>
              <a:rPr lang="en-US" altLang="en-US" smtClean="0"/>
              <a:t>Page </a:t>
            </a:r>
            <a:fld id="{954B88C7-B19C-4B0E-BE72-ED637AA66BF1}" type="slidenum">
              <a:rPr lang="en-US" altLang="en-US" smtClean="0"/>
              <a:pPr/>
              <a:t>22</a:t>
            </a:fld>
            <a:endParaRPr lang="en-US" altLang="en-US"/>
          </a:p>
        </p:txBody>
      </p:sp>
    </p:spTree>
    <p:extLst>
      <p:ext uri="{BB962C8B-B14F-4D97-AF65-F5344CB8AC3E}">
        <p14:creationId xmlns:p14="http://schemas.microsoft.com/office/powerpoint/2010/main" val="219751953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1154113" y="701675"/>
            <a:ext cx="4625975" cy="3468688"/>
          </a:xfrm>
        </p:spPr>
      </p:sp>
      <p:sp>
        <p:nvSpPr>
          <p:cNvPr id="3" name="슬라이드 노트 개체 틀 2"/>
          <p:cNvSpPr>
            <a:spLocks noGrp="1"/>
          </p:cNvSpPr>
          <p:nvPr>
            <p:ph type="body" idx="1"/>
          </p:nvPr>
        </p:nvSpPr>
        <p:spPr/>
        <p:txBody>
          <a:bodyPr/>
          <a:lstStyle/>
          <a:p>
            <a:endParaRPr lang="ko-KR" altLang="en-US" dirty="0"/>
          </a:p>
        </p:txBody>
      </p:sp>
      <p:sp>
        <p:nvSpPr>
          <p:cNvPr id="4" name="머리글 개체 틀 3"/>
          <p:cNvSpPr>
            <a:spLocks noGrp="1"/>
          </p:cNvSpPr>
          <p:nvPr>
            <p:ph type="hdr" sz="quarter" idx="10"/>
          </p:nvPr>
        </p:nvSpPr>
        <p:spPr/>
        <p:txBody>
          <a:bodyPr/>
          <a:lstStyle/>
          <a:p>
            <a:r>
              <a:rPr lang="en-US" altLang="en-US" smtClean="0"/>
              <a:t>doc.: IEEE 802.15-&lt;doc#&gt;</a:t>
            </a:r>
            <a:endParaRPr lang="en-US" altLang="en-US"/>
          </a:p>
        </p:txBody>
      </p:sp>
      <p:sp>
        <p:nvSpPr>
          <p:cNvPr id="6" name="바닥글 개체 틀 5"/>
          <p:cNvSpPr>
            <a:spLocks noGrp="1"/>
          </p:cNvSpPr>
          <p:nvPr>
            <p:ph type="ftr" sz="quarter" idx="12"/>
          </p:nvPr>
        </p:nvSpPr>
        <p:spPr/>
        <p:txBody>
          <a:bodyPr/>
          <a:lstStyle/>
          <a:p>
            <a:pPr lvl="4"/>
            <a:r>
              <a:rPr lang="en-US" altLang="en-US" smtClean="0"/>
              <a:t>&lt;author&gt;, &lt;company&gt;</a:t>
            </a:r>
            <a:endParaRPr lang="en-US" altLang="en-US"/>
          </a:p>
        </p:txBody>
      </p:sp>
      <p:sp>
        <p:nvSpPr>
          <p:cNvPr id="7" name="슬라이드 번호 개체 틀 6"/>
          <p:cNvSpPr>
            <a:spLocks noGrp="1"/>
          </p:cNvSpPr>
          <p:nvPr>
            <p:ph type="sldNum" sz="quarter" idx="13"/>
          </p:nvPr>
        </p:nvSpPr>
        <p:spPr/>
        <p:txBody>
          <a:bodyPr/>
          <a:lstStyle/>
          <a:p>
            <a:r>
              <a:rPr lang="en-US" altLang="en-US" smtClean="0"/>
              <a:t>Page </a:t>
            </a:r>
            <a:fld id="{954B88C7-B19C-4B0E-BE72-ED637AA66BF1}" type="slidenum">
              <a:rPr lang="en-US" altLang="en-US" smtClean="0"/>
              <a:pPr/>
              <a:t>23</a:t>
            </a:fld>
            <a:endParaRPr lang="en-US" altLang="en-US"/>
          </a:p>
        </p:txBody>
      </p:sp>
    </p:spTree>
    <p:extLst>
      <p:ext uri="{BB962C8B-B14F-4D97-AF65-F5344CB8AC3E}">
        <p14:creationId xmlns:p14="http://schemas.microsoft.com/office/powerpoint/2010/main" val="321346442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1154113" y="701675"/>
            <a:ext cx="4625975" cy="3468688"/>
          </a:xfrm>
        </p:spPr>
      </p:sp>
      <p:sp>
        <p:nvSpPr>
          <p:cNvPr id="3" name="슬라이드 노트 개체 틀 2"/>
          <p:cNvSpPr>
            <a:spLocks noGrp="1"/>
          </p:cNvSpPr>
          <p:nvPr>
            <p:ph type="body" idx="1"/>
          </p:nvPr>
        </p:nvSpPr>
        <p:spPr/>
        <p:txBody>
          <a:bodyPr/>
          <a:lstStyle/>
          <a:p>
            <a:endParaRPr lang="ko-KR" altLang="en-US" dirty="0"/>
          </a:p>
        </p:txBody>
      </p:sp>
      <p:sp>
        <p:nvSpPr>
          <p:cNvPr id="4" name="머리글 개체 틀 3"/>
          <p:cNvSpPr>
            <a:spLocks noGrp="1"/>
          </p:cNvSpPr>
          <p:nvPr>
            <p:ph type="hdr" sz="quarter" idx="10"/>
          </p:nvPr>
        </p:nvSpPr>
        <p:spPr/>
        <p:txBody>
          <a:bodyPr/>
          <a:lstStyle/>
          <a:p>
            <a:r>
              <a:rPr lang="en-US" altLang="en-US" smtClean="0"/>
              <a:t>doc.: IEEE 802.15-&lt;doc#&gt;</a:t>
            </a:r>
            <a:endParaRPr lang="en-US" altLang="en-US"/>
          </a:p>
        </p:txBody>
      </p:sp>
      <p:sp>
        <p:nvSpPr>
          <p:cNvPr id="6" name="바닥글 개체 틀 5"/>
          <p:cNvSpPr>
            <a:spLocks noGrp="1"/>
          </p:cNvSpPr>
          <p:nvPr>
            <p:ph type="ftr" sz="quarter" idx="12"/>
          </p:nvPr>
        </p:nvSpPr>
        <p:spPr/>
        <p:txBody>
          <a:bodyPr/>
          <a:lstStyle/>
          <a:p>
            <a:pPr lvl="4"/>
            <a:r>
              <a:rPr lang="en-US" altLang="en-US" smtClean="0"/>
              <a:t>&lt;author&gt;, &lt;company&gt;</a:t>
            </a:r>
            <a:endParaRPr lang="en-US" altLang="en-US"/>
          </a:p>
        </p:txBody>
      </p:sp>
      <p:sp>
        <p:nvSpPr>
          <p:cNvPr id="7" name="슬라이드 번호 개체 틀 6"/>
          <p:cNvSpPr>
            <a:spLocks noGrp="1"/>
          </p:cNvSpPr>
          <p:nvPr>
            <p:ph type="sldNum" sz="quarter" idx="13"/>
          </p:nvPr>
        </p:nvSpPr>
        <p:spPr/>
        <p:txBody>
          <a:bodyPr/>
          <a:lstStyle/>
          <a:p>
            <a:r>
              <a:rPr lang="en-US" altLang="en-US" smtClean="0"/>
              <a:t>Page </a:t>
            </a:r>
            <a:fld id="{954B88C7-B19C-4B0E-BE72-ED637AA66BF1}" type="slidenum">
              <a:rPr lang="en-US" altLang="en-US" smtClean="0"/>
              <a:pPr/>
              <a:t>24</a:t>
            </a:fld>
            <a:endParaRPr lang="en-US" altLang="en-US"/>
          </a:p>
        </p:txBody>
      </p:sp>
    </p:spTree>
    <p:extLst>
      <p:ext uri="{BB962C8B-B14F-4D97-AF65-F5344CB8AC3E}">
        <p14:creationId xmlns:p14="http://schemas.microsoft.com/office/powerpoint/2010/main" val="116936217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1154113" y="701675"/>
            <a:ext cx="4625975" cy="3468688"/>
          </a:xfrm>
        </p:spPr>
      </p:sp>
      <p:sp>
        <p:nvSpPr>
          <p:cNvPr id="3" name="슬라이드 노트 개체 틀 2"/>
          <p:cNvSpPr>
            <a:spLocks noGrp="1"/>
          </p:cNvSpPr>
          <p:nvPr>
            <p:ph type="body" idx="1"/>
          </p:nvPr>
        </p:nvSpPr>
        <p:spPr/>
        <p:txBody>
          <a:bodyPr/>
          <a:lstStyle/>
          <a:p>
            <a:endParaRPr lang="ko-KR" altLang="en-US" dirty="0"/>
          </a:p>
        </p:txBody>
      </p:sp>
      <p:sp>
        <p:nvSpPr>
          <p:cNvPr id="4" name="머리글 개체 틀 3"/>
          <p:cNvSpPr>
            <a:spLocks noGrp="1"/>
          </p:cNvSpPr>
          <p:nvPr>
            <p:ph type="hdr" sz="quarter" idx="10"/>
          </p:nvPr>
        </p:nvSpPr>
        <p:spPr/>
        <p:txBody>
          <a:bodyPr/>
          <a:lstStyle/>
          <a:p>
            <a:r>
              <a:rPr lang="en-US" altLang="en-US" smtClean="0"/>
              <a:t>doc.: IEEE 802.15-&lt;doc#&gt;</a:t>
            </a:r>
            <a:endParaRPr lang="en-US" altLang="en-US"/>
          </a:p>
        </p:txBody>
      </p:sp>
      <p:sp>
        <p:nvSpPr>
          <p:cNvPr id="6" name="바닥글 개체 틀 5"/>
          <p:cNvSpPr>
            <a:spLocks noGrp="1"/>
          </p:cNvSpPr>
          <p:nvPr>
            <p:ph type="ftr" sz="quarter" idx="12"/>
          </p:nvPr>
        </p:nvSpPr>
        <p:spPr/>
        <p:txBody>
          <a:bodyPr/>
          <a:lstStyle/>
          <a:p>
            <a:pPr lvl="4"/>
            <a:r>
              <a:rPr lang="en-US" altLang="en-US" smtClean="0"/>
              <a:t>&lt;author&gt;, &lt;company&gt;</a:t>
            </a:r>
            <a:endParaRPr lang="en-US" altLang="en-US"/>
          </a:p>
        </p:txBody>
      </p:sp>
      <p:sp>
        <p:nvSpPr>
          <p:cNvPr id="7" name="슬라이드 번호 개체 틀 6"/>
          <p:cNvSpPr>
            <a:spLocks noGrp="1"/>
          </p:cNvSpPr>
          <p:nvPr>
            <p:ph type="sldNum" sz="quarter" idx="13"/>
          </p:nvPr>
        </p:nvSpPr>
        <p:spPr/>
        <p:txBody>
          <a:bodyPr/>
          <a:lstStyle/>
          <a:p>
            <a:r>
              <a:rPr lang="en-US" altLang="en-US" smtClean="0"/>
              <a:t>Page </a:t>
            </a:r>
            <a:fld id="{954B88C7-B19C-4B0E-BE72-ED637AA66BF1}" type="slidenum">
              <a:rPr lang="en-US" altLang="en-US" smtClean="0"/>
              <a:pPr/>
              <a:t>25</a:t>
            </a:fld>
            <a:endParaRPr lang="en-US" altLang="en-US"/>
          </a:p>
        </p:txBody>
      </p:sp>
    </p:spTree>
    <p:extLst>
      <p:ext uri="{BB962C8B-B14F-4D97-AF65-F5344CB8AC3E}">
        <p14:creationId xmlns:p14="http://schemas.microsoft.com/office/powerpoint/2010/main" val="253726136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9B773C6E-6DE4-4819-A5CE-E0AC5510890C}" type="slidenum">
              <a:rPr lang="en-US" altLang="en-US"/>
              <a:pPr/>
              <a:t>4</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330194584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9B773C6E-6DE4-4819-A5CE-E0AC5510890C}" type="slidenum">
              <a:rPr lang="en-US" altLang="en-US"/>
              <a:pPr/>
              <a:t>5</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dirty="0"/>
          </a:p>
        </p:txBody>
      </p:sp>
    </p:spTree>
    <p:extLst>
      <p:ext uri="{BB962C8B-B14F-4D97-AF65-F5344CB8AC3E}">
        <p14:creationId xmlns:p14="http://schemas.microsoft.com/office/powerpoint/2010/main" val="69074061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9B773C6E-6DE4-4819-A5CE-E0AC5510890C}" type="slidenum">
              <a:rPr lang="en-US" altLang="en-US"/>
              <a:pPr/>
              <a:t>6</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dirty="0"/>
          </a:p>
        </p:txBody>
      </p:sp>
    </p:spTree>
    <p:extLst>
      <p:ext uri="{BB962C8B-B14F-4D97-AF65-F5344CB8AC3E}">
        <p14:creationId xmlns:p14="http://schemas.microsoft.com/office/powerpoint/2010/main" val="402414467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9B773C6E-6DE4-4819-A5CE-E0AC5510890C}" type="slidenum">
              <a:rPr lang="en-US" altLang="en-US"/>
              <a:pPr/>
              <a:t>7</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165521268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9B773C6E-6DE4-4819-A5CE-E0AC5510890C}" type="slidenum">
              <a:rPr lang="en-US" altLang="en-US"/>
              <a:pPr/>
              <a:t>8</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308313881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9B773C6E-6DE4-4819-A5CE-E0AC5510890C}" type="slidenum">
              <a:rPr lang="en-US" altLang="en-US"/>
              <a:pPr/>
              <a:t>9</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262865798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1154113" y="701675"/>
            <a:ext cx="4625975" cy="3468688"/>
          </a:xfrm>
        </p:spPr>
      </p:sp>
      <p:sp>
        <p:nvSpPr>
          <p:cNvPr id="3" name="슬라이드 노트 개체 틀 2"/>
          <p:cNvSpPr>
            <a:spLocks noGrp="1"/>
          </p:cNvSpPr>
          <p:nvPr>
            <p:ph type="body" idx="1"/>
          </p:nvPr>
        </p:nvSpPr>
        <p:spPr/>
        <p:txBody>
          <a:bodyPr/>
          <a:lstStyle/>
          <a:p>
            <a:endParaRPr lang="ko-KR" altLang="en-US" dirty="0"/>
          </a:p>
        </p:txBody>
      </p:sp>
      <p:sp>
        <p:nvSpPr>
          <p:cNvPr id="4" name="머리글 개체 틀 3"/>
          <p:cNvSpPr>
            <a:spLocks noGrp="1"/>
          </p:cNvSpPr>
          <p:nvPr>
            <p:ph type="hdr" sz="quarter" idx="10"/>
          </p:nvPr>
        </p:nvSpPr>
        <p:spPr/>
        <p:txBody>
          <a:bodyPr/>
          <a:lstStyle/>
          <a:p>
            <a:r>
              <a:rPr lang="en-US" altLang="en-US" smtClean="0"/>
              <a:t>doc.: IEEE 802.15-&lt;doc#&gt;</a:t>
            </a:r>
            <a:endParaRPr lang="en-US" altLang="en-US"/>
          </a:p>
        </p:txBody>
      </p:sp>
      <p:sp>
        <p:nvSpPr>
          <p:cNvPr id="6" name="바닥글 개체 틀 5"/>
          <p:cNvSpPr>
            <a:spLocks noGrp="1"/>
          </p:cNvSpPr>
          <p:nvPr>
            <p:ph type="ftr" sz="quarter" idx="12"/>
          </p:nvPr>
        </p:nvSpPr>
        <p:spPr/>
        <p:txBody>
          <a:bodyPr/>
          <a:lstStyle/>
          <a:p>
            <a:pPr lvl="4"/>
            <a:r>
              <a:rPr lang="en-US" altLang="en-US" smtClean="0"/>
              <a:t>&lt;author&gt;, &lt;company&gt;</a:t>
            </a:r>
            <a:endParaRPr lang="en-US" altLang="en-US"/>
          </a:p>
        </p:txBody>
      </p:sp>
      <p:sp>
        <p:nvSpPr>
          <p:cNvPr id="7" name="슬라이드 번호 개체 틀 6"/>
          <p:cNvSpPr>
            <a:spLocks noGrp="1"/>
          </p:cNvSpPr>
          <p:nvPr>
            <p:ph type="sldNum" sz="quarter" idx="13"/>
          </p:nvPr>
        </p:nvSpPr>
        <p:spPr/>
        <p:txBody>
          <a:bodyPr/>
          <a:lstStyle/>
          <a:p>
            <a:r>
              <a:rPr lang="en-US" altLang="en-US" smtClean="0"/>
              <a:t>Page </a:t>
            </a:r>
            <a:fld id="{954B88C7-B19C-4B0E-BE72-ED637AA66BF1}" type="slidenum">
              <a:rPr lang="en-US" altLang="en-US" smtClean="0"/>
              <a:pPr/>
              <a:t>11</a:t>
            </a:fld>
            <a:endParaRPr lang="en-US" altLang="en-US"/>
          </a:p>
        </p:txBody>
      </p:sp>
    </p:spTree>
    <p:extLst>
      <p:ext uri="{BB962C8B-B14F-4D97-AF65-F5344CB8AC3E}">
        <p14:creationId xmlns:p14="http://schemas.microsoft.com/office/powerpoint/2010/main" val="407608254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9B773C6E-6DE4-4819-A5CE-E0AC5510890C}" type="slidenum">
              <a:rPr lang="en-US" altLang="en-US"/>
              <a:pPr/>
              <a:t>12</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r>
              <a:rPr lang="en-US" altLang="en-US" dirty="0" smtClean="0"/>
              <a:t>- RRTM</a:t>
            </a:r>
            <a:r>
              <a:rPr lang="ko-KR" altLang="en-US" dirty="0" smtClean="0"/>
              <a:t>은 </a:t>
            </a:r>
            <a:r>
              <a:rPr lang="en-US" altLang="ko-KR" dirty="0" smtClean="0"/>
              <a:t>DS-TWR</a:t>
            </a:r>
            <a:r>
              <a:rPr lang="ko-KR" altLang="en-US" dirty="0" smtClean="0"/>
              <a:t>의</a:t>
            </a:r>
            <a:r>
              <a:rPr lang="en-US" altLang="ko-KR" baseline="0" dirty="0" smtClean="0"/>
              <a:t> 3</a:t>
            </a:r>
            <a:r>
              <a:rPr lang="ko-KR" altLang="en-US" baseline="0" dirty="0" smtClean="0"/>
              <a:t>번째 </a:t>
            </a:r>
            <a:endParaRPr lang="en-US" altLang="en-US" dirty="0"/>
          </a:p>
        </p:txBody>
      </p:sp>
    </p:spTree>
    <p:extLst>
      <p:ext uri="{BB962C8B-B14F-4D97-AF65-F5344CB8AC3E}">
        <p14:creationId xmlns:p14="http://schemas.microsoft.com/office/powerpoint/2010/main" val="3321816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altLang="en-US" smtClean="0"/>
              <a:t>January 2019</a:t>
            </a:r>
            <a:endParaRPr lang="en-US" altLang="en-US"/>
          </a:p>
        </p:txBody>
      </p:sp>
      <p:sp>
        <p:nvSpPr>
          <p:cNvPr id="5" name="Footer Placeholder 4"/>
          <p:cNvSpPr>
            <a:spLocks noGrp="1"/>
          </p:cNvSpPr>
          <p:nvPr>
            <p:ph type="ftr" sz="quarter" idx="11"/>
          </p:nvPr>
        </p:nvSpPr>
        <p:spPr/>
        <p:txBody>
          <a:bodyPr/>
          <a:lstStyle>
            <a:lvl1pPr>
              <a:defRPr/>
            </a:lvl1pPr>
          </a:lstStyle>
          <a:p>
            <a:r>
              <a:rPr lang="en-US" altLang="en-US" smtClean="0"/>
              <a:t>Zheda Li (Samsung) et. al.</a:t>
            </a:r>
            <a:endParaRPr lang="en-US" altLang="en-US"/>
          </a:p>
        </p:txBody>
      </p:sp>
      <p:sp>
        <p:nvSpPr>
          <p:cNvPr id="6" name="Slide Number Placeholder 5"/>
          <p:cNvSpPr>
            <a:spLocks noGrp="1"/>
          </p:cNvSpPr>
          <p:nvPr>
            <p:ph type="sldNum" sz="quarter" idx="12"/>
          </p:nvPr>
        </p:nvSpPr>
        <p:spPr/>
        <p:txBody>
          <a:bodyPr/>
          <a:lstStyle>
            <a:lvl1pPr>
              <a:defRPr/>
            </a:lvl1pPr>
          </a:lstStyle>
          <a:p>
            <a:r>
              <a:rPr lang="en-US" altLang="en-US"/>
              <a:t>Slide </a:t>
            </a:r>
            <a:fld id="{4EF2733A-7873-4D87-9B81-5F5F3E4A4D35}" type="slidenum">
              <a:rPr lang="en-US" altLang="en-US"/>
              <a:pPr/>
              <a:t>‹#›</a:t>
            </a:fld>
            <a:endParaRPr lang="en-US" altLang="en-US"/>
          </a:p>
        </p:txBody>
      </p:sp>
    </p:spTree>
    <p:extLst>
      <p:ext uri="{BB962C8B-B14F-4D97-AF65-F5344CB8AC3E}">
        <p14:creationId xmlns:p14="http://schemas.microsoft.com/office/powerpoint/2010/main" val="16703217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ltLang="en-US" smtClean="0"/>
              <a:t>January 2019</a:t>
            </a:r>
            <a:endParaRPr lang="en-US" altLang="en-US"/>
          </a:p>
        </p:txBody>
      </p:sp>
      <p:sp>
        <p:nvSpPr>
          <p:cNvPr id="5" name="Footer Placeholder 4"/>
          <p:cNvSpPr>
            <a:spLocks noGrp="1"/>
          </p:cNvSpPr>
          <p:nvPr>
            <p:ph type="ftr" sz="quarter" idx="11"/>
          </p:nvPr>
        </p:nvSpPr>
        <p:spPr/>
        <p:txBody>
          <a:bodyPr/>
          <a:lstStyle>
            <a:lvl1pPr>
              <a:defRPr/>
            </a:lvl1pPr>
          </a:lstStyle>
          <a:p>
            <a:r>
              <a:rPr lang="en-US" altLang="en-US" smtClean="0"/>
              <a:t>Zheda Li (Samsung) et. al.</a:t>
            </a:r>
            <a:endParaRPr lang="en-US" altLang="en-US"/>
          </a:p>
        </p:txBody>
      </p:sp>
      <p:sp>
        <p:nvSpPr>
          <p:cNvPr id="6" name="Slide Number Placeholder 5"/>
          <p:cNvSpPr>
            <a:spLocks noGrp="1"/>
          </p:cNvSpPr>
          <p:nvPr>
            <p:ph type="sldNum" sz="quarter" idx="12"/>
          </p:nvPr>
        </p:nvSpPr>
        <p:spPr/>
        <p:txBody>
          <a:bodyPr/>
          <a:lstStyle>
            <a:lvl1pPr>
              <a:defRPr/>
            </a:lvl1pPr>
          </a:lstStyle>
          <a:p>
            <a:r>
              <a:rPr lang="en-US" altLang="en-US"/>
              <a:t>Slide </a:t>
            </a:r>
            <a:fld id="{FF325E13-D3B1-41EE-AB0C-BDEADE89260B}" type="slidenum">
              <a:rPr lang="en-US" altLang="en-US"/>
              <a:pPr/>
              <a:t>‹#›</a:t>
            </a:fld>
            <a:endParaRPr lang="en-US" altLang="en-US"/>
          </a:p>
        </p:txBody>
      </p:sp>
    </p:spTree>
    <p:extLst>
      <p:ext uri="{BB962C8B-B14F-4D97-AF65-F5344CB8AC3E}">
        <p14:creationId xmlns:p14="http://schemas.microsoft.com/office/powerpoint/2010/main" val="3878288028"/>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altLang="en-US" smtClean="0"/>
              <a:t>January 2019</a:t>
            </a:r>
            <a:endParaRPr lang="en-US" altLang="en-US"/>
          </a:p>
        </p:txBody>
      </p:sp>
      <p:sp>
        <p:nvSpPr>
          <p:cNvPr id="5" name="Footer Placeholder 4"/>
          <p:cNvSpPr>
            <a:spLocks noGrp="1"/>
          </p:cNvSpPr>
          <p:nvPr>
            <p:ph type="ftr" sz="quarter" idx="11"/>
          </p:nvPr>
        </p:nvSpPr>
        <p:spPr/>
        <p:txBody>
          <a:bodyPr/>
          <a:lstStyle>
            <a:lvl1pPr>
              <a:defRPr/>
            </a:lvl1pPr>
          </a:lstStyle>
          <a:p>
            <a:r>
              <a:rPr lang="en-US" altLang="en-US" smtClean="0"/>
              <a:t>Zheda Li (Samsung) et. al.</a:t>
            </a:r>
            <a:endParaRPr lang="en-US" altLang="en-US"/>
          </a:p>
        </p:txBody>
      </p:sp>
      <p:sp>
        <p:nvSpPr>
          <p:cNvPr id="6" name="Slide Number Placeholder 5"/>
          <p:cNvSpPr>
            <a:spLocks noGrp="1"/>
          </p:cNvSpPr>
          <p:nvPr>
            <p:ph type="sldNum" sz="quarter" idx="12"/>
          </p:nvPr>
        </p:nvSpPr>
        <p:spPr/>
        <p:txBody>
          <a:bodyPr/>
          <a:lstStyle>
            <a:lvl1pPr>
              <a:defRPr/>
            </a:lvl1pPr>
          </a:lstStyle>
          <a:p>
            <a:r>
              <a:rPr lang="en-US" altLang="en-US"/>
              <a:t>Slide </a:t>
            </a:r>
            <a:fld id="{77248A51-4F7C-4153-9699-F6BF9FC30F5C}" type="slidenum">
              <a:rPr lang="en-US" altLang="en-US"/>
              <a:pPr/>
              <a:t>‹#›</a:t>
            </a:fld>
            <a:endParaRPr lang="en-US" altLang="en-US"/>
          </a:p>
        </p:txBody>
      </p:sp>
    </p:spTree>
    <p:extLst>
      <p:ext uri="{BB962C8B-B14F-4D97-AF65-F5344CB8AC3E}">
        <p14:creationId xmlns:p14="http://schemas.microsoft.com/office/powerpoint/2010/main" val="2761932815"/>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685800" y="378281"/>
            <a:ext cx="1600200" cy="215444"/>
          </a:xfrm>
        </p:spPr>
        <p:txBody>
          <a:bodyPr/>
          <a:lstStyle>
            <a:lvl1pPr>
              <a:defRPr/>
            </a:lvl1pPr>
          </a:lstStyle>
          <a:p>
            <a:r>
              <a:rPr lang="en-US" altLang="en-US" smtClean="0"/>
              <a:t>January 2019</a:t>
            </a:r>
            <a:endParaRPr lang="en-US" altLang="en-US"/>
          </a:p>
        </p:txBody>
      </p:sp>
      <p:sp>
        <p:nvSpPr>
          <p:cNvPr id="5" name="Footer Placeholder 4"/>
          <p:cNvSpPr>
            <a:spLocks noGrp="1"/>
          </p:cNvSpPr>
          <p:nvPr>
            <p:ph type="ftr" sz="quarter" idx="11"/>
          </p:nvPr>
        </p:nvSpPr>
        <p:spPr>
          <a:xfrm>
            <a:off x="5486400" y="6475413"/>
            <a:ext cx="3124200" cy="184666"/>
          </a:xfrm>
        </p:spPr>
        <p:txBody>
          <a:bodyPr/>
          <a:lstStyle>
            <a:lvl1pPr>
              <a:defRPr/>
            </a:lvl1pPr>
          </a:lstStyle>
          <a:p>
            <a:r>
              <a:rPr lang="en-US" altLang="en-US" smtClean="0"/>
              <a:t>Zheda Li (Samsung) et. al.</a:t>
            </a:r>
            <a:endParaRPr lang="en-US" altLang="en-US"/>
          </a:p>
        </p:txBody>
      </p:sp>
      <p:sp>
        <p:nvSpPr>
          <p:cNvPr id="6" name="Slide Number Placeholder 5"/>
          <p:cNvSpPr>
            <a:spLocks noGrp="1"/>
          </p:cNvSpPr>
          <p:nvPr>
            <p:ph type="sldNum" sz="quarter" idx="12"/>
          </p:nvPr>
        </p:nvSpPr>
        <p:spPr/>
        <p:txBody>
          <a:bodyPr/>
          <a:lstStyle>
            <a:lvl1pPr>
              <a:defRPr/>
            </a:lvl1pPr>
          </a:lstStyle>
          <a:p>
            <a:r>
              <a:rPr lang="en-US" altLang="en-US"/>
              <a:t>Slide </a:t>
            </a:r>
            <a:fld id="{7FFA85FD-E192-4C2D-9860-28C59D48001D}" type="slidenum">
              <a:rPr lang="en-US" altLang="en-US"/>
              <a:pPr/>
              <a:t>‹#›</a:t>
            </a:fld>
            <a:endParaRPr lang="en-US" altLang="en-US"/>
          </a:p>
        </p:txBody>
      </p:sp>
    </p:spTree>
    <p:extLst>
      <p:ext uri="{BB962C8B-B14F-4D97-AF65-F5344CB8AC3E}">
        <p14:creationId xmlns:p14="http://schemas.microsoft.com/office/powerpoint/2010/main" val="2946041297"/>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altLang="en-US" smtClean="0"/>
              <a:t>January 2019</a:t>
            </a:r>
            <a:endParaRPr lang="en-US" altLang="en-US"/>
          </a:p>
        </p:txBody>
      </p:sp>
      <p:sp>
        <p:nvSpPr>
          <p:cNvPr id="5" name="Footer Placeholder 4"/>
          <p:cNvSpPr>
            <a:spLocks noGrp="1"/>
          </p:cNvSpPr>
          <p:nvPr>
            <p:ph type="ftr" sz="quarter" idx="11"/>
          </p:nvPr>
        </p:nvSpPr>
        <p:spPr/>
        <p:txBody>
          <a:bodyPr/>
          <a:lstStyle>
            <a:lvl1pPr>
              <a:defRPr/>
            </a:lvl1pPr>
          </a:lstStyle>
          <a:p>
            <a:r>
              <a:rPr lang="en-US" altLang="en-US" smtClean="0"/>
              <a:t>Zheda Li (Samsung) et. al.</a:t>
            </a:r>
            <a:endParaRPr lang="en-US" altLang="en-US"/>
          </a:p>
        </p:txBody>
      </p:sp>
      <p:sp>
        <p:nvSpPr>
          <p:cNvPr id="6" name="Slide Number Placeholder 5"/>
          <p:cNvSpPr>
            <a:spLocks noGrp="1"/>
          </p:cNvSpPr>
          <p:nvPr>
            <p:ph type="sldNum" sz="quarter" idx="12"/>
          </p:nvPr>
        </p:nvSpPr>
        <p:spPr/>
        <p:txBody>
          <a:bodyPr/>
          <a:lstStyle>
            <a:lvl1pPr>
              <a:defRPr/>
            </a:lvl1pPr>
          </a:lstStyle>
          <a:p>
            <a:r>
              <a:rPr lang="en-US" altLang="en-US"/>
              <a:t>Slide </a:t>
            </a:r>
            <a:fld id="{8076CA46-368E-45B2-88E4-FE21628E599F}" type="slidenum">
              <a:rPr lang="en-US" altLang="en-US"/>
              <a:pPr/>
              <a:t>‹#›</a:t>
            </a:fld>
            <a:endParaRPr lang="en-US" altLang="en-US"/>
          </a:p>
        </p:txBody>
      </p:sp>
    </p:spTree>
    <p:extLst>
      <p:ext uri="{BB962C8B-B14F-4D97-AF65-F5344CB8AC3E}">
        <p14:creationId xmlns:p14="http://schemas.microsoft.com/office/powerpoint/2010/main" val="2304886560"/>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altLang="en-US" smtClean="0"/>
              <a:t>January 2019</a:t>
            </a:r>
            <a:endParaRPr lang="en-US" altLang="en-US" dirty="0"/>
          </a:p>
        </p:txBody>
      </p:sp>
      <p:sp>
        <p:nvSpPr>
          <p:cNvPr id="6" name="Footer Placeholder 5"/>
          <p:cNvSpPr>
            <a:spLocks noGrp="1"/>
          </p:cNvSpPr>
          <p:nvPr>
            <p:ph type="ftr" sz="quarter" idx="11"/>
          </p:nvPr>
        </p:nvSpPr>
        <p:spPr/>
        <p:txBody>
          <a:bodyPr/>
          <a:lstStyle>
            <a:lvl1pPr>
              <a:defRPr/>
            </a:lvl1pPr>
          </a:lstStyle>
          <a:p>
            <a:r>
              <a:rPr lang="en-US" altLang="en-US" dirty="0" smtClean="0"/>
              <a:t>Zheda Li (Samsung) et. al.</a:t>
            </a:r>
            <a:endParaRPr lang="en-US" altLang="en-US" dirty="0"/>
          </a:p>
        </p:txBody>
      </p:sp>
      <p:sp>
        <p:nvSpPr>
          <p:cNvPr id="7" name="Slide Number Placeholder 6"/>
          <p:cNvSpPr>
            <a:spLocks noGrp="1"/>
          </p:cNvSpPr>
          <p:nvPr>
            <p:ph type="sldNum" sz="quarter" idx="12"/>
          </p:nvPr>
        </p:nvSpPr>
        <p:spPr/>
        <p:txBody>
          <a:bodyPr/>
          <a:lstStyle>
            <a:lvl1pPr>
              <a:defRPr/>
            </a:lvl1pPr>
          </a:lstStyle>
          <a:p>
            <a:r>
              <a:rPr lang="en-US" altLang="en-US" dirty="0"/>
              <a:t>Slide </a:t>
            </a:r>
            <a:fld id="{BFE76D7C-B58F-4F71-803D-2003B07B78A2}" type="slidenum">
              <a:rPr lang="en-US" altLang="en-US"/>
              <a:pPr/>
              <a:t>‹#›</a:t>
            </a:fld>
            <a:endParaRPr lang="en-US" altLang="en-US" dirty="0"/>
          </a:p>
        </p:txBody>
      </p:sp>
    </p:spTree>
    <p:extLst>
      <p:ext uri="{BB962C8B-B14F-4D97-AF65-F5344CB8AC3E}">
        <p14:creationId xmlns:p14="http://schemas.microsoft.com/office/powerpoint/2010/main" val="2720647288"/>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altLang="en-US" smtClean="0"/>
              <a:t>January 2019</a:t>
            </a:r>
            <a:endParaRPr lang="en-US" altLang="en-US"/>
          </a:p>
        </p:txBody>
      </p:sp>
      <p:sp>
        <p:nvSpPr>
          <p:cNvPr id="8" name="Footer Placeholder 7"/>
          <p:cNvSpPr>
            <a:spLocks noGrp="1"/>
          </p:cNvSpPr>
          <p:nvPr>
            <p:ph type="ftr" sz="quarter" idx="11"/>
          </p:nvPr>
        </p:nvSpPr>
        <p:spPr/>
        <p:txBody>
          <a:bodyPr/>
          <a:lstStyle>
            <a:lvl1pPr>
              <a:defRPr/>
            </a:lvl1pPr>
          </a:lstStyle>
          <a:p>
            <a:r>
              <a:rPr lang="en-US" altLang="en-US" smtClean="0"/>
              <a:t>Zheda Li (Samsung) et. al.</a:t>
            </a:r>
            <a:endParaRPr lang="en-US" altLang="en-US"/>
          </a:p>
        </p:txBody>
      </p:sp>
      <p:sp>
        <p:nvSpPr>
          <p:cNvPr id="9" name="Slide Number Placeholder 8"/>
          <p:cNvSpPr>
            <a:spLocks noGrp="1"/>
          </p:cNvSpPr>
          <p:nvPr>
            <p:ph type="sldNum" sz="quarter" idx="12"/>
          </p:nvPr>
        </p:nvSpPr>
        <p:spPr/>
        <p:txBody>
          <a:bodyPr/>
          <a:lstStyle>
            <a:lvl1pPr>
              <a:defRPr/>
            </a:lvl1pPr>
          </a:lstStyle>
          <a:p>
            <a:r>
              <a:rPr lang="en-US" altLang="en-US"/>
              <a:t>Slide </a:t>
            </a:r>
            <a:fld id="{3681BF77-6EB1-47C7-B002-47253239B1AA}" type="slidenum">
              <a:rPr lang="en-US" altLang="en-US"/>
              <a:pPr/>
              <a:t>‹#›</a:t>
            </a:fld>
            <a:endParaRPr lang="en-US" altLang="en-US"/>
          </a:p>
        </p:txBody>
      </p:sp>
    </p:spTree>
    <p:extLst>
      <p:ext uri="{BB962C8B-B14F-4D97-AF65-F5344CB8AC3E}">
        <p14:creationId xmlns:p14="http://schemas.microsoft.com/office/powerpoint/2010/main" val="1499847093"/>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10" name="Date Placeholder 9"/>
          <p:cNvSpPr>
            <a:spLocks noGrp="1"/>
          </p:cNvSpPr>
          <p:nvPr>
            <p:ph type="dt" sz="half" idx="10"/>
          </p:nvPr>
        </p:nvSpPr>
        <p:spPr/>
        <p:txBody>
          <a:bodyPr/>
          <a:lstStyle/>
          <a:p>
            <a:r>
              <a:rPr lang="en-US" altLang="en-US" smtClean="0"/>
              <a:t>January 2019</a:t>
            </a:r>
            <a:endParaRPr lang="en-US" altLang="en-US"/>
          </a:p>
        </p:txBody>
      </p:sp>
      <p:sp>
        <p:nvSpPr>
          <p:cNvPr id="11" name="Footer Placeholder 10"/>
          <p:cNvSpPr>
            <a:spLocks noGrp="1"/>
          </p:cNvSpPr>
          <p:nvPr>
            <p:ph type="ftr" sz="quarter" idx="11"/>
          </p:nvPr>
        </p:nvSpPr>
        <p:spPr/>
        <p:txBody>
          <a:bodyPr/>
          <a:lstStyle/>
          <a:p>
            <a:r>
              <a:rPr lang="en-US" altLang="en-US" smtClean="0"/>
              <a:t>Zheda Li (Samsung) et. al.</a:t>
            </a:r>
            <a:endParaRPr lang="en-US" altLang="en-US"/>
          </a:p>
        </p:txBody>
      </p:sp>
      <p:sp>
        <p:nvSpPr>
          <p:cNvPr id="12" name="Slide Number Placeholder 11"/>
          <p:cNvSpPr>
            <a:spLocks noGrp="1"/>
          </p:cNvSpPr>
          <p:nvPr>
            <p:ph type="sldNum" sz="quarter" idx="12"/>
          </p:nvPr>
        </p:nvSpPr>
        <p:spPr/>
        <p:txBody>
          <a:bodyPr/>
          <a:lstStyle/>
          <a:p>
            <a:r>
              <a:rPr lang="en-US" altLang="en-US" smtClean="0"/>
              <a:t>Slide </a:t>
            </a:r>
            <a:fld id="{43A0C1D6-706E-4838-95A6-0943C43B1ADD}" type="slidenum">
              <a:rPr lang="en-US" altLang="en-US" smtClean="0"/>
              <a:pPr/>
              <a:t>‹#›</a:t>
            </a:fld>
            <a:endParaRPr lang="en-US" altLang="en-US"/>
          </a:p>
        </p:txBody>
      </p:sp>
    </p:spTree>
    <p:extLst>
      <p:ext uri="{BB962C8B-B14F-4D97-AF65-F5344CB8AC3E}">
        <p14:creationId xmlns:p14="http://schemas.microsoft.com/office/powerpoint/2010/main" val="3187360143"/>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altLang="en-US" smtClean="0"/>
              <a:t>January 2019</a:t>
            </a:r>
            <a:endParaRPr lang="en-US" altLang="en-US"/>
          </a:p>
        </p:txBody>
      </p:sp>
      <p:sp>
        <p:nvSpPr>
          <p:cNvPr id="3" name="Footer Placeholder 2"/>
          <p:cNvSpPr>
            <a:spLocks noGrp="1"/>
          </p:cNvSpPr>
          <p:nvPr>
            <p:ph type="ftr" sz="quarter" idx="11"/>
          </p:nvPr>
        </p:nvSpPr>
        <p:spPr/>
        <p:txBody>
          <a:bodyPr/>
          <a:lstStyle>
            <a:lvl1pPr>
              <a:defRPr/>
            </a:lvl1pPr>
          </a:lstStyle>
          <a:p>
            <a:r>
              <a:rPr lang="en-US" altLang="en-US" smtClean="0"/>
              <a:t>Zheda Li (Samsung) et. al.</a:t>
            </a:r>
            <a:endParaRPr lang="en-US" altLang="en-US"/>
          </a:p>
        </p:txBody>
      </p:sp>
      <p:sp>
        <p:nvSpPr>
          <p:cNvPr id="4" name="Slide Number Placeholder 3"/>
          <p:cNvSpPr>
            <a:spLocks noGrp="1"/>
          </p:cNvSpPr>
          <p:nvPr>
            <p:ph type="sldNum" sz="quarter" idx="12"/>
          </p:nvPr>
        </p:nvSpPr>
        <p:spPr/>
        <p:txBody>
          <a:bodyPr/>
          <a:lstStyle>
            <a:lvl1pPr>
              <a:defRPr/>
            </a:lvl1pPr>
          </a:lstStyle>
          <a:p>
            <a:r>
              <a:rPr lang="en-US" altLang="en-US"/>
              <a:t>Slide </a:t>
            </a:r>
            <a:fld id="{77849D27-6DDF-4CEA-A842-3715DABEA1B1}" type="slidenum">
              <a:rPr lang="en-US" altLang="en-US"/>
              <a:pPr/>
              <a:t>‹#›</a:t>
            </a:fld>
            <a:endParaRPr lang="en-US" altLang="en-US"/>
          </a:p>
        </p:txBody>
      </p:sp>
    </p:spTree>
    <p:extLst>
      <p:ext uri="{BB962C8B-B14F-4D97-AF65-F5344CB8AC3E}">
        <p14:creationId xmlns:p14="http://schemas.microsoft.com/office/powerpoint/2010/main" val="1348621848"/>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altLang="en-US" smtClean="0"/>
              <a:t>January 2019</a:t>
            </a:r>
            <a:endParaRPr lang="en-US" altLang="en-US"/>
          </a:p>
        </p:txBody>
      </p:sp>
      <p:sp>
        <p:nvSpPr>
          <p:cNvPr id="6" name="Footer Placeholder 5"/>
          <p:cNvSpPr>
            <a:spLocks noGrp="1"/>
          </p:cNvSpPr>
          <p:nvPr>
            <p:ph type="ftr" sz="quarter" idx="11"/>
          </p:nvPr>
        </p:nvSpPr>
        <p:spPr/>
        <p:txBody>
          <a:bodyPr/>
          <a:lstStyle>
            <a:lvl1pPr>
              <a:defRPr/>
            </a:lvl1pPr>
          </a:lstStyle>
          <a:p>
            <a:r>
              <a:rPr lang="en-US" altLang="en-US" smtClean="0"/>
              <a:t>Zheda Li (Samsung) et. al.</a:t>
            </a:r>
            <a:endParaRPr lang="en-US" altLang="en-US"/>
          </a:p>
        </p:txBody>
      </p:sp>
      <p:sp>
        <p:nvSpPr>
          <p:cNvPr id="7" name="Slide Number Placeholder 6"/>
          <p:cNvSpPr>
            <a:spLocks noGrp="1"/>
          </p:cNvSpPr>
          <p:nvPr>
            <p:ph type="sldNum" sz="quarter" idx="12"/>
          </p:nvPr>
        </p:nvSpPr>
        <p:spPr/>
        <p:txBody>
          <a:bodyPr/>
          <a:lstStyle>
            <a:lvl1pPr>
              <a:defRPr/>
            </a:lvl1pPr>
          </a:lstStyle>
          <a:p>
            <a:r>
              <a:rPr lang="en-US" altLang="en-US"/>
              <a:t>Slide </a:t>
            </a:r>
            <a:fld id="{E334093B-6B9D-4C48-B075-5513B2B936EC}" type="slidenum">
              <a:rPr lang="en-US" altLang="en-US"/>
              <a:pPr/>
              <a:t>‹#›</a:t>
            </a:fld>
            <a:endParaRPr lang="en-US" altLang="en-US"/>
          </a:p>
        </p:txBody>
      </p:sp>
    </p:spTree>
    <p:extLst>
      <p:ext uri="{BB962C8B-B14F-4D97-AF65-F5344CB8AC3E}">
        <p14:creationId xmlns:p14="http://schemas.microsoft.com/office/powerpoint/2010/main" val="1329531912"/>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altLang="en-US" smtClean="0"/>
              <a:t>January 2019</a:t>
            </a:r>
            <a:endParaRPr lang="en-US" altLang="en-US"/>
          </a:p>
        </p:txBody>
      </p:sp>
      <p:sp>
        <p:nvSpPr>
          <p:cNvPr id="6" name="Footer Placeholder 5"/>
          <p:cNvSpPr>
            <a:spLocks noGrp="1"/>
          </p:cNvSpPr>
          <p:nvPr>
            <p:ph type="ftr" sz="quarter" idx="11"/>
          </p:nvPr>
        </p:nvSpPr>
        <p:spPr/>
        <p:txBody>
          <a:bodyPr/>
          <a:lstStyle>
            <a:lvl1pPr>
              <a:defRPr/>
            </a:lvl1pPr>
          </a:lstStyle>
          <a:p>
            <a:r>
              <a:rPr lang="en-US" altLang="en-US" smtClean="0"/>
              <a:t>Zheda Li (Samsung) et. al.</a:t>
            </a:r>
            <a:endParaRPr lang="en-US" altLang="en-US"/>
          </a:p>
        </p:txBody>
      </p:sp>
      <p:sp>
        <p:nvSpPr>
          <p:cNvPr id="7" name="Slide Number Placeholder 6"/>
          <p:cNvSpPr>
            <a:spLocks noGrp="1"/>
          </p:cNvSpPr>
          <p:nvPr>
            <p:ph type="sldNum" sz="quarter" idx="12"/>
          </p:nvPr>
        </p:nvSpPr>
        <p:spPr/>
        <p:txBody>
          <a:bodyPr/>
          <a:lstStyle>
            <a:lvl1pPr>
              <a:defRPr/>
            </a:lvl1pPr>
          </a:lstStyle>
          <a:p>
            <a:r>
              <a:rPr lang="en-US" altLang="en-US"/>
              <a:t>Slide </a:t>
            </a:r>
            <a:fld id="{B8FF09C1-D547-44F6-8A3A-D3BD0F4915B0}" type="slidenum">
              <a:rPr lang="en-US" altLang="en-US"/>
              <a:pPr/>
              <a:t>‹#›</a:t>
            </a:fld>
            <a:endParaRPr lang="en-US" altLang="en-US"/>
          </a:p>
        </p:txBody>
      </p:sp>
    </p:spTree>
    <p:extLst>
      <p:ext uri="{BB962C8B-B14F-4D97-AF65-F5344CB8AC3E}">
        <p14:creationId xmlns:p14="http://schemas.microsoft.com/office/powerpoint/2010/main" val="3788332337"/>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smtClean="0"/>
              <a:t>January 2019</a:t>
            </a:r>
            <a:endParaRPr lang="en-US" altLang="en-US"/>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smtClean="0"/>
              <a:t>Zheda Li (Samsung) et. al.</a:t>
            </a:r>
            <a:endParaRPr lang="en-US" alt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43A0C1D6-706E-4838-95A6-0943C43B1ADD}" type="slidenum">
              <a:rPr lang="en-US" altLang="en-US"/>
              <a:pPr/>
              <a:t>‹#›</a:t>
            </a:fld>
            <a:endParaRPr lang="en-US" altLang="en-US"/>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 name="Rectangle 7"/>
          <p:cNvSpPr>
            <a:spLocks noChangeArrowheads="1"/>
          </p:cNvSpPr>
          <p:nvPr userDrawn="1"/>
        </p:nvSpPr>
        <p:spPr bwMode="auto">
          <a:xfrm>
            <a:off x="3131840" y="394156"/>
            <a:ext cx="532636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a:t>
            </a:r>
            <a:r>
              <a:rPr lang="en-US" altLang="en-US" sz="1400" b="1" smtClean="0"/>
              <a:t>&lt;</a:t>
            </a:r>
            <a:r>
              <a:rPr lang="en-US" sz="1400" b="1" smtClean="0"/>
              <a:t> </a:t>
            </a:r>
            <a:r>
              <a:rPr lang="en-US" sz="1200" b="1" i="0" kern="1200" smtClean="0">
                <a:solidFill>
                  <a:schemeClr val="tx1"/>
                </a:solidFill>
                <a:effectLst/>
                <a:latin typeface="Times New Roman" pitchFamily="18" charset="0"/>
                <a:ea typeface="+mn-ea"/>
                <a:cs typeface="+mn-cs"/>
              </a:rPr>
              <a:t>15-19-0001-00-004z</a:t>
            </a:r>
            <a:r>
              <a:rPr lang="en-US" sz="1400" b="1" smtClean="0"/>
              <a:t> </a:t>
            </a:r>
            <a:r>
              <a:rPr lang="en-US" altLang="en-US" sz="1400" b="1" dirty="0" smtClean="0"/>
              <a:t>&gt;</a:t>
            </a:r>
            <a:endParaRPr lang="en-US" altLang="en-US" sz="1400" b="1"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2.xml"/><Relationship Id="rId1" Type="http://schemas.openxmlformats.org/officeDocument/2006/relationships/themeOverride" Target="../theme/themeOverride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p:cNvSpPr>
            <a:spLocks noGrp="1"/>
          </p:cNvSpPr>
          <p:nvPr>
            <p:ph type="dt" sz="half" idx="10"/>
          </p:nvPr>
        </p:nvSpPr>
        <p:spPr/>
        <p:txBody>
          <a:bodyPr/>
          <a:lstStyle/>
          <a:p>
            <a:r>
              <a:rPr lang="en-US" altLang="en-US" smtClean="0"/>
              <a:t>January 2019</a:t>
            </a:r>
            <a:endParaRPr lang="en-US" altLang="en-US" dirty="0"/>
          </a:p>
        </p:txBody>
      </p:sp>
      <p:sp>
        <p:nvSpPr>
          <p:cNvPr id="5" name="바닥글 개체 틀 4"/>
          <p:cNvSpPr>
            <a:spLocks noGrp="1"/>
          </p:cNvSpPr>
          <p:nvPr>
            <p:ph type="ftr" sz="quarter" idx="11"/>
          </p:nvPr>
        </p:nvSpPr>
        <p:spPr/>
        <p:txBody>
          <a:bodyPr/>
          <a:lstStyle/>
          <a:p>
            <a:r>
              <a:rPr lang="en-US" altLang="en-US" dirty="0" smtClean="0"/>
              <a:t>Zheda Li (Samsung) et. al.</a:t>
            </a:r>
            <a:endParaRPr lang="en-US" altLang="en-US" dirty="0"/>
          </a:p>
        </p:txBody>
      </p:sp>
      <p:sp>
        <p:nvSpPr>
          <p:cNvPr id="6" name="Slide Number Placeholder 3"/>
          <p:cNvSpPr>
            <a:spLocks noGrp="1"/>
          </p:cNvSpPr>
          <p:nvPr>
            <p:ph type="sldNum" sz="quarter" idx="12"/>
          </p:nvPr>
        </p:nvSpPr>
        <p:spPr/>
        <p:txBody>
          <a:bodyPr/>
          <a:lstStyle/>
          <a:p>
            <a:r>
              <a:rPr lang="en-US" altLang="en-US" dirty="0" smtClean="0"/>
              <a:t>Slide </a:t>
            </a:r>
            <a:fld id="{84A77D4C-72E3-4B0C-9D3D-3EEE1B4D1581}" type="slidenum">
              <a:rPr lang="en-US" altLang="en-US" smtClean="0"/>
              <a:pPr/>
              <a:t>1</a:t>
            </a:fld>
            <a:endParaRPr lang="en-US" altLang="en-US" dirty="0"/>
          </a:p>
        </p:txBody>
      </p:sp>
      <p:sp>
        <p:nvSpPr>
          <p:cNvPr id="27651" name="Rectangle 3"/>
          <p:cNvSpPr>
            <a:spLocks noChangeArrowheads="1"/>
          </p:cNvSpPr>
          <p:nvPr/>
        </p:nvSpPr>
        <p:spPr bwMode="auto">
          <a:xfrm>
            <a:off x="152400" y="609600"/>
            <a:ext cx="8991600" cy="4524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endParaRPr lang="en-US" altLang="en-US" sz="1600" dirty="0">
              <a:solidFill>
                <a:schemeClr val="tx2"/>
              </a:solidFill>
            </a:endParaRPr>
          </a:p>
          <a:p>
            <a:r>
              <a:rPr lang="en-US" altLang="en-US" sz="1600" b="1" dirty="0">
                <a:solidFill>
                  <a:schemeClr val="tx2"/>
                </a:solidFill>
              </a:rPr>
              <a:t>Submission Title:</a:t>
            </a:r>
            <a:r>
              <a:rPr lang="en-US" altLang="en-US" sz="1600" dirty="0">
                <a:solidFill>
                  <a:schemeClr val="tx2"/>
                </a:solidFill>
              </a:rPr>
              <a:t> </a:t>
            </a:r>
            <a:r>
              <a:rPr lang="en-US" altLang="en-US" sz="1600" dirty="0" smtClean="0">
                <a:solidFill>
                  <a:schemeClr val="tx2"/>
                </a:solidFill>
              </a:rPr>
              <a:t>[</a:t>
            </a:r>
            <a:r>
              <a:rPr lang="en-US" altLang="ko-KR" sz="1600" dirty="0" smtClean="0"/>
              <a:t>Proposal of extra control IEs for IEEE 802.15.4z MAC</a:t>
            </a:r>
            <a:r>
              <a:rPr lang="en-US" altLang="en-US" sz="1600" dirty="0" smtClean="0">
                <a:solidFill>
                  <a:schemeClr val="tx2"/>
                </a:solidFill>
              </a:rPr>
              <a:t>]</a:t>
            </a:r>
            <a:r>
              <a:rPr lang="en-US" altLang="en-US" sz="1600" dirty="0">
                <a:solidFill>
                  <a:schemeClr val="tx2"/>
                </a:solidFill>
              </a:rPr>
              <a:t>	</a:t>
            </a:r>
          </a:p>
          <a:p>
            <a:r>
              <a:rPr lang="en-US" altLang="en-US" sz="1600" b="1" dirty="0">
                <a:solidFill>
                  <a:schemeClr val="tx2"/>
                </a:solidFill>
              </a:rPr>
              <a:t>Date </a:t>
            </a:r>
            <a:r>
              <a:rPr lang="en-US" altLang="en-US" sz="1600" b="1" dirty="0"/>
              <a:t>Submitted: </a:t>
            </a:r>
            <a:r>
              <a:rPr lang="en-US" altLang="en-US" sz="1600" dirty="0" smtClean="0"/>
              <a:t>[02 January, 2019]</a:t>
            </a:r>
            <a:r>
              <a:rPr lang="en-US" altLang="en-US" sz="1600" dirty="0"/>
              <a:t>	</a:t>
            </a:r>
          </a:p>
          <a:p>
            <a:r>
              <a:rPr lang="en-US" altLang="en-US" sz="1600" b="1" dirty="0" smtClean="0"/>
              <a:t>Source:</a:t>
            </a:r>
            <a:r>
              <a:rPr lang="en-US" altLang="en-US" sz="1600" dirty="0" smtClean="0"/>
              <a:t> [Zheda Li, Aditya </a:t>
            </a:r>
            <a:r>
              <a:rPr lang="en-US" altLang="en-US" sz="1600" dirty="0"/>
              <a:t>Vinod </a:t>
            </a:r>
            <a:r>
              <a:rPr lang="en-US" altLang="en-US" sz="1600" dirty="0" smtClean="0"/>
              <a:t>Padaki, Mingyu Lee, </a:t>
            </a:r>
            <a:r>
              <a:rPr lang="en-US" altLang="en-US" sz="1600" dirty="0" err="1" smtClean="0"/>
              <a:t>Seongah</a:t>
            </a:r>
            <a:r>
              <a:rPr lang="en-US" altLang="en-US" sz="1600" dirty="0" smtClean="0"/>
              <a:t> </a:t>
            </a:r>
            <a:r>
              <a:rPr lang="en-US" altLang="en-US" sz="1600" dirty="0" err="1" smtClean="0"/>
              <a:t>Jeong</a:t>
            </a:r>
            <a:r>
              <a:rPr lang="en-US" altLang="en-US" sz="1600" dirty="0" smtClean="0"/>
              <a:t>, Boon Loong Ng, Jack </a:t>
            </a:r>
            <a:r>
              <a:rPr lang="en-US" altLang="en-US" sz="1600" dirty="0"/>
              <a:t>Lee (Samsung</a:t>
            </a:r>
            <a:r>
              <a:rPr lang="en-US" altLang="en-US" sz="1600" dirty="0" smtClean="0"/>
              <a:t>)]</a:t>
            </a:r>
          </a:p>
          <a:p>
            <a:pPr>
              <a:spcBef>
                <a:spcPts val="600"/>
              </a:spcBef>
              <a:spcAft>
                <a:spcPts val="600"/>
              </a:spcAft>
            </a:pPr>
            <a:r>
              <a:rPr lang="en-US" altLang="en-US" sz="1600" b="1" dirty="0" smtClean="0"/>
              <a:t>Re</a:t>
            </a:r>
            <a:r>
              <a:rPr lang="en-US" altLang="en-US" sz="1600" b="1" dirty="0"/>
              <a:t>:</a:t>
            </a:r>
            <a:r>
              <a:rPr lang="en-US" altLang="en-US" sz="1600" dirty="0"/>
              <a:t> </a:t>
            </a:r>
            <a:r>
              <a:rPr lang="en-US" altLang="en-US" sz="1600" dirty="0" smtClean="0"/>
              <a:t>[Input to the Task Group]</a:t>
            </a:r>
            <a:endParaRPr lang="en-US" altLang="en-US" dirty="0"/>
          </a:p>
          <a:p>
            <a:pPr>
              <a:spcBef>
                <a:spcPts val="600"/>
              </a:spcBef>
              <a:spcAft>
                <a:spcPts val="600"/>
              </a:spcAft>
            </a:pPr>
            <a:r>
              <a:rPr lang="en-US" altLang="en-US" sz="1600" b="1" dirty="0"/>
              <a:t>Abstract:</a:t>
            </a:r>
            <a:r>
              <a:rPr lang="en-US" altLang="en-US" sz="1600" dirty="0"/>
              <a:t>	</a:t>
            </a:r>
            <a:r>
              <a:rPr lang="en-US" altLang="en-US" sz="1600" dirty="0" smtClean="0"/>
              <a:t>[Presentation, </a:t>
            </a:r>
            <a:r>
              <a:rPr lang="en-US" altLang="ko-KR" sz="1600" dirty="0"/>
              <a:t>possible inclusion in IEEE 802.15.4z MAC</a:t>
            </a:r>
            <a:r>
              <a:rPr lang="en-US" altLang="en-US" sz="1600" dirty="0" smtClean="0"/>
              <a:t>]</a:t>
            </a:r>
            <a:endParaRPr lang="en-US" altLang="en-US" sz="1600" dirty="0"/>
          </a:p>
          <a:p>
            <a:pPr>
              <a:spcBef>
                <a:spcPts val="600"/>
              </a:spcBef>
              <a:spcAft>
                <a:spcPts val="600"/>
              </a:spcAft>
            </a:pPr>
            <a:r>
              <a:rPr lang="en-US" altLang="en-US" sz="1600" b="1" dirty="0"/>
              <a:t>Purpose:</a:t>
            </a:r>
            <a:r>
              <a:rPr lang="en-US" altLang="en-US" sz="1600" dirty="0"/>
              <a:t>	[Presentation, </a:t>
            </a:r>
            <a:r>
              <a:rPr lang="en-US" altLang="ko-KR" sz="1600" dirty="0"/>
              <a:t>possible inclusion in IEEE 802.15.4z MAC</a:t>
            </a:r>
            <a:r>
              <a:rPr lang="en-US" altLang="en-US" sz="1600" dirty="0" smtClean="0"/>
              <a:t>]</a:t>
            </a:r>
            <a:endParaRPr lang="en-US" altLang="en-US" sz="1600" dirty="0"/>
          </a:p>
          <a:p>
            <a:r>
              <a:rPr lang="en-US" altLang="en-US" sz="1600" b="1" dirty="0">
                <a:solidFill>
                  <a:schemeClr val="tx2"/>
                </a:solidFill>
              </a:rPr>
              <a:t>Notice:</a:t>
            </a:r>
            <a:r>
              <a:rPr lang="en-US" altLang="en-US" sz="1600" dirty="0">
                <a:solidFill>
                  <a:schemeClr val="tx2"/>
                </a:solidFill>
              </a:rPr>
              <a:t>	</a:t>
            </a:r>
            <a:r>
              <a:rPr lang="en-US" altLang="ko-KR" sz="1600" dirty="0"/>
              <a:t>This document does not represent the agreed views of the IEEE 802.15 Working Group. It represents only the views of the participants listed in the “Source(s)” field above.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r>
              <a:rPr lang="en-US" altLang="en-US" sz="1600" dirty="0" smtClean="0">
                <a:solidFill>
                  <a:schemeClr val="tx2"/>
                </a:solidFill>
              </a:rPr>
              <a:t>.</a:t>
            </a:r>
            <a:endParaRPr lang="en-US" altLang="en-US" sz="1600" dirty="0">
              <a:solidFill>
                <a:schemeClr val="tx2"/>
              </a:solidFill>
            </a:endParaRPr>
          </a:p>
          <a:p>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392206167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ctrTitle"/>
          </p:nvPr>
        </p:nvSpPr>
        <p:spPr>
          <a:xfrm>
            <a:off x="683568" y="2636912"/>
            <a:ext cx="8280920" cy="1470025"/>
          </a:xfrm>
        </p:spPr>
        <p:txBody>
          <a:bodyPr/>
          <a:lstStyle/>
          <a:p>
            <a:r>
              <a:rPr lang="en-US" altLang="ko-KR" dirty="0" smtClean="0"/>
              <a:t>Determine Role of Initiator(s)/Responder(s) </a:t>
            </a:r>
            <a:endParaRPr lang="ko-KR" altLang="en-US" dirty="0"/>
          </a:p>
        </p:txBody>
      </p:sp>
      <p:sp>
        <p:nvSpPr>
          <p:cNvPr id="6" name="슬라이드 번호 개체 틀 5"/>
          <p:cNvSpPr>
            <a:spLocks noGrp="1"/>
          </p:cNvSpPr>
          <p:nvPr>
            <p:ph type="sldNum" sz="quarter" idx="12"/>
          </p:nvPr>
        </p:nvSpPr>
        <p:spPr/>
        <p:txBody>
          <a:bodyPr/>
          <a:lstStyle/>
          <a:p>
            <a:r>
              <a:rPr lang="en-US" altLang="en-US" smtClean="0"/>
              <a:t>Slide </a:t>
            </a:r>
            <a:fld id="{4EF2733A-7873-4D87-9B81-5F5F3E4A4D35}" type="slidenum">
              <a:rPr lang="en-US" altLang="en-US" smtClean="0"/>
              <a:pPr/>
              <a:t>10</a:t>
            </a:fld>
            <a:endParaRPr lang="en-US" altLang="en-US"/>
          </a:p>
        </p:txBody>
      </p:sp>
      <p:sp>
        <p:nvSpPr>
          <p:cNvPr id="20" name="Date Placeholder 1"/>
          <p:cNvSpPr>
            <a:spLocks noGrp="1"/>
          </p:cNvSpPr>
          <p:nvPr>
            <p:ph type="dt" sz="half" idx="10"/>
          </p:nvPr>
        </p:nvSpPr>
        <p:spPr>
          <a:xfrm>
            <a:off x="685800" y="381000"/>
            <a:ext cx="1600200" cy="212725"/>
          </a:xfrm>
        </p:spPr>
        <p:txBody>
          <a:bodyPr/>
          <a:lstStyle/>
          <a:p>
            <a:r>
              <a:rPr lang="en-US" altLang="en-US" smtClean="0"/>
              <a:t>January 2019</a:t>
            </a:r>
            <a:endParaRPr lang="en-US" altLang="en-US"/>
          </a:p>
        </p:txBody>
      </p:sp>
      <p:sp>
        <p:nvSpPr>
          <p:cNvPr id="21" name="바닥글 개체 틀 4"/>
          <p:cNvSpPr>
            <a:spLocks noGrp="1"/>
          </p:cNvSpPr>
          <p:nvPr>
            <p:ph type="ftr" sz="quarter" idx="11"/>
          </p:nvPr>
        </p:nvSpPr>
        <p:spPr>
          <a:xfrm>
            <a:off x="5486400" y="6475413"/>
            <a:ext cx="3124200" cy="184666"/>
          </a:xfrm>
        </p:spPr>
        <p:txBody>
          <a:bodyPr/>
          <a:lstStyle/>
          <a:p>
            <a:r>
              <a:rPr lang="en-US" altLang="en-US" smtClean="0"/>
              <a:t>Zheda Li (Samsung) et. al.</a:t>
            </a:r>
            <a:endParaRPr lang="en-US" altLang="en-US"/>
          </a:p>
        </p:txBody>
      </p:sp>
    </p:spTree>
    <p:extLst>
      <p:ext uri="{BB962C8B-B14F-4D97-AF65-F5344CB8AC3E}">
        <p14:creationId xmlns:p14="http://schemas.microsoft.com/office/powerpoint/2010/main" val="238954636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TextBox 2"/>
          <p:cNvSpPr txBox="1"/>
          <p:nvPr/>
        </p:nvSpPr>
        <p:spPr>
          <a:xfrm>
            <a:off x="154258" y="1105625"/>
            <a:ext cx="8666213" cy="5493812"/>
          </a:xfrm>
          <a:prstGeom prst="rect">
            <a:avLst/>
          </a:prstGeom>
          <a:noFill/>
        </p:spPr>
        <p:txBody>
          <a:bodyPr wrap="square" rtlCol="0">
            <a:spAutoFit/>
          </a:bodyPr>
          <a:lstStyle/>
          <a:p>
            <a:pPr marL="214313" lvl="1" indent="-214313">
              <a:buFont typeface="Arial" panose="020B0604020202020204" pitchFamily="34" charset="0"/>
              <a:buChar char="•"/>
            </a:pPr>
            <a:r>
              <a:rPr lang="en-US" altLang="ko-KR" sz="1800" dirty="0"/>
              <a:t>Reference: “IEEE 802.15.4z MAC for Ranging”, Jack Lee, etc. Doc: &lt;15-18-0621-00-004z&gt;.</a:t>
            </a:r>
          </a:p>
          <a:p>
            <a:pPr marL="214313" indent="-214313">
              <a:buFont typeface="Arial" panose="020B0604020202020204" pitchFamily="34" charset="0"/>
              <a:buChar char="•"/>
            </a:pPr>
            <a:endParaRPr lang="en-US" sz="1800" dirty="0" smtClean="0"/>
          </a:p>
          <a:p>
            <a:pPr marL="214313" indent="-214313">
              <a:buFont typeface="Arial" panose="020B0604020202020204" pitchFamily="34" charset="0"/>
              <a:buChar char="•"/>
            </a:pPr>
            <a:endParaRPr lang="en-US" sz="1800" dirty="0" smtClean="0"/>
          </a:p>
          <a:p>
            <a:pPr marL="214313" indent="-214313">
              <a:buFont typeface="Arial" panose="020B0604020202020204" pitchFamily="34" charset="0"/>
              <a:buChar char="•"/>
            </a:pPr>
            <a:endParaRPr lang="en-US" sz="1800" dirty="0"/>
          </a:p>
          <a:p>
            <a:pPr marL="214313" indent="-214313">
              <a:buFont typeface="Arial" panose="020B0604020202020204" pitchFamily="34" charset="0"/>
              <a:buChar char="•"/>
            </a:pPr>
            <a:endParaRPr lang="en-US" sz="1800" dirty="0" smtClean="0"/>
          </a:p>
          <a:p>
            <a:pPr marL="214313" indent="-214313">
              <a:buFont typeface="Arial" panose="020B0604020202020204" pitchFamily="34" charset="0"/>
              <a:buChar char="•"/>
            </a:pPr>
            <a:endParaRPr lang="en-US" sz="1800" dirty="0"/>
          </a:p>
          <a:p>
            <a:pPr marL="214313" indent="-214313">
              <a:buFont typeface="Arial" panose="020B0604020202020204" pitchFamily="34" charset="0"/>
              <a:buChar char="•"/>
            </a:pPr>
            <a:endParaRPr lang="en-US" sz="1800" dirty="0" smtClean="0"/>
          </a:p>
          <a:p>
            <a:pPr marL="214313" indent="-214313">
              <a:buFont typeface="Arial" panose="020B0604020202020204" pitchFamily="34" charset="0"/>
              <a:buChar char="•"/>
            </a:pPr>
            <a:endParaRPr lang="en-US" sz="1800" dirty="0"/>
          </a:p>
          <a:p>
            <a:pPr marL="214313" indent="-214313">
              <a:buFont typeface="Arial" panose="020B0604020202020204" pitchFamily="34" charset="0"/>
              <a:buChar char="•"/>
            </a:pPr>
            <a:endParaRPr lang="en-US" sz="1800" dirty="0" smtClean="0"/>
          </a:p>
          <a:p>
            <a:pPr marL="214313" indent="-214313">
              <a:buFont typeface="Arial" panose="020B0604020202020204" pitchFamily="34" charset="0"/>
              <a:buChar char="•"/>
            </a:pPr>
            <a:endParaRPr lang="en-US" sz="1800" dirty="0"/>
          </a:p>
          <a:p>
            <a:pPr marL="214313" indent="-214313">
              <a:buFont typeface="Arial" panose="020B0604020202020204" pitchFamily="34" charset="0"/>
              <a:buChar char="•"/>
            </a:pPr>
            <a:endParaRPr lang="en-US" sz="1800" dirty="0" smtClean="0"/>
          </a:p>
          <a:p>
            <a:pPr marL="214313" indent="-214313">
              <a:buFont typeface="Arial" panose="020B0604020202020204" pitchFamily="34" charset="0"/>
              <a:buChar char="•"/>
            </a:pPr>
            <a:endParaRPr lang="en-US" sz="1800" dirty="0" smtClean="0"/>
          </a:p>
          <a:p>
            <a:pPr marL="214313" indent="-214313">
              <a:buFont typeface="Arial" panose="020B0604020202020204" pitchFamily="34" charset="0"/>
              <a:buChar char="•"/>
            </a:pPr>
            <a:endParaRPr lang="en-US" sz="1800" dirty="0" smtClean="0"/>
          </a:p>
          <a:p>
            <a:pPr marL="214313" indent="-214313">
              <a:buFont typeface="Arial" panose="020B0604020202020204" pitchFamily="34" charset="0"/>
              <a:buChar char="•"/>
            </a:pPr>
            <a:endParaRPr lang="en-US" sz="1800" dirty="0"/>
          </a:p>
          <a:p>
            <a:pPr marL="214313" indent="-214313">
              <a:buFont typeface="Arial" panose="020B0604020202020204" pitchFamily="34" charset="0"/>
              <a:buChar char="•"/>
            </a:pPr>
            <a:endParaRPr lang="en-US" sz="1800" dirty="0" smtClean="0"/>
          </a:p>
          <a:p>
            <a:pPr marL="214313" indent="-214313">
              <a:buFont typeface="Arial" panose="020B0604020202020204" pitchFamily="34" charset="0"/>
              <a:buChar char="•"/>
            </a:pPr>
            <a:r>
              <a:rPr lang="en-US" sz="1800" dirty="0" smtClean="0"/>
              <a:t>Poll </a:t>
            </a:r>
            <a:r>
              <a:rPr lang="en-US" sz="1800" dirty="0"/>
              <a:t>mode works: Unicast</a:t>
            </a:r>
          </a:p>
          <a:p>
            <a:pPr marL="214313" indent="-214313">
              <a:buFont typeface="Arial" panose="020B0604020202020204" pitchFamily="34" charset="0"/>
              <a:buChar char="•"/>
            </a:pPr>
            <a:r>
              <a:rPr lang="en-US" sz="1800" dirty="0"/>
              <a:t>Poll mode cannot work: Multicast/M2M</a:t>
            </a:r>
          </a:p>
          <a:p>
            <a:pPr marL="557213" lvl="1" indent="-214313">
              <a:buFont typeface="Arial" panose="020B0604020202020204" pitchFamily="34" charset="0"/>
              <a:buChar char="•"/>
            </a:pPr>
            <a:r>
              <a:rPr lang="en-US" sz="1800" dirty="0"/>
              <a:t>Controller shall be able to determine any device to be the initiator/responder  </a:t>
            </a:r>
          </a:p>
          <a:p>
            <a:endParaRPr lang="en-US" sz="900" dirty="0"/>
          </a:p>
        </p:txBody>
      </p:sp>
      <p:sp>
        <p:nvSpPr>
          <p:cNvPr id="12" name="Rectangle 2"/>
          <p:cNvSpPr>
            <a:spLocks noGrp="1" noChangeArrowheads="1"/>
          </p:cNvSpPr>
          <p:nvPr>
            <p:ph type="title"/>
          </p:nvPr>
        </p:nvSpPr>
        <p:spPr>
          <a:xfrm>
            <a:off x="1251888" y="488459"/>
            <a:ext cx="5829300" cy="800100"/>
          </a:xfrm>
          <a:ln/>
        </p:spPr>
        <p:txBody>
          <a:bodyPr/>
          <a:lstStyle/>
          <a:p>
            <a:r>
              <a:rPr lang="en-US" altLang="ko-KR" sz="2400" dirty="0">
                <a:ea typeface="맑은 고딕"/>
                <a:cs typeface="Times New Roman"/>
              </a:rPr>
              <a:t>Ranging Control IE</a:t>
            </a:r>
            <a:endParaRPr lang="en-US" altLang="ko-KR" sz="2400" i="1" dirty="0">
              <a:ea typeface="맑은 고딕"/>
              <a:cs typeface="Times New Roman"/>
            </a:endParaRPr>
          </a:p>
        </p:txBody>
      </p:sp>
      <p:sp>
        <p:nvSpPr>
          <p:cNvPr id="6" name="슬라이드 번호 개체 틀 5"/>
          <p:cNvSpPr>
            <a:spLocks noGrp="1"/>
          </p:cNvSpPr>
          <p:nvPr>
            <p:ph type="sldNum" sz="quarter" idx="12"/>
          </p:nvPr>
        </p:nvSpPr>
        <p:spPr>
          <a:xfrm>
            <a:off x="4342399" y="6475413"/>
            <a:ext cx="535403" cy="184666"/>
          </a:xfrm>
        </p:spPr>
        <p:txBody>
          <a:bodyPr/>
          <a:lstStyle/>
          <a:p>
            <a:r>
              <a:rPr lang="en-US" altLang="en-US" smtClean="0"/>
              <a:t>Slide </a:t>
            </a:r>
            <a:fld id="{7FFA85FD-E192-4C2D-9860-28C59D48001D}" type="slidenum">
              <a:rPr lang="en-US" altLang="en-US" smtClean="0"/>
              <a:pPr/>
              <a:t>11</a:t>
            </a:fld>
            <a:endParaRPr lang="en-US" altLang="en-US"/>
          </a:p>
        </p:txBody>
      </p:sp>
      <p:graphicFrame>
        <p:nvGraphicFramePr>
          <p:cNvPr id="2" name="표 1"/>
          <p:cNvGraphicFramePr>
            <a:graphicFrameLocks noGrp="1"/>
          </p:cNvGraphicFramePr>
          <p:nvPr>
            <p:extLst>
              <p:ext uri="{D42A27DB-BD31-4B8C-83A1-F6EECF244321}">
                <p14:modId xmlns:p14="http://schemas.microsoft.com/office/powerpoint/2010/main" val="1266407768"/>
              </p:ext>
            </p:extLst>
          </p:nvPr>
        </p:nvGraphicFramePr>
        <p:xfrm>
          <a:off x="1314041" y="1700808"/>
          <a:ext cx="6056716" cy="3782323"/>
        </p:xfrm>
        <a:graphic>
          <a:graphicData uri="http://schemas.openxmlformats.org/drawingml/2006/table">
            <a:tbl>
              <a:tblPr firstRow="1" bandRow="1">
                <a:tableStyleId>{9D7B26C5-4107-4FEC-AEDC-1716B250A1EF}</a:tableStyleId>
              </a:tblPr>
              <a:tblGrid>
                <a:gridCol w="1258361">
                  <a:extLst>
                    <a:ext uri="{9D8B030D-6E8A-4147-A177-3AD203B41FA5}">
                      <a16:colId xmlns:a16="http://schemas.microsoft.com/office/drawing/2014/main" val="20000"/>
                    </a:ext>
                  </a:extLst>
                </a:gridCol>
                <a:gridCol w="374710">
                  <a:extLst>
                    <a:ext uri="{9D8B030D-6E8A-4147-A177-3AD203B41FA5}">
                      <a16:colId xmlns:a16="http://schemas.microsoft.com/office/drawing/2014/main" val="20001"/>
                    </a:ext>
                  </a:extLst>
                </a:gridCol>
                <a:gridCol w="1585039">
                  <a:extLst>
                    <a:ext uri="{9D8B030D-6E8A-4147-A177-3AD203B41FA5}">
                      <a16:colId xmlns:a16="http://schemas.microsoft.com/office/drawing/2014/main" val="20002"/>
                    </a:ext>
                  </a:extLst>
                </a:gridCol>
                <a:gridCol w="2838606">
                  <a:extLst>
                    <a:ext uri="{9D8B030D-6E8A-4147-A177-3AD203B41FA5}">
                      <a16:colId xmlns:a16="http://schemas.microsoft.com/office/drawing/2014/main" val="20003"/>
                    </a:ext>
                  </a:extLst>
                </a:gridCol>
              </a:tblGrid>
              <a:tr h="192928">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900" dirty="0" smtClean="0">
                          <a:sym typeface="SF Hello Semibold"/>
                        </a:rPr>
                        <a:t>Parameters</a:t>
                      </a:r>
                      <a:endParaRPr lang="en-US" altLang="ko-KR" sz="900" dirty="0" smtClean="0">
                        <a:latin typeface="SF Hello Semibold"/>
                        <a:ea typeface="SF Hello Semibold"/>
                        <a:cs typeface="SF Hello Semibold"/>
                        <a:sym typeface="SF Hello Semibold"/>
                      </a:endParaRPr>
                    </a:p>
                  </a:txBody>
                  <a:tcPr marL="27000" marR="27000" marT="0" marB="0"/>
                </a:tc>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800" dirty="0" smtClean="0">
                          <a:sym typeface="SF Hello Semibold"/>
                        </a:rPr>
                        <a:t>Size</a:t>
                      </a:r>
                      <a:endParaRPr lang="en-US" altLang="ko-KR" sz="800" dirty="0" smtClean="0">
                        <a:latin typeface="SF Hello Semibold"/>
                        <a:ea typeface="SF Hello Semibold"/>
                        <a:cs typeface="SF Hello Semibold"/>
                        <a:sym typeface="SF Hello Semibold"/>
                      </a:endParaRPr>
                    </a:p>
                  </a:txBody>
                  <a:tcPr marL="27000" marR="27000" marT="0" marB="0"/>
                </a:tc>
                <a:tc>
                  <a:txBody>
                    <a:bodyPr/>
                    <a:lstStyle/>
                    <a:p>
                      <a:pPr algn="l" defTabSz="457200">
                        <a:tabLst/>
                        <a:defRPr sz="1800">
                          <a:solidFill>
                            <a:srgbClr val="000000"/>
                          </a:solidFill>
                        </a:defRPr>
                      </a:pPr>
                      <a:r>
                        <a:rPr lang="en-US" altLang="ko-KR" sz="900" dirty="0" smtClean="0">
                          <a:sym typeface="SF Hello Semibold"/>
                        </a:rPr>
                        <a:t>Value</a:t>
                      </a:r>
                      <a:endParaRPr lang="en-US" altLang="ko-KR" sz="900" dirty="0">
                        <a:latin typeface="SF Hello Semibold"/>
                        <a:ea typeface="SF Hello Semibold"/>
                        <a:cs typeface="SF Hello Semibold"/>
                        <a:sym typeface="SF Hello Semibold"/>
                      </a:endParaRPr>
                    </a:p>
                  </a:txBody>
                  <a:tcPr marL="27000" marR="27000" marT="0" marB="0"/>
                </a:tc>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900" dirty="0" smtClean="0">
                          <a:sym typeface="SF Hello Semibold"/>
                        </a:rPr>
                        <a:t>Description</a:t>
                      </a:r>
                      <a:endParaRPr lang="en-US" altLang="ko-KR" sz="900" dirty="0" smtClean="0">
                        <a:latin typeface="SF Hello Semibold"/>
                        <a:ea typeface="SF Hello Semibold"/>
                        <a:cs typeface="SF Hello Semibold"/>
                        <a:sym typeface="SF Hello Semibold"/>
                      </a:endParaRPr>
                    </a:p>
                  </a:txBody>
                  <a:tcPr marL="27000" marR="27000" marT="0" marB="0"/>
                </a:tc>
                <a:extLst>
                  <a:ext uri="{0D108BD9-81ED-4DB2-BD59-A6C34878D82A}">
                    <a16:rowId xmlns:a16="http://schemas.microsoft.com/office/drawing/2014/main" val="10000"/>
                  </a:ext>
                </a:extLst>
              </a:tr>
              <a:tr h="219260">
                <a:tc>
                  <a:txBody>
                    <a:bodyPr/>
                    <a:lstStyle/>
                    <a:p>
                      <a:pPr algn="l"/>
                      <a:r>
                        <a:rPr lang="en-US" altLang="ko-KR" sz="900" dirty="0" smtClean="0"/>
                        <a:t>Poll</a:t>
                      </a:r>
                      <a:r>
                        <a:rPr lang="en-US" altLang="ko-KR" sz="900" baseline="0" dirty="0" smtClean="0"/>
                        <a:t> </a:t>
                      </a:r>
                      <a:r>
                        <a:rPr lang="en-US" altLang="ko-KR" sz="900" dirty="0" smtClean="0"/>
                        <a:t>Mode</a:t>
                      </a:r>
                      <a:endParaRPr lang="en-US" altLang="ko-KR" sz="900" b="0" i="0" dirty="0" smtClean="0">
                        <a:solidFill>
                          <a:schemeClr val="tx1"/>
                        </a:solidFill>
                      </a:endParaRPr>
                    </a:p>
                  </a:txBody>
                  <a:tcPr marL="27000" marR="27000" marT="0" marB="0"/>
                </a:tc>
                <a:tc>
                  <a:txBody>
                    <a:bodyPr/>
                    <a:lstStyle/>
                    <a:p>
                      <a:pPr latinLnBrk="1"/>
                      <a:r>
                        <a:rPr lang="en-US" altLang="ko-KR" sz="900" dirty="0" smtClean="0"/>
                        <a:t>1 bit</a:t>
                      </a:r>
                      <a:endParaRPr lang="ko-KR" altLang="en-US" sz="900" dirty="0"/>
                    </a:p>
                  </a:txBody>
                  <a:tcPr marL="27000" marR="27000" marT="0" marB="0"/>
                </a:tc>
                <a:tc>
                  <a:txBody>
                    <a:bodyPr/>
                    <a:lstStyle/>
                    <a:p>
                      <a:pPr algn="l"/>
                      <a:r>
                        <a:rPr lang="en-US" altLang="ko-KR" sz="800" dirty="0" smtClean="0"/>
                        <a:t>0:</a:t>
                      </a:r>
                      <a:r>
                        <a:rPr lang="en-US" altLang="ko-KR" sz="800" baseline="0" dirty="0" smtClean="0"/>
                        <a:t> Controller</a:t>
                      </a:r>
                    </a:p>
                    <a:p>
                      <a:pPr algn="l"/>
                      <a:r>
                        <a:rPr lang="en-US" altLang="ko-KR" sz="800" baseline="0" dirty="0" smtClean="0"/>
                        <a:t>1: Controlee</a:t>
                      </a:r>
                      <a:endParaRPr lang="en-US" altLang="ko-KR" sz="800" b="0" i="0" dirty="0" smtClean="0">
                        <a:solidFill>
                          <a:schemeClr val="tx1"/>
                        </a:solidFill>
                      </a:endParaRPr>
                    </a:p>
                  </a:txBody>
                  <a:tcPr marL="27000" marR="27000" marT="0" marB="0"/>
                </a:tc>
                <a:tc>
                  <a:txBody>
                    <a:bodyPr/>
                    <a:lstStyle/>
                    <a:p>
                      <a:pPr marL="0" marR="0" lvl="1" indent="0" algn="l" defTabSz="914400" rtl="0" eaLnBrk="1" fontAlgn="auto" latinLnBrk="1" hangingPunct="1">
                        <a:lnSpc>
                          <a:spcPct val="100000"/>
                        </a:lnSpc>
                        <a:spcBef>
                          <a:spcPts val="0"/>
                        </a:spcBef>
                        <a:spcAft>
                          <a:spcPts val="0"/>
                        </a:spcAft>
                        <a:buClrTx/>
                        <a:buSzTx/>
                        <a:buFontTx/>
                        <a:buNone/>
                        <a:tabLst/>
                        <a:defRPr/>
                      </a:pPr>
                      <a:r>
                        <a:rPr lang="en-US" altLang="ko-KR" sz="800" dirty="0" smtClean="0">
                          <a:solidFill>
                            <a:schemeClr val="tx1"/>
                          </a:solidFill>
                        </a:rPr>
                        <a:t>Indicates whether a  Controller (0) </a:t>
                      </a:r>
                      <a:r>
                        <a:rPr lang="en-US" altLang="ko-KR" sz="800" b="0" dirty="0" smtClean="0">
                          <a:solidFill>
                            <a:schemeClr val="tx1"/>
                          </a:solidFill>
                        </a:rPr>
                        <a:t>or a Controlee (1) will</a:t>
                      </a:r>
                      <a:r>
                        <a:rPr lang="en-US" altLang="ko-KR" sz="800" b="0" baseline="0" dirty="0" smtClean="0">
                          <a:solidFill>
                            <a:schemeClr val="tx1"/>
                          </a:solidFill>
                        </a:rPr>
                        <a:t> be the initiator. </a:t>
                      </a:r>
                      <a:endParaRPr lang="ko-KR" altLang="ko-KR" sz="800" b="0" dirty="0" smtClean="0">
                        <a:solidFill>
                          <a:schemeClr val="tx1"/>
                        </a:solidFill>
                      </a:endParaRPr>
                    </a:p>
                  </a:txBody>
                  <a:tcPr marL="27000" marR="27000" marT="0" marB="0"/>
                </a:tc>
                <a:extLst>
                  <a:ext uri="{0D108BD9-81ED-4DB2-BD59-A6C34878D82A}">
                    <a16:rowId xmlns:a16="http://schemas.microsoft.com/office/drawing/2014/main" val="10001"/>
                  </a:ext>
                </a:extLst>
              </a:tr>
              <a:tr h="434006">
                <a:tc>
                  <a:txBody>
                    <a:bodyPr/>
                    <a:lstStyle/>
                    <a:p>
                      <a:pPr algn="l"/>
                      <a:r>
                        <a:rPr lang="en-US" altLang="ko-KR" sz="900" dirty="0" smtClean="0"/>
                        <a:t>Secure</a:t>
                      </a:r>
                      <a:r>
                        <a:rPr lang="en-US" altLang="ko-KR" sz="900" baseline="0" dirty="0" smtClean="0"/>
                        <a:t> </a:t>
                      </a:r>
                      <a:r>
                        <a:rPr lang="en-US" altLang="ko-KR" sz="900" dirty="0" smtClean="0"/>
                        <a:t>Mode </a:t>
                      </a:r>
                      <a:endParaRPr lang="en-US" altLang="ko-KR" sz="900" b="0" i="0" dirty="0" smtClean="0">
                        <a:solidFill>
                          <a:schemeClr val="tx1"/>
                        </a:solidFill>
                      </a:endParaRPr>
                    </a:p>
                  </a:txBody>
                  <a:tcPr marL="27000" marR="27000" marT="0" marB="0"/>
                </a:tc>
                <a:tc>
                  <a:txBody>
                    <a:bodyPr/>
                    <a:lstStyle/>
                    <a:p>
                      <a:pPr latinLnBrk="1"/>
                      <a:r>
                        <a:rPr lang="en-US" altLang="ko-KR" sz="900" dirty="0" smtClean="0"/>
                        <a:t>2 bits </a:t>
                      </a:r>
                      <a:endParaRPr lang="ko-KR" altLang="en-US" sz="900" dirty="0"/>
                    </a:p>
                  </a:txBody>
                  <a:tcPr marL="27000" marR="27000" marT="0" marB="0"/>
                </a:tc>
                <a:tc>
                  <a:txBody>
                    <a:bodyPr/>
                    <a:lstStyle/>
                    <a:p>
                      <a:pPr algn="l"/>
                      <a:r>
                        <a:rPr lang="en-US" altLang="ko-KR" sz="800" dirty="0" smtClean="0"/>
                        <a:t>00:</a:t>
                      </a:r>
                      <a:r>
                        <a:rPr lang="en-US" altLang="ko-KR" sz="800" baseline="0" dirty="0" smtClean="0"/>
                        <a:t> Normal</a:t>
                      </a:r>
                    </a:p>
                    <a:p>
                      <a:pPr algn="l"/>
                      <a:r>
                        <a:rPr lang="en-US" altLang="ko-KR" sz="800" baseline="0" dirty="0" smtClean="0"/>
                        <a:t>01: Secure w/o Payload</a:t>
                      </a:r>
                    </a:p>
                    <a:p>
                      <a:pPr algn="l"/>
                      <a:r>
                        <a:rPr lang="en-US" altLang="ko-KR" sz="800" dirty="0" smtClean="0"/>
                        <a:t>10:</a:t>
                      </a:r>
                      <a:r>
                        <a:rPr lang="en-US" altLang="ko-KR" sz="800" baseline="0" dirty="0" smtClean="0"/>
                        <a:t> </a:t>
                      </a:r>
                      <a:r>
                        <a:rPr lang="en-US" altLang="ko-KR" sz="800" dirty="0" smtClean="0"/>
                        <a:t>Secure</a:t>
                      </a:r>
                      <a:r>
                        <a:rPr lang="en-US" altLang="ko-KR" sz="800" baseline="0" dirty="0" smtClean="0"/>
                        <a:t> w Payload</a:t>
                      </a:r>
                    </a:p>
                    <a:p>
                      <a:pPr algn="l"/>
                      <a:r>
                        <a:rPr lang="en-US" altLang="ko-KR" sz="800" b="0" i="0" baseline="0" dirty="0" smtClean="0">
                          <a:solidFill>
                            <a:schemeClr val="tx1"/>
                          </a:solidFill>
                        </a:rPr>
                        <a:t>11: Reserved</a:t>
                      </a:r>
                      <a:endParaRPr lang="en-US" altLang="ko-KR" sz="800" b="0" i="0" dirty="0" smtClean="0">
                        <a:solidFill>
                          <a:schemeClr val="tx1"/>
                        </a:solidFill>
                      </a:endParaRPr>
                    </a:p>
                  </a:txBody>
                  <a:tcPr marL="27000" marR="27000" marT="0" marB="0"/>
                </a:tc>
                <a:tc>
                  <a:txBody>
                    <a:bodyPr/>
                    <a:lstStyle/>
                    <a:p>
                      <a:pPr marL="0" marR="0" lvl="1" indent="0" algn="l" defTabSz="914400" rtl="0" eaLnBrk="1" fontAlgn="auto" latinLnBrk="1" hangingPunct="1">
                        <a:lnSpc>
                          <a:spcPct val="100000"/>
                        </a:lnSpc>
                        <a:spcBef>
                          <a:spcPts val="0"/>
                        </a:spcBef>
                        <a:spcAft>
                          <a:spcPts val="0"/>
                        </a:spcAft>
                        <a:buClrTx/>
                        <a:buSzTx/>
                        <a:buFontTx/>
                        <a:buNone/>
                        <a:tabLst/>
                        <a:defRPr/>
                      </a:pPr>
                      <a:r>
                        <a:rPr lang="en-US" altLang="ko-KR" sz="800" dirty="0" smtClean="0">
                          <a:solidFill>
                            <a:schemeClr val="tx1"/>
                          </a:solidFill>
                        </a:rPr>
                        <a:t>Indicates whether the</a:t>
                      </a:r>
                      <a:r>
                        <a:rPr lang="en-US" altLang="ko-KR" sz="800" baseline="0" dirty="0" smtClean="0">
                          <a:solidFill>
                            <a:schemeClr val="tx1"/>
                          </a:solidFill>
                        </a:rPr>
                        <a:t> ranging frame has no STS with payload (0), STS without Payload(1), STS with Payload</a:t>
                      </a:r>
                      <a:r>
                        <a:rPr lang="en-US" altLang="ko-KR" sz="800" dirty="0" smtClean="0">
                          <a:solidFill>
                            <a:schemeClr val="tx1"/>
                          </a:solidFill>
                        </a:rPr>
                        <a:t>(2)</a:t>
                      </a:r>
                      <a:endParaRPr lang="ko-KR" altLang="ko-KR" sz="800" dirty="0" smtClean="0">
                        <a:solidFill>
                          <a:schemeClr val="tx1"/>
                        </a:solidFill>
                      </a:endParaRPr>
                    </a:p>
                    <a:p>
                      <a:pPr latinLnBrk="1"/>
                      <a:endParaRPr lang="ko-KR" altLang="en-US" sz="900" dirty="0">
                        <a:solidFill>
                          <a:schemeClr val="tx1"/>
                        </a:solidFill>
                      </a:endParaRPr>
                    </a:p>
                  </a:txBody>
                  <a:tcPr marL="27000" marR="27000" marT="0" marB="0"/>
                </a:tc>
                <a:extLst>
                  <a:ext uri="{0D108BD9-81ED-4DB2-BD59-A6C34878D82A}">
                    <a16:rowId xmlns:a16="http://schemas.microsoft.com/office/drawing/2014/main" val="10002"/>
                  </a:ext>
                </a:extLst>
              </a:tr>
              <a:tr h="434006">
                <a:tc>
                  <a:txBody>
                    <a:bodyPr/>
                    <a:lstStyle/>
                    <a:p>
                      <a:pPr algn="l"/>
                      <a:r>
                        <a:rPr lang="en-US" altLang="ko-KR" sz="900" dirty="0" smtClean="0"/>
                        <a:t>Cast Mode </a:t>
                      </a:r>
                      <a:endParaRPr lang="en-US" altLang="ko-KR" sz="900" b="0" i="0" dirty="0" smtClean="0">
                        <a:solidFill>
                          <a:schemeClr val="tx1"/>
                        </a:solidFill>
                      </a:endParaRPr>
                    </a:p>
                  </a:txBody>
                  <a:tcPr marL="27000" marR="27000" marT="0" marB="0"/>
                </a:tc>
                <a:tc>
                  <a:txBody>
                    <a:bodyPr/>
                    <a:lstStyle/>
                    <a:p>
                      <a:pPr latinLnBrk="1"/>
                      <a:r>
                        <a:rPr lang="en-US" altLang="ko-KR" sz="900" dirty="0" smtClean="0"/>
                        <a:t>2 bits</a:t>
                      </a:r>
                      <a:endParaRPr lang="ko-KR" altLang="en-US" sz="900" dirty="0"/>
                    </a:p>
                  </a:txBody>
                  <a:tcPr marL="27000" marR="27000" marT="0" marB="0"/>
                </a:tc>
                <a:tc>
                  <a:txBody>
                    <a:bodyPr/>
                    <a:lstStyle/>
                    <a:p>
                      <a:pPr algn="l"/>
                      <a:r>
                        <a:rPr lang="en-US" altLang="ko-KR" sz="800" dirty="0" smtClean="0"/>
                        <a:t>00:</a:t>
                      </a:r>
                      <a:r>
                        <a:rPr lang="en-US" altLang="ko-KR" sz="800" baseline="0" dirty="0" smtClean="0"/>
                        <a:t> Unicast</a:t>
                      </a:r>
                    </a:p>
                    <a:p>
                      <a:pPr algn="l"/>
                      <a:r>
                        <a:rPr lang="en-US" altLang="ko-KR" sz="800" baseline="0" dirty="0" smtClean="0"/>
                        <a:t>01: Multicast</a:t>
                      </a:r>
                    </a:p>
                    <a:p>
                      <a:pPr algn="l"/>
                      <a:r>
                        <a:rPr lang="en-US" altLang="ko-KR" sz="800" baseline="0" dirty="0" smtClean="0"/>
                        <a:t>10: Broadcast</a:t>
                      </a:r>
                    </a:p>
                    <a:p>
                      <a:pPr algn="l"/>
                      <a:r>
                        <a:rPr lang="en-US" altLang="ko-KR" sz="800" baseline="0" dirty="0" smtClean="0"/>
                        <a:t>11: Many-2-Many</a:t>
                      </a:r>
                      <a:endParaRPr lang="en-US" altLang="ko-KR" sz="800" b="0" i="0" dirty="0" smtClean="0">
                        <a:solidFill>
                          <a:schemeClr val="tx1"/>
                        </a:solidFill>
                      </a:endParaRPr>
                    </a:p>
                  </a:txBody>
                  <a:tcPr marL="27000" marR="27000" marT="0" marB="0"/>
                </a:tc>
                <a:tc>
                  <a:txBody>
                    <a:bodyPr/>
                    <a:lstStyle/>
                    <a:p>
                      <a:pPr marL="0" marR="0" lvl="1" indent="0" algn="l" defTabSz="914400" rtl="0" eaLnBrk="1" fontAlgn="auto" latinLnBrk="1" hangingPunct="1">
                        <a:lnSpc>
                          <a:spcPct val="100000"/>
                        </a:lnSpc>
                        <a:spcBef>
                          <a:spcPts val="0"/>
                        </a:spcBef>
                        <a:spcAft>
                          <a:spcPts val="0"/>
                        </a:spcAft>
                        <a:buClrTx/>
                        <a:buSzTx/>
                        <a:buFontTx/>
                        <a:buNone/>
                        <a:tabLst/>
                        <a:defRPr/>
                      </a:pPr>
                      <a:r>
                        <a:rPr lang="en-US" altLang="ko-KR" sz="800" dirty="0" smtClean="0">
                          <a:solidFill>
                            <a:schemeClr val="tx1"/>
                          </a:solidFill>
                        </a:rPr>
                        <a:t> Indicates whether the transmission is Unicast (00), Multicast (01), Broadcast (10), or Many-to-Many (11).  </a:t>
                      </a:r>
                      <a:endParaRPr lang="ko-KR" altLang="ko-KR" sz="800" dirty="0" smtClean="0">
                        <a:solidFill>
                          <a:schemeClr val="tx1"/>
                        </a:solidFill>
                      </a:endParaRPr>
                    </a:p>
                    <a:p>
                      <a:pPr latinLnBrk="1"/>
                      <a:endParaRPr lang="ko-KR" altLang="en-US" sz="900" dirty="0">
                        <a:solidFill>
                          <a:schemeClr val="tx1"/>
                        </a:solidFill>
                      </a:endParaRPr>
                    </a:p>
                  </a:txBody>
                  <a:tcPr marL="27000" marR="27000" marT="0" marB="0"/>
                </a:tc>
                <a:extLst>
                  <a:ext uri="{0D108BD9-81ED-4DB2-BD59-A6C34878D82A}">
                    <a16:rowId xmlns:a16="http://schemas.microsoft.com/office/drawing/2014/main" val="10003"/>
                  </a:ext>
                </a:extLst>
              </a:tr>
              <a:tr h="289680">
                <a:tc>
                  <a:txBody>
                    <a:bodyPr/>
                    <a:lstStyle/>
                    <a:p>
                      <a:pPr algn="l"/>
                      <a:r>
                        <a:rPr lang="en-US" altLang="ko-KR" sz="900" dirty="0" smtClean="0"/>
                        <a:t>Multicast Mode </a:t>
                      </a:r>
                      <a:endParaRPr lang="en-US" altLang="ko-KR" sz="900" b="0" i="0" dirty="0" smtClean="0">
                        <a:solidFill>
                          <a:schemeClr val="tx1"/>
                        </a:solidFill>
                      </a:endParaRPr>
                    </a:p>
                  </a:txBody>
                  <a:tcPr marL="27000" marR="27000" marT="0" marB="0"/>
                </a:tc>
                <a:tc>
                  <a:txBody>
                    <a:bodyPr/>
                    <a:lstStyle/>
                    <a:p>
                      <a:pPr latinLnBrk="1"/>
                      <a:r>
                        <a:rPr lang="en-US" altLang="ko-KR" sz="900" dirty="0" smtClean="0"/>
                        <a:t>1 bit</a:t>
                      </a:r>
                      <a:endParaRPr lang="ko-KR" altLang="en-US" sz="900" dirty="0"/>
                    </a:p>
                  </a:txBody>
                  <a:tcPr marL="27000" marR="27000" marT="0" marB="0"/>
                </a:tc>
                <a:tc>
                  <a:txBody>
                    <a:bodyPr/>
                    <a:lstStyle/>
                    <a:p>
                      <a:pPr algn="l"/>
                      <a:r>
                        <a:rPr lang="en-US" altLang="ko-KR" sz="800" dirty="0" smtClean="0"/>
                        <a:t>0: Contention</a:t>
                      </a:r>
                    </a:p>
                    <a:p>
                      <a:pPr algn="l"/>
                      <a:r>
                        <a:rPr lang="en-US" altLang="ko-KR" sz="800" dirty="0" smtClean="0"/>
                        <a:t>1: Scheduled</a:t>
                      </a:r>
                      <a:endParaRPr lang="en-US" altLang="ko-KR" sz="800" b="0" i="0" dirty="0" smtClean="0">
                        <a:solidFill>
                          <a:schemeClr val="tx1"/>
                        </a:solidFill>
                      </a:endParaRPr>
                    </a:p>
                  </a:txBody>
                  <a:tcPr marL="27000" marR="27000" marT="0" marB="0"/>
                </a:tc>
                <a:tc>
                  <a:txBody>
                    <a:bodyPr/>
                    <a:lstStyle/>
                    <a:p>
                      <a:pPr marL="0" marR="0" lvl="1" indent="0" algn="l" defTabSz="914400" rtl="0" eaLnBrk="1" fontAlgn="auto" latinLnBrk="1" hangingPunct="1">
                        <a:lnSpc>
                          <a:spcPct val="100000"/>
                        </a:lnSpc>
                        <a:spcBef>
                          <a:spcPts val="0"/>
                        </a:spcBef>
                        <a:spcAft>
                          <a:spcPts val="0"/>
                        </a:spcAft>
                        <a:buClrTx/>
                        <a:buSzTx/>
                        <a:buFontTx/>
                        <a:buNone/>
                        <a:tabLst/>
                        <a:defRPr/>
                      </a:pPr>
                      <a:r>
                        <a:rPr lang="en-US" altLang="ko-KR" sz="800" dirty="0" smtClean="0">
                          <a:solidFill>
                            <a:schemeClr val="tx1"/>
                          </a:solidFill>
                        </a:rPr>
                        <a:t>Indicates whether the ranging is contention based (0) or scheduled (1). Applies when Cast Mode is 01 or 11. </a:t>
                      </a:r>
                      <a:endParaRPr lang="ko-KR" altLang="ko-KR" sz="800" dirty="0" smtClean="0">
                        <a:solidFill>
                          <a:schemeClr val="tx1"/>
                        </a:solidFill>
                      </a:endParaRPr>
                    </a:p>
                  </a:txBody>
                  <a:tcPr marL="27000" marR="27000" marT="0" marB="0"/>
                </a:tc>
                <a:extLst>
                  <a:ext uri="{0D108BD9-81ED-4DB2-BD59-A6C34878D82A}">
                    <a16:rowId xmlns:a16="http://schemas.microsoft.com/office/drawing/2014/main" val="10004"/>
                  </a:ext>
                </a:extLst>
              </a:tr>
              <a:tr h="217003">
                <a:tc>
                  <a:txBody>
                    <a:bodyPr/>
                    <a:lstStyle/>
                    <a:p>
                      <a:pPr algn="l"/>
                      <a:r>
                        <a:rPr lang="en-US" altLang="ko-KR" sz="900" dirty="0" smtClean="0"/>
                        <a:t>Ranging</a:t>
                      </a:r>
                      <a:r>
                        <a:rPr lang="en-US" altLang="ko-KR" sz="900" baseline="0" dirty="0" smtClean="0"/>
                        <a:t> </a:t>
                      </a:r>
                      <a:r>
                        <a:rPr lang="en-US" altLang="ko-KR" sz="900" dirty="0" smtClean="0"/>
                        <a:t>Mode </a:t>
                      </a:r>
                      <a:endParaRPr lang="en-US" altLang="ko-KR" sz="900" b="0" i="0" dirty="0" smtClean="0">
                        <a:solidFill>
                          <a:schemeClr val="tx1"/>
                        </a:solidFill>
                      </a:endParaRPr>
                    </a:p>
                  </a:txBody>
                  <a:tcPr marL="27000" marR="27000" marT="0" marB="0"/>
                </a:tc>
                <a:tc>
                  <a:txBody>
                    <a:bodyPr/>
                    <a:lstStyle/>
                    <a:p>
                      <a:pPr latinLnBrk="1"/>
                      <a:r>
                        <a:rPr lang="en-US" altLang="ko-KR" sz="900" dirty="0" smtClean="0"/>
                        <a:t>1</a:t>
                      </a:r>
                      <a:r>
                        <a:rPr lang="en-US" altLang="ko-KR" sz="900" baseline="0" dirty="0" smtClean="0"/>
                        <a:t> bit</a:t>
                      </a:r>
                      <a:endParaRPr lang="ko-KR" altLang="en-US" sz="900" dirty="0"/>
                    </a:p>
                  </a:txBody>
                  <a:tcPr marL="27000" marR="27000" marT="0" marB="0"/>
                </a:tc>
                <a:tc>
                  <a:txBody>
                    <a:bodyPr/>
                    <a:lstStyle/>
                    <a:p>
                      <a:pPr algn="l"/>
                      <a:r>
                        <a:rPr lang="en-US" altLang="ko-KR" sz="800" dirty="0" smtClean="0"/>
                        <a:t>0: SS-TWR</a:t>
                      </a:r>
                    </a:p>
                    <a:p>
                      <a:pPr algn="l"/>
                      <a:r>
                        <a:rPr lang="en-US" altLang="ko-KR" sz="800" dirty="0" smtClean="0"/>
                        <a:t>1: DS-TWR</a:t>
                      </a:r>
                      <a:endParaRPr lang="en-US" altLang="ko-KR" sz="800" b="0" i="0" dirty="0" smtClean="0">
                        <a:solidFill>
                          <a:schemeClr val="tx1"/>
                        </a:solidFill>
                      </a:endParaRPr>
                    </a:p>
                  </a:txBody>
                  <a:tcPr marL="27000" marR="27000" marT="0" marB="0"/>
                </a:tc>
                <a:tc>
                  <a:txBody>
                    <a:bodyPr/>
                    <a:lstStyle/>
                    <a:p>
                      <a:pPr marL="0" marR="0" lvl="1" indent="0" algn="l" defTabSz="914400" rtl="0" eaLnBrk="1" fontAlgn="auto" latinLnBrk="1" hangingPunct="1">
                        <a:lnSpc>
                          <a:spcPct val="100000"/>
                        </a:lnSpc>
                        <a:spcBef>
                          <a:spcPts val="0"/>
                        </a:spcBef>
                        <a:spcAft>
                          <a:spcPts val="0"/>
                        </a:spcAft>
                        <a:buClrTx/>
                        <a:buSzTx/>
                        <a:buFontTx/>
                        <a:buNone/>
                        <a:tabLst/>
                        <a:defRPr/>
                      </a:pPr>
                      <a:r>
                        <a:rPr lang="en-US" altLang="ko-KR" sz="800" dirty="0" smtClean="0">
                          <a:solidFill>
                            <a:schemeClr val="tx1"/>
                          </a:solidFill>
                        </a:rPr>
                        <a:t>Indicates if the ranging is SS-TWR (0) i.e., no final reply poll; or DS-TWR (1) i.e., includes a final reply poll. </a:t>
                      </a:r>
                      <a:endParaRPr lang="ko-KR" altLang="ko-KR" sz="800" dirty="0" smtClean="0">
                        <a:solidFill>
                          <a:schemeClr val="tx1"/>
                        </a:solidFill>
                      </a:endParaRPr>
                    </a:p>
                  </a:txBody>
                  <a:tcPr marL="27000" marR="27000" marT="0" marB="0"/>
                </a:tc>
                <a:extLst>
                  <a:ext uri="{0D108BD9-81ED-4DB2-BD59-A6C34878D82A}">
                    <a16:rowId xmlns:a16="http://schemas.microsoft.com/office/drawing/2014/main" val="10005"/>
                  </a:ext>
                </a:extLst>
              </a:tr>
              <a:tr h="381340">
                <a:tc>
                  <a:txBody>
                    <a:bodyPr/>
                    <a:lstStyle/>
                    <a:p>
                      <a:pPr algn="l"/>
                      <a:r>
                        <a:rPr lang="en-US" altLang="ko-KR" sz="900" dirty="0" smtClean="0"/>
                        <a:t>Time</a:t>
                      </a:r>
                      <a:r>
                        <a:rPr lang="en-US" altLang="ko-KR" sz="900" baseline="0" dirty="0" smtClean="0"/>
                        <a:t>  Structure Indicator</a:t>
                      </a:r>
                      <a:endParaRPr lang="en-US" altLang="ko-KR" sz="900" b="0" i="0" dirty="0" smtClean="0">
                        <a:solidFill>
                          <a:schemeClr val="tx1"/>
                        </a:solidFill>
                      </a:endParaRPr>
                    </a:p>
                  </a:txBody>
                  <a:tcPr marL="27000" marR="27000" marT="0" marB="0"/>
                </a:tc>
                <a:tc>
                  <a:txBody>
                    <a:bodyPr/>
                    <a:lstStyle/>
                    <a:p>
                      <a:pPr latinLnBrk="1"/>
                      <a:r>
                        <a:rPr lang="en-US" altLang="ko-KR" sz="900" dirty="0" smtClean="0"/>
                        <a:t>1 bit</a:t>
                      </a:r>
                      <a:endParaRPr lang="ko-KR" altLang="en-US" sz="900" dirty="0"/>
                    </a:p>
                  </a:txBody>
                  <a:tcPr marL="27000" marR="27000" marT="0" marB="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800" dirty="0" smtClean="0"/>
                        <a:t>0:</a:t>
                      </a:r>
                      <a:r>
                        <a:rPr lang="en-US" altLang="ko-KR" sz="800" baseline="0" dirty="0" smtClean="0"/>
                        <a:t> Invoking Interval Update IE</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800" baseline="0" dirty="0" smtClean="0"/>
                        <a:t>1: Invoking Interval Update IE </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800" baseline="0" dirty="0" smtClean="0"/>
                        <a:t>    and  Block Structure IEs</a:t>
                      </a:r>
                      <a:endParaRPr lang="en-US" altLang="ko-KR" sz="800" b="0" i="0" baseline="0" dirty="0" smtClean="0">
                        <a:solidFill>
                          <a:schemeClr val="tx1"/>
                        </a:solidFill>
                      </a:endParaRPr>
                    </a:p>
                  </a:txBody>
                  <a:tcPr marL="27000" marR="27000" marT="0" marB="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800" dirty="0" smtClean="0">
                          <a:solidFill>
                            <a:schemeClr val="tx1"/>
                          </a:solidFill>
                        </a:rPr>
                        <a:t>Indicates if  the Interval</a:t>
                      </a:r>
                      <a:r>
                        <a:rPr lang="en-US" altLang="ko-KR" sz="800" baseline="0" dirty="0" smtClean="0">
                          <a:solidFill>
                            <a:schemeClr val="tx1"/>
                          </a:solidFill>
                        </a:rPr>
                        <a:t> IE is invoked (0) i.e., </a:t>
                      </a:r>
                      <a:r>
                        <a:rPr lang="en-US" altLang="ko-KR" sz="800" dirty="0" smtClean="0">
                          <a:solidFill>
                            <a:schemeClr val="tx1"/>
                          </a:solidFill>
                        </a:rPr>
                        <a:t>Interval</a:t>
                      </a:r>
                      <a:r>
                        <a:rPr lang="en-US" altLang="ko-KR" sz="800" baseline="0" dirty="0" smtClean="0">
                          <a:solidFill>
                            <a:schemeClr val="tx1"/>
                          </a:solidFill>
                        </a:rPr>
                        <a:t> based mode; </a:t>
                      </a:r>
                      <a:r>
                        <a:rPr lang="en-US" altLang="ko-KR" sz="800" dirty="0" smtClean="0">
                          <a:solidFill>
                            <a:schemeClr val="tx1"/>
                          </a:solidFill>
                        </a:rPr>
                        <a:t>or</a:t>
                      </a:r>
                      <a:r>
                        <a:rPr lang="en-US" altLang="ko-KR" sz="800" baseline="0" dirty="0" smtClean="0">
                          <a:solidFill>
                            <a:schemeClr val="tx1"/>
                          </a:solidFill>
                        </a:rPr>
                        <a:t> </a:t>
                      </a:r>
                      <a:r>
                        <a:rPr lang="en-US" altLang="ko-KR" sz="800" baseline="0" dirty="0" smtClean="0"/>
                        <a:t>Interval Update IE and Block Structure </a:t>
                      </a:r>
                      <a:r>
                        <a:rPr lang="en-US" altLang="ko-KR" sz="800" baseline="0" dirty="0" smtClean="0">
                          <a:solidFill>
                            <a:schemeClr val="tx1"/>
                          </a:solidFill>
                        </a:rPr>
                        <a:t>Block Structure IEs are invoked </a:t>
                      </a:r>
                      <a:r>
                        <a:rPr lang="en-US" altLang="ko-KR" sz="800" dirty="0" smtClean="0">
                          <a:solidFill>
                            <a:schemeClr val="tx1"/>
                          </a:solidFill>
                        </a:rPr>
                        <a:t>(1) i.e., Block</a:t>
                      </a:r>
                      <a:r>
                        <a:rPr lang="en-US" altLang="ko-KR" sz="800" baseline="0" dirty="0" smtClean="0">
                          <a:solidFill>
                            <a:schemeClr val="tx1"/>
                          </a:solidFill>
                        </a:rPr>
                        <a:t> based mode</a:t>
                      </a:r>
                      <a:endParaRPr lang="ko-KR" altLang="ko-KR" sz="800" dirty="0" smtClean="0">
                        <a:solidFill>
                          <a:schemeClr val="tx1"/>
                        </a:solidFill>
                      </a:endParaRPr>
                    </a:p>
                  </a:txBody>
                  <a:tcPr marL="27000" marR="27000" marT="0" marB="0"/>
                </a:tc>
                <a:extLst>
                  <a:ext uri="{0D108BD9-81ED-4DB2-BD59-A6C34878D82A}">
                    <a16:rowId xmlns:a16="http://schemas.microsoft.com/office/drawing/2014/main" val="10006"/>
                  </a:ext>
                </a:extLst>
              </a:tr>
              <a:tr h="217003">
                <a:tc>
                  <a:txBody>
                    <a:bodyPr/>
                    <a:lstStyle/>
                    <a:p>
                      <a:pPr algn="l"/>
                      <a:r>
                        <a:rPr lang="en-US" altLang="ko-KR" sz="900" i="1" kern="1200" baseline="0" dirty="0" err="1" smtClean="0"/>
                        <a:t>MinimumBlockLength</a:t>
                      </a:r>
                      <a:endParaRPr lang="en-US" altLang="ko-KR" sz="900" b="0" i="1" kern="1200" baseline="0" dirty="0" smtClean="0">
                        <a:solidFill>
                          <a:schemeClr val="tx1"/>
                        </a:solidFill>
                        <a:latin typeface="+mn-lt"/>
                        <a:ea typeface="+mn-ea"/>
                        <a:cs typeface="+mn-cs"/>
                      </a:endParaRPr>
                    </a:p>
                  </a:txBody>
                  <a:tcPr marL="27000" marR="27000" marT="0" marB="0"/>
                </a:tc>
                <a:tc>
                  <a:txBody>
                    <a:bodyPr/>
                    <a:lstStyle/>
                    <a:p>
                      <a:pPr latinLnBrk="1"/>
                      <a:r>
                        <a:rPr lang="en-US" altLang="ko-KR" sz="900" dirty="0" smtClean="0"/>
                        <a:t>TBD</a:t>
                      </a:r>
                      <a:endParaRPr lang="ko-KR" altLang="en-US" sz="900" dirty="0"/>
                    </a:p>
                  </a:txBody>
                  <a:tcPr marL="27000" marR="27000" marT="0" marB="0"/>
                </a:tc>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800" dirty="0" smtClean="0"/>
                        <a:t># of TU</a:t>
                      </a:r>
                      <a:endParaRPr lang="en-US" altLang="ko-KR" sz="800" b="0" i="0" dirty="0" smtClean="0">
                        <a:solidFill>
                          <a:schemeClr val="tx1"/>
                        </a:solidFill>
                      </a:endParaRPr>
                    </a:p>
                  </a:txBody>
                  <a:tcPr marL="27000" marR="27000" marT="0" marB="0"/>
                </a:tc>
                <a:tc>
                  <a:txBody>
                    <a:bodyPr/>
                    <a:lstStyle/>
                    <a:p>
                      <a:pPr marL="0" marR="0" lvl="1" indent="0" algn="l" defTabSz="914400" rtl="0" eaLnBrk="1" fontAlgn="auto" latinLnBrk="1" hangingPunct="1">
                        <a:lnSpc>
                          <a:spcPct val="100000"/>
                        </a:lnSpc>
                        <a:spcBef>
                          <a:spcPts val="0"/>
                        </a:spcBef>
                        <a:spcAft>
                          <a:spcPts val="0"/>
                        </a:spcAft>
                        <a:buClrTx/>
                        <a:buSzTx/>
                        <a:buFontTx/>
                        <a:buNone/>
                        <a:tabLst/>
                        <a:defRPr/>
                      </a:pPr>
                      <a:r>
                        <a:rPr lang="en-US" altLang="ko-KR" sz="800" dirty="0" smtClean="0">
                          <a:solidFill>
                            <a:schemeClr val="tx1"/>
                          </a:solidFill>
                        </a:rPr>
                        <a:t>Specifies the length (duration) of minimum</a:t>
                      </a:r>
                      <a:r>
                        <a:rPr lang="en-US" altLang="ko-KR" sz="800" baseline="0" dirty="0" smtClean="0">
                          <a:solidFill>
                            <a:schemeClr val="tx1"/>
                          </a:solidFill>
                        </a:rPr>
                        <a:t> length of Ranging Block</a:t>
                      </a:r>
                      <a:endParaRPr lang="ko-KR" altLang="ko-KR" sz="800" dirty="0" smtClean="0">
                        <a:solidFill>
                          <a:schemeClr val="tx1"/>
                        </a:solidFill>
                      </a:endParaRPr>
                    </a:p>
                  </a:txBody>
                  <a:tcPr marL="27000" marR="27000" marT="0" marB="0"/>
                </a:tc>
                <a:extLst>
                  <a:ext uri="{0D108BD9-81ED-4DB2-BD59-A6C34878D82A}">
                    <a16:rowId xmlns:a16="http://schemas.microsoft.com/office/drawing/2014/main" val="10007"/>
                  </a:ext>
                </a:extLst>
              </a:tr>
              <a:tr h="244128">
                <a:tc>
                  <a:txBody>
                    <a:bodyPr/>
                    <a:lstStyle/>
                    <a:p>
                      <a:pPr algn="ctr"/>
                      <a:r>
                        <a:rPr lang="en-US" altLang="ko-KR" sz="900" kern="1200" dirty="0" smtClean="0">
                          <a:solidFill>
                            <a:schemeClr val="tx1"/>
                          </a:solidFill>
                          <a:latin typeface="+mn-lt"/>
                          <a:ea typeface="+mn-ea"/>
                          <a:cs typeface="+mn-cs"/>
                        </a:rPr>
                        <a:t>Multiplier for </a:t>
                      </a:r>
                      <a:r>
                        <a:rPr lang="en-US" altLang="ko-KR" sz="900" i="1" kern="1200" dirty="0" err="1" smtClean="0">
                          <a:solidFill>
                            <a:schemeClr val="tx1"/>
                          </a:solidFill>
                          <a:latin typeface="+mn-lt"/>
                          <a:ea typeface="+mn-ea"/>
                          <a:cs typeface="+mn-cs"/>
                        </a:rPr>
                        <a:t>MinimumBlock</a:t>
                      </a:r>
                      <a:r>
                        <a:rPr lang="en-US" altLang="ko-KR" sz="900" i="1" kern="1200" baseline="0" dirty="0" err="1" smtClean="0">
                          <a:solidFill>
                            <a:schemeClr val="tx1"/>
                          </a:solidFill>
                          <a:latin typeface="+mn-lt"/>
                          <a:ea typeface="+mn-ea"/>
                          <a:cs typeface="+mn-cs"/>
                        </a:rPr>
                        <a:t>Length</a:t>
                      </a:r>
                      <a:endParaRPr lang="en-US" altLang="ko-KR" sz="900" i="1" kern="1200" dirty="0" smtClean="0">
                        <a:solidFill>
                          <a:schemeClr val="tx1"/>
                        </a:solidFill>
                        <a:latin typeface="+mn-lt"/>
                        <a:ea typeface="+mn-ea"/>
                        <a:cs typeface="+mn-cs"/>
                      </a:endParaRPr>
                    </a:p>
                  </a:txBody>
                  <a:tcPr marL="27000" marR="27000" marT="0" marB="0"/>
                </a:tc>
                <a:tc>
                  <a:txBody>
                    <a:bodyPr/>
                    <a:lstStyle/>
                    <a:p>
                      <a:pPr latinLnBrk="1"/>
                      <a:r>
                        <a:rPr lang="en-US" altLang="ko-KR" sz="900" dirty="0" smtClean="0"/>
                        <a:t>TBD</a:t>
                      </a:r>
                      <a:endParaRPr lang="ko-KR" altLang="en-US" sz="900" dirty="0"/>
                    </a:p>
                  </a:txBody>
                  <a:tcPr marL="27000" marR="27000" marT="0" marB="0"/>
                </a:tc>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800" b="0" i="0" dirty="0" smtClean="0">
                          <a:solidFill>
                            <a:schemeClr val="tx1"/>
                          </a:solidFill>
                        </a:rPr>
                        <a:t>Integer</a:t>
                      </a:r>
                    </a:p>
                  </a:txBody>
                  <a:tcPr marL="27000" marR="27000" marT="0" marB="0"/>
                </a:tc>
                <a:tc>
                  <a:txBody>
                    <a:bodyPr/>
                    <a:lstStyle/>
                    <a:p>
                      <a:pPr marL="0" marR="0" lvl="1" indent="0" algn="l" defTabSz="914400" rtl="0" eaLnBrk="1" fontAlgn="auto" latinLnBrk="1" hangingPunct="1">
                        <a:lnSpc>
                          <a:spcPct val="100000"/>
                        </a:lnSpc>
                        <a:spcBef>
                          <a:spcPts val="0"/>
                        </a:spcBef>
                        <a:spcAft>
                          <a:spcPts val="0"/>
                        </a:spcAft>
                        <a:buClrTx/>
                        <a:buSzTx/>
                        <a:buFontTx/>
                        <a:buNone/>
                        <a:tabLst/>
                        <a:defRPr/>
                      </a:pPr>
                      <a:r>
                        <a:rPr lang="en-US" altLang="ko-KR" sz="800" dirty="0" smtClean="0">
                          <a:solidFill>
                            <a:schemeClr val="tx1"/>
                          </a:solidFill>
                        </a:rPr>
                        <a:t>Indicates the multiplier for </a:t>
                      </a:r>
                      <a:r>
                        <a:rPr lang="en-US" altLang="ko-KR" sz="800" i="1" dirty="0" err="1" smtClean="0">
                          <a:solidFill>
                            <a:schemeClr val="tx1"/>
                          </a:solidFill>
                        </a:rPr>
                        <a:t>MinimumBlockLength</a:t>
                      </a:r>
                      <a:r>
                        <a:rPr lang="en-US" altLang="ko-KR" sz="800" baseline="0" dirty="0" smtClean="0">
                          <a:solidFill>
                            <a:schemeClr val="tx1"/>
                          </a:solidFill>
                        </a:rPr>
                        <a:t> to calculate the length of Ranging Block</a:t>
                      </a:r>
                      <a:endParaRPr lang="ko-KR" altLang="ko-KR" sz="800" dirty="0" smtClean="0">
                        <a:solidFill>
                          <a:schemeClr val="tx1"/>
                        </a:solidFill>
                      </a:endParaRPr>
                    </a:p>
                  </a:txBody>
                  <a:tcPr marL="27000" marR="27000" marT="0" marB="0"/>
                </a:tc>
                <a:extLst>
                  <a:ext uri="{0D108BD9-81ED-4DB2-BD59-A6C34878D82A}">
                    <a16:rowId xmlns:a16="http://schemas.microsoft.com/office/drawing/2014/main" val="10012"/>
                  </a:ext>
                </a:extLst>
              </a:tr>
              <a:tr h="134590">
                <a:tc>
                  <a:txBody>
                    <a:bodyPr/>
                    <a:lstStyle/>
                    <a:p>
                      <a:pPr algn="l"/>
                      <a:r>
                        <a:rPr lang="en-US" altLang="ko-KR" sz="900" dirty="0" smtClean="0"/>
                        <a:t>Length of </a:t>
                      </a:r>
                      <a:r>
                        <a:rPr lang="en-US" altLang="ko-KR" sz="900" baseline="0" dirty="0" smtClean="0"/>
                        <a:t> </a:t>
                      </a:r>
                      <a:r>
                        <a:rPr lang="en-US" altLang="ko-KR" sz="900" dirty="0" smtClean="0"/>
                        <a:t>Ranging Slot </a:t>
                      </a:r>
                      <a:endParaRPr lang="en-US" altLang="ko-KR" sz="900" b="0" i="0" dirty="0" smtClean="0">
                        <a:solidFill>
                          <a:schemeClr val="tx1"/>
                        </a:solidFill>
                      </a:endParaRPr>
                    </a:p>
                  </a:txBody>
                  <a:tcPr marL="27000" marR="27000" marT="0" marB="0"/>
                </a:tc>
                <a:tc>
                  <a:txBody>
                    <a:bodyPr/>
                    <a:lstStyle/>
                    <a:p>
                      <a:pPr latinLnBrk="1"/>
                      <a:r>
                        <a:rPr lang="en-US" altLang="ko-KR" sz="900" dirty="0" smtClean="0"/>
                        <a:t>TBD</a:t>
                      </a:r>
                      <a:endParaRPr lang="ko-KR" altLang="en-US" sz="900" dirty="0"/>
                    </a:p>
                  </a:txBody>
                  <a:tcPr marL="27000" marR="27000" marT="0" marB="0"/>
                </a:tc>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800" dirty="0" smtClean="0"/>
                        <a:t># of TU</a:t>
                      </a:r>
                      <a:endParaRPr lang="en-US" altLang="ko-KR" sz="800" b="0" i="0" dirty="0" smtClean="0">
                        <a:solidFill>
                          <a:schemeClr val="tx1"/>
                        </a:solidFill>
                      </a:endParaRPr>
                    </a:p>
                  </a:txBody>
                  <a:tcPr marL="27000" marR="27000" marT="0" marB="0"/>
                </a:tc>
                <a:tc>
                  <a:txBody>
                    <a:bodyPr/>
                    <a:lstStyle/>
                    <a:p>
                      <a:pPr marL="0" marR="0" lvl="1" indent="0" algn="l" defTabSz="914400" rtl="0" eaLnBrk="1" fontAlgn="auto" latinLnBrk="1" hangingPunct="1">
                        <a:lnSpc>
                          <a:spcPct val="100000"/>
                        </a:lnSpc>
                        <a:spcBef>
                          <a:spcPts val="0"/>
                        </a:spcBef>
                        <a:spcAft>
                          <a:spcPts val="0"/>
                        </a:spcAft>
                        <a:buClrTx/>
                        <a:buSzTx/>
                        <a:buFontTx/>
                        <a:buNone/>
                        <a:tabLst/>
                        <a:defRPr/>
                      </a:pPr>
                      <a:r>
                        <a:rPr lang="en-US" altLang="ko-KR" sz="800" dirty="0" smtClean="0">
                          <a:solidFill>
                            <a:schemeClr val="tx1"/>
                          </a:solidFill>
                        </a:rPr>
                        <a:t>Specifies the length (duration) of each Ranging</a:t>
                      </a:r>
                      <a:r>
                        <a:rPr lang="en-US" altLang="ko-KR" sz="800" baseline="0" dirty="0" smtClean="0">
                          <a:solidFill>
                            <a:schemeClr val="tx1"/>
                          </a:solidFill>
                        </a:rPr>
                        <a:t> S</a:t>
                      </a:r>
                      <a:r>
                        <a:rPr lang="en-US" altLang="ko-KR" sz="800" dirty="0" smtClean="0">
                          <a:solidFill>
                            <a:schemeClr val="tx1"/>
                          </a:solidFill>
                        </a:rPr>
                        <a:t>lot  </a:t>
                      </a:r>
                      <a:endParaRPr lang="ko-KR" altLang="ko-KR" sz="800" dirty="0" smtClean="0">
                        <a:solidFill>
                          <a:schemeClr val="tx1"/>
                        </a:solidFill>
                      </a:endParaRPr>
                    </a:p>
                  </a:txBody>
                  <a:tcPr marL="27000" marR="27000" marT="0" marB="0"/>
                </a:tc>
                <a:extLst>
                  <a:ext uri="{0D108BD9-81ED-4DB2-BD59-A6C34878D82A}">
                    <a16:rowId xmlns:a16="http://schemas.microsoft.com/office/drawing/2014/main" val="10008"/>
                  </a:ext>
                </a:extLst>
              </a:tr>
              <a:tr h="244128">
                <a:tc>
                  <a:txBody>
                    <a:bodyPr/>
                    <a:lstStyle/>
                    <a:p>
                      <a:pPr algn="l"/>
                      <a:r>
                        <a:rPr lang="en-US" altLang="ko-KR" sz="900" dirty="0" smtClean="0"/>
                        <a:t>Length</a:t>
                      </a:r>
                      <a:r>
                        <a:rPr lang="en-US" altLang="ko-KR" sz="900" baseline="0" dirty="0" smtClean="0"/>
                        <a:t> </a:t>
                      </a:r>
                      <a:r>
                        <a:rPr lang="en-US" altLang="ko-KR" sz="900" dirty="0" smtClean="0"/>
                        <a:t>of </a:t>
                      </a:r>
                      <a:r>
                        <a:rPr lang="en-US" altLang="ko-KR" sz="900" baseline="0" dirty="0" smtClean="0"/>
                        <a:t> </a:t>
                      </a:r>
                      <a:r>
                        <a:rPr lang="en-US" altLang="ko-KR" sz="900" dirty="0" smtClean="0"/>
                        <a:t>Ranging Round</a:t>
                      </a:r>
                      <a:endParaRPr lang="en-US" altLang="ko-KR" sz="900" b="0" i="0" dirty="0" smtClean="0">
                        <a:solidFill>
                          <a:schemeClr val="tx1"/>
                        </a:solidFill>
                      </a:endParaRPr>
                    </a:p>
                  </a:txBody>
                  <a:tcPr marL="27000" marR="27000" marT="0" marB="0"/>
                </a:tc>
                <a:tc>
                  <a:txBody>
                    <a:bodyPr/>
                    <a:lstStyle/>
                    <a:p>
                      <a:pPr latinLnBrk="1"/>
                      <a:r>
                        <a:rPr lang="en-US" altLang="ko-KR" sz="900" dirty="0" smtClean="0"/>
                        <a:t>TBD</a:t>
                      </a:r>
                      <a:endParaRPr lang="ko-KR" altLang="en-US" sz="900" dirty="0"/>
                    </a:p>
                  </a:txBody>
                  <a:tcPr marL="27000" marR="27000" marT="0" marB="0"/>
                </a:tc>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800" dirty="0" smtClean="0"/>
                        <a:t># of slots</a:t>
                      </a:r>
                      <a:endParaRPr lang="en-US" altLang="ko-KR" sz="800" b="0" i="0" dirty="0" smtClean="0">
                        <a:solidFill>
                          <a:schemeClr val="tx1"/>
                        </a:solidFill>
                      </a:endParaRPr>
                    </a:p>
                  </a:txBody>
                  <a:tcPr marL="27000" marR="27000" marT="0" marB="0"/>
                </a:tc>
                <a:tc>
                  <a:txBody>
                    <a:bodyPr/>
                    <a:lstStyle/>
                    <a:p>
                      <a:pPr marL="0" marR="0" lvl="1" indent="0" algn="l" defTabSz="914400" rtl="0" eaLnBrk="1" fontAlgn="auto" latinLnBrk="1" hangingPunct="1">
                        <a:lnSpc>
                          <a:spcPct val="100000"/>
                        </a:lnSpc>
                        <a:spcBef>
                          <a:spcPts val="0"/>
                        </a:spcBef>
                        <a:spcAft>
                          <a:spcPts val="0"/>
                        </a:spcAft>
                        <a:buClrTx/>
                        <a:buSzTx/>
                        <a:buFontTx/>
                        <a:buNone/>
                        <a:tabLst/>
                        <a:defRPr/>
                      </a:pPr>
                      <a:r>
                        <a:rPr lang="en-US" altLang="ko-KR" sz="800" dirty="0" smtClean="0">
                          <a:solidFill>
                            <a:schemeClr val="tx1"/>
                          </a:solidFill>
                        </a:rPr>
                        <a:t>Specifies the length (duration) of Ranging</a:t>
                      </a:r>
                      <a:r>
                        <a:rPr lang="en-US" altLang="ko-KR" sz="800" baseline="0" dirty="0" smtClean="0">
                          <a:solidFill>
                            <a:schemeClr val="tx1"/>
                          </a:solidFill>
                        </a:rPr>
                        <a:t> R</a:t>
                      </a:r>
                      <a:r>
                        <a:rPr lang="en-US" altLang="ko-KR" sz="800" dirty="0" smtClean="0">
                          <a:solidFill>
                            <a:schemeClr val="tx1"/>
                          </a:solidFill>
                        </a:rPr>
                        <a:t>ound</a:t>
                      </a:r>
                      <a:endParaRPr lang="ko-KR" altLang="ko-KR" sz="800" dirty="0" smtClean="0">
                        <a:solidFill>
                          <a:schemeClr val="tx1"/>
                        </a:solidFill>
                      </a:endParaRPr>
                    </a:p>
                  </a:txBody>
                  <a:tcPr marL="27000" marR="27000" marT="0" marB="0"/>
                </a:tc>
                <a:extLst>
                  <a:ext uri="{0D108BD9-81ED-4DB2-BD59-A6C34878D82A}">
                    <a16:rowId xmlns:a16="http://schemas.microsoft.com/office/drawing/2014/main" val="10009"/>
                  </a:ext>
                </a:extLst>
              </a:tr>
              <a:tr h="159935">
                <a:tc>
                  <a:txBody>
                    <a:bodyPr/>
                    <a:lstStyle/>
                    <a:p>
                      <a:pPr algn="l"/>
                      <a:r>
                        <a:rPr lang="en-US" altLang="ko-KR" sz="900" b="0" i="0" dirty="0" smtClean="0">
                          <a:solidFill>
                            <a:schemeClr val="tx1"/>
                          </a:solidFill>
                        </a:rPr>
                        <a:t># of Ranging</a:t>
                      </a:r>
                      <a:r>
                        <a:rPr lang="en-US" altLang="ko-KR" sz="900" b="0" i="0" baseline="0" dirty="0" smtClean="0">
                          <a:solidFill>
                            <a:schemeClr val="tx1"/>
                          </a:solidFill>
                        </a:rPr>
                        <a:t> Rounds</a:t>
                      </a:r>
                      <a:endParaRPr lang="en-US" altLang="ko-KR" sz="900" b="0" i="0" dirty="0" smtClean="0">
                        <a:solidFill>
                          <a:schemeClr val="tx1"/>
                        </a:solidFill>
                      </a:endParaRPr>
                    </a:p>
                  </a:txBody>
                  <a:tcPr marL="27000" marR="27000" marT="0" marB="0"/>
                </a:tc>
                <a:tc>
                  <a:txBody>
                    <a:bodyPr/>
                    <a:lstStyle/>
                    <a:p>
                      <a:pPr latinLnBrk="1"/>
                      <a:r>
                        <a:rPr lang="en-US" altLang="ko-KR" sz="900" dirty="0" smtClean="0"/>
                        <a:t>TBD</a:t>
                      </a:r>
                      <a:endParaRPr lang="ko-KR" altLang="en-US" sz="900" dirty="0"/>
                    </a:p>
                  </a:txBody>
                  <a:tcPr marL="27000" marR="27000" marT="0" marB="0"/>
                </a:tc>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800" b="0" i="0" dirty="0" smtClean="0">
                          <a:solidFill>
                            <a:schemeClr val="tx1"/>
                          </a:solidFill>
                        </a:rPr>
                        <a:t>integer</a:t>
                      </a:r>
                    </a:p>
                  </a:txBody>
                  <a:tcPr marL="27000" marR="27000" marT="0" marB="0"/>
                </a:tc>
                <a:tc>
                  <a:txBody>
                    <a:bodyPr/>
                    <a:lstStyle/>
                    <a:p>
                      <a:pPr marL="0" marR="0" lvl="1" indent="0" algn="l" defTabSz="914400" rtl="0" eaLnBrk="1" fontAlgn="auto" latinLnBrk="1" hangingPunct="1">
                        <a:lnSpc>
                          <a:spcPct val="100000"/>
                        </a:lnSpc>
                        <a:spcBef>
                          <a:spcPts val="0"/>
                        </a:spcBef>
                        <a:spcAft>
                          <a:spcPts val="0"/>
                        </a:spcAft>
                        <a:buClrTx/>
                        <a:buSzTx/>
                        <a:buFontTx/>
                        <a:buNone/>
                        <a:tabLst/>
                        <a:defRPr/>
                      </a:pPr>
                      <a:r>
                        <a:rPr lang="en-US" altLang="ko-KR" sz="800" dirty="0" smtClean="0">
                          <a:solidFill>
                            <a:schemeClr val="tx1"/>
                          </a:solidFill>
                        </a:rPr>
                        <a:t>Specifies the number of Ranging</a:t>
                      </a:r>
                      <a:r>
                        <a:rPr lang="en-US" altLang="ko-KR" sz="800" baseline="0" dirty="0" smtClean="0">
                          <a:solidFill>
                            <a:schemeClr val="tx1"/>
                          </a:solidFill>
                        </a:rPr>
                        <a:t> Rounds in a Ranging Block</a:t>
                      </a:r>
                      <a:endParaRPr lang="ko-KR" altLang="ko-KR" sz="800" dirty="0" smtClean="0">
                        <a:solidFill>
                          <a:schemeClr val="tx1"/>
                        </a:solidFill>
                      </a:endParaRPr>
                    </a:p>
                  </a:txBody>
                  <a:tcPr marL="27000" marR="27000" marT="0" marB="0"/>
                </a:tc>
                <a:extLst>
                  <a:ext uri="{0D108BD9-81ED-4DB2-BD59-A6C34878D82A}">
                    <a16:rowId xmlns:a16="http://schemas.microsoft.com/office/drawing/2014/main" val="10010"/>
                  </a:ext>
                </a:extLst>
              </a:tr>
              <a:tr h="325504">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900" dirty="0" smtClean="0"/>
                        <a:t>Deferred</a:t>
                      </a:r>
                    </a:p>
                    <a:p>
                      <a:pPr algn="l" latinLnBrk="1"/>
                      <a:endParaRPr lang="ko-KR" altLang="en-US" sz="900" dirty="0"/>
                    </a:p>
                  </a:txBody>
                  <a:tcPr marL="27000" marR="27000" marT="0" marB="0"/>
                </a:tc>
                <a:tc>
                  <a:txBody>
                    <a:bodyPr/>
                    <a:lstStyle/>
                    <a:p>
                      <a:pPr latinLnBrk="1"/>
                      <a:r>
                        <a:rPr lang="en-US" altLang="ko-KR" sz="900" dirty="0" smtClean="0"/>
                        <a:t>1 bit</a:t>
                      </a:r>
                      <a:endParaRPr lang="ko-KR" altLang="en-US" sz="900" dirty="0"/>
                    </a:p>
                  </a:txBody>
                  <a:tcPr marL="27000" marR="27000" marT="0" marB="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800" dirty="0" smtClean="0"/>
                        <a:t>0: No need to use  deferred</a:t>
                      </a:r>
                      <a:r>
                        <a:rPr lang="en-US" altLang="ko-KR" sz="800" baseline="0" dirty="0" smtClean="0"/>
                        <a:t> frame</a:t>
                      </a:r>
                    </a:p>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800" baseline="0" dirty="0" smtClean="0"/>
                        <a:t>1: Need to use  </a:t>
                      </a:r>
                      <a:r>
                        <a:rPr lang="en-US" altLang="ko-KR" sz="800" dirty="0" smtClean="0"/>
                        <a:t>deferred</a:t>
                      </a:r>
                      <a:r>
                        <a:rPr lang="en-US" altLang="ko-KR" sz="800" baseline="0" dirty="0" smtClean="0"/>
                        <a:t> frame</a:t>
                      </a:r>
                      <a:endParaRPr lang="en-US" altLang="ko-KR" sz="800" b="0" i="0" baseline="0" dirty="0" smtClean="0">
                        <a:solidFill>
                          <a:schemeClr val="tx1"/>
                        </a:solidFill>
                      </a:endParaRPr>
                    </a:p>
                  </a:txBody>
                  <a:tcPr marL="27000" marR="27000" marT="0" marB="0"/>
                </a:tc>
                <a:tc>
                  <a:txBody>
                    <a:bodyPr/>
                    <a:lstStyle/>
                    <a:p>
                      <a:pPr marL="0" marR="0" lvl="1" indent="0" algn="l" defTabSz="914400" rtl="0" eaLnBrk="1" fontAlgn="auto" latinLnBrk="1" hangingPunct="1">
                        <a:lnSpc>
                          <a:spcPct val="100000"/>
                        </a:lnSpc>
                        <a:spcBef>
                          <a:spcPts val="0"/>
                        </a:spcBef>
                        <a:spcAft>
                          <a:spcPts val="0"/>
                        </a:spcAft>
                        <a:buClrTx/>
                        <a:buSzTx/>
                        <a:buFontTx/>
                        <a:buNone/>
                        <a:tabLst/>
                        <a:defRPr/>
                      </a:pPr>
                      <a:r>
                        <a:rPr lang="en-US" altLang="ko-KR" sz="800" dirty="0" smtClean="0">
                          <a:solidFill>
                            <a:schemeClr val="tx1"/>
                          </a:solidFill>
                        </a:rPr>
                        <a:t>Indicates whether the deferred</a:t>
                      </a:r>
                      <a:r>
                        <a:rPr lang="en-US" altLang="ko-KR" sz="800" baseline="0" dirty="0" smtClean="0">
                          <a:solidFill>
                            <a:schemeClr val="tx1"/>
                          </a:solidFill>
                        </a:rPr>
                        <a:t> frame is required or not </a:t>
                      </a:r>
                      <a:r>
                        <a:rPr lang="en-US" altLang="ko-KR" sz="800" dirty="0" smtClean="0">
                          <a:solidFill>
                            <a:schemeClr val="tx1"/>
                          </a:solidFill>
                        </a:rPr>
                        <a:t> </a:t>
                      </a:r>
                      <a:endParaRPr lang="ko-KR" altLang="ko-KR" sz="800" dirty="0" smtClean="0">
                        <a:solidFill>
                          <a:schemeClr val="tx1"/>
                        </a:solidFill>
                      </a:endParaRPr>
                    </a:p>
                  </a:txBody>
                  <a:tcPr marL="27000" marR="27000" marT="0" marB="0"/>
                </a:tc>
                <a:extLst>
                  <a:ext uri="{0D108BD9-81ED-4DB2-BD59-A6C34878D82A}">
                    <a16:rowId xmlns:a16="http://schemas.microsoft.com/office/drawing/2014/main" val="10011"/>
                  </a:ext>
                </a:extLst>
              </a:tr>
            </a:tbl>
          </a:graphicData>
        </a:graphic>
      </p:graphicFrame>
      <p:sp>
        <p:nvSpPr>
          <p:cNvPr id="10" name="Rectangle 9"/>
          <p:cNvSpPr/>
          <p:nvPr/>
        </p:nvSpPr>
        <p:spPr>
          <a:xfrm>
            <a:off x="1314041" y="1877149"/>
            <a:ext cx="6056716" cy="274570"/>
          </a:xfrm>
          <a:prstGeom prst="rect">
            <a:avLst/>
          </a:prstGeom>
          <a:solidFill>
            <a:srgbClr val="FF0000">
              <a:alpha val="16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p>
        </p:txBody>
      </p:sp>
      <p:sp>
        <p:nvSpPr>
          <p:cNvPr id="4" name="Date Placeholder 3"/>
          <p:cNvSpPr>
            <a:spLocks noGrp="1"/>
          </p:cNvSpPr>
          <p:nvPr>
            <p:ph type="dt" sz="half" idx="10"/>
          </p:nvPr>
        </p:nvSpPr>
        <p:spPr/>
        <p:txBody>
          <a:bodyPr/>
          <a:lstStyle/>
          <a:p>
            <a:r>
              <a:rPr lang="en-US" altLang="en-US" smtClean="0"/>
              <a:t>January 2019</a:t>
            </a:r>
            <a:endParaRPr lang="en-US" altLang="en-US"/>
          </a:p>
        </p:txBody>
      </p:sp>
      <p:sp>
        <p:nvSpPr>
          <p:cNvPr id="8" name="Footer Placeholder 7"/>
          <p:cNvSpPr>
            <a:spLocks noGrp="1"/>
          </p:cNvSpPr>
          <p:nvPr>
            <p:ph type="ftr" sz="quarter" idx="11"/>
          </p:nvPr>
        </p:nvSpPr>
        <p:spPr/>
        <p:txBody>
          <a:bodyPr/>
          <a:lstStyle/>
          <a:p>
            <a:r>
              <a:rPr lang="en-US" altLang="en-US" smtClean="0"/>
              <a:t>Zheda Li (Samsung) et. al.</a:t>
            </a:r>
            <a:endParaRPr lang="en-US" altLang="en-US"/>
          </a:p>
        </p:txBody>
      </p:sp>
    </p:spTree>
    <p:extLst>
      <p:ext uri="{BB962C8B-B14F-4D97-AF65-F5344CB8AC3E}">
        <p14:creationId xmlns:p14="http://schemas.microsoft.com/office/powerpoint/2010/main" val="3563377714"/>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a:xfrm>
            <a:off x="4342399" y="6475413"/>
            <a:ext cx="535403" cy="184666"/>
          </a:xfrm>
        </p:spPr>
        <p:txBody>
          <a:bodyPr/>
          <a:lstStyle/>
          <a:p>
            <a:r>
              <a:rPr lang="en-US" altLang="en-US"/>
              <a:t>Slide </a:t>
            </a:r>
            <a:fld id="{825FF3E2-E949-4C4C-AB9C-2EE82B1DF989}" type="slidenum">
              <a:rPr lang="en-US" altLang="en-US"/>
              <a:pPr/>
              <a:t>12</a:t>
            </a:fld>
            <a:endParaRPr lang="en-US" altLang="en-US"/>
          </a:p>
        </p:txBody>
      </p:sp>
      <p:sp>
        <p:nvSpPr>
          <p:cNvPr id="4099" name="Rectangle 3"/>
          <p:cNvSpPr>
            <a:spLocks noGrp="1" noChangeArrowheads="1"/>
          </p:cNvSpPr>
          <p:nvPr>
            <p:ph type="body" idx="1"/>
          </p:nvPr>
        </p:nvSpPr>
        <p:spPr>
          <a:xfrm>
            <a:off x="269778" y="1484784"/>
            <a:ext cx="8550694" cy="4752528"/>
          </a:xfrm>
          <a:ln/>
        </p:spPr>
        <p:txBody>
          <a:bodyPr>
            <a:normAutofit fontScale="92500" lnSpcReduction="10000"/>
          </a:bodyPr>
          <a:lstStyle/>
          <a:p>
            <a:pPr lvl="1"/>
            <a:r>
              <a:rPr lang="en-US" sz="2600" b="1" dirty="0" smtClean="0">
                <a:latin typeface="+mj-lt"/>
              </a:rPr>
              <a:t>Content fields of Initiator/Responder </a:t>
            </a:r>
            <a:r>
              <a:rPr lang="en-US" sz="2600" b="1" dirty="0">
                <a:latin typeface="+mj-lt"/>
              </a:rPr>
              <a:t>List (IRL) IE </a:t>
            </a:r>
          </a:p>
          <a:p>
            <a:pPr lvl="1"/>
            <a:endParaRPr lang="en-US" sz="1500" b="1" i="1" dirty="0">
              <a:latin typeface="+mj-lt"/>
            </a:endParaRPr>
          </a:p>
          <a:p>
            <a:pPr lvl="1"/>
            <a:endParaRPr lang="en-US" sz="1500" b="1" i="1" dirty="0">
              <a:latin typeface="+mj-lt"/>
            </a:endParaRPr>
          </a:p>
          <a:p>
            <a:pPr lvl="1"/>
            <a:endParaRPr lang="en-US" sz="1500" b="1" i="1" dirty="0">
              <a:latin typeface="+mj-lt"/>
            </a:endParaRPr>
          </a:p>
          <a:p>
            <a:pPr lvl="1"/>
            <a:endParaRPr lang="en-US" sz="1500" b="1" i="1" dirty="0">
              <a:latin typeface="+mj-lt"/>
            </a:endParaRPr>
          </a:p>
          <a:p>
            <a:pPr lvl="2"/>
            <a:r>
              <a:rPr lang="en-US" sz="2200" dirty="0">
                <a:latin typeface="+mj-lt"/>
                <a:ea typeface="맑은 고딕"/>
              </a:rPr>
              <a:t>IRT Table Length: number of rows in IRT Table=number of </a:t>
            </a:r>
            <a:r>
              <a:rPr lang="en-US" sz="2200" dirty="0" smtClean="0">
                <a:latin typeface="+mj-lt"/>
                <a:ea typeface="맑은 고딕"/>
              </a:rPr>
              <a:t>devices </a:t>
            </a:r>
            <a:endParaRPr lang="ko-KR" altLang="en-US" sz="2200" dirty="0">
              <a:latin typeface="+mj-lt"/>
              <a:ea typeface="맑은 고딕"/>
            </a:endParaRPr>
          </a:p>
          <a:p>
            <a:pPr lvl="1"/>
            <a:endParaRPr lang="en-US" sz="1500" b="1" i="1" dirty="0">
              <a:latin typeface="+mj-lt"/>
            </a:endParaRPr>
          </a:p>
          <a:p>
            <a:pPr lvl="1"/>
            <a:r>
              <a:rPr lang="en-US" sz="2600" b="1" dirty="0">
                <a:latin typeface="+mj-lt"/>
              </a:rPr>
              <a:t>Initiator/responder table (IRT) </a:t>
            </a:r>
          </a:p>
          <a:p>
            <a:pPr lvl="2"/>
            <a:r>
              <a:rPr lang="en-US" dirty="0" smtClean="0">
                <a:latin typeface="+mj-lt"/>
              </a:rPr>
              <a:t>Each row of IRT Table</a:t>
            </a:r>
          </a:p>
          <a:p>
            <a:pPr lvl="2"/>
            <a:endParaRPr lang="en-US" dirty="0">
              <a:latin typeface="+mj-lt"/>
            </a:endParaRPr>
          </a:p>
          <a:p>
            <a:pPr lvl="2"/>
            <a:endParaRPr lang="en-US" dirty="0" smtClean="0">
              <a:latin typeface="+mj-lt"/>
            </a:endParaRPr>
          </a:p>
          <a:p>
            <a:pPr lvl="2"/>
            <a:endParaRPr lang="en-US" dirty="0" smtClean="0">
              <a:latin typeface="+mj-lt"/>
            </a:endParaRPr>
          </a:p>
          <a:p>
            <a:pPr lvl="2"/>
            <a:endParaRPr lang="en-US" dirty="0" smtClean="0">
              <a:latin typeface="+mj-lt"/>
            </a:endParaRPr>
          </a:p>
          <a:p>
            <a:pPr lvl="2"/>
            <a:r>
              <a:rPr lang="en-US" dirty="0">
                <a:latin typeface="+mj-lt"/>
              </a:rPr>
              <a:t>A</a:t>
            </a:r>
            <a:r>
              <a:rPr lang="en-US" dirty="0" smtClean="0">
                <a:latin typeface="+mj-lt"/>
              </a:rPr>
              <a:t>ddress of device+ initiator indicator  </a:t>
            </a:r>
            <a:endParaRPr lang="en-US" dirty="0">
              <a:latin typeface="+mj-lt"/>
            </a:endParaRPr>
          </a:p>
        </p:txBody>
      </p:sp>
      <p:graphicFrame>
        <p:nvGraphicFramePr>
          <p:cNvPr id="10" name="표 3"/>
          <p:cNvGraphicFramePr>
            <a:graphicFrameLocks noGrp="1"/>
          </p:cNvGraphicFramePr>
          <p:nvPr>
            <p:extLst>
              <p:ext uri="{D42A27DB-BD31-4B8C-83A1-F6EECF244321}">
                <p14:modId xmlns:p14="http://schemas.microsoft.com/office/powerpoint/2010/main" val="4141438255"/>
              </p:ext>
            </p:extLst>
          </p:nvPr>
        </p:nvGraphicFramePr>
        <p:xfrm>
          <a:off x="2469853" y="2132856"/>
          <a:ext cx="4280494" cy="457200"/>
        </p:xfrm>
        <a:graphic>
          <a:graphicData uri="http://schemas.openxmlformats.org/drawingml/2006/table">
            <a:tbl>
              <a:tblPr firstRow="1" firstCol="1" bandRow="1"/>
              <a:tblGrid>
                <a:gridCol w="2140247">
                  <a:extLst>
                    <a:ext uri="{9D8B030D-6E8A-4147-A177-3AD203B41FA5}">
                      <a16:colId xmlns:a16="http://schemas.microsoft.com/office/drawing/2014/main" val="20000"/>
                    </a:ext>
                  </a:extLst>
                </a:gridCol>
                <a:gridCol w="2140247">
                  <a:extLst>
                    <a:ext uri="{9D8B030D-6E8A-4147-A177-3AD203B41FA5}">
                      <a16:colId xmlns:a16="http://schemas.microsoft.com/office/drawing/2014/main" val="20001"/>
                    </a:ext>
                  </a:extLst>
                </a:gridCol>
              </a:tblGrid>
              <a:tr h="228600">
                <a:tc>
                  <a:txBody>
                    <a:bodyPr/>
                    <a:lstStyle/>
                    <a:p>
                      <a:pPr algn="ctr">
                        <a:spcBef>
                          <a:spcPts val="300"/>
                        </a:spcBef>
                        <a:spcAft>
                          <a:spcPts val="30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500" b="1" dirty="0">
                          <a:effectLst/>
                          <a:latin typeface="Times New Roman"/>
                          <a:ea typeface="맑은 고딕"/>
                        </a:rPr>
                        <a:t>Octets : </a:t>
                      </a:r>
                      <a:r>
                        <a:rPr lang="en-US" sz="1500" b="1" dirty="0" smtClean="0">
                          <a:effectLst/>
                          <a:latin typeface="Times New Roman"/>
                          <a:ea typeface="맑은 고딕"/>
                        </a:rPr>
                        <a:t>1</a:t>
                      </a:r>
                      <a:endParaRPr lang="ko-KR" sz="1500" dirty="0">
                        <a:effectLst/>
                        <a:latin typeface="Times New Roman"/>
                        <a:ea typeface="맑은 고딕"/>
                      </a:endParaRPr>
                    </a:p>
                  </a:txBody>
                  <a:tcPr marL="51435" marR="51435"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spcBef>
                          <a:spcPts val="300"/>
                        </a:spcBef>
                        <a:spcAft>
                          <a:spcPts val="30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500" b="1" dirty="0" smtClean="0">
                          <a:solidFill>
                            <a:schemeClr val="tx1"/>
                          </a:solidFill>
                          <a:effectLst/>
                          <a:latin typeface="Times New Roman"/>
                          <a:ea typeface="맑은 고딕"/>
                        </a:rPr>
                        <a:t>Variable</a:t>
                      </a:r>
                      <a:endParaRPr lang="ko-KR" sz="1500" dirty="0">
                        <a:solidFill>
                          <a:schemeClr val="tx1"/>
                        </a:solidFill>
                        <a:effectLst/>
                        <a:latin typeface="Times New Roman"/>
                        <a:ea typeface="맑은 고딕"/>
                      </a:endParaRPr>
                    </a:p>
                  </a:txBody>
                  <a:tcPr marL="51435" marR="51435"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228600">
                <a:tc>
                  <a:txBody>
                    <a:bodyPr/>
                    <a:lstStyle/>
                    <a:p>
                      <a:pPr algn="ctr">
                        <a:spcBef>
                          <a:spcPts val="300"/>
                        </a:spcBef>
                        <a:spcAft>
                          <a:spcPts val="30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500" dirty="0" smtClean="0">
                          <a:effectLst/>
                          <a:latin typeface="Times New Roman"/>
                          <a:ea typeface="맑은 고딕"/>
                        </a:rPr>
                        <a:t>IRT Table Length </a:t>
                      </a:r>
                      <a:endParaRPr lang="ko-KR" sz="1500" dirty="0">
                        <a:effectLst/>
                        <a:latin typeface="Times New Roman"/>
                        <a:ea typeface="맑은 고딕"/>
                      </a:endParaRPr>
                    </a:p>
                  </a:txBody>
                  <a:tcPr marL="51435" marR="51435"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spcBef>
                          <a:spcPts val="300"/>
                        </a:spcBef>
                        <a:spcAft>
                          <a:spcPts val="30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500" dirty="0" smtClean="0">
                          <a:solidFill>
                            <a:schemeClr val="tx1"/>
                          </a:solidFill>
                          <a:effectLst/>
                          <a:latin typeface="Times New Roman"/>
                          <a:ea typeface="맑은 고딕"/>
                        </a:rPr>
                        <a:t>IRT</a:t>
                      </a:r>
                      <a:endParaRPr lang="ko-KR" sz="1500" dirty="0">
                        <a:solidFill>
                          <a:schemeClr val="tx1"/>
                        </a:solidFill>
                        <a:effectLst/>
                        <a:latin typeface="Times New Roman"/>
                        <a:ea typeface="맑은 고딕"/>
                      </a:endParaRPr>
                    </a:p>
                  </a:txBody>
                  <a:tcPr marL="51435" marR="51435"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sp>
        <p:nvSpPr>
          <p:cNvPr id="11" name="Rectangle 2"/>
          <p:cNvSpPr>
            <a:spLocks noGrp="1" noChangeArrowheads="1"/>
          </p:cNvSpPr>
          <p:nvPr>
            <p:ph type="title"/>
          </p:nvPr>
        </p:nvSpPr>
        <p:spPr>
          <a:xfrm>
            <a:off x="648702" y="716508"/>
            <a:ext cx="8458200" cy="494637"/>
          </a:xfrm>
          <a:ln/>
        </p:spPr>
        <p:txBody>
          <a:bodyPr/>
          <a:lstStyle/>
          <a:p>
            <a:r>
              <a:rPr lang="en-US" sz="2400" dirty="0" smtClean="0"/>
              <a:t>Inclusion of Initiator/Responder List (IRL) </a:t>
            </a:r>
            <a:r>
              <a:rPr lang="en-US" sz="2400" dirty="0"/>
              <a:t>IE in RC frame/pre-poll</a:t>
            </a:r>
            <a:endParaRPr lang="en-US" altLang="ko-KR" sz="2400" dirty="0">
              <a:ea typeface="맑은 고딕"/>
              <a:cs typeface="Times New Roman"/>
            </a:endParaRPr>
          </a:p>
        </p:txBody>
      </p:sp>
      <p:graphicFrame>
        <p:nvGraphicFramePr>
          <p:cNvPr id="12" name="표 3"/>
          <p:cNvGraphicFramePr>
            <a:graphicFrameLocks noGrp="1"/>
          </p:cNvGraphicFramePr>
          <p:nvPr>
            <p:extLst>
              <p:ext uri="{D42A27DB-BD31-4B8C-83A1-F6EECF244321}">
                <p14:modId xmlns:p14="http://schemas.microsoft.com/office/powerpoint/2010/main" val="676683461"/>
              </p:ext>
            </p:extLst>
          </p:nvPr>
        </p:nvGraphicFramePr>
        <p:xfrm>
          <a:off x="2431754" y="4509120"/>
          <a:ext cx="4280494" cy="762000"/>
        </p:xfrm>
        <a:graphic>
          <a:graphicData uri="http://schemas.openxmlformats.org/drawingml/2006/table">
            <a:tbl>
              <a:tblPr firstRow="1" firstCol="1" bandRow="1"/>
              <a:tblGrid>
                <a:gridCol w="2140247">
                  <a:extLst>
                    <a:ext uri="{9D8B030D-6E8A-4147-A177-3AD203B41FA5}">
                      <a16:colId xmlns:a16="http://schemas.microsoft.com/office/drawing/2014/main" val="20000"/>
                    </a:ext>
                  </a:extLst>
                </a:gridCol>
                <a:gridCol w="2140247">
                  <a:extLst>
                    <a:ext uri="{9D8B030D-6E8A-4147-A177-3AD203B41FA5}">
                      <a16:colId xmlns:a16="http://schemas.microsoft.com/office/drawing/2014/main" val="20001"/>
                    </a:ext>
                  </a:extLst>
                </a:gridCol>
              </a:tblGrid>
              <a:tr h="228600">
                <a:tc>
                  <a:txBody>
                    <a:bodyPr/>
                    <a:lstStyle/>
                    <a:p>
                      <a:pPr algn="ctr">
                        <a:spcBef>
                          <a:spcPts val="300"/>
                        </a:spcBef>
                        <a:spcAft>
                          <a:spcPts val="30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500" b="1" dirty="0">
                          <a:effectLst/>
                          <a:latin typeface="Times New Roman"/>
                          <a:ea typeface="맑은 고딕"/>
                        </a:rPr>
                        <a:t>Octets : </a:t>
                      </a:r>
                      <a:r>
                        <a:rPr lang="en-US" sz="1500" b="1" dirty="0" smtClean="0">
                          <a:effectLst/>
                          <a:latin typeface="Times New Roman"/>
                          <a:ea typeface="맑은 고딕"/>
                        </a:rPr>
                        <a:t>2/6/8</a:t>
                      </a:r>
                      <a:endParaRPr lang="ko-KR" sz="1500" dirty="0">
                        <a:effectLst/>
                        <a:latin typeface="Times New Roman"/>
                        <a:ea typeface="맑은 고딕"/>
                      </a:endParaRPr>
                    </a:p>
                  </a:txBody>
                  <a:tcPr marL="51435" marR="51435"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spcBef>
                          <a:spcPts val="300"/>
                        </a:spcBef>
                        <a:spcAft>
                          <a:spcPts val="30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500" b="1" dirty="0" smtClean="0">
                          <a:solidFill>
                            <a:schemeClr val="tx1"/>
                          </a:solidFill>
                          <a:effectLst/>
                          <a:latin typeface="Times New Roman"/>
                          <a:ea typeface="맑은 고딕"/>
                        </a:rPr>
                        <a:t>Bits: 1</a:t>
                      </a:r>
                      <a:endParaRPr lang="ko-KR" sz="1500" dirty="0">
                        <a:solidFill>
                          <a:schemeClr val="tx1"/>
                        </a:solidFill>
                        <a:effectLst/>
                        <a:latin typeface="Times New Roman"/>
                        <a:ea typeface="맑은 고딕"/>
                      </a:endParaRPr>
                    </a:p>
                  </a:txBody>
                  <a:tcPr marL="51435" marR="51435"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514350">
                <a:tc>
                  <a:txBody>
                    <a:bodyPr/>
                    <a:lstStyle/>
                    <a:p>
                      <a:pPr algn="ctr">
                        <a:spcBef>
                          <a:spcPts val="300"/>
                        </a:spcBef>
                        <a:spcAft>
                          <a:spcPts val="30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500" dirty="0" smtClean="0">
                          <a:effectLst/>
                          <a:latin typeface="Times New Roman"/>
                          <a:ea typeface="맑은 고딕"/>
                        </a:rPr>
                        <a:t>Address field</a:t>
                      </a:r>
                      <a:endParaRPr lang="ko-KR" sz="1500" dirty="0">
                        <a:effectLst/>
                        <a:latin typeface="Times New Roman"/>
                        <a:ea typeface="맑은 고딕"/>
                      </a:endParaRPr>
                    </a:p>
                  </a:txBody>
                  <a:tcPr marL="51435" marR="51435"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spcBef>
                          <a:spcPts val="300"/>
                        </a:spcBef>
                        <a:spcAft>
                          <a:spcPts val="30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500" dirty="0" smtClean="0">
                          <a:solidFill>
                            <a:schemeClr val="tx1"/>
                          </a:solidFill>
                          <a:effectLst/>
                          <a:latin typeface="Times New Roman"/>
                          <a:ea typeface="맑은 고딕"/>
                        </a:rPr>
                        <a:t>0: responder;</a:t>
                      </a:r>
                      <a:r>
                        <a:rPr lang="en-US" sz="1500" baseline="0" dirty="0" smtClean="0">
                          <a:solidFill>
                            <a:schemeClr val="tx1"/>
                          </a:solidFill>
                          <a:effectLst/>
                          <a:latin typeface="Times New Roman"/>
                          <a:ea typeface="맑은 고딕"/>
                        </a:rPr>
                        <a:t> </a:t>
                      </a:r>
                    </a:p>
                    <a:p>
                      <a:pPr algn="ctr">
                        <a:spcBef>
                          <a:spcPts val="300"/>
                        </a:spcBef>
                        <a:spcAft>
                          <a:spcPts val="30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500" baseline="0" dirty="0" smtClean="0">
                          <a:solidFill>
                            <a:schemeClr val="tx1"/>
                          </a:solidFill>
                          <a:effectLst/>
                          <a:latin typeface="Times New Roman"/>
                          <a:ea typeface="맑은 고딕"/>
                        </a:rPr>
                        <a:t>1: initiator</a:t>
                      </a:r>
                      <a:endParaRPr lang="ko-KR" sz="1500" dirty="0">
                        <a:solidFill>
                          <a:schemeClr val="tx1"/>
                        </a:solidFill>
                        <a:effectLst/>
                        <a:latin typeface="Times New Roman"/>
                        <a:ea typeface="맑은 고딕"/>
                      </a:endParaRPr>
                    </a:p>
                  </a:txBody>
                  <a:tcPr marL="51435" marR="51435"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sp>
        <p:nvSpPr>
          <p:cNvPr id="2" name="Date Placeholder 1"/>
          <p:cNvSpPr>
            <a:spLocks noGrp="1"/>
          </p:cNvSpPr>
          <p:nvPr>
            <p:ph type="dt" sz="half" idx="10"/>
          </p:nvPr>
        </p:nvSpPr>
        <p:spPr/>
        <p:txBody>
          <a:bodyPr/>
          <a:lstStyle/>
          <a:p>
            <a:r>
              <a:rPr lang="en-US" altLang="en-US" smtClean="0"/>
              <a:t>January 2019</a:t>
            </a:r>
            <a:endParaRPr lang="en-US" altLang="en-US"/>
          </a:p>
        </p:txBody>
      </p:sp>
      <p:sp>
        <p:nvSpPr>
          <p:cNvPr id="3" name="Footer Placeholder 2"/>
          <p:cNvSpPr>
            <a:spLocks noGrp="1"/>
          </p:cNvSpPr>
          <p:nvPr>
            <p:ph type="ftr" sz="quarter" idx="11"/>
          </p:nvPr>
        </p:nvSpPr>
        <p:spPr/>
        <p:txBody>
          <a:bodyPr/>
          <a:lstStyle/>
          <a:p>
            <a:r>
              <a:rPr lang="en-US" altLang="en-US" smtClean="0"/>
              <a:t>Zheda Li (Samsung) et. al.</a:t>
            </a:r>
            <a:endParaRPr lang="en-US" altLang="en-US"/>
          </a:p>
        </p:txBody>
      </p:sp>
    </p:spTree>
    <p:extLst>
      <p:ext uri="{BB962C8B-B14F-4D97-AF65-F5344CB8AC3E}">
        <p14:creationId xmlns:p14="http://schemas.microsoft.com/office/powerpoint/2010/main" val="51581207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ctrTitle"/>
          </p:nvPr>
        </p:nvSpPr>
        <p:spPr>
          <a:xfrm>
            <a:off x="683568" y="2636912"/>
            <a:ext cx="7772400" cy="1470025"/>
          </a:xfrm>
        </p:spPr>
        <p:txBody>
          <a:bodyPr/>
          <a:lstStyle/>
          <a:p>
            <a:r>
              <a:rPr lang="en-US" altLang="ko-KR" dirty="0" smtClean="0"/>
              <a:t>Ranging Scheduling IE</a:t>
            </a:r>
            <a:endParaRPr lang="ko-KR" altLang="en-US" dirty="0"/>
          </a:p>
        </p:txBody>
      </p:sp>
      <p:sp>
        <p:nvSpPr>
          <p:cNvPr id="6" name="슬라이드 번호 개체 틀 5"/>
          <p:cNvSpPr>
            <a:spLocks noGrp="1"/>
          </p:cNvSpPr>
          <p:nvPr>
            <p:ph type="sldNum" sz="quarter" idx="12"/>
          </p:nvPr>
        </p:nvSpPr>
        <p:spPr/>
        <p:txBody>
          <a:bodyPr/>
          <a:lstStyle/>
          <a:p>
            <a:r>
              <a:rPr lang="en-US" altLang="en-US" smtClean="0"/>
              <a:t>Slide </a:t>
            </a:r>
            <a:fld id="{4EF2733A-7873-4D87-9B81-5F5F3E4A4D35}" type="slidenum">
              <a:rPr lang="en-US" altLang="en-US" smtClean="0"/>
              <a:pPr/>
              <a:t>13</a:t>
            </a:fld>
            <a:endParaRPr lang="en-US" altLang="en-US"/>
          </a:p>
        </p:txBody>
      </p:sp>
      <p:sp>
        <p:nvSpPr>
          <p:cNvPr id="20" name="Date Placeholder 1"/>
          <p:cNvSpPr>
            <a:spLocks noGrp="1"/>
          </p:cNvSpPr>
          <p:nvPr>
            <p:ph type="dt" sz="half" idx="10"/>
          </p:nvPr>
        </p:nvSpPr>
        <p:spPr>
          <a:xfrm>
            <a:off x="685800" y="381000"/>
            <a:ext cx="1600200" cy="212725"/>
          </a:xfrm>
        </p:spPr>
        <p:txBody>
          <a:bodyPr/>
          <a:lstStyle/>
          <a:p>
            <a:r>
              <a:rPr lang="en-US" altLang="en-US" smtClean="0"/>
              <a:t>January 2019</a:t>
            </a:r>
            <a:endParaRPr lang="en-US" altLang="en-US"/>
          </a:p>
        </p:txBody>
      </p:sp>
      <p:sp>
        <p:nvSpPr>
          <p:cNvPr id="21" name="바닥글 개체 틀 4"/>
          <p:cNvSpPr>
            <a:spLocks noGrp="1"/>
          </p:cNvSpPr>
          <p:nvPr>
            <p:ph type="ftr" sz="quarter" idx="11"/>
          </p:nvPr>
        </p:nvSpPr>
        <p:spPr>
          <a:xfrm>
            <a:off x="5486400" y="6475413"/>
            <a:ext cx="3124200" cy="184666"/>
          </a:xfrm>
        </p:spPr>
        <p:txBody>
          <a:bodyPr/>
          <a:lstStyle/>
          <a:p>
            <a:r>
              <a:rPr lang="en-US" altLang="en-US" smtClean="0"/>
              <a:t>Zheda Li (Samsung) et. al.</a:t>
            </a:r>
            <a:endParaRPr lang="en-US" altLang="en-US"/>
          </a:p>
        </p:txBody>
      </p:sp>
    </p:spTree>
    <p:extLst>
      <p:ext uri="{BB962C8B-B14F-4D97-AF65-F5344CB8AC3E}">
        <p14:creationId xmlns:p14="http://schemas.microsoft.com/office/powerpoint/2010/main" val="378548312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33720" y="1484784"/>
            <a:ext cx="8930768" cy="4539704"/>
          </a:xfrm>
          <a:prstGeom prst="rect">
            <a:avLst/>
          </a:prstGeom>
          <a:noFill/>
        </p:spPr>
        <p:txBody>
          <a:bodyPr wrap="square" rtlCol="0">
            <a:spAutoFit/>
          </a:bodyPr>
          <a:lstStyle/>
          <a:p>
            <a:pPr marL="214313" lvl="1" indent="-214313">
              <a:buFont typeface="Arial" panose="020B0604020202020204" pitchFamily="34" charset="0"/>
              <a:buChar char="•"/>
            </a:pPr>
            <a:r>
              <a:rPr lang="en-US" altLang="ko-KR" sz="2200" dirty="0"/>
              <a:t>Reference: “IEEE 802.15.4z MAC for Ranging”, Jack Lee, etc. Doc: &lt;15-18-0621-00-004z</a:t>
            </a:r>
            <a:r>
              <a:rPr lang="en-US" altLang="ko-KR" sz="2200" dirty="0" smtClean="0"/>
              <a:t>&gt;.</a:t>
            </a:r>
          </a:p>
          <a:p>
            <a:pPr marL="214313" lvl="1" indent="-214313">
              <a:buFont typeface="Arial" panose="020B0604020202020204" pitchFamily="34" charset="0"/>
              <a:buChar char="•"/>
            </a:pPr>
            <a:endParaRPr lang="en-US" altLang="ko-KR" sz="1800" dirty="0"/>
          </a:p>
          <a:p>
            <a:pPr marL="214313" lvl="1" indent="-214313">
              <a:buFont typeface="Arial" panose="020B0604020202020204" pitchFamily="34" charset="0"/>
              <a:buChar char="•"/>
            </a:pPr>
            <a:endParaRPr lang="en-US" altLang="ko-KR" sz="1800" dirty="0" smtClean="0"/>
          </a:p>
          <a:p>
            <a:pPr marL="214313" lvl="1" indent="-214313">
              <a:buFont typeface="Arial" panose="020B0604020202020204" pitchFamily="34" charset="0"/>
              <a:buChar char="•"/>
            </a:pPr>
            <a:endParaRPr lang="en-US" altLang="ko-KR" sz="1800" dirty="0"/>
          </a:p>
          <a:p>
            <a:pPr marL="214313" lvl="1" indent="-214313">
              <a:buFont typeface="Arial" panose="020B0604020202020204" pitchFamily="34" charset="0"/>
              <a:buChar char="•"/>
            </a:pPr>
            <a:endParaRPr lang="en-US" altLang="ko-KR" sz="1800" dirty="0" smtClean="0"/>
          </a:p>
          <a:p>
            <a:pPr marL="214313" lvl="1" indent="-214313">
              <a:buFont typeface="Arial" panose="020B0604020202020204" pitchFamily="34" charset="0"/>
              <a:buChar char="•"/>
            </a:pPr>
            <a:endParaRPr lang="en-US" altLang="ko-KR" sz="1800" dirty="0"/>
          </a:p>
          <a:p>
            <a:pPr marL="214313" lvl="1" indent="-214313">
              <a:buFont typeface="Arial" panose="020B0604020202020204" pitchFamily="34" charset="0"/>
              <a:buChar char="•"/>
            </a:pPr>
            <a:endParaRPr lang="en-US" altLang="ko-KR" sz="1800" dirty="0" smtClean="0"/>
          </a:p>
          <a:p>
            <a:pPr marL="0" lvl="1"/>
            <a:endParaRPr lang="en-US" altLang="ko-KR" sz="1800" dirty="0"/>
          </a:p>
          <a:p>
            <a:pPr marL="214313" indent="-214313">
              <a:buFont typeface="Arial" panose="020B0604020202020204" pitchFamily="34" charset="0"/>
              <a:buChar char="•"/>
            </a:pPr>
            <a:endParaRPr lang="en-US" sz="2200" dirty="0" smtClean="0"/>
          </a:p>
          <a:p>
            <a:pPr marL="214313" indent="-214313">
              <a:buFont typeface="Arial" panose="020B0604020202020204" pitchFamily="34" charset="0"/>
              <a:buChar char="•"/>
            </a:pPr>
            <a:r>
              <a:rPr lang="en-US" sz="2200" dirty="0" smtClean="0"/>
              <a:t>Applicable for the use case with </a:t>
            </a:r>
            <a:r>
              <a:rPr lang="en-US" sz="2200" dirty="0"/>
              <a:t>o</a:t>
            </a:r>
            <a:r>
              <a:rPr lang="en-US" sz="2200" dirty="0" smtClean="0"/>
              <a:t>ne initiator and multiple responders, while the initiator is the controller. </a:t>
            </a:r>
            <a:endParaRPr lang="en-US" sz="2200" dirty="0"/>
          </a:p>
          <a:p>
            <a:pPr marL="214313" indent="-214313">
              <a:buFont typeface="Arial" panose="020B0604020202020204" pitchFamily="34" charset="0"/>
              <a:buChar char="•"/>
            </a:pPr>
            <a:r>
              <a:rPr lang="en-US" sz="2200" dirty="0" smtClean="0"/>
              <a:t>Not applicable for use cases: there can be more than one initiators, and controller can also be a responder.  </a:t>
            </a:r>
            <a:endParaRPr lang="en-US" sz="2200" dirty="0"/>
          </a:p>
          <a:p>
            <a:endParaRPr lang="en-US" sz="900" dirty="0"/>
          </a:p>
        </p:txBody>
      </p:sp>
      <p:sp>
        <p:nvSpPr>
          <p:cNvPr id="6" name="슬라이드 번호 개체 틀 5"/>
          <p:cNvSpPr>
            <a:spLocks noGrp="1"/>
          </p:cNvSpPr>
          <p:nvPr>
            <p:ph type="sldNum" sz="quarter" idx="12"/>
          </p:nvPr>
        </p:nvSpPr>
        <p:spPr/>
        <p:txBody>
          <a:bodyPr/>
          <a:lstStyle/>
          <a:p>
            <a:r>
              <a:rPr lang="en-US" altLang="en-US" smtClean="0"/>
              <a:t>Slide </a:t>
            </a:r>
            <a:fld id="{7FFA85FD-E192-4C2D-9860-28C59D48001D}" type="slidenum">
              <a:rPr lang="en-US" altLang="en-US" smtClean="0"/>
              <a:pPr/>
              <a:t>14</a:t>
            </a:fld>
            <a:endParaRPr lang="en-US" altLang="en-US"/>
          </a:p>
        </p:txBody>
      </p:sp>
      <p:sp>
        <p:nvSpPr>
          <p:cNvPr id="12" name="Rectangle 2"/>
          <p:cNvSpPr>
            <a:spLocks noGrp="1" noChangeArrowheads="1"/>
          </p:cNvSpPr>
          <p:nvPr>
            <p:ph type="title"/>
          </p:nvPr>
        </p:nvSpPr>
        <p:spPr>
          <a:xfrm>
            <a:off x="685800" y="685800"/>
            <a:ext cx="7772400" cy="1066800"/>
          </a:xfrm>
          <a:ln/>
        </p:spPr>
        <p:txBody>
          <a:bodyPr/>
          <a:lstStyle/>
          <a:p>
            <a:r>
              <a:rPr lang="en-US" altLang="ko-KR" sz="3200" dirty="0" smtClean="0">
                <a:solidFill>
                  <a:schemeClr val="tx1"/>
                </a:solidFill>
                <a:ea typeface="맑은 고딕"/>
                <a:cs typeface="Times New Roman"/>
              </a:rPr>
              <a:t> Current Ranging Scheduling IE  </a:t>
            </a:r>
            <a:endParaRPr lang="en-US" altLang="ko-KR" sz="3200" i="1" dirty="0">
              <a:solidFill>
                <a:schemeClr val="tx1"/>
              </a:solidFill>
              <a:ea typeface="맑은 고딕"/>
              <a:cs typeface="Times New Roman"/>
            </a:endParaRPr>
          </a:p>
        </p:txBody>
      </p:sp>
      <p:graphicFrame>
        <p:nvGraphicFramePr>
          <p:cNvPr id="2" name="표 1"/>
          <p:cNvGraphicFramePr>
            <a:graphicFrameLocks noGrp="1"/>
          </p:cNvGraphicFramePr>
          <p:nvPr>
            <p:extLst>
              <p:ext uri="{D42A27DB-BD31-4B8C-83A1-F6EECF244321}">
                <p14:modId xmlns:p14="http://schemas.microsoft.com/office/powerpoint/2010/main" val="4089242536"/>
              </p:ext>
            </p:extLst>
          </p:nvPr>
        </p:nvGraphicFramePr>
        <p:xfrm>
          <a:off x="611560" y="2584607"/>
          <a:ext cx="8268254" cy="874772"/>
        </p:xfrm>
        <a:graphic>
          <a:graphicData uri="http://schemas.openxmlformats.org/drawingml/2006/table">
            <a:tbl>
              <a:tblPr firstRow="1" bandRow="1">
                <a:tableStyleId>{9D7B26C5-4107-4FEC-AEDC-1716B250A1EF}</a:tableStyleId>
              </a:tblPr>
              <a:tblGrid>
                <a:gridCol w="1707680">
                  <a:extLst>
                    <a:ext uri="{9D8B030D-6E8A-4147-A177-3AD203B41FA5}">
                      <a16:colId xmlns:a16="http://schemas.microsoft.com/office/drawing/2014/main" val="20000"/>
                    </a:ext>
                  </a:extLst>
                </a:gridCol>
                <a:gridCol w="557390">
                  <a:extLst>
                    <a:ext uri="{9D8B030D-6E8A-4147-A177-3AD203B41FA5}">
                      <a16:colId xmlns:a16="http://schemas.microsoft.com/office/drawing/2014/main" val="20001"/>
                    </a:ext>
                  </a:extLst>
                </a:gridCol>
                <a:gridCol w="2151005">
                  <a:extLst>
                    <a:ext uri="{9D8B030D-6E8A-4147-A177-3AD203B41FA5}">
                      <a16:colId xmlns:a16="http://schemas.microsoft.com/office/drawing/2014/main" val="20002"/>
                    </a:ext>
                  </a:extLst>
                </a:gridCol>
                <a:gridCol w="3852179">
                  <a:extLst>
                    <a:ext uri="{9D8B030D-6E8A-4147-A177-3AD203B41FA5}">
                      <a16:colId xmlns:a16="http://schemas.microsoft.com/office/drawing/2014/main" val="20003"/>
                    </a:ext>
                  </a:extLst>
                </a:gridCol>
              </a:tblGrid>
              <a:tr h="288032">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1200" dirty="0" smtClean="0">
                          <a:sym typeface="SF Hello Semibold"/>
                        </a:rPr>
                        <a:t>Parameters</a:t>
                      </a:r>
                      <a:endParaRPr lang="en-US" altLang="ko-KR" sz="1200" dirty="0" smtClean="0">
                        <a:latin typeface="SF Hello Semibold"/>
                        <a:ea typeface="SF Hello Semibold"/>
                        <a:cs typeface="SF Hello Semibold"/>
                        <a:sym typeface="SF Hello Semibold"/>
                      </a:endParaRPr>
                    </a:p>
                  </a:txBody>
                  <a:tcPr marL="36000" marR="36000" marT="0" marB="0"/>
                </a:tc>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1100" dirty="0" smtClean="0">
                          <a:sym typeface="SF Hello Semibold"/>
                        </a:rPr>
                        <a:t>Size</a:t>
                      </a:r>
                      <a:endParaRPr lang="en-US" altLang="ko-KR" sz="1100" dirty="0" smtClean="0">
                        <a:latin typeface="SF Hello Semibold"/>
                        <a:ea typeface="SF Hello Semibold"/>
                        <a:cs typeface="SF Hello Semibold"/>
                        <a:sym typeface="SF Hello Semibold"/>
                      </a:endParaRPr>
                    </a:p>
                  </a:txBody>
                  <a:tcPr marL="36000" marR="36000" marT="0" marB="0"/>
                </a:tc>
                <a:tc>
                  <a:txBody>
                    <a:bodyPr/>
                    <a:lstStyle/>
                    <a:p>
                      <a:pPr algn="l" defTabSz="457200">
                        <a:tabLst/>
                        <a:defRPr sz="1800">
                          <a:solidFill>
                            <a:srgbClr val="000000"/>
                          </a:solidFill>
                        </a:defRPr>
                      </a:pPr>
                      <a:r>
                        <a:rPr lang="en-US" altLang="ko-KR" sz="1200" dirty="0" smtClean="0">
                          <a:sym typeface="SF Hello Semibold"/>
                        </a:rPr>
                        <a:t>Value</a:t>
                      </a:r>
                      <a:endParaRPr lang="en-US" altLang="ko-KR" sz="1200" dirty="0">
                        <a:latin typeface="SF Hello Semibold"/>
                        <a:ea typeface="SF Hello Semibold"/>
                        <a:cs typeface="SF Hello Semibold"/>
                        <a:sym typeface="SF Hello Semibold"/>
                      </a:endParaRPr>
                    </a:p>
                  </a:txBody>
                  <a:tcPr marL="36000" marR="36000" marT="0" marB="0"/>
                </a:tc>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1200" dirty="0" smtClean="0">
                          <a:sym typeface="SF Hello Semibold"/>
                        </a:rPr>
                        <a:t>Description</a:t>
                      </a:r>
                      <a:endParaRPr lang="en-US" altLang="ko-KR" sz="1200" dirty="0" smtClean="0">
                        <a:latin typeface="SF Hello Semibold"/>
                        <a:ea typeface="SF Hello Semibold"/>
                        <a:cs typeface="SF Hello Semibold"/>
                        <a:sym typeface="SF Hello Semibold"/>
                      </a:endParaRPr>
                    </a:p>
                  </a:txBody>
                  <a:tcPr marL="36000" marR="36000" marT="0" marB="0"/>
                </a:tc>
                <a:extLst>
                  <a:ext uri="{0D108BD9-81ED-4DB2-BD59-A6C34878D82A}">
                    <a16:rowId xmlns:a16="http://schemas.microsoft.com/office/drawing/2014/main" val="10000"/>
                  </a:ext>
                </a:extLst>
              </a:tr>
              <a:tr h="451872">
                <a:tc>
                  <a:txBody>
                    <a:bodyPr/>
                    <a:lstStyle/>
                    <a:p>
                      <a:pPr algn="l"/>
                      <a:r>
                        <a:rPr lang="en-US" altLang="ko-KR" sz="1200" kern="1200" dirty="0" smtClean="0">
                          <a:solidFill>
                            <a:schemeClr val="tx1"/>
                          </a:solidFill>
                          <a:latin typeface="+mn-lt"/>
                          <a:ea typeface="+mn-ea"/>
                          <a:cs typeface="+mn-cs"/>
                        </a:rPr>
                        <a:t>Address/ID</a:t>
                      </a:r>
                    </a:p>
                  </a:txBody>
                  <a:tcPr marL="14288" marR="14288" marT="19050" marB="19050" horzOverflow="overflow"/>
                </a:tc>
                <a:tc>
                  <a:txBody>
                    <a:bodyPr/>
                    <a:lstStyle/>
                    <a:p>
                      <a:pPr algn="l" defTabSz="457200">
                        <a:tabLst/>
                        <a:defRPr sz="1800"/>
                      </a:pPr>
                      <a:r>
                        <a:rPr lang="en-US" sz="1200" kern="1200" dirty="0" smtClean="0">
                          <a:solidFill>
                            <a:schemeClr val="tx1"/>
                          </a:solidFill>
                          <a:latin typeface="+mn-lt"/>
                          <a:ea typeface="+mn-ea"/>
                          <a:cs typeface="+mn-cs"/>
                          <a:sym typeface="SF Hello Regular"/>
                        </a:rPr>
                        <a:t>Variable</a:t>
                      </a:r>
                      <a:endParaRPr sz="1200" kern="1200" dirty="0">
                        <a:solidFill>
                          <a:schemeClr val="tx1"/>
                        </a:solidFill>
                        <a:latin typeface="+mn-lt"/>
                        <a:ea typeface="+mn-ea"/>
                        <a:cs typeface="+mn-cs"/>
                        <a:sym typeface="SF Hello Regular"/>
                      </a:endParaRPr>
                    </a:p>
                  </a:txBody>
                  <a:tcPr marL="14288" marR="14288" marT="19050" marB="19050" horzOverflow="overflow"/>
                </a:tc>
                <a:tc>
                  <a:txBody>
                    <a:bodyPr/>
                    <a:lstStyle/>
                    <a:p>
                      <a:pPr algn="l" defTabSz="457200">
                        <a:tabLst/>
                        <a:defRPr sz="2800">
                          <a:solidFill>
                            <a:srgbClr val="7F7F7F"/>
                          </a:solidFill>
                          <a:latin typeface="SF Hello Regular"/>
                          <a:ea typeface="SF Hello Regular"/>
                          <a:cs typeface="SF Hello Regular"/>
                          <a:sym typeface="SF Hello Regular"/>
                        </a:defRPr>
                      </a:pPr>
                      <a:r>
                        <a:rPr lang="en-US" sz="1200" kern="1200" dirty="0" smtClean="0">
                          <a:solidFill>
                            <a:schemeClr val="tx1"/>
                          </a:solidFill>
                          <a:latin typeface="+mn-lt"/>
                          <a:ea typeface="+mn-ea"/>
                          <a:cs typeface="+mn-cs"/>
                        </a:rPr>
                        <a:t> MAC address or Group</a:t>
                      </a:r>
                      <a:r>
                        <a:rPr lang="en-US" sz="1200" kern="1200" baseline="0" dirty="0" smtClean="0">
                          <a:solidFill>
                            <a:schemeClr val="tx1"/>
                          </a:solidFill>
                          <a:latin typeface="+mn-lt"/>
                          <a:ea typeface="+mn-ea"/>
                          <a:cs typeface="+mn-cs"/>
                        </a:rPr>
                        <a:t> ID</a:t>
                      </a:r>
                      <a:endParaRPr sz="1200" kern="1200" dirty="0">
                        <a:solidFill>
                          <a:schemeClr val="tx1"/>
                        </a:solidFill>
                        <a:latin typeface="+mn-lt"/>
                        <a:ea typeface="+mn-ea"/>
                        <a:cs typeface="+mn-cs"/>
                      </a:endParaRPr>
                    </a:p>
                  </a:txBody>
                  <a:tcPr marL="14288" marR="14288" marT="19050" marB="19050" horzOverflow="overflow"/>
                </a:tc>
                <a:tc>
                  <a:txBody>
                    <a:bodyPr/>
                    <a:lstStyle/>
                    <a:p>
                      <a:pPr algn="l" defTabSz="457200">
                        <a:tabLst/>
                        <a:defRPr sz="1800"/>
                      </a:pPr>
                      <a:r>
                        <a:rPr lang="en-US" altLang="ko-KR" sz="1200" dirty="0" smtClean="0"/>
                        <a:t>Gives</a:t>
                      </a:r>
                      <a:r>
                        <a:rPr lang="en-US" altLang="ko-KR" sz="1200" baseline="0" dirty="0" smtClean="0"/>
                        <a:t> </a:t>
                      </a:r>
                      <a:r>
                        <a:rPr lang="en-US" altLang="ko-KR" sz="1200" dirty="0" smtClean="0"/>
                        <a:t>the schedule of the responders by specifying the MAC address or group ID in the sequential order of the schedule when Multicast</a:t>
                      </a:r>
                      <a:r>
                        <a:rPr lang="en-US" altLang="ko-KR" sz="1200" baseline="0" dirty="0" smtClean="0"/>
                        <a:t> Mode is 1</a:t>
                      </a:r>
                      <a:endParaRPr sz="1200" kern="1200" dirty="0">
                        <a:solidFill>
                          <a:schemeClr val="tx1"/>
                        </a:solidFill>
                        <a:latin typeface="+mn-lt"/>
                        <a:ea typeface="+mn-ea"/>
                        <a:cs typeface="+mn-cs"/>
                        <a:sym typeface="SF Hello Regular"/>
                      </a:endParaRPr>
                    </a:p>
                  </a:txBody>
                  <a:tcPr marL="14288" marR="14288" marT="19050" marB="19050" horzOverflow="overflow"/>
                </a:tc>
                <a:extLst>
                  <a:ext uri="{0D108BD9-81ED-4DB2-BD59-A6C34878D82A}">
                    <a16:rowId xmlns:a16="http://schemas.microsoft.com/office/drawing/2014/main" val="10001"/>
                  </a:ext>
                </a:extLst>
              </a:tr>
            </a:tbl>
          </a:graphicData>
        </a:graphic>
      </p:graphicFrame>
      <p:sp>
        <p:nvSpPr>
          <p:cNvPr id="8" name="바닥글 개체 틀 4"/>
          <p:cNvSpPr>
            <a:spLocks noGrp="1"/>
          </p:cNvSpPr>
          <p:nvPr>
            <p:ph type="ftr" sz="quarter" idx="11"/>
          </p:nvPr>
        </p:nvSpPr>
        <p:spPr>
          <a:xfrm>
            <a:off x="5486400" y="6475413"/>
            <a:ext cx="3124200" cy="184666"/>
          </a:xfrm>
        </p:spPr>
        <p:txBody>
          <a:bodyPr/>
          <a:lstStyle/>
          <a:p>
            <a:r>
              <a:rPr lang="en-US" altLang="en-US" smtClean="0"/>
              <a:t>Zheda Li (Samsung) et. al.</a:t>
            </a:r>
            <a:endParaRPr lang="en-US" altLang="en-US" dirty="0"/>
          </a:p>
        </p:txBody>
      </p:sp>
      <p:sp>
        <p:nvSpPr>
          <p:cNvPr id="3" name="Date Placeholder 2"/>
          <p:cNvSpPr>
            <a:spLocks noGrp="1"/>
          </p:cNvSpPr>
          <p:nvPr>
            <p:ph type="dt" sz="half" idx="10"/>
          </p:nvPr>
        </p:nvSpPr>
        <p:spPr/>
        <p:txBody>
          <a:bodyPr/>
          <a:lstStyle/>
          <a:p>
            <a:r>
              <a:rPr lang="en-US" altLang="en-US" smtClean="0"/>
              <a:t>January 2019</a:t>
            </a:r>
            <a:endParaRPr lang="en-US" altLang="en-US"/>
          </a:p>
        </p:txBody>
      </p:sp>
    </p:spTree>
    <p:extLst>
      <p:ext uri="{BB962C8B-B14F-4D97-AF65-F5344CB8AC3E}">
        <p14:creationId xmlns:p14="http://schemas.microsoft.com/office/powerpoint/2010/main" val="85827061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슬라이드 번호 개체 틀 5"/>
          <p:cNvSpPr>
            <a:spLocks noGrp="1"/>
          </p:cNvSpPr>
          <p:nvPr>
            <p:ph type="sldNum" sz="quarter" idx="12"/>
          </p:nvPr>
        </p:nvSpPr>
        <p:spPr>
          <a:xfrm>
            <a:off x="4342399" y="6475413"/>
            <a:ext cx="535403" cy="184666"/>
          </a:xfrm>
        </p:spPr>
        <p:txBody>
          <a:bodyPr/>
          <a:lstStyle/>
          <a:p>
            <a:r>
              <a:rPr lang="en-US" altLang="en-US" smtClean="0"/>
              <a:t>Slide </a:t>
            </a:r>
            <a:fld id="{7FFA85FD-E192-4C2D-9860-28C59D48001D}" type="slidenum">
              <a:rPr lang="en-US" altLang="en-US" smtClean="0"/>
              <a:pPr/>
              <a:t>15</a:t>
            </a:fld>
            <a:endParaRPr lang="en-US" altLang="en-US"/>
          </a:p>
        </p:txBody>
      </p:sp>
      <p:sp>
        <p:nvSpPr>
          <p:cNvPr id="12" name="Rectangle 2"/>
          <p:cNvSpPr>
            <a:spLocks noGrp="1" noChangeArrowheads="1"/>
          </p:cNvSpPr>
          <p:nvPr>
            <p:ph type="title"/>
          </p:nvPr>
        </p:nvSpPr>
        <p:spPr>
          <a:xfrm>
            <a:off x="683568" y="638430"/>
            <a:ext cx="7145197" cy="800100"/>
          </a:xfrm>
          <a:ln/>
        </p:spPr>
        <p:txBody>
          <a:bodyPr/>
          <a:lstStyle/>
          <a:p>
            <a:r>
              <a:rPr lang="en-US" altLang="ko-KR" sz="2400" dirty="0" smtClean="0">
                <a:ea typeface="맑은 고딕"/>
                <a:cs typeface="Times New Roman"/>
              </a:rPr>
              <a:t>Modified Ranging Scheduling (RS) IE</a:t>
            </a:r>
            <a:endParaRPr lang="en-US" altLang="ko-KR" sz="2400" i="1" dirty="0">
              <a:ea typeface="맑은 고딕"/>
              <a:cs typeface="Times New Roman"/>
            </a:endParaRPr>
          </a:p>
        </p:txBody>
      </p:sp>
      <p:sp>
        <p:nvSpPr>
          <p:cNvPr id="9" name="Rectangle 3"/>
          <p:cNvSpPr txBox="1">
            <a:spLocks noChangeArrowheads="1"/>
          </p:cNvSpPr>
          <p:nvPr/>
        </p:nvSpPr>
        <p:spPr>
          <a:xfrm>
            <a:off x="395536" y="1383372"/>
            <a:ext cx="8239004" cy="4997956"/>
          </a:xfrm>
          <a:prstGeom prst="rect">
            <a:avLst/>
          </a:prstGeom>
          <a:ln/>
        </p:spPr>
        <p:txBody>
          <a:bodyPr vert="horz" lIns="68580" tIns="34290" rIns="68580" bIns="34290" rtlCol="0">
            <a:normAutofit fontScale="92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742950" lvl="1" indent="-285750">
              <a:lnSpc>
                <a:spcPct val="100000"/>
              </a:lnSpc>
              <a:spcBef>
                <a:spcPct val="20000"/>
              </a:spcBef>
              <a:buChar char="–"/>
            </a:pPr>
            <a:r>
              <a:rPr lang="en-US" sz="2600" b="1" dirty="0">
                <a:latin typeface="+mj-lt"/>
              </a:rPr>
              <a:t>Content fields of RS </a:t>
            </a:r>
            <a:r>
              <a:rPr lang="en-US" sz="2600" b="1" dirty="0" smtClean="0">
                <a:latin typeface="+mj-lt"/>
              </a:rPr>
              <a:t>IE:</a:t>
            </a:r>
            <a:endParaRPr lang="en-US" sz="2600" b="1" dirty="0">
              <a:latin typeface="+mj-lt"/>
            </a:endParaRPr>
          </a:p>
          <a:p>
            <a:pPr lvl="1"/>
            <a:endParaRPr lang="en-US" sz="1800" b="1" i="1" dirty="0">
              <a:latin typeface="+mj-lt"/>
            </a:endParaRPr>
          </a:p>
          <a:p>
            <a:pPr lvl="1"/>
            <a:endParaRPr lang="en-US" sz="1800" b="1" i="1" dirty="0">
              <a:latin typeface="+mj-lt"/>
            </a:endParaRPr>
          </a:p>
          <a:p>
            <a:pPr lvl="2"/>
            <a:endParaRPr lang="en-US" sz="2200" dirty="0" smtClean="0">
              <a:latin typeface="+mj-lt"/>
              <a:ea typeface="맑은 고딕"/>
            </a:endParaRPr>
          </a:p>
          <a:p>
            <a:pPr lvl="2"/>
            <a:r>
              <a:rPr lang="en-US" sz="2200" dirty="0" smtClean="0">
                <a:latin typeface="+mj-lt"/>
                <a:ea typeface="맑은 고딕"/>
              </a:rPr>
              <a:t>RS </a:t>
            </a:r>
            <a:r>
              <a:rPr lang="en-US" sz="2200" dirty="0">
                <a:latin typeface="+mj-lt"/>
                <a:ea typeface="맑은 고딕"/>
              </a:rPr>
              <a:t>Table Length indicates the row of RS Table, which is the number of time slots used for </a:t>
            </a:r>
            <a:r>
              <a:rPr lang="en-US" sz="2200" dirty="0" smtClean="0">
                <a:latin typeface="+mj-lt"/>
                <a:ea typeface="맑은 고딕"/>
              </a:rPr>
              <a:t>scheduling. </a:t>
            </a:r>
            <a:endParaRPr lang="en-US" sz="2200" dirty="0">
              <a:latin typeface="+mj-lt"/>
              <a:ea typeface="맑은 고딕"/>
            </a:endParaRPr>
          </a:p>
          <a:p>
            <a:pPr marL="342900" lvl="1" indent="0">
              <a:buNone/>
            </a:pPr>
            <a:endParaRPr lang="en-US" sz="1800" b="1" i="1" dirty="0">
              <a:latin typeface="+mj-lt"/>
            </a:endParaRPr>
          </a:p>
          <a:p>
            <a:pPr marL="742950" lvl="1" indent="-285750">
              <a:lnSpc>
                <a:spcPct val="100000"/>
              </a:lnSpc>
              <a:spcBef>
                <a:spcPct val="20000"/>
              </a:spcBef>
              <a:buFont typeface="Arial" panose="020B0604020202020204" pitchFamily="34" charset="0"/>
              <a:buChar char="–"/>
            </a:pPr>
            <a:r>
              <a:rPr lang="en-US" sz="2600" b="1" dirty="0">
                <a:latin typeface="+mj-lt"/>
              </a:rPr>
              <a:t>Ranging Scheduling (RS) Table:</a:t>
            </a:r>
          </a:p>
          <a:p>
            <a:pPr lvl="2"/>
            <a:r>
              <a:rPr lang="en-US" sz="2400" dirty="0">
                <a:latin typeface="+mj-lt"/>
              </a:rPr>
              <a:t>Each row of RS Table</a:t>
            </a:r>
          </a:p>
          <a:p>
            <a:pPr lvl="2"/>
            <a:endParaRPr lang="en-US" sz="2400" dirty="0">
              <a:latin typeface="+mj-lt"/>
            </a:endParaRPr>
          </a:p>
          <a:p>
            <a:pPr lvl="2"/>
            <a:endParaRPr lang="en-US" sz="2400" dirty="0">
              <a:latin typeface="+mj-lt"/>
            </a:endParaRPr>
          </a:p>
          <a:p>
            <a:pPr lvl="2"/>
            <a:endParaRPr lang="en-US" sz="2400" dirty="0">
              <a:latin typeface="+mj-lt"/>
            </a:endParaRPr>
          </a:p>
          <a:p>
            <a:pPr lvl="2"/>
            <a:endParaRPr lang="en-US" sz="2400" dirty="0">
              <a:latin typeface="+mj-lt"/>
            </a:endParaRPr>
          </a:p>
          <a:p>
            <a:pPr lvl="2"/>
            <a:r>
              <a:rPr lang="en-US" sz="2400" dirty="0">
                <a:latin typeface="+mj-lt"/>
              </a:rPr>
              <a:t>First octet indicates the slot index, while the next octet is the address of the assigned </a:t>
            </a:r>
            <a:r>
              <a:rPr lang="en-US" sz="2400" dirty="0" smtClean="0">
                <a:latin typeface="+mj-lt"/>
              </a:rPr>
              <a:t>device.</a:t>
            </a:r>
            <a:endParaRPr lang="en-US" sz="2400" dirty="0">
              <a:latin typeface="+mj-lt"/>
            </a:endParaRPr>
          </a:p>
          <a:p>
            <a:pPr lvl="1"/>
            <a:r>
              <a:rPr lang="en-US" sz="2600" b="1" dirty="0" smtClean="0">
                <a:latin typeface="+mj-lt"/>
              </a:rPr>
              <a:t>RCF/Pre-poll </a:t>
            </a:r>
            <a:r>
              <a:rPr lang="en-US" sz="2600" b="1" dirty="0">
                <a:latin typeface="+mj-lt"/>
              </a:rPr>
              <a:t>conveys RS IE</a:t>
            </a:r>
          </a:p>
          <a:p>
            <a:pPr lvl="2"/>
            <a:r>
              <a:rPr lang="en-US" sz="2400" dirty="0">
                <a:latin typeface="+mj-lt"/>
              </a:rPr>
              <a:t>Scheduling for one or more active rounds </a:t>
            </a:r>
          </a:p>
        </p:txBody>
      </p:sp>
      <p:graphicFrame>
        <p:nvGraphicFramePr>
          <p:cNvPr id="10" name="표 3"/>
          <p:cNvGraphicFramePr>
            <a:graphicFrameLocks noGrp="1"/>
          </p:cNvGraphicFramePr>
          <p:nvPr>
            <p:extLst>
              <p:ext uri="{D42A27DB-BD31-4B8C-83A1-F6EECF244321}">
                <p14:modId xmlns:p14="http://schemas.microsoft.com/office/powerpoint/2010/main" val="937817699"/>
              </p:ext>
            </p:extLst>
          </p:nvPr>
        </p:nvGraphicFramePr>
        <p:xfrm>
          <a:off x="2555776" y="1844824"/>
          <a:ext cx="4280494" cy="457200"/>
        </p:xfrm>
        <a:graphic>
          <a:graphicData uri="http://schemas.openxmlformats.org/drawingml/2006/table">
            <a:tbl>
              <a:tblPr firstRow="1" firstCol="1" bandRow="1"/>
              <a:tblGrid>
                <a:gridCol w="2140247">
                  <a:extLst>
                    <a:ext uri="{9D8B030D-6E8A-4147-A177-3AD203B41FA5}">
                      <a16:colId xmlns:a16="http://schemas.microsoft.com/office/drawing/2014/main" val="20000"/>
                    </a:ext>
                  </a:extLst>
                </a:gridCol>
                <a:gridCol w="2140247">
                  <a:extLst>
                    <a:ext uri="{9D8B030D-6E8A-4147-A177-3AD203B41FA5}">
                      <a16:colId xmlns:a16="http://schemas.microsoft.com/office/drawing/2014/main" val="20001"/>
                    </a:ext>
                  </a:extLst>
                </a:gridCol>
              </a:tblGrid>
              <a:tr h="228600">
                <a:tc>
                  <a:txBody>
                    <a:bodyPr/>
                    <a:lstStyle/>
                    <a:p>
                      <a:pPr algn="ctr">
                        <a:spcBef>
                          <a:spcPts val="300"/>
                        </a:spcBef>
                        <a:spcAft>
                          <a:spcPts val="30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500" b="1" dirty="0">
                          <a:effectLst/>
                          <a:latin typeface="Times New Roman"/>
                          <a:ea typeface="맑은 고딕"/>
                        </a:rPr>
                        <a:t>Octets : </a:t>
                      </a:r>
                      <a:r>
                        <a:rPr lang="en-US" sz="1500" b="1" dirty="0" smtClean="0">
                          <a:effectLst/>
                          <a:latin typeface="Times New Roman"/>
                          <a:ea typeface="맑은 고딕"/>
                        </a:rPr>
                        <a:t>1</a:t>
                      </a:r>
                      <a:endParaRPr lang="ko-KR" sz="1500" dirty="0">
                        <a:effectLst/>
                        <a:latin typeface="Times New Roman"/>
                        <a:ea typeface="맑은 고딕"/>
                      </a:endParaRPr>
                    </a:p>
                  </a:txBody>
                  <a:tcPr marL="51435" marR="51435"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spcBef>
                          <a:spcPts val="300"/>
                        </a:spcBef>
                        <a:spcAft>
                          <a:spcPts val="30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500" b="1" dirty="0" smtClean="0">
                          <a:solidFill>
                            <a:schemeClr val="tx1"/>
                          </a:solidFill>
                          <a:effectLst/>
                          <a:latin typeface="Times New Roman"/>
                          <a:ea typeface="맑은 고딕"/>
                        </a:rPr>
                        <a:t>Variable</a:t>
                      </a:r>
                      <a:endParaRPr lang="ko-KR" sz="1500" dirty="0">
                        <a:solidFill>
                          <a:schemeClr val="tx1"/>
                        </a:solidFill>
                        <a:effectLst/>
                        <a:latin typeface="Times New Roman"/>
                        <a:ea typeface="맑은 고딕"/>
                      </a:endParaRPr>
                    </a:p>
                  </a:txBody>
                  <a:tcPr marL="51435" marR="51435"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228600">
                <a:tc>
                  <a:txBody>
                    <a:bodyPr/>
                    <a:lstStyle/>
                    <a:p>
                      <a:pPr algn="ctr">
                        <a:spcBef>
                          <a:spcPts val="300"/>
                        </a:spcBef>
                        <a:spcAft>
                          <a:spcPts val="30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500" dirty="0" smtClean="0">
                          <a:effectLst/>
                          <a:latin typeface="Times New Roman"/>
                          <a:ea typeface="맑은 고딕"/>
                        </a:rPr>
                        <a:t>RS</a:t>
                      </a:r>
                      <a:r>
                        <a:rPr lang="en-US" sz="1500" baseline="0" dirty="0" smtClean="0">
                          <a:effectLst/>
                          <a:latin typeface="Times New Roman"/>
                          <a:ea typeface="맑은 고딕"/>
                        </a:rPr>
                        <a:t> Table Length</a:t>
                      </a:r>
                      <a:endParaRPr lang="ko-KR" sz="1500" dirty="0">
                        <a:effectLst/>
                        <a:latin typeface="Times New Roman"/>
                        <a:ea typeface="맑은 고딕"/>
                      </a:endParaRPr>
                    </a:p>
                  </a:txBody>
                  <a:tcPr marL="51435" marR="51435"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spcBef>
                          <a:spcPts val="300"/>
                        </a:spcBef>
                        <a:spcAft>
                          <a:spcPts val="30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500" dirty="0" smtClean="0">
                          <a:solidFill>
                            <a:schemeClr val="tx1"/>
                          </a:solidFill>
                          <a:effectLst/>
                          <a:latin typeface="Times New Roman"/>
                          <a:ea typeface="맑은 고딕"/>
                        </a:rPr>
                        <a:t>RS Table</a:t>
                      </a:r>
                      <a:endParaRPr lang="ko-KR" sz="1500" dirty="0">
                        <a:solidFill>
                          <a:schemeClr val="tx1"/>
                        </a:solidFill>
                        <a:effectLst/>
                        <a:latin typeface="Times New Roman"/>
                        <a:ea typeface="맑은 고딕"/>
                      </a:endParaRPr>
                    </a:p>
                  </a:txBody>
                  <a:tcPr marL="51435" marR="51435"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graphicFrame>
        <p:nvGraphicFramePr>
          <p:cNvPr id="8" name="표 3"/>
          <p:cNvGraphicFramePr>
            <a:graphicFrameLocks noGrp="1"/>
          </p:cNvGraphicFramePr>
          <p:nvPr>
            <p:extLst>
              <p:ext uri="{D42A27DB-BD31-4B8C-83A1-F6EECF244321}">
                <p14:modId xmlns:p14="http://schemas.microsoft.com/office/powerpoint/2010/main" val="2469883905"/>
              </p:ext>
            </p:extLst>
          </p:nvPr>
        </p:nvGraphicFramePr>
        <p:xfrm>
          <a:off x="2469853" y="4077072"/>
          <a:ext cx="4280493" cy="762000"/>
        </p:xfrm>
        <a:graphic>
          <a:graphicData uri="http://schemas.openxmlformats.org/drawingml/2006/table">
            <a:tbl>
              <a:tblPr firstRow="1" firstCol="1" bandRow="1"/>
              <a:tblGrid>
                <a:gridCol w="1426831">
                  <a:extLst>
                    <a:ext uri="{9D8B030D-6E8A-4147-A177-3AD203B41FA5}">
                      <a16:colId xmlns:a16="http://schemas.microsoft.com/office/drawing/2014/main" val="20000"/>
                    </a:ext>
                  </a:extLst>
                </a:gridCol>
                <a:gridCol w="1426831">
                  <a:extLst>
                    <a:ext uri="{9D8B030D-6E8A-4147-A177-3AD203B41FA5}">
                      <a16:colId xmlns:a16="http://schemas.microsoft.com/office/drawing/2014/main" val="3379201209"/>
                    </a:ext>
                  </a:extLst>
                </a:gridCol>
                <a:gridCol w="1426831">
                  <a:extLst>
                    <a:ext uri="{9D8B030D-6E8A-4147-A177-3AD203B41FA5}">
                      <a16:colId xmlns:a16="http://schemas.microsoft.com/office/drawing/2014/main" val="20001"/>
                    </a:ext>
                  </a:extLst>
                </a:gridCol>
              </a:tblGrid>
              <a:tr h="228600">
                <a:tc>
                  <a:txBody>
                    <a:bodyPr/>
                    <a:lstStyle/>
                    <a:p>
                      <a:pPr algn="ctr">
                        <a:spcBef>
                          <a:spcPts val="300"/>
                        </a:spcBef>
                        <a:spcAft>
                          <a:spcPts val="30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500" b="1" dirty="0">
                          <a:effectLst/>
                          <a:latin typeface="Times New Roman"/>
                          <a:ea typeface="맑은 고딕"/>
                        </a:rPr>
                        <a:t>Octets : </a:t>
                      </a:r>
                      <a:r>
                        <a:rPr lang="en-US" sz="1500" b="1" dirty="0" smtClean="0">
                          <a:effectLst/>
                          <a:latin typeface="Times New Roman"/>
                          <a:ea typeface="맑은 고딕"/>
                        </a:rPr>
                        <a:t>1</a:t>
                      </a:r>
                      <a:endParaRPr lang="ko-KR" sz="1500" dirty="0">
                        <a:effectLst/>
                        <a:latin typeface="Times New Roman"/>
                        <a:ea typeface="맑은 고딕"/>
                      </a:endParaRPr>
                    </a:p>
                  </a:txBody>
                  <a:tcPr marL="51435" marR="51435"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spcBef>
                          <a:spcPts val="300"/>
                        </a:spcBef>
                        <a:spcAft>
                          <a:spcPts val="30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500" b="1" dirty="0" smtClean="0">
                          <a:solidFill>
                            <a:schemeClr val="tx1"/>
                          </a:solidFill>
                          <a:effectLst/>
                          <a:latin typeface="Times New Roman"/>
                          <a:ea typeface="맑은 고딕"/>
                        </a:rPr>
                        <a:t>Octets: 2/6/8</a:t>
                      </a:r>
                      <a:endParaRPr lang="ko-KR" sz="1500" dirty="0">
                        <a:solidFill>
                          <a:schemeClr val="tx1"/>
                        </a:solidFill>
                        <a:effectLst/>
                        <a:latin typeface="Times New Roman"/>
                        <a:ea typeface="맑은 고딕"/>
                      </a:endParaRPr>
                    </a:p>
                  </a:txBody>
                  <a:tcPr marL="51435" marR="51435"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spcBef>
                          <a:spcPts val="300"/>
                        </a:spcBef>
                        <a:spcAft>
                          <a:spcPts val="30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500" b="1" dirty="0" smtClean="0">
                          <a:solidFill>
                            <a:schemeClr val="tx1"/>
                          </a:solidFill>
                          <a:effectLst/>
                          <a:latin typeface="Times New Roman"/>
                          <a:ea typeface="맑은 고딕"/>
                        </a:rPr>
                        <a:t>Bits:</a:t>
                      </a:r>
                      <a:r>
                        <a:rPr lang="en-US" sz="1500" b="1" baseline="0" dirty="0" smtClean="0">
                          <a:solidFill>
                            <a:schemeClr val="tx1"/>
                          </a:solidFill>
                          <a:effectLst/>
                          <a:latin typeface="Times New Roman"/>
                          <a:ea typeface="맑은 고딕"/>
                        </a:rPr>
                        <a:t> 1</a:t>
                      </a:r>
                      <a:endParaRPr lang="ko-KR" sz="1500" dirty="0">
                        <a:solidFill>
                          <a:schemeClr val="tx1"/>
                        </a:solidFill>
                        <a:effectLst/>
                        <a:latin typeface="Times New Roman"/>
                        <a:ea typeface="맑은 고딕"/>
                      </a:endParaRPr>
                    </a:p>
                  </a:txBody>
                  <a:tcPr marL="51435" marR="51435"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228600">
                <a:tc>
                  <a:txBody>
                    <a:bodyPr/>
                    <a:lstStyle/>
                    <a:p>
                      <a:pPr algn="ctr">
                        <a:spcBef>
                          <a:spcPts val="300"/>
                        </a:spcBef>
                        <a:spcAft>
                          <a:spcPts val="30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altLang="ko-KR" sz="1500" dirty="0" smtClean="0">
                          <a:effectLst/>
                          <a:latin typeface="Times New Roman"/>
                          <a:ea typeface="맑은 고딕"/>
                        </a:rPr>
                        <a:t>Slot</a:t>
                      </a:r>
                      <a:r>
                        <a:rPr lang="en-US" altLang="ko-KR" sz="1500" baseline="0" dirty="0" smtClean="0">
                          <a:effectLst/>
                          <a:latin typeface="Times New Roman"/>
                          <a:ea typeface="맑은 고딕"/>
                        </a:rPr>
                        <a:t> index</a:t>
                      </a:r>
                      <a:endParaRPr lang="ko-KR" sz="1500" dirty="0">
                        <a:effectLst/>
                        <a:latin typeface="Times New Roman"/>
                        <a:ea typeface="맑은 고딕"/>
                      </a:endParaRPr>
                    </a:p>
                  </a:txBody>
                  <a:tcPr marL="51435" marR="51435"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spcBef>
                          <a:spcPts val="300"/>
                        </a:spcBef>
                        <a:spcAft>
                          <a:spcPts val="30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500" dirty="0" smtClean="0">
                          <a:solidFill>
                            <a:schemeClr val="tx1"/>
                          </a:solidFill>
                          <a:effectLst/>
                          <a:latin typeface="Times New Roman"/>
                          <a:ea typeface="맑은 고딕"/>
                        </a:rPr>
                        <a:t>Address field</a:t>
                      </a:r>
                      <a:endParaRPr lang="ko-KR" sz="1500" dirty="0">
                        <a:solidFill>
                          <a:schemeClr val="tx1"/>
                        </a:solidFill>
                        <a:effectLst/>
                        <a:latin typeface="Times New Roman"/>
                        <a:ea typeface="맑은 고딕"/>
                      </a:endParaRPr>
                    </a:p>
                  </a:txBody>
                  <a:tcPr marL="51435" marR="51435"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spcBef>
                          <a:spcPts val="300"/>
                        </a:spcBef>
                        <a:spcAft>
                          <a:spcPts val="30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500" dirty="0" smtClean="0">
                          <a:solidFill>
                            <a:schemeClr val="tx1"/>
                          </a:solidFill>
                          <a:effectLst/>
                          <a:latin typeface="Times New Roman"/>
                          <a:ea typeface="맑은 고딕"/>
                        </a:rPr>
                        <a:t>0: responder</a:t>
                      </a:r>
                    </a:p>
                    <a:p>
                      <a:pPr algn="ctr">
                        <a:spcBef>
                          <a:spcPts val="300"/>
                        </a:spcBef>
                        <a:spcAft>
                          <a:spcPts val="30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altLang="ko-KR" sz="1500" dirty="0" smtClean="0">
                          <a:solidFill>
                            <a:schemeClr val="tx1"/>
                          </a:solidFill>
                          <a:effectLst/>
                          <a:latin typeface="Times New Roman"/>
                          <a:ea typeface="맑은 고딕"/>
                        </a:rPr>
                        <a:t>1: initiator</a:t>
                      </a:r>
                      <a:endParaRPr lang="ko-KR" sz="1500" dirty="0">
                        <a:solidFill>
                          <a:schemeClr val="tx1"/>
                        </a:solidFill>
                        <a:effectLst/>
                        <a:latin typeface="Times New Roman"/>
                        <a:ea typeface="맑은 고딕"/>
                      </a:endParaRPr>
                    </a:p>
                  </a:txBody>
                  <a:tcPr marL="51435" marR="51435"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sp>
        <p:nvSpPr>
          <p:cNvPr id="3" name="Date Placeholder 2"/>
          <p:cNvSpPr>
            <a:spLocks noGrp="1"/>
          </p:cNvSpPr>
          <p:nvPr>
            <p:ph type="dt" sz="half" idx="10"/>
          </p:nvPr>
        </p:nvSpPr>
        <p:spPr/>
        <p:txBody>
          <a:bodyPr/>
          <a:lstStyle/>
          <a:p>
            <a:r>
              <a:rPr lang="en-US" altLang="en-US" smtClean="0"/>
              <a:t>January 2019</a:t>
            </a:r>
            <a:endParaRPr lang="en-US" altLang="en-US"/>
          </a:p>
        </p:txBody>
      </p:sp>
      <p:sp>
        <p:nvSpPr>
          <p:cNvPr id="4" name="Footer Placeholder 3"/>
          <p:cNvSpPr>
            <a:spLocks noGrp="1"/>
          </p:cNvSpPr>
          <p:nvPr>
            <p:ph type="ftr" sz="quarter" idx="11"/>
          </p:nvPr>
        </p:nvSpPr>
        <p:spPr/>
        <p:txBody>
          <a:bodyPr/>
          <a:lstStyle/>
          <a:p>
            <a:r>
              <a:rPr lang="en-US" altLang="en-US" smtClean="0"/>
              <a:t>Zheda Li (Samsung) et. al.</a:t>
            </a:r>
            <a:endParaRPr lang="en-US" altLang="en-US"/>
          </a:p>
        </p:txBody>
      </p:sp>
    </p:spTree>
    <p:extLst>
      <p:ext uri="{BB962C8B-B14F-4D97-AF65-F5344CB8AC3E}">
        <p14:creationId xmlns:p14="http://schemas.microsoft.com/office/powerpoint/2010/main" val="124757080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ctrTitle"/>
          </p:nvPr>
        </p:nvSpPr>
        <p:spPr>
          <a:xfrm>
            <a:off x="683568" y="2636912"/>
            <a:ext cx="7772400" cy="1470025"/>
          </a:xfrm>
        </p:spPr>
        <p:txBody>
          <a:bodyPr/>
          <a:lstStyle/>
          <a:p>
            <a:r>
              <a:rPr lang="en-US" altLang="ko-KR" dirty="0" smtClean="0"/>
              <a:t>Contention Period IE</a:t>
            </a:r>
            <a:endParaRPr lang="ko-KR" altLang="en-US" dirty="0"/>
          </a:p>
        </p:txBody>
      </p:sp>
      <p:sp>
        <p:nvSpPr>
          <p:cNvPr id="6" name="슬라이드 번호 개체 틀 5"/>
          <p:cNvSpPr>
            <a:spLocks noGrp="1"/>
          </p:cNvSpPr>
          <p:nvPr>
            <p:ph type="sldNum" sz="quarter" idx="12"/>
          </p:nvPr>
        </p:nvSpPr>
        <p:spPr/>
        <p:txBody>
          <a:bodyPr/>
          <a:lstStyle/>
          <a:p>
            <a:r>
              <a:rPr lang="en-US" altLang="en-US" smtClean="0"/>
              <a:t>Slide </a:t>
            </a:r>
            <a:fld id="{4EF2733A-7873-4D87-9B81-5F5F3E4A4D35}" type="slidenum">
              <a:rPr lang="en-US" altLang="en-US" smtClean="0"/>
              <a:pPr/>
              <a:t>16</a:t>
            </a:fld>
            <a:endParaRPr lang="en-US" altLang="en-US"/>
          </a:p>
        </p:txBody>
      </p:sp>
      <p:sp>
        <p:nvSpPr>
          <p:cNvPr id="20" name="Date Placeholder 1"/>
          <p:cNvSpPr>
            <a:spLocks noGrp="1"/>
          </p:cNvSpPr>
          <p:nvPr>
            <p:ph type="dt" sz="half" idx="10"/>
          </p:nvPr>
        </p:nvSpPr>
        <p:spPr>
          <a:xfrm>
            <a:off x="685800" y="381000"/>
            <a:ext cx="1600200" cy="212725"/>
          </a:xfrm>
        </p:spPr>
        <p:txBody>
          <a:bodyPr/>
          <a:lstStyle/>
          <a:p>
            <a:r>
              <a:rPr lang="en-US" altLang="en-US" smtClean="0"/>
              <a:t>January 2019</a:t>
            </a:r>
            <a:endParaRPr lang="en-US" altLang="en-US"/>
          </a:p>
        </p:txBody>
      </p:sp>
      <p:sp>
        <p:nvSpPr>
          <p:cNvPr id="21" name="바닥글 개체 틀 4"/>
          <p:cNvSpPr>
            <a:spLocks noGrp="1"/>
          </p:cNvSpPr>
          <p:nvPr>
            <p:ph type="ftr" sz="quarter" idx="11"/>
          </p:nvPr>
        </p:nvSpPr>
        <p:spPr>
          <a:xfrm>
            <a:off x="5486400" y="6475413"/>
            <a:ext cx="3124200" cy="184666"/>
          </a:xfrm>
        </p:spPr>
        <p:txBody>
          <a:bodyPr/>
          <a:lstStyle/>
          <a:p>
            <a:r>
              <a:rPr lang="en-US" altLang="en-US" smtClean="0"/>
              <a:t>Zheda Li (Samsung) et. al.</a:t>
            </a:r>
            <a:endParaRPr lang="en-US" altLang="en-US"/>
          </a:p>
        </p:txBody>
      </p:sp>
    </p:spTree>
    <p:extLst>
      <p:ext uri="{BB962C8B-B14F-4D97-AF65-F5344CB8AC3E}">
        <p14:creationId xmlns:p14="http://schemas.microsoft.com/office/powerpoint/2010/main" val="111654906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3"/>
          <p:cNvSpPr>
            <a:spLocks noGrp="1" noChangeArrowheads="1"/>
          </p:cNvSpPr>
          <p:nvPr>
            <p:ph type="body" idx="1"/>
          </p:nvPr>
        </p:nvSpPr>
        <p:spPr>
          <a:xfrm>
            <a:off x="335369" y="1122269"/>
            <a:ext cx="8332601" cy="5221332"/>
          </a:xfrm>
          <a:ln/>
        </p:spPr>
        <p:txBody>
          <a:bodyPr>
            <a:normAutofit/>
          </a:bodyPr>
          <a:lstStyle/>
          <a:p>
            <a:pPr lvl="1"/>
            <a:r>
              <a:rPr lang="en-US" sz="2400" dirty="0" smtClean="0">
                <a:latin typeface="+mj-lt"/>
              </a:rPr>
              <a:t>Contention-based </a:t>
            </a:r>
            <a:r>
              <a:rPr lang="en-US" sz="2400" dirty="0">
                <a:latin typeface="+mj-lt"/>
              </a:rPr>
              <a:t>M2M ranging</a:t>
            </a:r>
            <a:r>
              <a:rPr lang="en-US" sz="2400" dirty="0" smtClean="0">
                <a:latin typeface="+mj-lt"/>
              </a:rPr>
              <a:t>:</a:t>
            </a:r>
          </a:p>
          <a:p>
            <a:pPr lvl="2"/>
            <a:r>
              <a:rPr lang="en-US" sz="2200" dirty="0" smtClean="0">
                <a:latin typeface="+mj-lt"/>
              </a:rPr>
              <a:t>Broadcast ranging is a special case: one initiator</a:t>
            </a:r>
          </a:p>
          <a:p>
            <a:pPr lvl="1"/>
            <a:endParaRPr lang="en-US" sz="2100" dirty="0" smtClean="0">
              <a:latin typeface="+mj-lt"/>
            </a:endParaRPr>
          </a:p>
          <a:p>
            <a:pPr lvl="1"/>
            <a:endParaRPr lang="en-US" sz="2100" dirty="0">
              <a:latin typeface="+mj-lt"/>
            </a:endParaRPr>
          </a:p>
          <a:p>
            <a:pPr lvl="1"/>
            <a:endParaRPr lang="en-US" sz="2100" dirty="0" smtClean="0">
              <a:latin typeface="+mj-lt"/>
            </a:endParaRPr>
          </a:p>
          <a:p>
            <a:pPr lvl="1"/>
            <a:endParaRPr lang="en-US" sz="2100" dirty="0" smtClean="0">
              <a:latin typeface="+mj-lt"/>
            </a:endParaRPr>
          </a:p>
          <a:p>
            <a:pPr marL="457200" lvl="1" indent="0">
              <a:buNone/>
            </a:pPr>
            <a:endParaRPr lang="en-US" sz="2100" dirty="0" smtClean="0">
              <a:latin typeface="+mj-lt"/>
            </a:endParaRPr>
          </a:p>
          <a:p>
            <a:pPr lvl="1"/>
            <a:r>
              <a:rPr lang="en-US" sz="2400" dirty="0" smtClean="0">
                <a:latin typeface="+mj-lt"/>
              </a:rPr>
              <a:t>Configurations:</a:t>
            </a:r>
            <a:r>
              <a:rPr lang="en-US" sz="2100" dirty="0" smtClean="0">
                <a:latin typeface="+mj-lt"/>
              </a:rPr>
              <a:t> </a:t>
            </a:r>
            <a:endParaRPr lang="en-US" sz="2100" dirty="0">
              <a:latin typeface="+mj-lt"/>
            </a:endParaRPr>
          </a:p>
          <a:p>
            <a:pPr lvl="2"/>
            <a:r>
              <a:rPr lang="en-US" sz="1800" b="1" dirty="0">
                <a:latin typeface="+mj-lt"/>
              </a:rPr>
              <a:t>Option 1</a:t>
            </a:r>
            <a:r>
              <a:rPr lang="en-US" sz="1800" dirty="0">
                <a:latin typeface="+mj-lt"/>
              </a:rPr>
              <a:t>: after the RC-frame, let one round to be the contention period for </a:t>
            </a:r>
            <a:r>
              <a:rPr lang="en-US" altLang="zh-CN" sz="1800" dirty="0">
                <a:latin typeface="+mj-lt"/>
              </a:rPr>
              <a:t>all</a:t>
            </a:r>
            <a:r>
              <a:rPr lang="en-US" sz="1800" dirty="0">
                <a:latin typeface="+mj-lt"/>
              </a:rPr>
              <a:t> initiators and </a:t>
            </a:r>
            <a:r>
              <a:rPr lang="en-US" sz="1800" dirty="0" smtClean="0">
                <a:latin typeface="+mj-lt"/>
              </a:rPr>
              <a:t>responders.</a:t>
            </a:r>
            <a:endParaRPr lang="en-US" sz="1800" dirty="0">
              <a:latin typeface="+mj-lt"/>
            </a:endParaRPr>
          </a:p>
          <a:p>
            <a:pPr lvl="2"/>
            <a:r>
              <a:rPr lang="en-US" sz="1800" b="1" dirty="0">
                <a:latin typeface="+mj-lt"/>
              </a:rPr>
              <a:t>Option 2</a:t>
            </a:r>
            <a:r>
              <a:rPr lang="en-US" sz="1800" dirty="0">
                <a:latin typeface="+mj-lt"/>
              </a:rPr>
              <a:t>: after the RC-frame, divide a round into multiple contention periods, e.g., P-R (SS-TWR), P-R-P (DS-TWR</a:t>
            </a:r>
            <a:r>
              <a:rPr lang="en-US" sz="1800" dirty="0" smtClean="0">
                <a:latin typeface="+mj-lt"/>
              </a:rPr>
              <a:t>).</a:t>
            </a:r>
            <a:endParaRPr lang="en-US" sz="1800" dirty="0">
              <a:latin typeface="+mj-lt"/>
            </a:endParaRPr>
          </a:p>
        </p:txBody>
      </p:sp>
      <p:sp>
        <p:nvSpPr>
          <p:cNvPr id="6" name="Slide Number Placeholder 5"/>
          <p:cNvSpPr>
            <a:spLocks noGrp="1"/>
          </p:cNvSpPr>
          <p:nvPr>
            <p:ph type="sldNum" sz="quarter" idx="12"/>
          </p:nvPr>
        </p:nvSpPr>
        <p:spPr>
          <a:xfrm>
            <a:off x="4342399" y="6475413"/>
            <a:ext cx="535403" cy="184666"/>
          </a:xfrm>
        </p:spPr>
        <p:txBody>
          <a:bodyPr/>
          <a:lstStyle/>
          <a:p>
            <a:r>
              <a:rPr lang="en-US" altLang="en-US"/>
              <a:t>Slide </a:t>
            </a:r>
            <a:fld id="{825FF3E2-E949-4C4C-AB9C-2EE82B1DF989}" type="slidenum">
              <a:rPr lang="en-US" altLang="en-US"/>
              <a:pPr/>
              <a:t>17</a:t>
            </a:fld>
            <a:endParaRPr lang="en-US" altLang="en-US"/>
          </a:p>
        </p:txBody>
      </p:sp>
      <p:sp>
        <p:nvSpPr>
          <p:cNvPr id="4098" name="Rectangle 2"/>
          <p:cNvSpPr>
            <a:spLocks noGrp="1" noChangeArrowheads="1"/>
          </p:cNvSpPr>
          <p:nvPr>
            <p:ph type="title"/>
          </p:nvPr>
        </p:nvSpPr>
        <p:spPr>
          <a:xfrm>
            <a:off x="58043" y="428540"/>
            <a:ext cx="9187792" cy="994172"/>
          </a:xfrm>
          <a:ln/>
        </p:spPr>
        <p:txBody>
          <a:bodyPr/>
          <a:lstStyle/>
          <a:p>
            <a:r>
              <a:rPr lang="en-US" sz="2400" dirty="0" smtClean="0"/>
              <a:t>Configuration of Poll/Response Periods for Contention-Based </a:t>
            </a:r>
            <a:r>
              <a:rPr lang="en-US" sz="2400" dirty="0"/>
              <a:t>R</a:t>
            </a:r>
            <a:r>
              <a:rPr lang="en-US" sz="2400" dirty="0" smtClean="0"/>
              <a:t>anging </a:t>
            </a:r>
            <a:endParaRPr lang="en-US" altLang="ko-KR" sz="2400" dirty="0">
              <a:ea typeface="맑은 고딕"/>
              <a:cs typeface="Times New Roman"/>
            </a:endParaRPr>
          </a:p>
        </p:txBody>
      </p:sp>
      <p:sp>
        <p:nvSpPr>
          <p:cNvPr id="89" name="직사각형 17"/>
          <p:cNvSpPr/>
          <p:nvPr/>
        </p:nvSpPr>
        <p:spPr>
          <a:xfrm>
            <a:off x="1331640" y="5644496"/>
            <a:ext cx="2417650" cy="276999"/>
          </a:xfrm>
          <a:prstGeom prst="rect">
            <a:avLst/>
          </a:prstGeom>
          <a:noFill/>
        </p:spPr>
        <p:txBody>
          <a:bodyPr wrap="none">
            <a:spAutoFit/>
          </a:bodyPr>
          <a:lstStyle/>
          <a:p>
            <a:r>
              <a:rPr lang="en-US" altLang="ko-KR" dirty="0"/>
              <a:t>&lt;Many-to-Many (M2M) DS-TWR&gt;</a:t>
            </a:r>
            <a:endParaRPr lang="ko-KR" altLang="en-US" dirty="0"/>
          </a:p>
        </p:txBody>
      </p:sp>
      <p:cxnSp>
        <p:nvCxnSpPr>
          <p:cNvPr id="90" name="Straight Connector 49"/>
          <p:cNvCxnSpPr/>
          <p:nvPr/>
        </p:nvCxnSpPr>
        <p:spPr>
          <a:xfrm flipV="1">
            <a:off x="1390897" y="6202345"/>
            <a:ext cx="6700919" cy="269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91" name="Rectangle 50"/>
          <p:cNvSpPr/>
          <p:nvPr/>
        </p:nvSpPr>
        <p:spPr>
          <a:xfrm>
            <a:off x="1390892" y="5930715"/>
            <a:ext cx="313509" cy="27432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lang="en-US" sz="675" dirty="0">
                <a:solidFill>
                  <a:schemeClr val="tx1"/>
                </a:solidFill>
                <a:latin typeface="+mj-lt"/>
              </a:rPr>
              <a:t>RCF</a:t>
            </a:r>
          </a:p>
        </p:txBody>
      </p:sp>
      <p:sp>
        <p:nvSpPr>
          <p:cNvPr id="92" name="Rectangle 91"/>
          <p:cNvSpPr/>
          <p:nvPr/>
        </p:nvSpPr>
        <p:spPr>
          <a:xfrm>
            <a:off x="1940150" y="5930712"/>
            <a:ext cx="269422" cy="27432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lang="en-US" sz="675" dirty="0">
                <a:solidFill>
                  <a:schemeClr val="tx1"/>
                </a:solidFill>
                <a:latin typeface="+mj-lt"/>
              </a:rPr>
              <a:t>P</a:t>
            </a:r>
            <a:r>
              <a:rPr lang="en-US" sz="675" baseline="-25000" dirty="0">
                <a:solidFill>
                  <a:schemeClr val="tx1"/>
                </a:solidFill>
                <a:latin typeface="+mj-lt"/>
              </a:rPr>
              <a:t>1</a:t>
            </a:r>
          </a:p>
        </p:txBody>
      </p:sp>
      <p:sp>
        <p:nvSpPr>
          <p:cNvPr id="93" name="Rectangle 92"/>
          <p:cNvSpPr/>
          <p:nvPr/>
        </p:nvSpPr>
        <p:spPr>
          <a:xfrm>
            <a:off x="4089575" y="5928029"/>
            <a:ext cx="266970" cy="27432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lang="en-US" sz="675" dirty="0">
                <a:solidFill>
                  <a:schemeClr val="tx1"/>
                </a:solidFill>
                <a:latin typeface="+mj-lt"/>
              </a:rPr>
              <a:t>R</a:t>
            </a:r>
            <a:r>
              <a:rPr lang="en-US" sz="675" baseline="-25000" dirty="0">
                <a:solidFill>
                  <a:schemeClr val="tx1"/>
                </a:solidFill>
                <a:latin typeface="+mj-lt"/>
              </a:rPr>
              <a:t>1</a:t>
            </a:r>
          </a:p>
        </p:txBody>
      </p:sp>
      <p:sp>
        <p:nvSpPr>
          <p:cNvPr id="94" name="Rectangle 93"/>
          <p:cNvSpPr/>
          <p:nvPr/>
        </p:nvSpPr>
        <p:spPr>
          <a:xfrm>
            <a:off x="4501670" y="5928029"/>
            <a:ext cx="266970" cy="27432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lang="en-US" sz="675" dirty="0">
                <a:solidFill>
                  <a:schemeClr val="tx1"/>
                </a:solidFill>
                <a:latin typeface="+mj-lt"/>
              </a:rPr>
              <a:t>R</a:t>
            </a:r>
            <a:r>
              <a:rPr lang="en-US" sz="675" baseline="-25000" dirty="0">
                <a:solidFill>
                  <a:schemeClr val="tx1"/>
                </a:solidFill>
                <a:latin typeface="+mj-lt"/>
              </a:rPr>
              <a:t>2</a:t>
            </a:r>
          </a:p>
        </p:txBody>
      </p:sp>
      <p:sp>
        <p:nvSpPr>
          <p:cNvPr id="95" name="Rectangle 94"/>
          <p:cNvSpPr/>
          <p:nvPr/>
        </p:nvSpPr>
        <p:spPr>
          <a:xfrm>
            <a:off x="4913766" y="5928029"/>
            <a:ext cx="266970" cy="27432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lang="en-US" sz="675" dirty="0">
                <a:solidFill>
                  <a:schemeClr val="tx1"/>
                </a:solidFill>
                <a:latin typeface="+mj-lt"/>
              </a:rPr>
              <a:t>R</a:t>
            </a:r>
            <a:r>
              <a:rPr lang="en-US" sz="675" baseline="-25000" dirty="0">
                <a:solidFill>
                  <a:schemeClr val="tx1"/>
                </a:solidFill>
                <a:latin typeface="+mj-lt"/>
              </a:rPr>
              <a:t>3</a:t>
            </a:r>
          </a:p>
        </p:txBody>
      </p:sp>
      <p:sp>
        <p:nvSpPr>
          <p:cNvPr id="96" name="Rectangle 95"/>
          <p:cNvSpPr/>
          <p:nvPr/>
        </p:nvSpPr>
        <p:spPr>
          <a:xfrm>
            <a:off x="5686509" y="5928029"/>
            <a:ext cx="266970" cy="27432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lang="en-US" sz="675" dirty="0">
                <a:solidFill>
                  <a:schemeClr val="tx1"/>
                </a:solidFill>
                <a:latin typeface="+mj-lt"/>
              </a:rPr>
              <a:t>R</a:t>
            </a:r>
            <a:r>
              <a:rPr lang="en-US" sz="675" baseline="-25000" dirty="0">
                <a:solidFill>
                  <a:schemeClr val="tx1"/>
                </a:solidFill>
                <a:latin typeface="+mj-lt"/>
              </a:rPr>
              <a:t>N</a:t>
            </a:r>
          </a:p>
        </p:txBody>
      </p:sp>
      <p:cxnSp>
        <p:nvCxnSpPr>
          <p:cNvPr id="97" name="Straight Connector 96"/>
          <p:cNvCxnSpPr/>
          <p:nvPr/>
        </p:nvCxnSpPr>
        <p:spPr>
          <a:xfrm>
            <a:off x="5272581" y="6065183"/>
            <a:ext cx="284117" cy="0"/>
          </a:xfrm>
          <a:prstGeom prst="line">
            <a:avLst/>
          </a:prstGeom>
          <a:ln w="28575">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98" name="Rectangle 60"/>
          <p:cNvSpPr/>
          <p:nvPr/>
        </p:nvSpPr>
        <p:spPr>
          <a:xfrm>
            <a:off x="2355922" y="5928029"/>
            <a:ext cx="269422" cy="27432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lang="en-US" sz="675" dirty="0">
                <a:solidFill>
                  <a:schemeClr val="tx1"/>
                </a:solidFill>
                <a:latin typeface="+mj-lt"/>
              </a:rPr>
              <a:t>P</a:t>
            </a:r>
            <a:r>
              <a:rPr lang="en-US" sz="675" baseline="-25000" dirty="0">
                <a:solidFill>
                  <a:schemeClr val="tx1"/>
                </a:solidFill>
                <a:latin typeface="+mj-lt"/>
              </a:rPr>
              <a:t>2</a:t>
            </a:r>
          </a:p>
        </p:txBody>
      </p:sp>
      <p:sp>
        <p:nvSpPr>
          <p:cNvPr id="99" name="Rectangle 61"/>
          <p:cNvSpPr/>
          <p:nvPr/>
        </p:nvSpPr>
        <p:spPr>
          <a:xfrm>
            <a:off x="2767543" y="5928029"/>
            <a:ext cx="269422" cy="27432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lang="en-US" sz="675" dirty="0">
                <a:solidFill>
                  <a:schemeClr val="tx1"/>
                </a:solidFill>
                <a:latin typeface="+mj-lt"/>
              </a:rPr>
              <a:t>P</a:t>
            </a:r>
            <a:r>
              <a:rPr lang="en-US" sz="675" baseline="-25000" dirty="0">
                <a:solidFill>
                  <a:schemeClr val="tx1"/>
                </a:solidFill>
                <a:latin typeface="+mj-lt"/>
              </a:rPr>
              <a:t>3</a:t>
            </a:r>
          </a:p>
        </p:txBody>
      </p:sp>
      <p:cxnSp>
        <p:nvCxnSpPr>
          <p:cNvPr id="100" name="Straight Connector 62"/>
          <p:cNvCxnSpPr/>
          <p:nvPr/>
        </p:nvCxnSpPr>
        <p:spPr>
          <a:xfrm>
            <a:off x="3140604" y="6072761"/>
            <a:ext cx="284117" cy="0"/>
          </a:xfrm>
          <a:prstGeom prst="line">
            <a:avLst/>
          </a:prstGeom>
          <a:ln w="28575">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101" name="Rectangle 64"/>
          <p:cNvSpPr/>
          <p:nvPr/>
        </p:nvSpPr>
        <p:spPr>
          <a:xfrm>
            <a:off x="3541590" y="5933385"/>
            <a:ext cx="269422" cy="27432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lang="en-US" sz="675" dirty="0">
                <a:solidFill>
                  <a:schemeClr val="tx1"/>
                </a:solidFill>
                <a:latin typeface="+mj-lt"/>
              </a:rPr>
              <a:t>P</a:t>
            </a:r>
            <a:r>
              <a:rPr lang="en-US" sz="675" baseline="-25000" dirty="0">
                <a:solidFill>
                  <a:schemeClr val="tx1"/>
                </a:solidFill>
                <a:latin typeface="+mj-lt"/>
              </a:rPr>
              <a:t>M</a:t>
            </a:r>
          </a:p>
        </p:txBody>
      </p:sp>
      <p:sp>
        <p:nvSpPr>
          <p:cNvPr id="102" name="Rectangle 70"/>
          <p:cNvSpPr/>
          <p:nvPr/>
        </p:nvSpPr>
        <p:spPr>
          <a:xfrm>
            <a:off x="6186632" y="5930712"/>
            <a:ext cx="269422" cy="27432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lang="en-US" sz="675" dirty="0">
                <a:solidFill>
                  <a:schemeClr val="tx1"/>
                </a:solidFill>
                <a:latin typeface="+mj-lt"/>
              </a:rPr>
              <a:t>P’</a:t>
            </a:r>
            <a:r>
              <a:rPr lang="en-US" sz="675" baseline="-25000" dirty="0">
                <a:solidFill>
                  <a:schemeClr val="tx1"/>
                </a:solidFill>
                <a:latin typeface="+mj-lt"/>
              </a:rPr>
              <a:t>1</a:t>
            </a:r>
          </a:p>
        </p:txBody>
      </p:sp>
      <p:sp>
        <p:nvSpPr>
          <p:cNvPr id="103" name="Rectangle 71"/>
          <p:cNvSpPr/>
          <p:nvPr/>
        </p:nvSpPr>
        <p:spPr>
          <a:xfrm>
            <a:off x="6602405" y="5928029"/>
            <a:ext cx="269422" cy="27432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lang="en-US" sz="675" dirty="0">
                <a:solidFill>
                  <a:schemeClr val="tx1"/>
                </a:solidFill>
                <a:latin typeface="+mj-lt"/>
              </a:rPr>
              <a:t>P’</a:t>
            </a:r>
            <a:r>
              <a:rPr lang="en-US" sz="675" baseline="-25000" dirty="0">
                <a:solidFill>
                  <a:schemeClr val="tx1"/>
                </a:solidFill>
                <a:latin typeface="+mj-lt"/>
              </a:rPr>
              <a:t>2</a:t>
            </a:r>
          </a:p>
        </p:txBody>
      </p:sp>
      <p:sp>
        <p:nvSpPr>
          <p:cNvPr id="104" name="Rectangle 72"/>
          <p:cNvSpPr/>
          <p:nvPr/>
        </p:nvSpPr>
        <p:spPr>
          <a:xfrm>
            <a:off x="7014025" y="5928029"/>
            <a:ext cx="269422" cy="27432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lang="en-US" sz="675" dirty="0">
                <a:solidFill>
                  <a:schemeClr val="tx1"/>
                </a:solidFill>
                <a:latin typeface="+mj-lt"/>
              </a:rPr>
              <a:t>P’</a:t>
            </a:r>
            <a:r>
              <a:rPr lang="en-US" sz="675" baseline="-25000" dirty="0">
                <a:solidFill>
                  <a:schemeClr val="tx1"/>
                </a:solidFill>
                <a:latin typeface="+mj-lt"/>
              </a:rPr>
              <a:t>3</a:t>
            </a:r>
          </a:p>
        </p:txBody>
      </p:sp>
      <p:cxnSp>
        <p:nvCxnSpPr>
          <p:cNvPr id="105" name="Straight Connector 73"/>
          <p:cNvCxnSpPr/>
          <p:nvPr/>
        </p:nvCxnSpPr>
        <p:spPr>
          <a:xfrm>
            <a:off x="7387085" y="6072761"/>
            <a:ext cx="284117" cy="0"/>
          </a:xfrm>
          <a:prstGeom prst="line">
            <a:avLst/>
          </a:prstGeom>
          <a:ln w="28575">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106" name="Rectangle 74"/>
          <p:cNvSpPr/>
          <p:nvPr/>
        </p:nvSpPr>
        <p:spPr>
          <a:xfrm>
            <a:off x="7788067" y="5933385"/>
            <a:ext cx="303744" cy="27432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lang="en-US" sz="675" dirty="0">
                <a:solidFill>
                  <a:schemeClr val="tx1"/>
                </a:solidFill>
                <a:latin typeface="+mj-lt"/>
              </a:rPr>
              <a:t>P’</a:t>
            </a:r>
            <a:r>
              <a:rPr lang="en-US" sz="675" baseline="-25000" dirty="0">
                <a:solidFill>
                  <a:schemeClr val="tx1"/>
                </a:solidFill>
                <a:latin typeface="+mj-lt"/>
              </a:rPr>
              <a:t>M</a:t>
            </a:r>
          </a:p>
        </p:txBody>
      </p:sp>
      <p:sp>
        <p:nvSpPr>
          <p:cNvPr id="107" name="TextBox 106"/>
          <p:cNvSpPr txBox="1"/>
          <p:nvPr/>
        </p:nvSpPr>
        <p:spPr>
          <a:xfrm>
            <a:off x="2691074" y="6240470"/>
            <a:ext cx="280846" cy="196208"/>
          </a:xfrm>
          <a:prstGeom prst="rect">
            <a:avLst/>
          </a:prstGeom>
          <a:noFill/>
        </p:spPr>
        <p:txBody>
          <a:bodyPr wrap="none" rtlCol="0">
            <a:spAutoFit/>
          </a:bodyPr>
          <a:lstStyle/>
          <a:p>
            <a:r>
              <a:rPr lang="en-US" sz="675" dirty="0"/>
              <a:t>PP</a:t>
            </a:r>
          </a:p>
        </p:txBody>
      </p:sp>
      <p:cxnSp>
        <p:nvCxnSpPr>
          <p:cNvPr id="108" name="Straight Arrow Connector 95"/>
          <p:cNvCxnSpPr>
            <a:stCxn id="107" idx="3"/>
          </p:cNvCxnSpPr>
          <p:nvPr/>
        </p:nvCxnSpPr>
        <p:spPr>
          <a:xfrm>
            <a:off x="2925754" y="6327032"/>
            <a:ext cx="885256"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09" name="Straight Arrow Connector 97"/>
          <p:cNvCxnSpPr>
            <a:stCxn id="107" idx="1"/>
          </p:cNvCxnSpPr>
          <p:nvPr/>
        </p:nvCxnSpPr>
        <p:spPr>
          <a:xfrm flipH="1">
            <a:off x="1940148" y="6327032"/>
            <a:ext cx="750927"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10" name="Straight Arrow Connector 103"/>
          <p:cNvCxnSpPr/>
          <p:nvPr/>
        </p:nvCxnSpPr>
        <p:spPr>
          <a:xfrm>
            <a:off x="5117291" y="6322246"/>
            <a:ext cx="861207"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11" name="Straight Arrow Connector 104"/>
          <p:cNvCxnSpPr/>
          <p:nvPr/>
        </p:nvCxnSpPr>
        <p:spPr>
          <a:xfrm flipH="1" flipV="1">
            <a:off x="4107637" y="6322251"/>
            <a:ext cx="750930" cy="1"/>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12" name="TextBox 111"/>
          <p:cNvSpPr txBox="1"/>
          <p:nvPr/>
        </p:nvSpPr>
        <p:spPr>
          <a:xfrm>
            <a:off x="4816416" y="6249995"/>
            <a:ext cx="348172" cy="196208"/>
          </a:xfrm>
          <a:prstGeom prst="rect">
            <a:avLst/>
          </a:prstGeom>
          <a:noFill/>
        </p:spPr>
        <p:txBody>
          <a:bodyPr wrap="none" rtlCol="0">
            <a:spAutoFit/>
          </a:bodyPr>
          <a:lstStyle/>
          <a:p>
            <a:pPr algn="ctr"/>
            <a:r>
              <a:rPr lang="en-US" sz="675" dirty="0"/>
              <a:t>RRP</a:t>
            </a:r>
          </a:p>
        </p:txBody>
      </p:sp>
      <p:sp>
        <p:nvSpPr>
          <p:cNvPr id="113" name="TextBox 112"/>
          <p:cNvSpPr txBox="1"/>
          <p:nvPr/>
        </p:nvSpPr>
        <p:spPr>
          <a:xfrm>
            <a:off x="6939299" y="6240470"/>
            <a:ext cx="280846" cy="196208"/>
          </a:xfrm>
          <a:prstGeom prst="rect">
            <a:avLst/>
          </a:prstGeom>
          <a:noFill/>
        </p:spPr>
        <p:txBody>
          <a:bodyPr wrap="none" rtlCol="0">
            <a:spAutoFit/>
          </a:bodyPr>
          <a:lstStyle/>
          <a:p>
            <a:r>
              <a:rPr lang="en-US" sz="675" dirty="0"/>
              <a:t>PP</a:t>
            </a:r>
          </a:p>
        </p:txBody>
      </p:sp>
      <p:cxnSp>
        <p:nvCxnSpPr>
          <p:cNvPr id="114" name="Straight Arrow Connector 107"/>
          <p:cNvCxnSpPr>
            <a:stCxn id="113" idx="3"/>
          </p:cNvCxnSpPr>
          <p:nvPr/>
        </p:nvCxnSpPr>
        <p:spPr>
          <a:xfrm>
            <a:off x="7173979" y="6327032"/>
            <a:ext cx="917836"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15" name="Straight Arrow Connector 108"/>
          <p:cNvCxnSpPr>
            <a:stCxn id="113" idx="1"/>
          </p:cNvCxnSpPr>
          <p:nvPr/>
        </p:nvCxnSpPr>
        <p:spPr>
          <a:xfrm flipH="1">
            <a:off x="6188373" y="6327032"/>
            <a:ext cx="750927"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65" name="직사각형 2"/>
          <p:cNvSpPr/>
          <p:nvPr/>
        </p:nvSpPr>
        <p:spPr>
          <a:xfrm>
            <a:off x="2430205" y="2132548"/>
            <a:ext cx="922047" cy="276999"/>
          </a:xfrm>
          <a:prstGeom prst="rect">
            <a:avLst/>
          </a:prstGeom>
          <a:ln>
            <a:noFill/>
          </a:ln>
        </p:spPr>
        <p:txBody>
          <a:bodyPr wrap="none">
            <a:spAutoFit/>
          </a:bodyPr>
          <a:lstStyle/>
          <a:p>
            <a:r>
              <a:rPr lang="en-US" altLang="ko-KR" dirty="0" smtClean="0"/>
              <a:t>&lt;SS-TWR&gt;</a:t>
            </a:r>
            <a:endParaRPr lang="ko-KR" altLang="en-US" dirty="0"/>
          </a:p>
        </p:txBody>
      </p:sp>
      <p:sp>
        <p:nvSpPr>
          <p:cNvPr id="66" name="직사각형 16"/>
          <p:cNvSpPr/>
          <p:nvPr/>
        </p:nvSpPr>
        <p:spPr>
          <a:xfrm>
            <a:off x="2501551" y="3140660"/>
            <a:ext cx="947695" cy="276999"/>
          </a:xfrm>
          <a:prstGeom prst="rect">
            <a:avLst/>
          </a:prstGeom>
          <a:ln>
            <a:noFill/>
          </a:ln>
        </p:spPr>
        <p:txBody>
          <a:bodyPr wrap="none">
            <a:spAutoFit/>
          </a:bodyPr>
          <a:lstStyle/>
          <a:p>
            <a:r>
              <a:rPr lang="en-US" altLang="ko-KR" dirty="0"/>
              <a:t>&lt;DS-TWR&gt;</a:t>
            </a:r>
            <a:endParaRPr lang="ko-KR" altLang="en-US" dirty="0"/>
          </a:p>
        </p:txBody>
      </p:sp>
      <p:cxnSp>
        <p:nvCxnSpPr>
          <p:cNvPr id="67" name="Straight Connector 4"/>
          <p:cNvCxnSpPr/>
          <p:nvPr/>
        </p:nvCxnSpPr>
        <p:spPr>
          <a:xfrm flipV="1">
            <a:off x="2492864" y="2852628"/>
            <a:ext cx="3967354" cy="1"/>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68" name="Rectangle 5"/>
          <p:cNvSpPr/>
          <p:nvPr/>
        </p:nvSpPr>
        <p:spPr>
          <a:xfrm>
            <a:off x="2513782" y="2481555"/>
            <a:ext cx="418012" cy="36576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800" dirty="0">
                <a:solidFill>
                  <a:schemeClr val="tx1"/>
                </a:solidFill>
                <a:latin typeface="+mj-lt"/>
              </a:rPr>
              <a:t>RCF</a:t>
            </a:r>
          </a:p>
        </p:txBody>
      </p:sp>
      <p:sp>
        <p:nvSpPr>
          <p:cNvPr id="69" name="Rectangle 13"/>
          <p:cNvSpPr/>
          <p:nvPr/>
        </p:nvSpPr>
        <p:spPr>
          <a:xfrm>
            <a:off x="3227340" y="2481555"/>
            <a:ext cx="359229" cy="36576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800" dirty="0">
                <a:solidFill>
                  <a:schemeClr val="tx1"/>
                </a:solidFill>
                <a:latin typeface="+mj-lt"/>
              </a:rPr>
              <a:t>P1</a:t>
            </a:r>
          </a:p>
        </p:txBody>
      </p:sp>
      <p:sp>
        <p:nvSpPr>
          <p:cNvPr id="70" name="Rectangle 15"/>
          <p:cNvSpPr/>
          <p:nvPr/>
        </p:nvSpPr>
        <p:spPr>
          <a:xfrm>
            <a:off x="3978745" y="2472691"/>
            <a:ext cx="355960" cy="36576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800" dirty="0">
                <a:solidFill>
                  <a:schemeClr val="tx1"/>
                </a:solidFill>
                <a:latin typeface="+mj-lt"/>
              </a:rPr>
              <a:t>R1</a:t>
            </a:r>
          </a:p>
        </p:txBody>
      </p:sp>
      <p:sp>
        <p:nvSpPr>
          <p:cNvPr id="71" name="Rectangle 16"/>
          <p:cNvSpPr/>
          <p:nvPr/>
        </p:nvSpPr>
        <p:spPr>
          <a:xfrm>
            <a:off x="4537729" y="2472691"/>
            <a:ext cx="355960" cy="36576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900" dirty="0">
                <a:solidFill>
                  <a:schemeClr val="tx1"/>
                </a:solidFill>
                <a:latin typeface="+mj-lt"/>
              </a:rPr>
              <a:t>R</a:t>
            </a:r>
            <a:r>
              <a:rPr lang="en-US" sz="900" baseline="-25000" dirty="0">
                <a:solidFill>
                  <a:schemeClr val="tx1"/>
                </a:solidFill>
                <a:latin typeface="+mj-lt"/>
              </a:rPr>
              <a:t>2</a:t>
            </a:r>
          </a:p>
        </p:txBody>
      </p:sp>
      <p:sp>
        <p:nvSpPr>
          <p:cNvPr id="72" name="Rectangle 17"/>
          <p:cNvSpPr/>
          <p:nvPr/>
        </p:nvSpPr>
        <p:spPr>
          <a:xfrm>
            <a:off x="5076412" y="2472059"/>
            <a:ext cx="355960" cy="36576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900" dirty="0">
                <a:solidFill>
                  <a:schemeClr val="tx1"/>
                </a:solidFill>
                <a:latin typeface="+mj-lt"/>
              </a:rPr>
              <a:t>R</a:t>
            </a:r>
            <a:r>
              <a:rPr lang="en-US" sz="900" baseline="-25000" dirty="0">
                <a:solidFill>
                  <a:schemeClr val="tx1"/>
                </a:solidFill>
                <a:latin typeface="+mj-lt"/>
              </a:rPr>
              <a:t>3</a:t>
            </a:r>
          </a:p>
        </p:txBody>
      </p:sp>
      <p:sp>
        <p:nvSpPr>
          <p:cNvPr id="73" name="Rectangle 18"/>
          <p:cNvSpPr/>
          <p:nvPr/>
        </p:nvSpPr>
        <p:spPr>
          <a:xfrm>
            <a:off x="6061200" y="2474838"/>
            <a:ext cx="355960" cy="36576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900" dirty="0">
                <a:solidFill>
                  <a:schemeClr val="tx1"/>
                </a:solidFill>
                <a:latin typeface="+mj-lt"/>
              </a:rPr>
              <a:t>R</a:t>
            </a:r>
            <a:r>
              <a:rPr lang="en-US" sz="900" baseline="-25000" dirty="0">
                <a:solidFill>
                  <a:schemeClr val="tx1"/>
                </a:solidFill>
                <a:latin typeface="+mj-lt"/>
              </a:rPr>
              <a:t>N</a:t>
            </a:r>
          </a:p>
        </p:txBody>
      </p:sp>
      <p:cxnSp>
        <p:nvCxnSpPr>
          <p:cNvPr id="74" name="Straight Connector 20"/>
          <p:cNvCxnSpPr/>
          <p:nvPr/>
        </p:nvCxnSpPr>
        <p:spPr>
          <a:xfrm>
            <a:off x="5556103" y="2673977"/>
            <a:ext cx="378823" cy="0"/>
          </a:xfrm>
          <a:prstGeom prst="line">
            <a:avLst/>
          </a:prstGeom>
          <a:ln w="28575">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75" name="Straight Arrow Connector 123"/>
          <p:cNvCxnSpPr/>
          <p:nvPr/>
        </p:nvCxnSpPr>
        <p:spPr>
          <a:xfrm>
            <a:off x="5313546" y="2976940"/>
            <a:ext cx="1148276"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76" name="Straight Arrow Connector 124"/>
          <p:cNvCxnSpPr/>
          <p:nvPr/>
        </p:nvCxnSpPr>
        <p:spPr>
          <a:xfrm flipH="1" flipV="1">
            <a:off x="3967341" y="2976946"/>
            <a:ext cx="1001240" cy="1"/>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77" name="TextBox 76"/>
          <p:cNvSpPr txBox="1"/>
          <p:nvPr/>
        </p:nvSpPr>
        <p:spPr>
          <a:xfrm>
            <a:off x="4943157" y="2834814"/>
            <a:ext cx="402674" cy="230832"/>
          </a:xfrm>
          <a:prstGeom prst="rect">
            <a:avLst/>
          </a:prstGeom>
          <a:noFill/>
          <a:ln>
            <a:noFill/>
          </a:ln>
        </p:spPr>
        <p:txBody>
          <a:bodyPr wrap="none" rtlCol="0">
            <a:spAutoFit/>
          </a:bodyPr>
          <a:lstStyle/>
          <a:p>
            <a:pPr algn="ctr"/>
            <a:r>
              <a:rPr lang="en-US" sz="900" dirty="0"/>
              <a:t>RRP</a:t>
            </a:r>
          </a:p>
        </p:txBody>
      </p:sp>
      <p:sp>
        <p:nvSpPr>
          <p:cNvPr id="78" name="TextBox 77"/>
          <p:cNvSpPr txBox="1"/>
          <p:nvPr/>
        </p:nvSpPr>
        <p:spPr>
          <a:xfrm>
            <a:off x="3227340" y="2837820"/>
            <a:ext cx="312906" cy="230832"/>
          </a:xfrm>
          <a:prstGeom prst="rect">
            <a:avLst/>
          </a:prstGeom>
          <a:noFill/>
          <a:ln>
            <a:noFill/>
          </a:ln>
        </p:spPr>
        <p:txBody>
          <a:bodyPr wrap="none" rtlCol="0">
            <a:spAutoFit/>
          </a:bodyPr>
          <a:lstStyle/>
          <a:p>
            <a:r>
              <a:rPr lang="en-US" sz="900" dirty="0"/>
              <a:t>PP</a:t>
            </a:r>
          </a:p>
        </p:txBody>
      </p:sp>
      <p:cxnSp>
        <p:nvCxnSpPr>
          <p:cNvPr id="79" name="Straight Connector 29"/>
          <p:cNvCxnSpPr/>
          <p:nvPr/>
        </p:nvCxnSpPr>
        <p:spPr>
          <a:xfrm flipV="1">
            <a:off x="2514688" y="3866773"/>
            <a:ext cx="4665887" cy="1"/>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80" name="Rectangle 30"/>
          <p:cNvSpPr/>
          <p:nvPr/>
        </p:nvSpPr>
        <p:spPr>
          <a:xfrm>
            <a:off x="2514682" y="3501013"/>
            <a:ext cx="418012" cy="36576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900" dirty="0">
                <a:solidFill>
                  <a:schemeClr val="tx1"/>
                </a:solidFill>
                <a:latin typeface="+mj-lt"/>
              </a:rPr>
              <a:t>RCF</a:t>
            </a:r>
          </a:p>
        </p:txBody>
      </p:sp>
      <p:sp>
        <p:nvSpPr>
          <p:cNvPr id="81" name="Rectangle 32"/>
          <p:cNvSpPr/>
          <p:nvPr/>
        </p:nvSpPr>
        <p:spPr>
          <a:xfrm>
            <a:off x="3247026" y="3501008"/>
            <a:ext cx="359229" cy="36576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900" dirty="0">
                <a:solidFill>
                  <a:schemeClr val="tx1"/>
                </a:solidFill>
                <a:latin typeface="+mj-lt"/>
              </a:rPr>
              <a:t>P</a:t>
            </a:r>
            <a:r>
              <a:rPr lang="en-US" sz="900" baseline="-25000" dirty="0">
                <a:solidFill>
                  <a:schemeClr val="tx1"/>
                </a:solidFill>
                <a:latin typeface="+mj-lt"/>
              </a:rPr>
              <a:t>1</a:t>
            </a:r>
          </a:p>
        </p:txBody>
      </p:sp>
      <p:sp>
        <p:nvSpPr>
          <p:cNvPr id="82" name="Rectangle 33"/>
          <p:cNvSpPr/>
          <p:nvPr/>
        </p:nvSpPr>
        <p:spPr>
          <a:xfrm>
            <a:off x="4000585" y="3501008"/>
            <a:ext cx="355960" cy="36576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900" dirty="0">
                <a:solidFill>
                  <a:schemeClr val="tx1"/>
                </a:solidFill>
                <a:latin typeface="+mj-lt"/>
              </a:rPr>
              <a:t>R</a:t>
            </a:r>
            <a:r>
              <a:rPr lang="en-US" sz="900" baseline="-25000" dirty="0">
                <a:solidFill>
                  <a:schemeClr val="tx1"/>
                </a:solidFill>
                <a:latin typeface="+mj-lt"/>
              </a:rPr>
              <a:t>1</a:t>
            </a:r>
          </a:p>
        </p:txBody>
      </p:sp>
      <p:sp>
        <p:nvSpPr>
          <p:cNvPr id="83" name="Rectangle 34"/>
          <p:cNvSpPr/>
          <p:nvPr/>
        </p:nvSpPr>
        <p:spPr>
          <a:xfrm>
            <a:off x="4550045" y="3501008"/>
            <a:ext cx="355960" cy="36576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900" dirty="0">
                <a:solidFill>
                  <a:schemeClr val="tx1"/>
                </a:solidFill>
                <a:latin typeface="+mj-lt"/>
              </a:rPr>
              <a:t>R</a:t>
            </a:r>
            <a:r>
              <a:rPr lang="en-US" sz="900" baseline="-25000" dirty="0">
                <a:solidFill>
                  <a:schemeClr val="tx1"/>
                </a:solidFill>
                <a:latin typeface="+mj-lt"/>
              </a:rPr>
              <a:t>2</a:t>
            </a:r>
          </a:p>
        </p:txBody>
      </p:sp>
      <p:sp>
        <p:nvSpPr>
          <p:cNvPr id="84" name="Rectangle 35"/>
          <p:cNvSpPr/>
          <p:nvPr/>
        </p:nvSpPr>
        <p:spPr>
          <a:xfrm>
            <a:off x="5099506" y="3501008"/>
            <a:ext cx="355960" cy="36576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900" dirty="0">
                <a:solidFill>
                  <a:schemeClr val="tx1"/>
                </a:solidFill>
                <a:latin typeface="+mj-lt"/>
              </a:rPr>
              <a:t>R</a:t>
            </a:r>
            <a:r>
              <a:rPr lang="en-US" sz="900" baseline="-25000" dirty="0">
                <a:solidFill>
                  <a:schemeClr val="tx1"/>
                </a:solidFill>
                <a:latin typeface="+mj-lt"/>
              </a:rPr>
              <a:t>3</a:t>
            </a:r>
          </a:p>
        </p:txBody>
      </p:sp>
      <p:sp>
        <p:nvSpPr>
          <p:cNvPr id="85" name="Rectangle 36"/>
          <p:cNvSpPr/>
          <p:nvPr/>
        </p:nvSpPr>
        <p:spPr>
          <a:xfrm>
            <a:off x="6129831" y="3501007"/>
            <a:ext cx="355960" cy="36576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900" dirty="0">
                <a:solidFill>
                  <a:schemeClr val="tx1"/>
                </a:solidFill>
                <a:latin typeface="+mj-lt"/>
              </a:rPr>
              <a:t>R</a:t>
            </a:r>
            <a:r>
              <a:rPr lang="en-US" sz="900" baseline="-25000" dirty="0">
                <a:solidFill>
                  <a:schemeClr val="tx1"/>
                </a:solidFill>
                <a:latin typeface="+mj-lt"/>
              </a:rPr>
              <a:t>N</a:t>
            </a:r>
          </a:p>
        </p:txBody>
      </p:sp>
      <p:cxnSp>
        <p:nvCxnSpPr>
          <p:cNvPr id="86" name="Straight Connector 37"/>
          <p:cNvCxnSpPr/>
          <p:nvPr/>
        </p:nvCxnSpPr>
        <p:spPr>
          <a:xfrm>
            <a:off x="5577927" y="3683881"/>
            <a:ext cx="378823" cy="0"/>
          </a:xfrm>
          <a:prstGeom prst="line">
            <a:avLst/>
          </a:prstGeom>
          <a:ln w="28575">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87" name="Rectangle 38"/>
          <p:cNvSpPr/>
          <p:nvPr/>
        </p:nvSpPr>
        <p:spPr>
          <a:xfrm>
            <a:off x="6821346" y="3501002"/>
            <a:ext cx="359229" cy="36576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altLang="ko-KR" sz="900" dirty="0">
                <a:solidFill>
                  <a:schemeClr val="tx1"/>
                </a:solidFill>
                <a:latin typeface="+mj-lt"/>
              </a:rPr>
              <a:t>P’</a:t>
            </a:r>
            <a:r>
              <a:rPr lang="en-US" altLang="ko-KR" sz="900" baseline="-25000" dirty="0">
                <a:solidFill>
                  <a:schemeClr val="tx1"/>
                </a:solidFill>
                <a:latin typeface="+mj-lt"/>
              </a:rPr>
              <a:t>1</a:t>
            </a:r>
          </a:p>
        </p:txBody>
      </p:sp>
      <p:cxnSp>
        <p:nvCxnSpPr>
          <p:cNvPr id="88" name="Straight Arrow Connector 115"/>
          <p:cNvCxnSpPr/>
          <p:nvPr/>
        </p:nvCxnSpPr>
        <p:spPr>
          <a:xfrm>
            <a:off x="5333766" y="4009751"/>
            <a:ext cx="1148276"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16" name="Straight Arrow Connector 116"/>
          <p:cNvCxnSpPr/>
          <p:nvPr/>
        </p:nvCxnSpPr>
        <p:spPr>
          <a:xfrm flipH="1" flipV="1">
            <a:off x="3987561" y="4009759"/>
            <a:ext cx="1001240" cy="1"/>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17" name="TextBox 116"/>
          <p:cNvSpPr txBox="1"/>
          <p:nvPr/>
        </p:nvSpPr>
        <p:spPr>
          <a:xfrm>
            <a:off x="4963377" y="3867626"/>
            <a:ext cx="402674" cy="230832"/>
          </a:xfrm>
          <a:prstGeom prst="rect">
            <a:avLst/>
          </a:prstGeom>
          <a:noFill/>
          <a:ln>
            <a:noFill/>
          </a:ln>
        </p:spPr>
        <p:txBody>
          <a:bodyPr wrap="none" rtlCol="0">
            <a:spAutoFit/>
          </a:bodyPr>
          <a:lstStyle/>
          <a:p>
            <a:pPr algn="ctr"/>
            <a:r>
              <a:rPr lang="en-US" sz="900" dirty="0"/>
              <a:t>RRP</a:t>
            </a:r>
          </a:p>
        </p:txBody>
      </p:sp>
      <p:sp>
        <p:nvSpPr>
          <p:cNvPr id="118" name="TextBox 117"/>
          <p:cNvSpPr txBox="1"/>
          <p:nvPr/>
        </p:nvSpPr>
        <p:spPr>
          <a:xfrm>
            <a:off x="3247562" y="3870631"/>
            <a:ext cx="354584" cy="276999"/>
          </a:xfrm>
          <a:prstGeom prst="rect">
            <a:avLst/>
          </a:prstGeom>
          <a:ln>
            <a:noFill/>
          </a:ln>
        </p:spPr>
        <p:txBody>
          <a:bodyPr wrap="none">
            <a:spAutoFit/>
          </a:bodyPr>
          <a:lstStyle>
            <a:defPPr>
              <a:defRPr lang="en-US"/>
            </a:defPPr>
          </a:lstStyle>
          <a:p>
            <a:r>
              <a:rPr lang="en-US" dirty="0"/>
              <a:t>PP</a:t>
            </a:r>
          </a:p>
        </p:txBody>
      </p:sp>
      <p:sp>
        <p:nvSpPr>
          <p:cNvPr id="119" name="TextBox 118"/>
          <p:cNvSpPr txBox="1"/>
          <p:nvPr/>
        </p:nvSpPr>
        <p:spPr>
          <a:xfrm>
            <a:off x="6828470" y="3867625"/>
            <a:ext cx="312906" cy="230832"/>
          </a:xfrm>
          <a:prstGeom prst="rect">
            <a:avLst/>
          </a:prstGeom>
          <a:noFill/>
          <a:ln>
            <a:noFill/>
          </a:ln>
        </p:spPr>
        <p:txBody>
          <a:bodyPr wrap="none" rtlCol="0">
            <a:spAutoFit/>
          </a:bodyPr>
          <a:lstStyle/>
          <a:p>
            <a:r>
              <a:rPr lang="en-US" sz="900" dirty="0"/>
              <a:t>PP</a:t>
            </a:r>
          </a:p>
        </p:txBody>
      </p:sp>
      <p:sp>
        <p:nvSpPr>
          <p:cNvPr id="3" name="Date Placeholder 2"/>
          <p:cNvSpPr>
            <a:spLocks noGrp="1"/>
          </p:cNvSpPr>
          <p:nvPr>
            <p:ph type="dt" sz="half" idx="10"/>
          </p:nvPr>
        </p:nvSpPr>
        <p:spPr/>
        <p:txBody>
          <a:bodyPr/>
          <a:lstStyle/>
          <a:p>
            <a:r>
              <a:rPr lang="en-US" altLang="en-US" smtClean="0"/>
              <a:t>January 2019</a:t>
            </a:r>
            <a:endParaRPr lang="en-US" altLang="en-US"/>
          </a:p>
        </p:txBody>
      </p:sp>
      <p:sp>
        <p:nvSpPr>
          <p:cNvPr id="4" name="Footer Placeholder 3"/>
          <p:cNvSpPr>
            <a:spLocks noGrp="1"/>
          </p:cNvSpPr>
          <p:nvPr>
            <p:ph type="ftr" sz="quarter" idx="11"/>
          </p:nvPr>
        </p:nvSpPr>
        <p:spPr/>
        <p:txBody>
          <a:bodyPr/>
          <a:lstStyle/>
          <a:p>
            <a:r>
              <a:rPr lang="en-US" altLang="en-US" smtClean="0"/>
              <a:t>Zheda Li (Samsung) et. al.</a:t>
            </a:r>
            <a:endParaRPr lang="en-US" altLang="en-US"/>
          </a:p>
        </p:txBody>
      </p:sp>
    </p:spTree>
    <p:extLst>
      <p:ext uri="{BB962C8B-B14F-4D97-AF65-F5344CB8AC3E}">
        <p14:creationId xmlns:p14="http://schemas.microsoft.com/office/powerpoint/2010/main" val="191835770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a:xfrm>
            <a:off x="4342399" y="6475413"/>
            <a:ext cx="535403" cy="184666"/>
          </a:xfrm>
        </p:spPr>
        <p:txBody>
          <a:bodyPr/>
          <a:lstStyle/>
          <a:p>
            <a:r>
              <a:rPr lang="en-US" altLang="en-US"/>
              <a:t>Slide </a:t>
            </a:r>
            <a:fld id="{825FF3E2-E949-4C4C-AB9C-2EE82B1DF989}" type="slidenum">
              <a:rPr lang="en-US" altLang="en-US"/>
              <a:pPr/>
              <a:t>18</a:t>
            </a:fld>
            <a:endParaRPr lang="en-US" altLang="en-US"/>
          </a:p>
        </p:txBody>
      </p:sp>
      <p:sp>
        <p:nvSpPr>
          <p:cNvPr id="4099" name="Rectangle 3"/>
          <p:cNvSpPr>
            <a:spLocks noGrp="1" noChangeArrowheads="1"/>
          </p:cNvSpPr>
          <p:nvPr>
            <p:ph type="body" idx="1"/>
          </p:nvPr>
        </p:nvSpPr>
        <p:spPr>
          <a:xfrm>
            <a:off x="185315" y="1484784"/>
            <a:ext cx="8849570" cy="4731699"/>
          </a:xfrm>
          <a:ln/>
        </p:spPr>
        <p:txBody>
          <a:bodyPr>
            <a:normAutofit fontScale="85000" lnSpcReduction="20000"/>
          </a:bodyPr>
          <a:lstStyle/>
          <a:p>
            <a:pPr lvl="1"/>
            <a:r>
              <a:rPr lang="en-US" sz="2600" b="1" dirty="0">
                <a:latin typeface="+mj-lt"/>
              </a:rPr>
              <a:t>Contention period (CP) IE</a:t>
            </a:r>
          </a:p>
          <a:p>
            <a:pPr lvl="1"/>
            <a:endParaRPr lang="en-US" b="1" i="1" dirty="0">
              <a:latin typeface="+mj-lt"/>
            </a:endParaRPr>
          </a:p>
          <a:p>
            <a:pPr lvl="1"/>
            <a:endParaRPr lang="en-US" sz="1800" b="1" i="1" dirty="0">
              <a:latin typeface="+mj-lt"/>
            </a:endParaRPr>
          </a:p>
          <a:p>
            <a:pPr lvl="2"/>
            <a:r>
              <a:rPr lang="en-US" dirty="0" smtClean="0">
                <a:latin typeface="+mj-lt"/>
              </a:rPr>
              <a:t>CP Table Length indicates the number of rows in CP Table, i.e., the number of PP/RRP</a:t>
            </a:r>
            <a:endParaRPr lang="en-US" dirty="0">
              <a:latin typeface="+mj-lt"/>
            </a:endParaRPr>
          </a:p>
          <a:p>
            <a:pPr lvl="1"/>
            <a:endParaRPr lang="en-US" sz="1800" b="1" i="1" dirty="0">
              <a:latin typeface="+mj-lt"/>
            </a:endParaRPr>
          </a:p>
          <a:p>
            <a:pPr lvl="1"/>
            <a:r>
              <a:rPr lang="en-US" sz="2600" b="1" dirty="0">
                <a:latin typeface="+mj-lt"/>
              </a:rPr>
              <a:t>Contention Period (CP) Table:</a:t>
            </a:r>
          </a:p>
          <a:p>
            <a:pPr lvl="2"/>
            <a:r>
              <a:rPr lang="en-US" dirty="0" smtClean="0">
                <a:latin typeface="+mj-lt"/>
              </a:rPr>
              <a:t>Each row of CP Table  </a:t>
            </a:r>
            <a:endParaRPr lang="en-US" dirty="0">
              <a:latin typeface="+mj-lt"/>
            </a:endParaRPr>
          </a:p>
          <a:p>
            <a:pPr lvl="1"/>
            <a:endParaRPr lang="en-US" dirty="0" smtClean="0">
              <a:latin typeface="+mj-lt"/>
            </a:endParaRPr>
          </a:p>
          <a:p>
            <a:pPr lvl="1"/>
            <a:endParaRPr lang="en-US" dirty="0">
              <a:latin typeface="+mj-lt"/>
            </a:endParaRPr>
          </a:p>
          <a:p>
            <a:pPr lvl="1"/>
            <a:endParaRPr lang="en-US" dirty="0" smtClean="0">
              <a:latin typeface="+mj-lt"/>
            </a:endParaRPr>
          </a:p>
          <a:p>
            <a:pPr lvl="1"/>
            <a:endParaRPr lang="en-US" dirty="0">
              <a:latin typeface="+mj-lt"/>
            </a:endParaRPr>
          </a:p>
          <a:p>
            <a:pPr lvl="2"/>
            <a:r>
              <a:rPr lang="en-US" dirty="0" smtClean="0">
                <a:latin typeface="+mj-lt"/>
              </a:rPr>
              <a:t>First bit indicates PP or RRP</a:t>
            </a:r>
          </a:p>
          <a:p>
            <a:pPr lvl="2"/>
            <a:r>
              <a:rPr lang="en-US" dirty="0" smtClean="0">
                <a:latin typeface="+mj-lt"/>
              </a:rPr>
              <a:t>Later two octets indicate the start index and end index of time slot</a:t>
            </a:r>
          </a:p>
          <a:p>
            <a:pPr lvl="1"/>
            <a:endParaRPr lang="en-US" sz="1800" dirty="0">
              <a:latin typeface="+mj-lt"/>
            </a:endParaRPr>
          </a:p>
          <a:p>
            <a:pPr lvl="1"/>
            <a:endParaRPr lang="en-US" dirty="0" smtClean="0">
              <a:latin typeface="+mj-lt"/>
            </a:endParaRPr>
          </a:p>
          <a:p>
            <a:pPr lvl="1"/>
            <a:endParaRPr lang="en-US" sz="1800" dirty="0">
              <a:latin typeface="+mj-lt"/>
            </a:endParaRPr>
          </a:p>
        </p:txBody>
      </p:sp>
      <p:graphicFrame>
        <p:nvGraphicFramePr>
          <p:cNvPr id="65" name="표 3"/>
          <p:cNvGraphicFramePr>
            <a:graphicFrameLocks noGrp="1"/>
          </p:cNvGraphicFramePr>
          <p:nvPr>
            <p:extLst>
              <p:ext uri="{D42A27DB-BD31-4B8C-83A1-F6EECF244321}">
                <p14:modId xmlns:p14="http://schemas.microsoft.com/office/powerpoint/2010/main" val="4015210677"/>
              </p:ext>
            </p:extLst>
          </p:nvPr>
        </p:nvGraphicFramePr>
        <p:xfrm>
          <a:off x="2627784" y="4293096"/>
          <a:ext cx="3584895" cy="990600"/>
        </p:xfrm>
        <a:graphic>
          <a:graphicData uri="http://schemas.openxmlformats.org/drawingml/2006/table">
            <a:tbl>
              <a:tblPr firstRow="1" firstCol="1" bandRow="1"/>
              <a:tblGrid>
                <a:gridCol w="1194965">
                  <a:extLst>
                    <a:ext uri="{9D8B030D-6E8A-4147-A177-3AD203B41FA5}">
                      <a16:colId xmlns:a16="http://schemas.microsoft.com/office/drawing/2014/main" val="20000"/>
                    </a:ext>
                  </a:extLst>
                </a:gridCol>
                <a:gridCol w="1194965">
                  <a:extLst>
                    <a:ext uri="{9D8B030D-6E8A-4147-A177-3AD203B41FA5}">
                      <a16:colId xmlns:a16="http://schemas.microsoft.com/office/drawing/2014/main" val="2231933963"/>
                    </a:ext>
                  </a:extLst>
                </a:gridCol>
                <a:gridCol w="1194965">
                  <a:extLst>
                    <a:ext uri="{9D8B030D-6E8A-4147-A177-3AD203B41FA5}">
                      <a16:colId xmlns:a16="http://schemas.microsoft.com/office/drawing/2014/main" val="20001"/>
                    </a:ext>
                  </a:extLst>
                </a:gridCol>
              </a:tblGrid>
              <a:tr h="228600">
                <a:tc>
                  <a:txBody>
                    <a:bodyPr/>
                    <a:lstStyle/>
                    <a:p>
                      <a:pPr algn="ctr">
                        <a:spcBef>
                          <a:spcPts val="300"/>
                        </a:spcBef>
                        <a:spcAft>
                          <a:spcPts val="30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altLang="ko-KR" sz="1500" b="1" dirty="0" smtClean="0">
                          <a:effectLst/>
                          <a:latin typeface="Times New Roman"/>
                          <a:ea typeface="맑은 고딕"/>
                        </a:rPr>
                        <a:t>Bits: 1</a:t>
                      </a:r>
                      <a:endParaRPr lang="ko-KR" sz="1500" b="1" dirty="0">
                        <a:effectLst/>
                        <a:latin typeface="Times New Roman"/>
                        <a:ea typeface="맑은 고딕"/>
                      </a:endParaRPr>
                    </a:p>
                  </a:txBody>
                  <a:tcPr marL="51435" marR="51435"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300"/>
                        </a:spcBef>
                        <a:spcAft>
                          <a:spcPts val="30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1500" b="1" dirty="0" smtClean="0">
                          <a:effectLst/>
                          <a:latin typeface="Times New Roman"/>
                          <a:ea typeface="맑은 고딕"/>
                        </a:rPr>
                        <a:t>Octets : 1</a:t>
                      </a:r>
                      <a:endParaRPr lang="ko-KR" sz="1500" b="1" dirty="0" smtClean="0">
                        <a:effectLst/>
                        <a:latin typeface="Times New Roman"/>
                        <a:ea typeface="맑은 고딕"/>
                      </a:endParaRPr>
                    </a:p>
                  </a:txBody>
                  <a:tcPr marL="51435" marR="51435"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spcBef>
                          <a:spcPts val="300"/>
                        </a:spcBef>
                        <a:spcAft>
                          <a:spcPts val="30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500" b="1" dirty="0" smtClean="0">
                          <a:effectLst/>
                          <a:latin typeface="Times New Roman"/>
                          <a:ea typeface="맑은 고딕"/>
                        </a:rPr>
                        <a:t>Octets : 1</a:t>
                      </a:r>
                      <a:endParaRPr lang="ko-KR" sz="1500" b="1" dirty="0">
                        <a:effectLst/>
                        <a:latin typeface="Times New Roman"/>
                        <a:ea typeface="맑은 고딕"/>
                      </a:endParaRPr>
                    </a:p>
                  </a:txBody>
                  <a:tcPr marL="51435" marR="51435"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742950">
                <a:tc>
                  <a:txBody>
                    <a:bodyPr/>
                    <a:lstStyle/>
                    <a:p>
                      <a:pPr algn="ctr">
                        <a:spcBef>
                          <a:spcPts val="300"/>
                        </a:spcBef>
                        <a:spcAft>
                          <a:spcPts val="30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altLang="ko-KR" sz="1500" dirty="0" smtClean="0">
                          <a:effectLst/>
                          <a:latin typeface="Times New Roman"/>
                          <a:ea typeface="맑은 고딕"/>
                        </a:rPr>
                        <a:t>0: PP</a:t>
                      </a:r>
                    </a:p>
                    <a:p>
                      <a:pPr algn="ctr">
                        <a:spcBef>
                          <a:spcPts val="300"/>
                        </a:spcBef>
                        <a:spcAft>
                          <a:spcPts val="30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altLang="ko-KR" sz="1500" dirty="0" smtClean="0">
                          <a:effectLst/>
                          <a:latin typeface="Times New Roman"/>
                          <a:ea typeface="맑은 고딕"/>
                        </a:rPr>
                        <a:t>1:</a:t>
                      </a:r>
                      <a:r>
                        <a:rPr lang="en-US" altLang="ko-KR" sz="1500" baseline="0" dirty="0" smtClean="0">
                          <a:effectLst/>
                          <a:latin typeface="Times New Roman"/>
                          <a:ea typeface="맑은 고딕"/>
                        </a:rPr>
                        <a:t> RRP</a:t>
                      </a:r>
                      <a:endParaRPr lang="ko-KR" sz="1500" dirty="0">
                        <a:effectLst/>
                        <a:latin typeface="Times New Roman"/>
                        <a:ea typeface="맑은 고딕"/>
                      </a:endParaRPr>
                    </a:p>
                  </a:txBody>
                  <a:tcPr marL="51435" marR="51435"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spcBef>
                          <a:spcPts val="300"/>
                        </a:spcBef>
                        <a:spcAft>
                          <a:spcPts val="30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altLang="ko-KR" sz="1500" dirty="0" smtClean="0">
                          <a:effectLst/>
                          <a:latin typeface="Times New Roman"/>
                          <a:ea typeface="맑은 고딕"/>
                        </a:rPr>
                        <a:t>Time</a:t>
                      </a:r>
                      <a:r>
                        <a:rPr lang="en-US" altLang="ko-KR" sz="1500" baseline="0" dirty="0" smtClean="0">
                          <a:effectLst/>
                          <a:latin typeface="Times New Roman"/>
                          <a:ea typeface="맑은 고딕"/>
                        </a:rPr>
                        <a:t>-slot index to start </a:t>
                      </a:r>
                      <a:endParaRPr lang="ko-KR" sz="1500" dirty="0">
                        <a:effectLst/>
                        <a:latin typeface="Times New Roman"/>
                        <a:ea typeface="맑은 고딕"/>
                      </a:endParaRPr>
                    </a:p>
                  </a:txBody>
                  <a:tcPr marL="51435" marR="51435"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300"/>
                        </a:spcBef>
                        <a:spcAft>
                          <a:spcPts val="300"/>
                        </a:spcAft>
                        <a:buClrTx/>
                        <a:buSzTx/>
                        <a:buFontTx/>
                        <a:buNone/>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altLang="ko-KR" sz="1500" dirty="0" smtClean="0">
                          <a:effectLst/>
                          <a:latin typeface="Times New Roman"/>
                          <a:ea typeface="맑은 고딕"/>
                        </a:rPr>
                        <a:t>Time</a:t>
                      </a:r>
                      <a:r>
                        <a:rPr lang="en-US" altLang="ko-KR" sz="1500" baseline="0" dirty="0" smtClean="0">
                          <a:effectLst/>
                          <a:latin typeface="Times New Roman"/>
                          <a:ea typeface="맑은 고딕"/>
                        </a:rPr>
                        <a:t>-slot index to end</a:t>
                      </a:r>
                      <a:endParaRPr lang="ko-KR" sz="1500" dirty="0" smtClean="0">
                        <a:effectLst/>
                        <a:latin typeface="Times New Roman"/>
                        <a:ea typeface="맑은 고딕"/>
                      </a:endParaRPr>
                    </a:p>
                    <a:p>
                      <a:pPr algn="ctr">
                        <a:spcBef>
                          <a:spcPts val="300"/>
                        </a:spcBef>
                        <a:spcAft>
                          <a:spcPts val="30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endParaRPr lang="ko-KR" sz="1500" dirty="0">
                        <a:solidFill>
                          <a:schemeClr val="tx1"/>
                        </a:solidFill>
                        <a:effectLst/>
                        <a:latin typeface="Times New Roman"/>
                        <a:ea typeface="맑은 고딕"/>
                      </a:endParaRPr>
                    </a:p>
                  </a:txBody>
                  <a:tcPr marL="51435" marR="51435"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graphicFrame>
        <p:nvGraphicFramePr>
          <p:cNvPr id="7" name="표 3"/>
          <p:cNvGraphicFramePr>
            <a:graphicFrameLocks noGrp="1"/>
          </p:cNvGraphicFramePr>
          <p:nvPr>
            <p:extLst>
              <p:ext uri="{D42A27DB-BD31-4B8C-83A1-F6EECF244321}">
                <p14:modId xmlns:p14="http://schemas.microsoft.com/office/powerpoint/2010/main" val="1393408885"/>
              </p:ext>
            </p:extLst>
          </p:nvPr>
        </p:nvGraphicFramePr>
        <p:xfrm>
          <a:off x="2443895" y="1886622"/>
          <a:ext cx="4280494" cy="457200"/>
        </p:xfrm>
        <a:graphic>
          <a:graphicData uri="http://schemas.openxmlformats.org/drawingml/2006/table">
            <a:tbl>
              <a:tblPr firstRow="1" firstCol="1" bandRow="1"/>
              <a:tblGrid>
                <a:gridCol w="2140247">
                  <a:extLst>
                    <a:ext uri="{9D8B030D-6E8A-4147-A177-3AD203B41FA5}">
                      <a16:colId xmlns:a16="http://schemas.microsoft.com/office/drawing/2014/main" val="20000"/>
                    </a:ext>
                  </a:extLst>
                </a:gridCol>
                <a:gridCol w="2140247">
                  <a:extLst>
                    <a:ext uri="{9D8B030D-6E8A-4147-A177-3AD203B41FA5}">
                      <a16:colId xmlns:a16="http://schemas.microsoft.com/office/drawing/2014/main" val="20001"/>
                    </a:ext>
                  </a:extLst>
                </a:gridCol>
              </a:tblGrid>
              <a:tr h="228600">
                <a:tc>
                  <a:txBody>
                    <a:bodyPr/>
                    <a:lstStyle/>
                    <a:p>
                      <a:pPr algn="ctr">
                        <a:spcBef>
                          <a:spcPts val="300"/>
                        </a:spcBef>
                        <a:spcAft>
                          <a:spcPts val="30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500" b="1" dirty="0">
                          <a:effectLst/>
                          <a:latin typeface="Times New Roman"/>
                          <a:ea typeface="맑은 고딕"/>
                        </a:rPr>
                        <a:t>Octets : </a:t>
                      </a:r>
                      <a:r>
                        <a:rPr lang="en-US" sz="1500" b="1" dirty="0" smtClean="0">
                          <a:effectLst/>
                          <a:latin typeface="Times New Roman"/>
                          <a:ea typeface="맑은 고딕"/>
                        </a:rPr>
                        <a:t>1</a:t>
                      </a:r>
                      <a:endParaRPr lang="ko-KR" sz="1500" dirty="0">
                        <a:effectLst/>
                        <a:latin typeface="Times New Roman"/>
                        <a:ea typeface="맑은 고딕"/>
                      </a:endParaRPr>
                    </a:p>
                  </a:txBody>
                  <a:tcPr marL="51435" marR="51435"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spcBef>
                          <a:spcPts val="300"/>
                        </a:spcBef>
                        <a:spcAft>
                          <a:spcPts val="30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500" b="1" dirty="0" smtClean="0">
                          <a:solidFill>
                            <a:schemeClr val="tx1"/>
                          </a:solidFill>
                          <a:effectLst/>
                          <a:latin typeface="Times New Roman"/>
                          <a:ea typeface="맑은 고딕"/>
                        </a:rPr>
                        <a:t>Variable</a:t>
                      </a:r>
                      <a:endParaRPr lang="ko-KR" sz="1500" dirty="0">
                        <a:solidFill>
                          <a:schemeClr val="tx1"/>
                        </a:solidFill>
                        <a:effectLst/>
                        <a:latin typeface="Times New Roman"/>
                        <a:ea typeface="맑은 고딕"/>
                      </a:endParaRPr>
                    </a:p>
                  </a:txBody>
                  <a:tcPr marL="51435" marR="51435"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228600">
                <a:tc>
                  <a:txBody>
                    <a:bodyPr/>
                    <a:lstStyle/>
                    <a:p>
                      <a:pPr algn="ctr">
                        <a:spcBef>
                          <a:spcPts val="300"/>
                        </a:spcBef>
                        <a:spcAft>
                          <a:spcPts val="30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500" dirty="0" smtClean="0">
                          <a:effectLst/>
                          <a:latin typeface="Times New Roman"/>
                          <a:ea typeface="맑은 고딕"/>
                        </a:rPr>
                        <a:t>CP Table Length </a:t>
                      </a:r>
                      <a:endParaRPr lang="ko-KR" sz="1500" dirty="0">
                        <a:effectLst/>
                        <a:latin typeface="Times New Roman"/>
                        <a:ea typeface="맑은 고딕"/>
                      </a:endParaRPr>
                    </a:p>
                  </a:txBody>
                  <a:tcPr marL="51435" marR="51435"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spcBef>
                          <a:spcPts val="300"/>
                        </a:spcBef>
                        <a:spcAft>
                          <a:spcPts val="30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500" dirty="0" smtClean="0">
                          <a:solidFill>
                            <a:schemeClr val="tx1"/>
                          </a:solidFill>
                          <a:effectLst/>
                          <a:latin typeface="Times New Roman"/>
                          <a:ea typeface="맑은 고딕"/>
                        </a:rPr>
                        <a:t>CP Table</a:t>
                      </a:r>
                      <a:r>
                        <a:rPr lang="en-US" sz="1500" baseline="0" dirty="0" smtClean="0">
                          <a:solidFill>
                            <a:schemeClr val="tx1"/>
                          </a:solidFill>
                          <a:effectLst/>
                          <a:latin typeface="Times New Roman"/>
                          <a:ea typeface="맑은 고딕"/>
                        </a:rPr>
                        <a:t> </a:t>
                      </a:r>
                      <a:endParaRPr lang="ko-KR" sz="1500" dirty="0">
                        <a:solidFill>
                          <a:schemeClr val="tx1"/>
                        </a:solidFill>
                        <a:effectLst/>
                        <a:latin typeface="Times New Roman"/>
                        <a:ea typeface="맑은 고딕"/>
                      </a:endParaRPr>
                    </a:p>
                  </a:txBody>
                  <a:tcPr marL="51435" marR="51435"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sp>
        <p:nvSpPr>
          <p:cNvPr id="9" name="Rectangle 2"/>
          <p:cNvSpPr>
            <a:spLocks noGrp="1" noChangeArrowheads="1"/>
          </p:cNvSpPr>
          <p:nvPr>
            <p:ph type="title"/>
          </p:nvPr>
        </p:nvSpPr>
        <p:spPr>
          <a:xfrm>
            <a:off x="640792" y="654657"/>
            <a:ext cx="7886700" cy="994172"/>
          </a:xfrm>
          <a:ln/>
        </p:spPr>
        <p:txBody>
          <a:bodyPr/>
          <a:lstStyle/>
          <a:p>
            <a:r>
              <a:rPr lang="en-US" sz="2400" dirty="0" smtClean="0"/>
              <a:t>Inclusion of Contention Period IE in </a:t>
            </a:r>
            <a:r>
              <a:rPr lang="en-US" sz="2400" dirty="0"/>
              <a:t>the RC </a:t>
            </a:r>
            <a:r>
              <a:rPr lang="en-US" sz="2400" dirty="0" smtClean="0"/>
              <a:t>frame/pre-poll</a:t>
            </a:r>
            <a:endParaRPr lang="en-US" altLang="ko-KR" sz="2400" dirty="0">
              <a:ea typeface="맑은 고딕"/>
              <a:cs typeface="Times New Roman"/>
            </a:endParaRPr>
          </a:p>
        </p:txBody>
      </p:sp>
      <p:sp>
        <p:nvSpPr>
          <p:cNvPr id="3" name="Date Placeholder 2"/>
          <p:cNvSpPr>
            <a:spLocks noGrp="1"/>
          </p:cNvSpPr>
          <p:nvPr>
            <p:ph type="dt" sz="half" idx="10"/>
          </p:nvPr>
        </p:nvSpPr>
        <p:spPr/>
        <p:txBody>
          <a:bodyPr/>
          <a:lstStyle/>
          <a:p>
            <a:r>
              <a:rPr lang="en-US" altLang="en-US" smtClean="0"/>
              <a:t>January 2019</a:t>
            </a:r>
            <a:endParaRPr lang="en-US" altLang="en-US"/>
          </a:p>
        </p:txBody>
      </p:sp>
      <p:sp>
        <p:nvSpPr>
          <p:cNvPr id="4" name="Footer Placeholder 3"/>
          <p:cNvSpPr>
            <a:spLocks noGrp="1"/>
          </p:cNvSpPr>
          <p:nvPr>
            <p:ph type="ftr" sz="quarter" idx="11"/>
          </p:nvPr>
        </p:nvSpPr>
        <p:spPr/>
        <p:txBody>
          <a:bodyPr/>
          <a:lstStyle/>
          <a:p>
            <a:r>
              <a:rPr lang="en-US" altLang="en-US" smtClean="0"/>
              <a:t>Zheda Li (Samsung) et. al.</a:t>
            </a:r>
            <a:endParaRPr lang="en-US" altLang="en-US"/>
          </a:p>
        </p:txBody>
      </p:sp>
    </p:spTree>
    <p:extLst>
      <p:ext uri="{BB962C8B-B14F-4D97-AF65-F5344CB8AC3E}">
        <p14:creationId xmlns:p14="http://schemas.microsoft.com/office/powerpoint/2010/main" val="401098090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ctrTitle"/>
          </p:nvPr>
        </p:nvSpPr>
        <p:spPr>
          <a:xfrm>
            <a:off x="683568" y="2636912"/>
            <a:ext cx="7772400" cy="1470025"/>
          </a:xfrm>
        </p:spPr>
        <p:txBody>
          <a:bodyPr/>
          <a:lstStyle/>
          <a:p>
            <a:r>
              <a:rPr lang="en-US" altLang="ko-KR" dirty="0" smtClean="0"/>
              <a:t>NHD Ranging </a:t>
            </a:r>
            <a:r>
              <a:rPr lang="en-US" altLang="ko-KR" dirty="0"/>
              <a:t>C</a:t>
            </a:r>
            <a:r>
              <a:rPr lang="en-US" altLang="ko-KR" dirty="0" smtClean="0"/>
              <a:t>ontrol and Procedures</a:t>
            </a:r>
            <a:endParaRPr lang="ko-KR" altLang="en-US" dirty="0"/>
          </a:p>
        </p:txBody>
      </p:sp>
      <p:sp>
        <p:nvSpPr>
          <p:cNvPr id="6" name="슬라이드 번호 개체 틀 5"/>
          <p:cNvSpPr>
            <a:spLocks noGrp="1"/>
          </p:cNvSpPr>
          <p:nvPr>
            <p:ph type="sldNum" sz="quarter" idx="12"/>
          </p:nvPr>
        </p:nvSpPr>
        <p:spPr/>
        <p:txBody>
          <a:bodyPr/>
          <a:lstStyle/>
          <a:p>
            <a:r>
              <a:rPr lang="en-US" altLang="en-US" smtClean="0"/>
              <a:t>Slide </a:t>
            </a:r>
            <a:fld id="{4EF2733A-7873-4D87-9B81-5F5F3E4A4D35}" type="slidenum">
              <a:rPr lang="en-US" altLang="en-US" smtClean="0"/>
              <a:pPr/>
              <a:t>19</a:t>
            </a:fld>
            <a:endParaRPr lang="en-US" altLang="en-US"/>
          </a:p>
        </p:txBody>
      </p:sp>
      <p:sp>
        <p:nvSpPr>
          <p:cNvPr id="20" name="Date Placeholder 1"/>
          <p:cNvSpPr>
            <a:spLocks noGrp="1"/>
          </p:cNvSpPr>
          <p:nvPr>
            <p:ph type="dt" sz="half" idx="10"/>
          </p:nvPr>
        </p:nvSpPr>
        <p:spPr>
          <a:xfrm>
            <a:off x="685800" y="381000"/>
            <a:ext cx="1600200" cy="212725"/>
          </a:xfrm>
        </p:spPr>
        <p:txBody>
          <a:bodyPr/>
          <a:lstStyle/>
          <a:p>
            <a:r>
              <a:rPr lang="en-US" altLang="en-US" smtClean="0"/>
              <a:t>January 2019</a:t>
            </a:r>
            <a:endParaRPr lang="en-US" altLang="en-US"/>
          </a:p>
        </p:txBody>
      </p:sp>
      <p:sp>
        <p:nvSpPr>
          <p:cNvPr id="21" name="바닥글 개체 틀 4"/>
          <p:cNvSpPr>
            <a:spLocks noGrp="1"/>
          </p:cNvSpPr>
          <p:nvPr>
            <p:ph type="ftr" sz="quarter" idx="11"/>
          </p:nvPr>
        </p:nvSpPr>
        <p:spPr>
          <a:xfrm>
            <a:off x="5486400" y="6475413"/>
            <a:ext cx="3124200" cy="184666"/>
          </a:xfrm>
        </p:spPr>
        <p:txBody>
          <a:bodyPr/>
          <a:lstStyle/>
          <a:p>
            <a:r>
              <a:rPr lang="en-US" altLang="en-US" smtClean="0"/>
              <a:t>Zheda Li (Samsung) et. al.</a:t>
            </a:r>
            <a:endParaRPr lang="en-US" altLang="en-US"/>
          </a:p>
        </p:txBody>
      </p:sp>
    </p:spTree>
    <p:extLst>
      <p:ext uri="{BB962C8B-B14F-4D97-AF65-F5344CB8AC3E}">
        <p14:creationId xmlns:p14="http://schemas.microsoft.com/office/powerpoint/2010/main" val="423960341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ltLang="en-US" smtClean="0"/>
              <a:t>Slide </a:t>
            </a:r>
            <a:fld id="{825FF3E2-E949-4C4C-AB9C-2EE82B1DF989}" type="slidenum">
              <a:rPr lang="en-US" altLang="en-US" smtClean="0"/>
              <a:pPr/>
              <a:t>2</a:t>
            </a:fld>
            <a:endParaRPr lang="en-US" altLang="en-US"/>
          </a:p>
        </p:txBody>
      </p:sp>
      <p:sp>
        <p:nvSpPr>
          <p:cNvPr id="4098" name="Rectangle 2"/>
          <p:cNvSpPr>
            <a:spLocks noGrp="1" noChangeArrowheads="1"/>
          </p:cNvSpPr>
          <p:nvPr>
            <p:ph type="title"/>
          </p:nvPr>
        </p:nvSpPr>
        <p:spPr>
          <a:ln/>
        </p:spPr>
        <p:txBody>
          <a:bodyPr/>
          <a:lstStyle/>
          <a:p>
            <a:r>
              <a:rPr lang="en-US" sz="3200" smtClean="0"/>
              <a:t>Contents</a:t>
            </a:r>
            <a:endParaRPr lang="en-US" altLang="en-US" sz="3200"/>
          </a:p>
        </p:txBody>
      </p:sp>
      <p:sp>
        <p:nvSpPr>
          <p:cNvPr id="4099" name="Rectangle 3"/>
          <p:cNvSpPr>
            <a:spLocks noGrp="1" noChangeArrowheads="1"/>
          </p:cNvSpPr>
          <p:nvPr>
            <p:ph type="body" idx="1"/>
          </p:nvPr>
        </p:nvSpPr>
        <p:spPr>
          <a:xfrm>
            <a:off x="755576" y="1556792"/>
            <a:ext cx="7918648" cy="4618856"/>
          </a:xfrm>
          <a:ln/>
        </p:spPr>
        <p:txBody>
          <a:bodyPr/>
          <a:lstStyle/>
          <a:p>
            <a:pPr marL="0" indent="0">
              <a:buNone/>
            </a:pPr>
            <a:r>
              <a:rPr lang="en-US" altLang="ko-KR" sz="2400" dirty="0" smtClean="0">
                <a:latin typeface="+mj-lt"/>
              </a:rPr>
              <a:t>0. General Descriptions of Ranging </a:t>
            </a:r>
          </a:p>
          <a:p>
            <a:pPr lvl="1"/>
            <a:r>
              <a:rPr lang="en-US" altLang="ko-KR" sz="2000" dirty="0" smtClean="0">
                <a:latin typeface="+mj-lt"/>
              </a:rPr>
              <a:t>Reference: “IEEE </a:t>
            </a:r>
            <a:r>
              <a:rPr lang="en-US" altLang="ko-KR" sz="2000" dirty="0">
                <a:latin typeface="+mj-lt"/>
              </a:rPr>
              <a:t>802.15.4z MAC for </a:t>
            </a:r>
            <a:r>
              <a:rPr lang="en-US" altLang="ko-KR" sz="2000" dirty="0" smtClean="0">
                <a:latin typeface="+mj-lt"/>
              </a:rPr>
              <a:t>Ranging”, Jack Lee, etc. Doc: &lt;15-18-0621-00-004z&gt;.</a:t>
            </a:r>
          </a:p>
          <a:p>
            <a:pPr marL="457200" indent="-457200">
              <a:buFont typeface="+mj-lt"/>
              <a:buAutoNum type="arabicPeriod"/>
            </a:pPr>
            <a:r>
              <a:rPr lang="en-US" altLang="ko-KR" sz="2400" dirty="0" smtClean="0">
                <a:latin typeface="+mj-lt"/>
              </a:rPr>
              <a:t>Determine </a:t>
            </a:r>
            <a:r>
              <a:rPr lang="en-US" altLang="ko-KR" sz="2400" dirty="0">
                <a:latin typeface="+mj-lt"/>
              </a:rPr>
              <a:t>R</a:t>
            </a:r>
            <a:r>
              <a:rPr lang="en-US" altLang="ko-KR" sz="2400" dirty="0" smtClean="0">
                <a:latin typeface="+mj-lt"/>
              </a:rPr>
              <a:t>ole of Initiator(s)/Responder(s)</a:t>
            </a:r>
          </a:p>
          <a:p>
            <a:pPr marL="457200" indent="-457200">
              <a:buFont typeface="+mj-lt"/>
              <a:buAutoNum type="arabicPeriod"/>
            </a:pPr>
            <a:endParaRPr lang="en-US" sz="2400" dirty="0" smtClean="0">
              <a:latin typeface="+mj-lt"/>
            </a:endParaRPr>
          </a:p>
          <a:p>
            <a:pPr marL="457200" indent="-457200">
              <a:buFont typeface="+mj-lt"/>
              <a:buAutoNum type="arabicPeriod"/>
            </a:pPr>
            <a:r>
              <a:rPr lang="en-US" sz="2400" dirty="0" smtClean="0">
                <a:latin typeface="+mj-lt"/>
              </a:rPr>
              <a:t>Ranging Scheduling IE</a:t>
            </a:r>
            <a:endParaRPr lang="en-US" sz="2400" dirty="0">
              <a:latin typeface="+mj-lt"/>
            </a:endParaRPr>
          </a:p>
          <a:p>
            <a:pPr marL="457200" indent="-457200">
              <a:buFont typeface="+mj-lt"/>
              <a:buAutoNum type="arabicPeriod"/>
            </a:pPr>
            <a:endParaRPr lang="en-US" sz="2400" dirty="0" smtClean="0">
              <a:latin typeface="+mj-lt"/>
            </a:endParaRPr>
          </a:p>
          <a:p>
            <a:pPr marL="457200" indent="-457200">
              <a:buFont typeface="+mj-lt"/>
              <a:buAutoNum type="arabicPeriod"/>
            </a:pPr>
            <a:r>
              <a:rPr lang="en-US" sz="2400" dirty="0" smtClean="0">
                <a:latin typeface="+mj-lt"/>
              </a:rPr>
              <a:t>Contention Period IE</a:t>
            </a:r>
          </a:p>
          <a:p>
            <a:pPr marL="857250" lvl="1" indent="-457200">
              <a:buFont typeface="+mj-lt"/>
              <a:buAutoNum type="arabicParenR"/>
            </a:pPr>
            <a:endParaRPr lang="en-US" sz="2400" dirty="0" smtClean="0">
              <a:latin typeface="+mj-lt"/>
            </a:endParaRPr>
          </a:p>
          <a:p>
            <a:pPr marL="457200" indent="-457200">
              <a:buFont typeface="+mj-lt"/>
              <a:buAutoNum type="arabicPeriod"/>
            </a:pPr>
            <a:r>
              <a:rPr lang="en-US" sz="2400" dirty="0" smtClean="0">
                <a:latin typeface="+mj-lt"/>
              </a:rPr>
              <a:t>NHD ranging control and procedures</a:t>
            </a:r>
          </a:p>
          <a:p>
            <a:pPr marL="400050" lvl="1" indent="0">
              <a:buNone/>
            </a:pPr>
            <a:endParaRPr lang="en-US" sz="2400" dirty="0" smtClean="0">
              <a:latin typeface="+mj-lt"/>
            </a:endParaRPr>
          </a:p>
        </p:txBody>
      </p:sp>
      <p:sp>
        <p:nvSpPr>
          <p:cNvPr id="7" name="Date Placeholder 1"/>
          <p:cNvSpPr>
            <a:spLocks noGrp="1"/>
          </p:cNvSpPr>
          <p:nvPr>
            <p:ph type="dt" sz="half" idx="10"/>
          </p:nvPr>
        </p:nvSpPr>
        <p:spPr>
          <a:xfrm>
            <a:off x="685800" y="381000"/>
            <a:ext cx="1600200" cy="212725"/>
          </a:xfrm>
        </p:spPr>
        <p:txBody>
          <a:bodyPr/>
          <a:lstStyle/>
          <a:p>
            <a:r>
              <a:rPr lang="en-US" altLang="en-US" smtClean="0"/>
              <a:t>January 2019</a:t>
            </a:r>
            <a:endParaRPr lang="en-US" altLang="en-US"/>
          </a:p>
        </p:txBody>
      </p:sp>
      <p:sp>
        <p:nvSpPr>
          <p:cNvPr id="8" name="바닥글 개체 틀 4"/>
          <p:cNvSpPr>
            <a:spLocks noGrp="1"/>
          </p:cNvSpPr>
          <p:nvPr>
            <p:ph type="ftr" sz="quarter" idx="11"/>
          </p:nvPr>
        </p:nvSpPr>
        <p:spPr>
          <a:xfrm>
            <a:off x="5486400" y="6475413"/>
            <a:ext cx="3124200" cy="184666"/>
          </a:xfrm>
        </p:spPr>
        <p:txBody>
          <a:bodyPr/>
          <a:lstStyle/>
          <a:p>
            <a:r>
              <a:rPr lang="en-US" altLang="en-US" smtClean="0"/>
              <a:t>Zheda Li (Samsung) et. al.</a:t>
            </a:r>
            <a:endParaRPr lang="en-US" altLang="en-US"/>
          </a:p>
        </p:txBody>
      </p:sp>
    </p:spTree>
    <p:extLst>
      <p:ext uri="{BB962C8B-B14F-4D97-AF65-F5344CB8AC3E}">
        <p14:creationId xmlns:p14="http://schemas.microsoft.com/office/powerpoint/2010/main" val="157106340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3"/>
          <p:cNvSpPr txBox="1">
            <a:spLocks noChangeArrowheads="1"/>
          </p:cNvSpPr>
          <p:nvPr/>
        </p:nvSpPr>
        <p:spPr>
          <a:xfrm>
            <a:off x="147239" y="1269066"/>
            <a:ext cx="8925721" cy="5328286"/>
          </a:xfrm>
          <a:prstGeom prst="rect">
            <a:avLst/>
          </a:prstGeom>
          <a:ln/>
        </p:spPr>
        <p:txBody>
          <a:bodyPr vert="horz" lIns="68580" tIns="34290" rIns="68580" bIns="3429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altLang="ko-KR" sz="2200" dirty="0" smtClean="0">
                <a:latin typeface="+mj-lt"/>
              </a:rPr>
              <a:t>Reference: “</a:t>
            </a:r>
            <a:r>
              <a:rPr lang="en-US" altLang="en-US" sz="2200" dirty="0">
                <a:latin typeface="+mj-lt"/>
              </a:rPr>
              <a:t>HRP UWB PHY enhanced </a:t>
            </a:r>
            <a:r>
              <a:rPr lang="en-US" altLang="en-US" sz="2200" dirty="0" smtClean="0">
                <a:latin typeface="+mj-lt"/>
              </a:rPr>
              <a:t>mode consensus</a:t>
            </a:r>
            <a:r>
              <a:rPr lang="en-US" altLang="ko-KR" sz="2200" dirty="0" smtClean="0">
                <a:latin typeface="+mj-lt"/>
              </a:rPr>
              <a:t>”, Billy Verso, etc. Doc.: &lt;15-18-0477-00-004z&gt; </a:t>
            </a:r>
          </a:p>
          <a:p>
            <a:endParaRPr lang="en-US" altLang="ko-KR" sz="2200" dirty="0">
              <a:latin typeface="+mj-lt"/>
            </a:endParaRPr>
          </a:p>
          <a:p>
            <a:endParaRPr lang="en-US" altLang="ko-KR" sz="2200" dirty="0" smtClean="0">
              <a:latin typeface="+mj-lt"/>
            </a:endParaRPr>
          </a:p>
          <a:p>
            <a:endParaRPr lang="en-US" altLang="ko-KR" sz="2200" dirty="0">
              <a:latin typeface="+mj-lt"/>
            </a:endParaRPr>
          </a:p>
          <a:p>
            <a:endParaRPr lang="en-US" altLang="ko-KR" sz="2200" dirty="0" smtClean="0">
              <a:latin typeface="+mj-lt"/>
            </a:endParaRPr>
          </a:p>
          <a:p>
            <a:endParaRPr lang="en-US" altLang="ko-KR" sz="2200" dirty="0" smtClean="0">
              <a:latin typeface="+mj-lt"/>
            </a:endParaRPr>
          </a:p>
          <a:p>
            <a:pPr lvl="1"/>
            <a:endParaRPr lang="en-US" altLang="ko-KR" sz="1800" dirty="0">
              <a:latin typeface="+mj-lt"/>
            </a:endParaRPr>
          </a:p>
          <a:p>
            <a:pPr lvl="1"/>
            <a:endParaRPr lang="en-US" altLang="ko-KR" sz="1800" dirty="0" smtClean="0">
              <a:latin typeface="+mj-lt"/>
            </a:endParaRPr>
          </a:p>
          <a:p>
            <a:pPr lvl="1"/>
            <a:endParaRPr lang="en-US" altLang="ko-KR" sz="1800" dirty="0" smtClean="0">
              <a:latin typeface="+mj-lt"/>
            </a:endParaRPr>
          </a:p>
          <a:p>
            <a:pPr lvl="1"/>
            <a:r>
              <a:rPr lang="en-US" altLang="ko-KR" sz="1800" dirty="0" smtClean="0">
                <a:latin typeface="+mj-lt"/>
              </a:rPr>
              <a:t>Normal secure ranging: format (a) and (b)</a:t>
            </a:r>
          </a:p>
          <a:p>
            <a:pPr lvl="1"/>
            <a:r>
              <a:rPr lang="en-US" altLang="ko-KR" sz="1800" dirty="0" smtClean="0">
                <a:latin typeface="+mj-lt"/>
              </a:rPr>
              <a:t>NHD (No Header or Data) secure ranging: format (c) </a:t>
            </a:r>
            <a:endParaRPr lang="en-US" altLang="ko-KR" sz="2200" dirty="0" smtClean="0">
              <a:latin typeface="+mj-lt"/>
            </a:endParaRPr>
          </a:p>
          <a:p>
            <a:r>
              <a:rPr lang="en-US" altLang="ko-KR" sz="2200" dirty="0" smtClean="0">
                <a:latin typeface="+mj-lt"/>
              </a:rPr>
              <a:t>To support NHD secure ranging, new control IEs and ranging procedures shall be included.</a:t>
            </a:r>
          </a:p>
          <a:p>
            <a:pPr marL="0" indent="0">
              <a:buNone/>
            </a:pPr>
            <a:endParaRPr lang="en-US" altLang="ko-KR" sz="2200" dirty="0">
              <a:latin typeface="+mj-lt"/>
            </a:endParaRPr>
          </a:p>
          <a:p>
            <a:pPr marL="342900" indent="-342900">
              <a:buFont typeface="+mj-lt"/>
              <a:buAutoNum type="arabicPeriod"/>
            </a:pPr>
            <a:endParaRPr lang="en-US" altLang="ko-KR" sz="2400" dirty="0">
              <a:latin typeface="+mj-lt"/>
            </a:endParaRPr>
          </a:p>
          <a:p>
            <a:pPr marL="342900" indent="-342900">
              <a:buFont typeface="+mj-lt"/>
              <a:buAutoNum type="arabicPeriod"/>
            </a:pPr>
            <a:endParaRPr lang="en-US" sz="2400" dirty="0">
              <a:latin typeface="+mj-lt"/>
            </a:endParaRPr>
          </a:p>
        </p:txBody>
      </p:sp>
      <p:sp>
        <p:nvSpPr>
          <p:cNvPr id="6" name="슬라이드 번호 개체 틀 5"/>
          <p:cNvSpPr>
            <a:spLocks noGrp="1"/>
          </p:cNvSpPr>
          <p:nvPr>
            <p:ph type="sldNum" sz="quarter" idx="12"/>
          </p:nvPr>
        </p:nvSpPr>
        <p:spPr>
          <a:xfrm>
            <a:off x="4342399" y="6475413"/>
            <a:ext cx="535403" cy="184666"/>
          </a:xfrm>
        </p:spPr>
        <p:txBody>
          <a:bodyPr/>
          <a:lstStyle/>
          <a:p>
            <a:r>
              <a:rPr lang="en-US" altLang="en-US" smtClean="0"/>
              <a:t>Slide </a:t>
            </a:r>
            <a:fld id="{7FFA85FD-E192-4C2D-9860-28C59D48001D}" type="slidenum">
              <a:rPr lang="en-US" altLang="en-US" smtClean="0"/>
              <a:pPr/>
              <a:t>20</a:t>
            </a:fld>
            <a:endParaRPr lang="en-US" altLang="en-US"/>
          </a:p>
        </p:txBody>
      </p:sp>
      <p:sp>
        <p:nvSpPr>
          <p:cNvPr id="12" name="Rectangle 2"/>
          <p:cNvSpPr>
            <a:spLocks noGrp="1" noChangeArrowheads="1"/>
          </p:cNvSpPr>
          <p:nvPr>
            <p:ph type="title"/>
          </p:nvPr>
        </p:nvSpPr>
        <p:spPr>
          <a:xfrm>
            <a:off x="971600" y="622214"/>
            <a:ext cx="7145197" cy="800100"/>
          </a:xfrm>
          <a:ln/>
        </p:spPr>
        <p:txBody>
          <a:bodyPr/>
          <a:lstStyle/>
          <a:p>
            <a:r>
              <a:rPr lang="en-US" altLang="ko-KR" sz="2400" dirty="0" smtClean="0">
                <a:ea typeface="맑은 고딕"/>
                <a:cs typeface="Times New Roman"/>
              </a:rPr>
              <a:t>PPDU Format of Secure Ranging  </a:t>
            </a:r>
            <a:endParaRPr lang="en-US" altLang="ko-KR" sz="2400" i="1" dirty="0">
              <a:ea typeface="맑은 고딕"/>
              <a:cs typeface="Times New Roman"/>
            </a:endParaRPr>
          </a:p>
        </p:txBody>
      </p:sp>
      <p:sp>
        <p:nvSpPr>
          <p:cNvPr id="9" name="Rectangle 3"/>
          <p:cNvSpPr txBox="1">
            <a:spLocks noChangeArrowheads="1"/>
          </p:cNvSpPr>
          <p:nvPr/>
        </p:nvSpPr>
        <p:spPr>
          <a:xfrm>
            <a:off x="76683" y="1522978"/>
            <a:ext cx="8239004" cy="4091910"/>
          </a:xfrm>
          <a:prstGeom prst="rect">
            <a:avLst/>
          </a:prstGeom>
          <a:ln/>
        </p:spPr>
        <p:txBody>
          <a:bodyPr vert="horz" lIns="68580" tIns="34290" rIns="68580" bIns="3429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lvl="1"/>
            <a:endParaRPr lang="en-US" sz="1800" b="1" i="1" dirty="0"/>
          </a:p>
          <a:p>
            <a:pPr lvl="1"/>
            <a:endParaRPr lang="en-US" sz="1800" b="1" i="1" dirty="0"/>
          </a:p>
          <a:p>
            <a:pPr lvl="1"/>
            <a:endParaRPr lang="en-US" sz="1800" b="1" i="1" dirty="0"/>
          </a:p>
          <a:p>
            <a:pPr lvl="2"/>
            <a:endParaRPr lang="en-US" sz="1500" dirty="0"/>
          </a:p>
          <a:p>
            <a:pPr lvl="2"/>
            <a:endParaRPr lang="en-US" sz="1500" dirty="0"/>
          </a:p>
          <a:p>
            <a:pPr lvl="2"/>
            <a:endParaRPr lang="en-US" sz="1500" dirty="0"/>
          </a:p>
          <a:p>
            <a:pPr lvl="2"/>
            <a:endParaRPr lang="en-US" sz="1500" dirty="0"/>
          </a:p>
        </p:txBody>
      </p:sp>
      <p:sp>
        <p:nvSpPr>
          <p:cNvPr id="2" name="Date Placeholder 1"/>
          <p:cNvSpPr>
            <a:spLocks noGrp="1"/>
          </p:cNvSpPr>
          <p:nvPr>
            <p:ph type="dt" sz="half" idx="10"/>
          </p:nvPr>
        </p:nvSpPr>
        <p:spPr/>
        <p:txBody>
          <a:bodyPr/>
          <a:lstStyle/>
          <a:p>
            <a:r>
              <a:rPr lang="en-US" altLang="en-US" smtClean="0"/>
              <a:t>January 2019</a:t>
            </a:r>
            <a:endParaRPr lang="en-US" altLang="en-US"/>
          </a:p>
        </p:txBody>
      </p:sp>
      <p:sp>
        <p:nvSpPr>
          <p:cNvPr id="3" name="Footer Placeholder 2"/>
          <p:cNvSpPr>
            <a:spLocks noGrp="1"/>
          </p:cNvSpPr>
          <p:nvPr>
            <p:ph type="ftr" sz="quarter" idx="11"/>
          </p:nvPr>
        </p:nvSpPr>
        <p:spPr/>
        <p:txBody>
          <a:bodyPr/>
          <a:lstStyle/>
          <a:p>
            <a:r>
              <a:rPr lang="en-US" altLang="en-US" smtClean="0"/>
              <a:t>Zheda Li (Samsung) et. al.</a:t>
            </a:r>
            <a:endParaRPr lang="en-US" altLang="en-US"/>
          </a:p>
        </p:txBody>
      </p:sp>
      <p:pic>
        <p:nvPicPr>
          <p:cNvPr id="11" name="Picture 10"/>
          <p:cNvPicPr/>
          <p:nvPr/>
        </p:nvPicPr>
        <p:blipFill>
          <a:blip r:embed="rId3" cstate="print">
            <a:extLst>
              <a:ext uri="{28A0092B-C50C-407E-A947-70E740481C1C}">
                <a14:useLocalDpi xmlns:a14="http://schemas.microsoft.com/office/drawing/2010/main" val="0"/>
              </a:ext>
            </a:extLst>
          </a:blip>
          <a:stretch>
            <a:fillRect/>
          </a:stretch>
        </p:blipFill>
        <p:spPr>
          <a:xfrm>
            <a:off x="1210415" y="2069166"/>
            <a:ext cx="6263967" cy="2690355"/>
          </a:xfrm>
          <a:prstGeom prst="rect">
            <a:avLst/>
          </a:prstGeom>
        </p:spPr>
      </p:pic>
    </p:spTree>
    <p:extLst>
      <p:ext uri="{BB962C8B-B14F-4D97-AF65-F5344CB8AC3E}">
        <p14:creationId xmlns:p14="http://schemas.microsoft.com/office/powerpoint/2010/main" val="368628516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3"/>
          <p:cNvSpPr txBox="1">
            <a:spLocks noChangeArrowheads="1"/>
          </p:cNvSpPr>
          <p:nvPr/>
        </p:nvSpPr>
        <p:spPr>
          <a:xfrm>
            <a:off x="182783" y="1466713"/>
            <a:ext cx="8925721" cy="4599734"/>
          </a:xfrm>
          <a:prstGeom prst="rect">
            <a:avLst/>
          </a:prstGeom>
          <a:ln/>
        </p:spPr>
        <p:txBody>
          <a:bodyPr vert="horz" lIns="68580" tIns="34290" rIns="68580" bIns="3429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altLang="ko-KR" sz="2200" dirty="0">
                <a:latin typeface="+mj-lt"/>
              </a:rPr>
              <a:t>NHD Ranging Request AOA (NRRA) IE can be used in RC frame/pre-poll to indicate a request of AOA from a requester to a </a:t>
            </a:r>
            <a:r>
              <a:rPr lang="en-US" altLang="ko-KR" sz="2200" dirty="0" smtClean="0">
                <a:latin typeface="+mj-lt"/>
              </a:rPr>
              <a:t>provider.</a:t>
            </a:r>
            <a:endParaRPr lang="en-US" altLang="ko-KR" sz="2200" dirty="0">
              <a:latin typeface="+mj-lt"/>
            </a:endParaRPr>
          </a:p>
          <a:p>
            <a:r>
              <a:rPr lang="en-US" altLang="ko-KR" sz="2200" dirty="0">
                <a:latin typeface="+mj-lt"/>
              </a:rPr>
              <a:t>For scheduled unicast/multicast/M2M ranging, NRRA IE content shall include address fields for both requester and </a:t>
            </a:r>
            <a:r>
              <a:rPr lang="en-US" altLang="ko-KR" sz="2200" dirty="0" smtClean="0">
                <a:latin typeface="+mj-lt"/>
              </a:rPr>
              <a:t>provider, respectively</a:t>
            </a:r>
            <a:r>
              <a:rPr lang="en-US" altLang="ko-KR" sz="2200" dirty="0">
                <a:latin typeface="+mj-lt"/>
              </a:rPr>
              <a:t>.  </a:t>
            </a:r>
          </a:p>
          <a:p>
            <a:r>
              <a:rPr lang="en-US" altLang="ko-KR" sz="2200" dirty="0">
                <a:latin typeface="+mj-lt"/>
              </a:rPr>
              <a:t>For contention-based broadcast/M2M mode, NHD ranging is not applicable, and no need to use this IE.</a:t>
            </a:r>
          </a:p>
          <a:p>
            <a:pPr marL="342900" indent="-342900">
              <a:buFont typeface="+mj-lt"/>
              <a:buAutoNum type="arabicPeriod"/>
            </a:pPr>
            <a:endParaRPr lang="en-US" altLang="ko-KR" sz="2400" dirty="0">
              <a:latin typeface="+mj-lt"/>
            </a:endParaRPr>
          </a:p>
          <a:p>
            <a:pPr marL="342900" indent="-342900">
              <a:buFont typeface="+mj-lt"/>
              <a:buAutoNum type="arabicPeriod"/>
            </a:pPr>
            <a:endParaRPr lang="en-US" sz="2400" dirty="0">
              <a:latin typeface="+mj-lt"/>
            </a:endParaRPr>
          </a:p>
        </p:txBody>
      </p:sp>
      <p:sp>
        <p:nvSpPr>
          <p:cNvPr id="6" name="슬라이드 번호 개체 틀 5"/>
          <p:cNvSpPr>
            <a:spLocks noGrp="1"/>
          </p:cNvSpPr>
          <p:nvPr>
            <p:ph type="sldNum" sz="quarter" idx="12"/>
          </p:nvPr>
        </p:nvSpPr>
        <p:spPr>
          <a:xfrm>
            <a:off x="4342399" y="6475413"/>
            <a:ext cx="535403" cy="184666"/>
          </a:xfrm>
        </p:spPr>
        <p:txBody>
          <a:bodyPr/>
          <a:lstStyle/>
          <a:p>
            <a:r>
              <a:rPr lang="en-US" altLang="en-US" smtClean="0"/>
              <a:t>Slide </a:t>
            </a:r>
            <a:fld id="{7FFA85FD-E192-4C2D-9860-28C59D48001D}" type="slidenum">
              <a:rPr lang="en-US" altLang="en-US" smtClean="0"/>
              <a:pPr/>
              <a:t>21</a:t>
            </a:fld>
            <a:endParaRPr lang="en-US" altLang="en-US"/>
          </a:p>
        </p:txBody>
      </p:sp>
      <p:sp>
        <p:nvSpPr>
          <p:cNvPr id="12" name="Rectangle 2"/>
          <p:cNvSpPr>
            <a:spLocks noGrp="1" noChangeArrowheads="1"/>
          </p:cNvSpPr>
          <p:nvPr>
            <p:ph type="title"/>
          </p:nvPr>
        </p:nvSpPr>
        <p:spPr>
          <a:xfrm>
            <a:off x="250303" y="805634"/>
            <a:ext cx="7145197" cy="800100"/>
          </a:xfrm>
          <a:ln/>
        </p:spPr>
        <p:txBody>
          <a:bodyPr/>
          <a:lstStyle/>
          <a:p>
            <a:r>
              <a:rPr lang="en-US" altLang="ko-KR" sz="2400" dirty="0">
                <a:ea typeface="맑은 고딕"/>
                <a:cs typeface="Times New Roman"/>
              </a:rPr>
              <a:t>NHD Ranging Request AOA IE </a:t>
            </a:r>
            <a:endParaRPr lang="en-US" altLang="ko-KR" sz="2400" i="1" dirty="0">
              <a:ea typeface="맑은 고딕"/>
              <a:cs typeface="Times New Roman"/>
            </a:endParaRPr>
          </a:p>
        </p:txBody>
      </p:sp>
      <p:sp>
        <p:nvSpPr>
          <p:cNvPr id="9" name="Rectangle 3"/>
          <p:cNvSpPr txBox="1">
            <a:spLocks noChangeArrowheads="1"/>
          </p:cNvSpPr>
          <p:nvPr/>
        </p:nvSpPr>
        <p:spPr>
          <a:xfrm>
            <a:off x="76683" y="1522978"/>
            <a:ext cx="8239004" cy="4091910"/>
          </a:xfrm>
          <a:prstGeom prst="rect">
            <a:avLst/>
          </a:prstGeom>
          <a:ln/>
        </p:spPr>
        <p:txBody>
          <a:bodyPr vert="horz" lIns="68580" tIns="34290" rIns="68580" bIns="3429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lvl="1"/>
            <a:endParaRPr lang="en-US" sz="1800" b="1" i="1" dirty="0"/>
          </a:p>
          <a:p>
            <a:pPr lvl="1"/>
            <a:endParaRPr lang="en-US" sz="1800" b="1" i="1" dirty="0"/>
          </a:p>
          <a:p>
            <a:pPr lvl="1"/>
            <a:endParaRPr lang="en-US" sz="1800" b="1" i="1" dirty="0"/>
          </a:p>
          <a:p>
            <a:pPr lvl="2"/>
            <a:endParaRPr lang="en-US" sz="1500" dirty="0"/>
          </a:p>
          <a:p>
            <a:pPr lvl="2"/>
            <a:endParaRPr lang="en-US" sz="1500" dirty="0"/>
          </a:p>
          <a:p>
            <a:pPr lvl="2"/>
            <a:endParaRPr lang="en-US" sz="1500" dirty="0"/>
          </a:p>
          <a:p>
            <a:pPr lvl="2"/>
            <a:endParaRPr lang="en-US" sz="1500" dirty="0"/>
          </a:p>
        </p:txBody>
      </p:sp>
      <p:graphicFrame>
        <p:nvGraphicFramePr>
          <p:cNvPr id="10" name="표 3"/>
          <p:cNvGraphicFramePr>
            <a:graphicFrameLocks noGrp="1"/>
          </p:cNvGraphicFramePr>
          <p:nvPr>
            <p:extLst/>
          </p:nvPr>
        </p:nvGraphicFramePr>
        <p:xfrm>
          <a:off x="2291355" y="4293096"/>
          <a:ext cx="4280494" cy="457200"/>
        </p:xfrm>
        <a:graphic>
          <a:graphicData uri="http://schemas.openxmlformats.org/drawingml/2006/table">
            <a:tbl>
              <a:tblPr firstRow="1" firstCol="1" bandRow="1"/>
              <a:tblGrid>
                <a:gridCol w="2140247">
                  <a:extLst>
                    <a:ext uri="{9D8B030D-6E8A-4147-A177-3AD203B41FA5}">
                      <a16:colId xmlns:a16="http://schemas.microsoft.com/office/drawing/2014/main" val="20000"/>
                    </a:ext>
                  </a:extLst>
                </a:gridCol>
                <a:gridCol w="2140247">
                  <a:extLst>
                    <a:ext uri="{9D8B030D-6E8A-4147-A177-3AD203B41FA5}">
                      <a16:colId xmlns:a16="http://schemas.microsoft.com/office/drawing/2014/main" val="20001"/>
                    </a:ext>
                  </a:extLst>
                </a:gridCol>
              </a:tblGrid>
              <a:tr h="228600">
                <a:tc>
                  <a:txBody>
                    <a:bodyPr/>
                    <a:lstStyle/>
                    <a:p>
                      <a:pPr algn="ctr">
                        <a:spcBef>
                          <a:spcPts val="300"/>
                        </a:spcBef>
                        <a:spcAft>
                          <a:spcPts val="30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500" b="1" dirty="0">
                          <a:effectLst/>
                          <a:latin typeface="Times New Roman"/>
                          <a:ea typeface="맑은 고딕"/>
                        </a:rPr>
                        <a:t>Octets : </a:t>
                      </a:r>
                      <a:r>
                        <a:rPr lang="en-US" sz="1500" b="1" dirty="0" smtClean="0">
                          <a:effectLst/>
                          <a:latin typeface="Times New Roman"/>
                          <a:ea typeface="맑은 고딕"/>
                        </a:rPr>
                        <a:t>0/2/6/8</a:t>
                      </a:r>
                      <a:endParaRPr lang="ko-KR" sz="1500" dirty="0">
                        <a:effectLst/>
                        <a:latin typeface="Times New Roman"/>
                        <a:ea typeface="맑은 고딕"/>
                      </a:endParaRPr>
                    </a:p>
                  </a:txBody>
                  <a:tcPr marL="51435" marR="51435"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spcBef>
                          <a:spcPts val="300"/>
                        </a:spcBef>
                        <a:spcAft>
                          <a:spcPts val="30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500" b="1" dirty="0" smtClean="0">
                          <a:effectLst/>
                          <a:latin typeface="Times New Roman"/>
                          <a:ea typeface="맑은 고딕"/>
                        </a:rPr>
                        <a:t>Octets : 0/2/6/8</a:t>
                      </a:r>
                      <a:endParaRPr lang="ko-KR" sz="1500" dirty="0">
                        <a:effectLst/>
                        <a:latin typeface="Times New Roman"/>
                        <a:ea typeface="맑은 고딕"/>
                      </a:endParaRPr>
                    </a:p>
                  </a:txBody>
                  <a:tcPr marL="51435" marR="51435"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228600">
                <a:tc>
                  <a:txBody>
                    <a:bodyPr/>
                    <a:lstStyle/>
                    <a:p>
                      <a:pPr algn="ctr">
                        <a:spcBef>
                          <a:spcPts val="300"/>
                        </a:spcBef>
                        <a:spcAft>
                          <a:spcPts val="30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500" dirty="0" smtClean="0">
                          <a:effectLst/>
                          <a:latin typeface="Times New Roman"/>
                          <a:ea typeface="맑은 고딕"/>
                        </a:rPr>
                        <a:t>Requestor Address</a:t>
                      </a:r>
                      <a:endParaRPr lang="ko-KR" sz="1500" dirty="0">
                        <a:effectLst/>
                        <a:latin typeface="Times New Roman"/>
                        <a:ea typeface="맑은 고딕"/>
                      </a:endParaRPr>
                    </a:p>
                  </a:txBody>
                  <a:tcPr marL="51435" marR="51435"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spcBef>
                          <a:spcPts val="300"/>
                        </a:spcBef>
                        <a:spcAft>
                          <a:spcPts val="30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500" dirty="0" smtClean="0">
                          <a:solidFill>
                            <a:schemeClr val="tx1"/>
                          </a:solidFill>
                          <a:effectLst/>
                          <a:latin typeface="Times New Roman"/>
                          <a:ea typeface="맑은 고딕"/>
                        </a:rPr>
                        <a:t>Provider</a:t>
                      </a:r>
                      <a:r>
                        <a:rPr lang="en-US" sz="1500" baseline="0" dirty="0" smtClean="0">
                          <a:solidFill>
                            <a:schemeClr val="tx1"/>
                          </a:solidFill>
                          <a:effectLst/>
                          <a:latin typeface="Times New Roman"/>
                          <a:ea typeface="맑은 고딕"/>
                        </a:rPr>
                        <a:t> Address</a:t>
                      </a:r>
                      <a:endParaRPr lang="ko-KR" sz="1500" dirty="0">
                        <a:solidFill>
                          <a:schemeClr val="tx1"/>
                        </a:solidFill>
                        <a:effectLst/>
                        <a:latin typeface="Times New Roman"/>
                        <a:ea typeface="맑은 고딕"/>
                      </a:endParaRPr>
                    </a:p>
                  </a:txBody>
                  <a:tcPr marL="51435" marR="51435"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sp>
        <p:nvSpPr>
          <p:cNvPr id="2" name="Date Placeholder 1"/>
          <p:cNvSpPr>
            <a:spLocks noGrp="1"/>
          </p:cNvSpPr>
          <p:nvPr>
            <p:ph type="dt" sz="half" idx="10"/>
          </p:nvPr>
        </p:nvSpPr>
        <p:spPr/>
        <p:txBody>
          <a:bodyPr/>
          <a:lstStyle/>
          <a:p>
            <a:r>
              <a:rPr lang="en-US" altLang="en-US" smtClean="0"/>
              <a:t>January 2019</a:t>
            </a:r>
            <a:endParaRPr lang="en-US" altLang="en-US"/>
          </a:p>
        </p:txBody>
      </p:sp>
      <p:sp>
        <p:nvSpPr>
          <p:cNvPr id="3" name="Footer Placeholder 2"/>
          <p:cNvSpPr>
            <a:spLocks noGrp="1"/>
          </p:cNvSpPr>
          <p:nvPr>
            <p:ph type="ftr" sz="quarter" idx="11"/>
          </p:nvPr>
        </p:nvSpPr>
        <p:spPr/>
        <p:txBody>
          <a:bodyPr/>
          <a:lstStyle/>
          <a:p>
            <a:r>
              <a:rPr lang="en-US" altLang="en-US" smtClean="0"/>
              <a:t>Zheda Li (Samsung) et. al.</a:t>
            </a:r>
            <a:endParaRPr lang="en-US" altLang="en-US"/>
          </a:p>
        </p:txBody>
      </p:sp>
    </p:spTree>
    <p:extLst>
      <p:ext uri="{BB962C8B-B14F-4D97-AF65-F5344CB8AC3E}">
        <p14:creationId xmlns:p14="http://schemas.microsoft.com/office/powerpoint/2010/main" val="304960686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3"/>
          <p:cNvSpPr txBox="1">
            <a:spLocks noChangeArrowheads="1"/>
          </p:cNvSpPr>
          <p:nvPr/>
        </p:nvSpPr>
        <p:spPr>
          <a:xfrm>
            <a:off x="250303" y="1424056"/>
            <a:ext cx="8854633" cy="3086100"/>
          </a:xfrm>
          <a:prstGeom prst="rect">
            <a:avLst/>
          </a:prstGeom>
          <a:ln/>
        </p:spPr>
        <p:txBody>
          <a:bodyPr vert="horz" lIns="68580" tIns="34290" rIns="68580" bIns="3429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altLang="ko-KR" sz="2200" dirty="0">
                <a:latin typeface="+mj-lt"/>
              </a:rPr>
              <a:t>NHD Ranging </a:t>
            </a:r>
            <a:r>
              <a:rPr lang="en-US" altLang="ko-KR" sz="2200" dirty="0">
                <a:latin typeface="+mj-lt"/>
                <a:ea typeface="맑은 고딕"/>
                <a:cs typeface="Times New Roman"/>
              </a:rPr>
              <a:t>Request </a:t>
            </a:r>
            <a:r>
              <a:rPr lang="en-US" altLang="ko-KR" sz="2200" dirty="0">
                <a:latin typeface="+mj-lt"/>
              </a:rPr>
              <a:t>Reply Time (NRRRT) IE can be used in RC frame/pre-poll to indicate a request of reply time from a requester to a </a:t>
            </a:r>
            <a:r>
              <a:rPr lang="en-US" altLang="ko-KR" sz="2200" dirty="0" smtClean="0">
                <a:latin typeface="+mj-lt"/>
              </a:rPr>
              <a:t>provider.</a:t>
            </a:r>
            <a:endParaRPr lang="en-US" altLang="ko-KR" sz="2200" dirty="0">
              <a:latin typeface="+mj-lt"/>
            </a:endParaRPr>
          </a:p>
          <a:p>
            <a:r>
              <a:rPr lang="en-US" altLang="ko-KR" sz="2200" dirty="0">
                <a:latin typeface="+mj-lt"/>
              </a:rPr>
              <a:t>For scheduled unicast/multicast/M2M ranging, NRRRT IE content shall include address fields for both requester and </a:t>
            </a:r>
            <a:r>
              <a:rPr lang="en-US" altLang="ko-KR" sz="2200" dirty="0" smtClean="0">
                <a:latin typeface="+mj-lt"/>
              </a:rPr>
              <a:t>provider, </a:t>
            </a:r>
            <a:r>
              <a:rPr lang="en-US" altLang="ko-KR" sz="2200" dirty="0">
                <a:latin typeface="+mj-lt"/>
              </a:rPr>
              <a:t>respectively.  </a:t>
            </a:r>
          </a:p>
          <a:p>
            <a:r>
              <a:rPr lang="en-US" altLang="ko-KR" sz="2200" dirty="0">
                <a:latin typeface="+mj-lt"/>
              </a:rPr>
              <a:t>For contention-based broadcast/M2M mode, NHD ranging is not applicable, and no need to use this IE.</a:t>
            </a:r>
          </a:p>
          <a:p>
            <a:pPr marL="342900" indent="-342900">
              <a:buFont typeface="+mj-lt"/>
              <a:buAutoNum type="arabicPeriod"/>
            </a:pPr>
            <a:endParaRPr lang="en-US" altLang="ko-KR" sz="1200" dirty="0"/>
          </a:p>
          <a:p>
            <a:pPr marL="342900" indent="-342900">
              <a:buFont typeface="+mj-lt"/>
              <a:buAutoNum type="arabicPeriod"/>
            </a:pPr>
            <a:endParaRPr lang="en-US" altLang="ko-KR" sz="1200" dirty="0"/>
          </a:p>
          <a:p>
            <a:pPr marL="342900" indent="-342900">
              <a:buFont typeface="+mj-lt"/>
              <a:buAutoNum type="arabicPeriod"/>
            </a:pPr>
            <a:endParaRPr lang="en-US" sz="1200" dirty="0"/>
          </a:p>
        </p:txBody>
      </p:sp>
      <p:sp>
        <p:nvSpPr>
          <p:cNvPr id="6" name="슬라이드 번호 개체 틀 5"/>
          <p:cNvSpPr>
            <a:spLocks noGrp="1"/>
          </p:cNvSpPr>
          <p:nvPr>
            <p:ph type="sldNum" sz="quarter" idx="12"/>
          </p:nvPr>
        </p:nvSpPr>
        <p:spPr>
          <a:xfrm>
            <a:off x="4342399" y="6475413"/>
            <a:ext cx="535403" cy="184666"/>
          </a:xfrm>
        </p:spPr>
        <p:txBody>
          <a:bodyPr/>
          <a:lstStyle/>
          <a:p>
            <a:r>
              <a:rPr lang="en-US" altLang="en-US" smtClean="0"/>
              <a:t>Slide </a:t>
            </a:r>
            <a:fld id="{7FFA85FD-E192-4C2D-9860-28C59D48001D}" type="slidenum">
              <a:rPr lang="en-US" altLang="en-US" smtClean="0"/>
              <a:pPr/>
              <a:t>22</a:t>
            </a:fld>
            <a:endParaRPr lang="en-US" altLang="en-US"/>
          </a:p>
        </p:txBody>
      </p:sp>
      <p:sp>
        <p:nvSpPr>
          <p:cNvPr id="12" name="Rectangle 2"/>
          <p:cNvSpPr>
            <a:spLocks noGrp="1" noChangeArrowheads="1"/>
          </p:cNvSpPr>
          <p:nvPr>
            <p:ph type="title"/>
          </p:nvPr>
        </p:nvSpPr>
        <p:spPr>
          <a:xfrm>
            <a:off x="250303" y="805634"/>
            <a:ext cx="7145197" cy="800100"/>
          </a:xfrm>
          <a:ln/>
        </p:spPr>
        <p:txBody>
          <a:bodyPr/>
          <a:lstStyle/>
          <a:p>
            <a:r>
              <a:rPr lang="en-US" altLang="ko-KR" sz="2400" dirty="0">
                <a:ea typeface="맑은 고딕"/>
                <a:cs typeface="Times New Roman"/>
              </a:rPr>
              <a:t>NHD Ranging Request Reply Time IE </a:t>
            </a:r>
            <a:endParaRPr lang="en-US" altLang="ko-KR" sz="2400" i="1" dirty="0">
              <a:ea typeface="맑은 고딕"/>
              <a:cs typeface="Times New Roman"/>
            </a:endParaRPr>
          </a:p>
        </p:txBody>
      </p:sp>
      <p:graphicFrame>
        <p:nvGraphicFramePr>
          <p:cNvPr id="10" name="표 3"/>
          <p:cNvGraphicFramePr>
            <a:graphicFrameLocks noGrp="1"/>
          </p:cNvGraphicFramePr>
          <p:nvPr>
            <p:extLst>
              <p:ext uri="{D42A27DB-BD31-4B8C-83A1-F6EECF244321}">
                <p14:modId xmlns:p14="http://schemas.microsoft.com/office/powerpoint/2010/main" val="3444077278"/>
              </p:ext>
            </p:extLst>
          </p:nvPr>
        </p:nvGraphicFramePr>
        <p:xfrm>
          <a:off x="2202152" y="4486873"/>
          <a:ext cx="4280494" cy="457200"/>
        </p:xfrm>
        <a:graphic>
          <a:graphicData uri="http://schemas.openxmlformats.org/drawingml/2006/table">
            <a:tbl>
              <a:tblPr firstRow="1" firstCol="1" bandRow="1"/>
              <a:tblGrid>
                <a:gridCol w="2140247">
                  <a:extLst>
                    <a:ext uri="{9D8B030D-6E8A-4147-A177-3AD203B41FA5}">
                      <a16:colId xmlns:a16="http://schemas.microsoft.com/office/drawing/2014/main" val="20000"/>
                    </a:ext>
                  </a:extLst>
                </a:gridCol>
                <a:gridCol w="2140247">
                  <a:extLst>
                    <a:ext uri="{9D8B030D-6E8A-4147-A177-3AD203B41FA5}">
                      <a16:colId xmlns:a16="http://schemas.microsoft.com/office/drawing/2014/main" val="20001"/>
                    </a:ext>
                  </a:extLst>
                </a:gridCol>
              </a:tblGrid>
              <a:tr h="228600">
                <a:tc>
                  <a:txBody>
                    <a:bodyPr/>
                    <a:lstStyle/>
                    <a:p>
                      <a:pPr algn="ctr">
                        <a:spcBef>
                          <a:spcPts val="300"/>
                        </a:spcBef>
                        <a:spcAft>
                          <a:spcPts val="30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500" b="1" dirty="0">
                          <a:effectLst/>
                          <a:latin typeface="Times New Roman"/>
                          <a:ea typeface="맑은 고딕"/>
                        </a:rPr>
                        <a:t>Octets : </a:t>
                      </a:r>
                      <a:r>
                        <a:rPr lang="en-US" sz="1500" b="1" dirty="0" smtClean="0">
                          <a:effectLst/>
                          <a:latin typeface="Times New Roman"/>
                          <a:ea typeface="맑은 고딕"/>
                        </a:rPr>
                        <a:t>0/2/6/8</a:t>
                      </a:r>
                      <a:endParaRPr lang="ko-KR" sz="1500" dirty="0">
                        <a:effectLst/>
                        <a:latin typeface="Times New Roman"/>
                        <a:ea typeface="맑은 고딕"/>
                      </a:endParaRPr>
                    </a:p>
                  </a:txBody>
                  <a:tcPr marL="51435" marR="51435"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spcBef>
                          <a:spcPts val="300"/>
                        </a:spcBef>
                        <a:spcAft>
                          <a:spcPts val="30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500" b="1" dirty="0" smtClean="0">
                          <a:effectLst/>
                          <a:latin typeface="Times New Roman"/>
                          <a:ea typeface="맑은 고딕"/>
                        </a:rPr>
                        <a:t>Octets : 0/2/6/8</a:t>
                      </a:r>
                      <a:endParaRPr lang="ko-KR" sz="1500" dirty="0">
                        <a:effectLst/>
                        <a:latin typeface="Times New Roman"/>
                        <a:ea typeface="맑은 고딕"/>
                      </a:endParaRPr>
                    </a:p>
                  </a:txBody>
                  <a:tcPr marL="51435" marR="51435"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228600">
                <a:tc>
                  <a:txBody>
                    <a:bodyPr/>
                    <a:lstStyle/>
                    <a:p>
                      <a:pPr algn="ctr">
                        <a:spcBef>
                          <a:spcPts val="300"/>
                        </a:spcBef>
                        <a:spcAft>
                          <a:spcPts val="30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500" dirty="0" smtClean="0">
                          <a:effectLst/>
                          <a:latin typeface="Times New Roman"/>
                          <a:ea typeface="맑은 고딕"/>
                        </a:rPr>
                        <a:t>Requestor Address</a:t>
                      </a:r>
                      <a:endParaRPr lang="ko-KR" sz="1500" dirty="0">
                        <a:effectLst/>
                        <a:latin typeface="Times New Roman"/>
                        <a:ea typeface="맑은 고딕"/>
                      </a:endParaRPr>
                    </a:p>
                  </a:txBody>
                  <a:tcPr marL="51435" marR="51435"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spcBef>
                          <a:spcPts val="300"/>
                        </a:spcBef>
                        <a:spcAft>
                          <a:spcPts val="30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500" dirty="0" smtClean="0">
                          <a:solidFill>
                            <a:schemeClr val="tx1"/>
                          </a:solidFill>
                          <a:effectLst/>
                          <a:latin typeface="Times New Roman"/>
                          <a:ea typeface="맑은 고딕"/>
                        </a:rPr>
                        <a:t>Provider</a:t>
                      </a:r>
                      <a:r>
                        <a:rPr lang="en-US" sz="1500" baseline="0" dirty="0" smtClean="0">
                          <a:solidFill>
                            <a:schemeClr val="tx1"/>
                          </a:solidFill>
                          <a:effectLst/>
                          <a:latin typeface="Times New Roman"/>
                          <a:ea typeface="맑은 고딕"/>
                        </a:rPr>
                        <a:t> Address</a:t>
                      </a:r>
                      <a:endParaRPr lang="ko-KR" sz="1500" dirty="0">
                        <a:solidFill>
                          <a:schemeClr val="tx1"/>
                        </a:solidFill>
                        <a:effectLst/>
                        <a:latin typeface="Times New Roman"/>
                        <a:ea typeface="맑은 고딕"/>
                      </a:endParaRPr>
                    </a:p>
                  </a:txBody>
                  <a:tcPr marL="51435" marR="51435"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sp>
        <p:nvSpPr>
          <p:cNvPr id="2" name="Date Placeholder 1"/>
          <p:cNvSpPr>
            <a:spLocks noGrp="1"/>
          </p:cNvSpPr>
          <p:nvPr>
            <p:ph type="dt" sz="half" idx="10"/>
          </p:nvPr>
        </p:nvSpPr>
        <p:spPr/>
        <p:txBody>
          <a:bodyPr/>
          <a:lstStyle/>
          <a:p>
            <a:r>
              <a:rPr lang="en-US" altLang="en-US" smtClean="0"/>
              <a:t>January 2019</a:t>
            </a:r>
            <a:endParaRPr lang="en-US" altLang="en-US"/>
          </a:p>
        </p:txBody>
      </p:sp>
      <p:sp>
        <p:nvSpPr>
          <p:cNvPr id="3" name="Footer Placeholder 2"/>
          <p:cNvSpPr>
            <a:spLocks noGrp="1"/>
          </p:cNvSpPr>
          <p:nvPr>
            <p:ph type="ftr" sz="quarter" idx="11"/>
          </p:nvPr>
        </p:nvSpPr>
        <p:spPr/>
        <p:txBody>
          <a:bodyPr/>
          <a:lstStyle/>
          <a:p>
            <a:r>
              <a:rPr lang="en-US" altLang="en-US" smtClean="0"/>
              <a:t>Zheda Li (Samsung) et. al.</a:t>
            </a:r>
            <a:endParaRPr lang="en-US" altLang="en-US"/>
          </a:p>
        </p:txBody>
      </p:sp>
    </p:spTree>
    <p:extLst>
      <p:ext uri="{BB962C8B-B14F-4D97-AF65-F5344CB8AC3E}">
        <p14:creationId xmlns:p14="http://schemas.microsoft.com/office/powerpoint/2010/main" val="281742428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3"/>
          <p:cNvSpPr txBox="1">
            <a:spLocks noChangeArrowheads="1"/>
          </p:cNvSpPr>
          <p:nvPr/>
        </p:nvSpPr>
        <p:spPr>
          <a:xfrm>
            <a:off x="250303" y="1610137"/>
            <a:ext cx="8854633" cy="3086100"/>
          </a:xfrm>
          <a:prstGeom prst="rect">
            <a:avLst/>
          </a:prstGeom>
          <a:ln/>
        </p:spPr>
        <p:txBody>
          <a:bodyPr vert="horz" lIns="68580" tIns="34290" rIns="68580" bIns="3429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altLang="ko-KR" sz="2200" dirty="0">
                <a:latin typeface="+mj-lt"/>
                <a:ea typeface="맑은 고딕"/>
                <a:cs typeface="Times New Roman"/>
              </a:rPr>
              <a:t>NHD Ranging Request Round-Trip Measurement </a:t>
            </a:r>
            <a:r>
              <a:rPr lang="en-US" altLang="ko-KR" sz="2200" dirty="0">
                <a:latin typeface="+mj-lt"/>
              </a:rPr>
              <a:t>(NRRRTM) IE can be used in RC frame/pre-poll to indicate a request of round-trip measurement from a requester to a </a:t>
            </a:r>
            <a:r>
              <a:rPr lang="en-US" altLang="ko-KR" sz="2200" dirty="0" smtClean="0">
                <a:latin typeface="+mj-lt"/>
              </a:rPr>
              <a:t>provider.</a:t>
            </a:r>
            <a:endParaRPr lang="en-US" altLang="ko-KR" sz="2200" dirty="0">
              <a:latin typeface="+mj-lt"/>
            </a:endParaRPr>
          </a:p>
          <a:p>
            <a:r>
              <a:rPr lang="en-US" altLang="ko-KR" sz="2200" dirty="0">
                <a:latin typeface="+mj-lt"/>
              </a:rPr>
              <a:t>For scheduled unicast/multicast/M2M ranging, NRRRTM IE content shall include address fields for both requester and </a:t>
            </a:r>
            <a:r>
              <a:rPr lang="en-US" altLang="ko-KR" sz="2200" dirty="0" smtClean="0">
                <a:latin typeface="+mj-lt"/>
              </a:rPr>
              <a:t>provider, </a:t>
            </a:r>
            <a:r>
              <a:rPr lang="en-US" altLang="ko-KR" sz="2200" dirty="0">
                <a:latin typeface="+mj-lt"/>
              </a:rPr>
              <a:t>respectively.  </a:t>
            </a:r>
          </a:p>
          <a:p>
            <a:r>
              <a:rPr lang="en-US" altLang="ko-KR" sz="2200" dirty="0">
                <a:latin typeface="+mj-lt"/>
              </a:rPr>
              <a:t>For contention-based broadcast/M2M mode, NHD ranging is not applicable, and no need to use this IE.</a:t>
            </a:r>
          </a:p>
          <a:p>
            <a:pPr marL="342900" indent="-342900">
              <a:buFont typeface="+mj-lt"/>
              <a:buAutoNum type="arabicPeriod"/>
            </a:pPr>
            <a:endParaRPr lang="en-US" altLang="ko-KR" sz="2200" dirty="0">
              <a:latin typeface="+mj-lt"/>
            </a:endParaRPr>
          </a:p>
          <a:p>
            <a:pPr marL="342900" indent="-342900">
              <a:buFont typeface="+mj-lt"/>
              <a:buAutoNum type="arabicPeriod"/>
            </a:pPr>
            <a:endParaRPr lang="en-US" altLang="ko-KR" sz="2200" dirty="0">
              <a:latin typeface="+mj-lt"/>
            </a:endParaRPr>
          </a:p>
          <a:p>
            <a:pPr marL="342900" indent="-342900">
              <a:buFont typeface="+mj-lt"/>
              <a:buAutoNum type="arabicPeriod"/>
            </a:pPr>
            <a:endParaRPr lang="en-US" sz="2200" dirty="0">
              <a:latin typeface="+mj-lt"/>
            </a:endParaRPr>
          </a:p>
        </p:txBody>
      </p:sp>
      <p:sp>
        <p:nvSpPr>
          <p:cNvPr id="6" name="슬라이드 번호 개체 틀 5"/>
          <p:cNvSpPr>
            <a:spLocks noGrp="1"/>
          </p:cNvSpPr>
          <p:nvPr>
            <p:ph type="sldNum" sz="quarter" idx="12"/>
          </p:nvPr>
        </p:nvSpPr>
        <p:spPr>
          <a:xfrm>
            <a:off x="4342399" y="6475413"/>
            <a:ext cx="535403" cy="184666"/>
          </a:xfrm>
        </p:spPr>
        <p:txBody>
          <a:bodyPr/>
          <a:lstStyle/>
          <a:p>
            <a:r>
              <a:rPr lang="en-US" altLang="en-US" smtClean="0"/>
              <a:t>Slide </a:t>
            </a:r>
            <a:fld id="{7FFA85FD-E192-4C2D-9860-28C59D48001D}" type="slidenum">
              <a:rPr lang="en-US" altLang="en-US" smtClean="0"/>
              <a:pPr/>
              <a:t>23</a:t>
            </a:fld>
            <a:endParaRPr lang="en-US" altLang="en-US"/>
          </a:p>
        </p:txBody>
      </p:sp>
      <p:sp>
        <p:nvSpPr>
          <p:cNvPr id="12" name="Rectangle 2"/>
          <p:cNvSpPr>
            <a:spLocks noGrp="1" noChangeArrowheads="1"/>
          </p:cNvSpPr>
          <p:nvPr>
            <p:ph type="title"/>
          </p:nvPr>
        </p:nvSpPr>
        <p:spPr>
          <a:xfrm>
            <a:off x="835392" y="810037"/>
            <a:ext cx="7145197" cy="800100"/>
          </a:xfrm>
          <a:ln/>
        </p:spPr>
        <p:txBody>
          <a:bodyPr/>
          <a:lstStyle/>
          <a:p>
            <a:r>
              <a:rPr lang="en-US" altLang="ko-KR" sz="2400" dirty="0">
                <a:ea typeface="맑은 고딕"/>
                <a:cs typeface="Times New Roman"/>
              </a:rPr>
              <a:t>NHD Ranging Request Round-Trip Measurement IE </a:t>
            </a:r>
            <a:endParaRPr lang="en-US" altLang="ko-KR" sz="2400" i="1" dirty="0">
              <a:ea typeface="맑은 고딕"/>
              <a:cs typeface="Times New Roman"/>
            </a:endParaRPr>
          </a:p>
        </p:txBody>
      </p:sp>
      <p:graphicFrame>
        <p:nvGraphicFramePr>
          <p:cNvPr id="10" name="표 3"/>
          <p:cNvGraphicFramePr>
            <a:graphicFrameLocks noGrp="1"/>
          </p:cNvGraphicFramePr>
          <p:nvPr>
            <p:extLst>
              <p:ext uri="{D42A27DB-BD31-4B8C-83A1-F6EECF244321}">
                <p14:modId xmlns:p14="http://schemas.microsoft.com/office/powerpoint/2010/main" val="3725593939"/>
              </p:ext>
            </p:extLst>
          </p:nvPr>
        </p:nvGraphicFramePr>
        <p:xfrm>
          <a:off x="2267744" y="4581128"/>
          <a:ext cx="4280494" cy="457200"/>
        </p:xfrm>
        <a:graphic>
          <a:graphicData uri="http://schemas.openxmlformats.org/drawingml/2006/table">
            <a:tbl>
              <a:tblPr firstRow="1" firstCol="1" bandRow="1"/>
              <a:tblGrid>
                <a:gridCol w="2140247">
                  <a:extLst>
                    <a:ext uri="{9D8B030D-6E8A-4147-A177-3AD203B41FA5}">
                      <a16:colId xmlns:a16="http://schemas.microsoft.com/office/drawing/2014/main" val="20000"/>
                    </a:ext>
                  </a:extLst>
                </a:gridCol>
                <a:gridCol w="2140247">
                  <a:extLst>
                    <a:ext uri="{9D8B030D-6E8A-4147-A177-3AD203B41FA5}">
                      <a16:colId xmlns:a16="http://schemas.microsoft.com/office/drawing/2014/main" val="20001"/>
                    </a:ext>
                  </a:extLst>
                </a:gridCol>
              </a:tblGrid>
              <a:tr h="228600">
                <a:tc>
                  <a:txBody>
                    <a:bodyPr/>
                    <a:lstStyle/>
                    <a:p>
                      <a:pPr algn="ctr">
                        <a:spcBef>
                          <a:spcPts val="300"/>
                        </a:spcBef>
                        <a:spcAft>
                          <a:spcPts val="30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500" b="1" dirty="0">
                          <a:effectLst/>
                          <a:latin typeface="Times New Roman"/>
                          <a:ea typeface="맑은 고딕"/>
                        </a:rPr>
                        <a:t>Octets : </a:t>
                      </a:r>
                      <a:r>
                        <a:rPr lang="en-US" sz="1500" b="1" dirty="0" smtClean="0">
                          <a:effectLst/>
                          <a:latin typeface="Times New Roman"/>
                          <a:ea typeface="맑은 고딕"/>
                        </a:rPr>
                        <a:t>0/2/6/8</a:t>
                      </a:r>
                      <a:endParaRPr lang="ko-KR" sz="1500" dirty="0">
                        <a:effectLst/>
                        <a:latin typeface="Times New Roman"/>
                        <a:ea typeface="맑은 고딕"/>
                      </a:endParaRPr>
                    </a:p>
                  </a:txBody>
                  <a:tcPr marL="51435" marR="51435"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spcBef>
                          <a:spcPts val="300"/>
                        </a:spcBef>
                        <a:spcAft>
                          <a:spcPts val="30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500" b="1" dirty="0" smtClean="0">
                          <a:effectLst/>
                          <a:latin typeface="Times New Roman"/>
                          <a:ea typeface="맑은 고딕"/>
                        </a:rPr>
                        <a:t>Octets : 0/2/6/8</a:t>
                      </a:r>
                      <a:endParaRPr lang="ko-KR" sz="1500" dirty="0">
                        <a:effectLst/>
                        <a:latin typeface="Times New Roman"/>
                        <a:ea typeface="맑은 고딕"/>
                      </a:endParaRPr>
                    </a:p>
                  </a:txBody>
                  <a:tcPr marL="51435" marR="51435"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228600">
                <a:tc>
                  <a:txBody>
                    <a:bodyPr/>
                    <a:lstStyle/>
                    <a:p>
                      <a:pPr algn="ctr">
                        <a:spcBef>
                          <a:spcPts val="300"/>
                        </a:spcBef>
                        <a:spcAft>
                          <a:spcPts val="30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500" dirty="0" smtClean="0">
                          <a:effectLst/>
                          <a:latin typeface="Times New Roman"/>
                          <a:ea typeface="맑은 고딕"/>
                        </a:rPr>
                        <a:t>Requestor Address</a:t>
                      </a:r>
                      <a:endParaRPr lang="ko-KR" sz="1500" dirty="0">
                        <a:effectLst/>
                        <a:latin typeface="Times New Roman"/>
                        <a:ea typeface="맑은 고딕"/>
                      </a:endParaRPr>
                    </a:p>
                  </a:txBody>
                  <a:tcPr marL="51435" marR="51435"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spcBef>
                          <a:spcPts val="300"/>
                        </a:spcBef>
                        <a:spcAft>
                          <a:spcPts val="300"/>
                        </a:spcAft>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500" dirty="0" smtClean="0">
                          <a:solidFill>
                            <a:schemeClr val="tx1"/>
                          </a:solidFill>
                          <a:effectLst/>
                          <a:latin typeface="Times New Roman"/>
                          <a:ea typeface="맑은 고딕"/>
                        </a:rPr>
                        <a:t>Provider </a:t>
                      </a:r>
                      <a:r>
                        <a:rPr lang="en-US" sz="1500" baseline="0" dirty="0" smtClean="0">
                          <a:solidFill>
                            <a:schemeClr val="tx1"/>
                          </a:solidFill>
                          <a:effectLst/>
                          <a:latin typeface="Times New Roman"/>
                          <a:ea typeface="맑은 고딕"/>
                        </a:rPr>
                        <a:t>Address</a:t>
                      </a:r>
                      <a:endParaRPr lang="ko-KR" sz="1500" dirty="0">
                        <a:solidFill>
                          <a:schemeClr val="tx1"/>
                        </a:solidFill>
                        <a:effectLst/>
                        <a:latin typeface="Times New Roman"/>
                        <a:ea typeface="맑은 고딕"/>
                      </a:endParaRPr>
                    </a:p>
                  </a:txBody>
                  <a:tcPr marL="51435" marR="51435" marT="0"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sp>
        <p:nvSpPr>
          <p:cNvPr id="2" name="Date Placeholder 1"/>
          <p:cNvSpPr>
            <a:spLocks noGrp="1"/>
          </p:cNvSpPr>
          <p:nvPr>
            <p:ph type="dt" sz="half" idx="10"/>
          </p:nvPr>
        </p:nvSpPr>
        <p:spPr/>
        <p:txBody>
          <a:bodyPr/>
          <a:lstStyle/>
          <a:p>
            <a:r>
              <a:rPr lang="en-US" altLang="en-US" smtClean="0"/>
              <a:t>January 2019</a:t>
            </a:r>
            <a:endParaRPr lang="en-US" altLang="en-US"/>
          </a:p>
        </p:txBody>
      </p:sp>
      <p:sp>
        <p:nvSpPr>
          <p:cNvPr id="3" name="Footer Placeholder 2"/>
          <p:cNvSpPr>
            <a:spLocks noGrp="1"/>
          </p:cNvSpPr>
          <p:nvPr>
            <p:ph type="ftr" sz="quarter" idx="11"/>
          </p:nvPr>
        </p:nvSpPr>
        <p:spPr/>
        <p:txBody>
          <a:bodyPr/>
          <a:lstStyle/>
          <a:p>
            <a:r>
              <a:rPr lang="en-US" altLang="en-US" smtClean="0"/>
              <a:t>Zheda Li (Samsung) et. al.</a:t>
            </a:r>
            <a:endParaRPr lang="en-US" altLang="en-US"/>
          </a:p>
        </p:txBody>
      </p:sp>
    </p:spTree>
    <p:extLst>
      <p:ext uri="{BB962C8B-B14F-4D97-AF65-F5344CB8AC3E}">
        <p14:creationId xmlns:p14="http://schemas.microsoft.com/office/powerpoint/2010/main" val="195079596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3"/>
          <p:cNvSpPr txBox="1">
            <a:spLocks noChangeArrowheads="1"/>
          </p:cNvSpPr>
          <p:nvPr/>
        </p:nvSpPr>
        <p:spPr>
          <a:xfrm>
            <a:off x="163090" y="5083710"/>
            <a:ext cx="8980910" cy="1391703"/>
          </a:xfrm>
          <a:prstGeom prst="rect">
            <a:avLst/>
          </a:prstGeom>
          <a:ln/>
        </p:spPr>
        <p:txBody>
          <a:bodyPr vert="horz" lIns="68580" tIns="34290" rIns="68580" bIns="3429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altLang="ko-KR" sz="1600" dirty="0">
                <a:latin typeface="+mj-lt"/>
                <a:ea typeface="맑은 고딕"/>
                <a:cs typeface="Times New Roman"/>
              </a:rPr>
              <a:t>Assumption: controller knows the requests of other </a:t>
            </a:r>
            <a:r>
              <a:rPr lang="en-US" altLang="ko-KR" sz="1600" dirty="0" smtClean="0">
                <a:latin typeface="+mj-lt"/>
                <a:ea typeface="맑은 고딕"/>
                <a:cs typeface="Times New Roman"/>
              </a:rPr>
              <a:t>devices.</a:t>
            </a:r>
            <a:endParaRPr lang="en-US" altLang="ko-KR" sz="1600" dirty="0">
              <a:latin typeface="+mj-lt"/>
              <a:ea typeface="맑은 고딕"/>
              <a:cs typeface="Times New Roman"/>
            </a:endParaRPr>
          </a:p>
          <a:p>
            <a:r>
              <a:rPr lang="en-US" altLang="ko-KR" sz="1600" dirty="0">
                <a:latin typeface="+mj-lt"/>
                <a:ea typeface="맑은 고딕"/>
                <a:cs typeface="Times New Roman"/>
              </a:rPr>
              <a:t>A round: RC frame/pre-poll, NHD ranging, and data report </a:t>
            </a:r>
            <a:r>
              <a:rPr lang="en-US" altLang="ko-KR" sz="1600" dirty="0" smtClean="0">
                <a:latin typeface="+mj-lt"/>
                <a:ea typeface="맑은 고딕"/>
                <a:cs typeface="Times New Roman"/>
              </a:rPr>
              <a:t>period.</a:t>
            </a:r>
          </a:p>
          <a:p>
            <a:r>
              <a:rPr lang="en-US" sz="1600" dirty="0">
                <a:latin typeface="+mj-lt"/>
              </a:rPr>
              <a:t>Device transmits the requested data via scheduled time slot within the data report period. </a:t>
            </a:r>
            <a:endParaRPr lang="en-US" altLang="ko-KR" sz="1600" dirty="0">
              <a:latin typeface="+mj-lt"/>
              <a:ea typeface="맑은 고딕"/>
              <a:cs typeface="Times New Roman"/>
            </a:endParaRPr>
          </a:p>
          <a:p>
            <a:r>
              <a:rPr lang="en-US" altLang="ko-KR" sz="1600" dirty="0">
                <a:latin typeface="+mj-lt"/>
                <a:ea typeface="맑은 고딕"/>
                <a:cs typeface="Times New Roman"/>
              </a:rPr>
              <a:t>Existed time-stamp IEs </a:t>
            </a:r>
            <a:r>
              <a:rPr lang="en-US" altLang="ko-KR" sz="1600" dirty="0" smtClean="0">
                <a:latin typeface="+mj-lt"/>
                <a:ea typeface="맑은 고딕"/>
                <a:cs typeface="Times New Roman"/>
              </a:rPr>
              <a:t>in IEEE 802.15.8 can </a:t>
            </a:r>
            <a:r>
              <a:rPr lang="en-US" altLang="ko-KR" sz="1600" dirty="0">
                <a:latin typeface="+mj-lt"/>
                <a:ea typeface="맑은 고딕"/>
                <a:cs typeface="Times New Roman"/>
              </a:rPr>
              <a:t>be used in the data report </a:t>
            </a:r>
            <a:r>
              <a:rPr lang="en-US" altLang="ko-KR" sz="1600" dirty="0" smtClean="0">
                <a:latin typeface="+mj-lt"/>
                <a:ea typeface="맑은 고딕"/>
                <a:cs typeface="Times New Roman"/>
              </a:rPr>
              <a:t>period. </a:t>
            </a:r>
          </a:p>
          <a:p>
            <a:endParaRPr lang="en-US" altLang="ko-KR" sz="2200" dirty="0">
              <a:latin typeface="+mj-lt"/>
            </a:endParaRPr>
          </a:p>
        </p:txBody>
      </p:sp>
      <p:sp>
        <p:nvSpPr>
          <p:cNvPr id="6" name="슬라이드 번호 개체 틀 5"/>
          <p:cNvSpPr>
            <a:spLocks noGrp="1"/>
          </p:cNvSpPr>
          <p:nvPr>
            <p:ph type="sldNum" sz="quarter" idx="12"/>
          </p:nvPr>
        </p:nvSpPr>
        <p:spPr>
          <a:xfrm>
            <a:off x="4342399" y="6475413"/>
            <a:ext cx="535403" cy="184666"/>
          </a:xfrm>
        </p:spPr>
        <p:txBody>
          <a:bodyPr/>
          <a:lstStyle/>
          <a:p>
            <a:r>
              <a:rPr lang="en-US" altLang="en-US" smtClean="0"/>
              <a:t>Slide </a:t>
            </a:r>
            <a:fld id="{7FFA85FD-E192-4C2D-9860-28C59D48001D}" type="slidenum">
              <a:rPr lang="en-US" altLang="en-US" smtClean="0"/>
              <a:pPr/>
              <a:t>24</a:t>
            </a:fld>
            <a:endParaRPr lang="en-US" altLang="en-US"/>
          </a:p>
        </p:txBody>
      </p:sp>
      <p:sp>
        <p:nvSpPr>
          <p:cNvPr id="12" name="Rectangle 2"/>
          <p:cNvSpPr>
            <a:spLocks noGrp="1" noChangeArrowheads="1"/>
          </p:cNvSpPr>
          <p:nvPr>
            <p:ph type="title"/>
          </p:nvPr>
        </p:nvSpPr>
        <p:spPr>
          <a:xfrm>
            <a:off x="769800" y="620688"/>
            <a:ext cx="7145197" cy="800100"/>
          </a:xfrm>
          <a:ln/>
        </p:spPr>
        <p:txBody>
          <a:bodyPr/>
          <a:lstStyle/>
          <a:p>
            <a:r>
              <a:rPr lang="en-US" altLang="ko-KR" sz="2400" dirty="0">
                <a:ea typeface="맑은 고딕"/>
                <a:cs typeface="Times New Roman"/>
              </a:rPr>
              <a:t>Message exchange chart: NHD multicast SS-TWR</a:t>
            </a:r>
            <a:endParaRPr lang="en-US" altLang="ko-KR" sz="2400" i="1" dirty="0">
              <a:ea typeface="맑은 고딕"/>
              <a:cs typeface="Times New Roman"/>
            </a:endParaRPr>
          </a:p>
        </p:txBody>
      </p:sp>
      <p:sp>
        <p:nvSpPr>
          <p:cNvPr id="4" name="Date Placeholder 3"/>
          <p:cNvSpPr>
            <a:spLocks noGrp="1"/>
          </p:cNvSpPr>
          <p:nvPr>
            <p:ph type="dt" sz="half" idx="10"/>
          </p:nvPr>
        </p:nvSpPr>
        <p:spPr/>
        <p:txBody>
          <a:bodyPr/>
          <a:lstStyle/>
          <a:p>
            <a:r>
              <a:rPr lang="en-US" altLang="en-US" smtClean="0"/>
              <a:t>January 2019</a:t>
            </a:r>
            <a:endParaRPr lang="en-US" altLang="en-US"/>
          </a:p>
        </p:txBody>
      </p:sp>
      <p:sp>
        <p:nvSpPr>
          <p:cNvPr id="5" name="Footer Placeholder 4"/>
          <p:cNvSpPr>
            <a:spLocks noGrp="1"/>
          </p:cNvSpPr>
          <p:nvPr>
            <p:ph type="ftr" sz="quarter" idx="11"/>
          </p:nvPr>
        </p:nvSpPr>
        <p:spPr/>
        <p:txBody>
          <a:bodyPr/>
          <a:lstStyle/>
          <a:p>
            <a:r>
              <a:rPr lang="en-US" altLang="en-US" smtClean="0"/>
              <a:t>Zheda Li (Samsung) et. al.</a:t>
            </a:r>
            <a:endParaRPr lang="en-US" altLang="en-US"/>
          </a:p>
        </p:txBody>
      </p:sp>
      <p:pic>
        <p:nvPicPr>
          <p:cNvPr id="8" name="Picture 7"/>
          <p:cNvPicPr/>
          <p:nvPr/>
        </p:nvPicPr>
        <p:blipFill>
          <a:blip r:embed="rId3" cstate="print">
            <a:extLst>
              <a:ext uri="{28A0092B-C50C-407E-A947-70E740481C1C}">
                <a14:useLocalDpi xmlns:a14="http://schemas.microsoft.com/office/drawing/2010/main" val="0"/>
              </a:ext>
            </a:extLst>
          </a:blip>
          <a:stretch>
            <a:fillRect/>
          </a:stretch>
        </p:blipFill>
        <p:spPr>
          <a:xfrm>
            <a:off x="1043608" y="1180388"/>
            <a:ext cx="6984776" cy="3718656"/>
          </a:xfrm>
          <a:prstGeom prst="rect">
            <a:avLst/>
          </a:prstGeom>
        </p:spPr>
      </p:pic>
    </p:spTree>
    <p:extLst>
      <p:ext uri="{BB962C8B-B14F-4D97-AF65-F5344CB8AC3E}">
        <p14:creationId xmlns:p14="http://schemas.microsoft.com/office/powerpoint/2010/main" val="49090159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슬라이드 번호 개체 틀 5"/>
          <p:cNvSpPr>
            <a:spLocks noGrp="1"/>
          </p:cNvSpPr>
          <p:nvPr>
            <p:ph type="sldNum" sz="quarter" idx="12"/>
          </p:nvPr>
        </p:nvSpPr>
        <p:spPr>
          <a:xfrm>
            <a:off x="4342399" y="6475413"/>
            <a:ext cx="535403" cy="184666"/>
          </a:xfrm>
        </p:spPr>
        <p:txBody>
          <a:bodyPr/>
          <a:lstStyle/>
          <a:p>
            <a:r>
              <a:rPr lang="en-US" altLang="en-US" smtClean="0"/>
              <a:t>Slide </a:t>
            </a:r>
            <a:fld id="{7FFA85FD-E192-4C2D-9860-28C59D48001D}" type="slidenum">
              <a:rPr lang="en-US" altLang="en-US" smtClean="0"/>
              <a:pPr/>
              <a:t>25</a:t>
            </a:fld>
            <a:endParaRPr lang="en-US" altLang="en-US"/>
          </a:p>
        </p:txBody>
      </p:sp>
      <p:sp>
        <p:nvSpPr>
          <p:cNvPr id="12" name="Rectangle 2"/>
          <p:cNvSpPr>
            <a:spLocks noGrp="1" noChangeArrowheads="1"/>
          </p:cNvSpPr>
          <p:nvPr>
            <p:ph type="title"/>
          </p:nvPr>
        </p:nvSpPr>
        <p:spPr>
          <a:xfrm>
            <a:off x="971600" y="535932"/>
            <a:ext cx="7145197" cy="800100"/>
          </a:xfrm>
          <a:ln/>
        </p:spPr>
        <p:txBody>
          <a:bodyPr/>
          <a:lstStyle/>
          <a:p>
            <a:r>
              <a:rPr lang="en-US" altLang="ko-KR" sz="2400" dirty="0">
                <a:ea typeface="맑은 고딕"/>
                <a:cs typeface="Times New Roman"/>
              </a:rPr>
              <a:t>Message exchange chart: NHD multicast DS-TWR</a:t>
            </a:r>
            <a:endParaRPr lang="en-US" altLang="ko-KR" sz="2400" i="1" dirty="0">
              <a:ea typeface="맑은 고딕"/>
              <a:cs typeface="Times New Roman"/>
            </a:endParaRPr>
          </a:p>
        </p:txBody>
      </p:sp>
      <p:sp>
        <p:nvSpPr>
          <p:cNvPr id="2" name="Date Placeholder 1"/>
          <p:cNvSpPr>
            <a:spLocks noGrp="1"/>
          </p:cNvSpPr>
          <p:nvPr>
            <p:ph type="dt" sz="half" idx="10"/>
          </p:nvPr>
        </p:nvSpPr>
        <p:spPr/>
        <p:txBody>
          <a:bodyPr/>
          <a:lstStyle/>
          <a:p>
            <a:r>
              <a:rPr lang="en-US" altLang="en-US" smtClean="0"/>
              <a:t>January 2019</a:t>
            </a:r>
            <a:endParaRPr lang="en-US" altLang="en-US"/>
          </a:p>
        </p:txBody>
      </p:sp>
      <p:sp>
        <p:nvSpPr>
          <p:cNvPr id="3" name="Footer Placeholder 2"/>
          <p:cNvSpPr>
            <a:spLocks noGrp="1"/>
          </p:cNvSpPr>
          <p:nvPr>
            <p:ph type="ftr" sz="quarter" idx="11"/>
          </p:nvPr>
        </p:nvSpPr>
        <p:spPr/>
        <p:txBody>
          <a:bodyPr/>
          <a:lstStyle/>
          <a:p>
            <a:r>
              <a:rPr lang="en-US" altLang="en-US" smtClean="0"/>
              <a:t>Zheda Li (Samsung) et. al.</a:t>
            </a:r>
            <a:endParaRPr lang="en-US" altLang="en-US"/>
          </a:p>
        </p:txBody>
      </p:sp>
      <p:sp>
        <p:nvSpPr>
          <p:cNvPr id="7" name="Rectangle 3"/>
          <p:cNvSpPr txBox="1">
            <a:spLocks noChangeArrowheads="1"/>
          </p:cNvSpPr>
          <p:nvPr/>
        </p:nvSpPr>
        <p:spPr>
          <a:xfrm>
            <a:off x="163090" y="5481032"/>
            <a:ext cx="8980910" cy="1391703"/>
          </a:xfrm>
          <a:prstGeom prst="rect">
            <a:avLst/>
          </a:prstGeom>
          <a:ln/>
        </p:spPr>
        <p:txBody>
          <a:bodyPr vert="horz" lIns="68580" tIns="34290" rIns="68580" bIns="3429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altLang="ko-KR" sz="1600" dirty="0" smtClean="0">
                <a:latin typeface="+mj-lt"/>
                <a:ea typeface="맑은 고딕"/>
                <a:cs typeface="Times New Roman"/>
              </a:rPr>
              <a:t>Similar procedure: a second poll is included.  </a:t>
            </a:r>
            <a:endParaRPr lang="en-US" altLang="ko-KR" sz="1600" dirty="0">
              <a:latin typeface="+mj-lt"/>
              <a:ea typeface="맑은 고딕"/>
              <a:cs typeface="Times New Roman"/>
            </a:endParaRPr>
          </a:p>
          <a:p>
            <a:r>
              <a:rPr lang="en-US" altLang="ko-KR" sz="1600" dirty="0" smtClean="0">
                <a:latin typeface="+mj-lt"/>
                <a:ea typeface="맑은 고딕"/>
                <a:cs typeface="Times New Roman"/>
              </a:rPr>
              <a:t>Procedures for multicast NHD SS-TWR/DS-TWR  can be directly generalized to M2M use case, which are omitted here</a:t>
            </a:r>
          </a:p>
          <a:p>
            <a:pPr marL="0" indent="0">
              <a:buNone/>
            </a:pPr>
            <a:endParaRPr lang="en-US" altLang="ko-KR" sz="2200" dirty="0">
              <a:latin typeface="+mj-lt"/>
            </a:endParaRPr>
          </a:p>
        </p:txBody>
      </p:sp>
      <p:pic>
        <p:nvPicPr>
          <p:cNvPr id="8" name="Picture 7"/>
          <p:cNvPicPr/>
          <p:nvPr/>
        </p:nvPicPr>
        <p:blipFill>
          <a:blip r:embed="rId3" cstate="print">
            <a:extLst>
              <a:ext uri="{28A0092B-C50C-407E-A947-70E740481C1C}">
                <a14:useLocalDpi xmlns:a14="http://schemas.microsoft.com/office/drawing/2010/main" val="0"/>
              </a:ext>
            </a:extLst>
          </a:blip>
          <a:stretch>
            <a:fillRect/>
          </a:stretch>
        </p:blipFill>
        <p:spPr>
          <a:xfrm>
            <a:off x="899592" y="1052736"/>
            <a:ext cx="7217205" cy="4320480"/>
          </a:xfrm>
          <a:prstGeom prst="rect">
            <a:avLst/>
          </a:prstGeom>
        </p:spPr>
      </p:pic>
    </p:spTree>
    <p:extLst>
      <p:ext uri="{BB962C8B-B14F-4D97-AF65-F5344CB8AC3E}">
        <p14:creationId xmlns:p14="http://schemas.microsoft.com/office/powerpoint/2010/main" val="80886899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ctrTitle"/>
          </p:nvPr>
        </p:nvSpPr>
        <p:spPr>
          <a:xfrm>
            <a:off x="683568" y="2636912"/>
            <a:ext cx="7772400" cy="1470025"/>
          </a:xfrm>
        </p:spPr>
        <p:txBody>
          <a:bodyPr/>
          <a:lstStyle/>
          <a:p>
            <a:r>
              <a:rPr lang="en-US" altLang="ko-KR" smtClean="0"/>
              <a:t>General Descriptions for Ranging</a:t>
            </a:r>
            <a:endParaRPr lang="ko-KR" altLang="en-US" dirty="0"/>
          </a:p>
        </p:txBody>
      </p:sp>
      <p:sp>
        <p:nvSpPr>
          <p:cNvPr id="6" name="슬라이드 번호 개체 틀 5"/>
          <p:cNvSpPr>
            <a:spLocks noGrp="1"/>
          </p:cNvSpPr>
          <p:nvPr>
            <p:ph type="sldNum" sz="quarter" idx="12"/>
          </p:nvPr>
        </p:nvSpPr>
        <p:spPr/>
        <p:txBody>
          <a:bodyPr/>
          <a:lstStyle/>
          <a:p>
            <a:r>
              <a:rPr lang="en-US" altLang="en-US" smtClean="0"/>
              <a:t>Slide </a:t>
            </a:r>
            <a:fld id="{4EF2733A-7873-4D87-9B81-5F5F3E4A4D35}" type="slidenum">
              <a:rPr lang="en-US" altLang="en-US" smtClean="0"/>
              <a:pPr/>
              <a:t>3</a:t>
            </a:fld>
            <a:endParaRPr lang="en-US" altLang="en-US"/>
          </a:p>
        </p:txBody>
      </p:sp>
      <p:sp>
        <p:nvSpPr>
          <p:cNvPr id="20" name="Date Placeholder 1"/>
          <p:cNvSpPr>
            <a:spLocks noGrp="1"/>
          </p:cNvSpPr>
          <p:nvPr>
            <p:ph type="dt" sz="half" idx="10"/>
          </p:nvPr>
        </p:nvSpPr>
        <p:spPr>
          <a:xfrm>
            <a:off x="685800" y="381000"/>
            <a:ext cx="1600200" cy="212725"/>
          </a:xfrm>
        </p:spPr>
        <p:txBody>
          <a:bodyPr/>
          <a:lstStyle/>
          <a:p>
            <a:r>
              <a:rPr lang="en-US" altLang="en-US" smtClean="0"/>
              <a:t>January 2019</a:t>
            </a:r>
            <a:endParaRPr lang="en-US" altLang="en-US" dirty="0"/>
          </a:p>
        </p:txBody>
      </p:sp>
      <p:sp>
        <p:nvSpPr>
          <p:cNvPr id="21" name="바닥글 개체 틀 4"/>
          <p:cNvSpPr>
            <a:spLocks noGrp="1"/>
          </p:cNvSpPr>
          <p:nvPr>
            <p:ph type="ftr" sz="quarter" idx="11"/>
          </p:nvPr>
        </p:nvSpPr>
        <p:spPr>
          <a:xfrm>
            <a:off x="5486400" y="6475413"/>
            <a:ext cx="3124200" cy="184666"/>
          </a:xfrm>
        </p:spPr>
        <p:txBody>
          <a:bodyPr/>
          <a:lstStyle/>
          <a:p>
            <a:r>
              <a:rPr lang="en-US" altLang="en-US" smtClean="0"/>
              <a:t>Zheda Li (Samsung) et. al.</a:t>
            </a:r>
            <a:endParaRPr lang="en-US" altLang="en-US" dirty="0"/>
          </a:p>
        </p:txBody>
      </p:sp>
    </p:spTree>
    <p:extLst>
      <p:ext uri="{BB962C8B-B14F-4D97-AF65-F5344CB8AC3E}">
        <p14:creationId xmlns:p14="http://schemas.microsoft.com/office/powerpoint/2010/main" val="129528011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ltLang="en-US"/>
              <a:t>Slide </a:t>
            </a:r>
            <a:fld id="{825FF3E2-E949-4C4C-AB9C-2EE82B1DF989}" type="slidenum">
              <a:rPr lang="en-US" altLang="en-US"/>
              <a:pPr/>
              <a:t>4</a:t>
            </a:fld>
            <a:endParaRPr lang="en-US" altLang="en-US"/>
          </a:p>
        </p:txBody>
      </p:sp>
      <p:sp>
        <p:nvSpPr>
          <p:cNvPr id="4098" name="Rectangle 2"/>
          <p:cNvSpPr>
            <a:spLocks noGrp="1" noChangeArrowheads="1"/>
          </p:cNvSpPr>
          <p:nvPr>
            <p:ph type="title"/>
          </p:nvPr>
        </p:nvSpPr>
        <p:spPr>
          <a:ln/>
        </p:spPr>
        <p:txBody>
          <a:bodyPr/>
          <a:lstStyle/>
          <a:p>
            <a:r>
              <a:rPr lang="en-US" altLang="ko-KR" sz="3200" dirty="0"/>
              <a:t>Ranging </a:t>
            </a:r>
            <a:r>
              <a:rPr lang="en-US" altLang="ko-KR" sz="3200" dirty="0" smtClean="0"/>
              <a:t>Methods</a:t>
            </a:r>
            <a:endParaRPr lang="en-US" sz="3200" dirty="0"/>
          </a:p>
        </p:txBody>
      </p:sp>
      <p:sp>
        <p:nvSpPr>
          <p:cNvPr id="4099" name="Rectangle 3"/>
          <p:cNvSpPr>
            <a:spLocks noGrp="1" noChangeArrowheads="1"/>
          </p:cNvSpPr>
          <p:nvPr>
            <p:ph type="body" idx="1"/>
          </p:nvPr>
        </p:nvSpPr>
        <p:spPr>
          <a:xfrm>
            <a:off x="685800" y="1981200"/>
            <a:ext cx="7918648" cy="4114800"/>
          </a:xfrm>
          <a:ln/>
        </p:spPr>
        <p:txBody>
          <a:bodyPr/>
          <a:lstStyle/>
          <a:p>
            <a:pPr>
              <a:buFont typeface="Wingdings" panose="05000000000000000000" pitchFamily="2" charset="2"/>
              <a:buChar char="§"/>
            </a:pPr>
            <a:r>
              <a:rPr lang="en-US" altLang="ko-KR" sz="2000" dirty="0"/>
              <a:t>Ranging </a:t>
            </a:r>
            <a:r>
              <a:rPr lang="en-US" altLang="ko-KR" sz="2000" dirty="0" smtClean="0"/>
              <a:t>Methods </a:t>
            </a:r>
            <a:r>
              <a:rPr lang="en-US" altLang="ko-KR" sz="2000" dirty="0"/>
              <a:t>of IEEE 802.15.8 are </a:t>
            </a:r>
            <a:r>
              <a:rPr lang="en-US" altLang="ko-KR" sz="2000" dirty="0" smtClean="0"/>
              <a:t>reused </a:t>
            </a:r>
          </a:p>
          <a:p>
            <a:pPr lvl="1">
              <a:buFont typeface="Arial" panose="020B0604020202020204" pitchFamily="34" charset="0"/>
              <a:buChar char="•"/>
            </a:pPr>
            <a:r>
              <a:rPr lang="en-US" altLang="ko-KR" sz="1600" dirty="0" smtClean="0"/>
              <a:t>SS-TWR </a:t>
            </a:r>
          </a:p>
          <a:p>
            <a:pPr lvl="1">
              <a:buFont typeface="Arial" panose="020B0604020202020204" pitchFamily="34" charset="0"/>
              <a:buChar char="•"/>
            </a:pPr>
            <a:r>
              <a:rPr lang="en-US" altLang="ko-KR" sz="1600" dirty="0" smtClean="0"/>
              <a:t>DS-TWR (w/ three messages)</a:t>
            </a:r>
            <a:endParaRPr lang="en-US" altLang="ko-KR" sz="1600" dirty="0"/>
          </a:p>
          <a:p>
            <a:pPr lvl="1">
              <a:buFont typeface="Wingdings" panose="05000000000000000000" pitchFamily="2" charset="2"/>
              <a:buChar char="§"/>
            </a:pPr>
            <a:endParaRPr lang="en-US" altLang="ko-KR" sz="1600" dirty="0"/>
          </a:p>
        </p:txBody>
      </p:sp>
      <p:sp>
        <p:nvSpPr>
          <p:cNvPr id="7" name="Date Placeholder 1"/>
          <p:cNvSpPr>
            <a:spLocks noGrp="1"/>
          </p:cNvSpPr>
          <p:nvPr>
            <p:ph type="dt" sz="half" idx="10"/>
          </p:nvPr>
        </p:nvSpPr>
        <p:spPr>
          <a:xfrm>
            <a:off x="685800" y="381000"/>
            <a:ext cx="1600200" cy="212725"/>
          </a:xfrm>
        </p:spPr>
        <p:txBody>
          <a:bodyPr/>
          <a:lstStyle/>
          <a:p>
            <a:r>
              <a:rPr lang="en-US" altLang="en-US" smtClean="0"/>
              <a:t>January 2019</a:t>
            </a:r>
            <a:endParaRPr lang="en-US" altLang="en-US" dirty="0"/>
          </a:p>
        </p:txBody>
      </p:sp>
      <p:sp>
        <p:nvSpPr>
          <p:cNvPr id="8" name="바닥글 개체 틀 4"/>
          <p:cNvSpPr>
            <a:spLocks noGrp="1"/>
          </p:cNvSpPr>
          <p:nvPr>
            <p:ph type="ftr" sz="quarter" idx="11"/>
          </p:nvPr>
        </p:nvSpPr>
        <p:spPr>
          <a:xfrm>
            <a:off x="5486400" y="6475413"/>
            <a:ext cx="3124200" cy="184666"/>
          </a:xfrm>
        </p:spPr>
        <p:txBody>
          <a:bodyPr/>
          <a:lstStyle/>
          <a:p>
            <a:r>
              <a:rPr lang="en-US" altLang="en-US" smtClean="0"/>
              <a:t>Zheda Li (Samsung) et. al.</a:t>
            </a:r>
            <a:endParaRPr lang="en-US" altLang="en-US" dirty="0"/>
          </a:p>
        </p:txBody>
      </p:sp>
    </p:spTree>
    <p:extLst>
      <p:ext uri="{BB962C8B-B14F-4D97-AF65-F5344CB8AC3E}">
        <p14:creationId xmlns:p14="http://schemas.microsoft.com/office/powerpoint/2010/main" val="272752504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 name="Rectangle 3"/>
          <p:cNvSpPr txBox="1">
            <a:spLocks noChangeArrowheads="1"/>
          </p:cNvSpPr>
          <p:nvPr/>
        </p:nvSpPr>
        <p:spPr bwMode="auto">
          <a:xfrm>
            <a:off x="669274" y="1639382"/>
            <a:ext cx="7918648"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pPr>
              <a:buFont typeface="Wingdings" panose="05000000000000000000" pitchFamily="2" charset="2"/>
              <a:buChar char="§"/>
            </a:pPr>
            <a:r>
              <a:rPr lang="en-US" altLang="ko-KR" sz="2000" kern="0" dirty="0" smtClean="0">
                <a:latin typeface="Times New Roman"/>
                <a:ea typeface="맑은 고딕"/>
                <a:cs typeface="Times New Roman"/>
              </a:rPr>
              <a:t>Ranging Round  </a:t>
            </a:r>
          </a:p>
          <a:p>
            <a:pPr lvl="1">
              <a:buFont typeface="Wingdings" panose="05000000000000000000" pitchFamily="2" charset="2"/>
              <a:buChar char="ü"/>
            </a:pPr>
            <a:r>
              <a:rPr lang="en-US" altLang="ko-KR" sz="1600" dirty="0" smtClean="0"/>
              <a:t>Ranging Round refers to the completion of the entire ranging event between the initiator(s) and the responder(s) of the UWB network</a:t>
            </a:r>
          </a:p>
          <a:p>
            <a:pPr lvl="1">
              <a:buFont typeface="Wingdings" panose="05000000000000000000" pitchFamily="2" charset="2"/>
              <a:buChar char="ü"/>
            </a:pPr>
            <a:r>
              <a:rPr lang="en-US" altLang="ko-KR" sz="1600" dirty="0"/>
              <a:t>Ranging </a:t>
            </a:r>
            <a:r>
              <a:rPr lang="en-US" altLang="ko-KR" sz="1600" dirty="0" smtClean="0"/>
              <a:t>Round consists </a:t>
            </a:r>
            <a:r>
              <a:rPr lang="en-US" altLang="ko-KR" sz="1600" dirty="0"/>
              <a:t>of multiple Ranging </a:t>
            </a:r>
            <a:r>
              <a:rPr lang="en-US" altLang="ko-KR" sz="1600" dirty="0" smtClean="0"/>
              <a:t>Slots</a:t>
            </a:r>
          </a:p>
          <a:p>
            <a:pPr lvl="1">
              <a:buFont typeface="Wingdings" panose="05000000000000000000" pitchFamily="2" charset="2"/>
              <a:buChar char="ü"/>
            </a:pPr>
            <a:endParaRPr lang="en-US" altLang="ko-KR" sz="1600" dirty="0"/>
          </a:p>
          <a:p>
            <a:pPr>
              <a:buFont typeface="Wingdings" panose="05000000000000000000" pitchFamily="2" charset="2"/>
              <a:buChar char="§"/>
            </a:pPr>
            <a:r>
              <a:rPr lang="en-US" altLang="ko-KR" sz="1600" dirty="0" smtClean="0"/>
              <a:t> </a:t>
            </a:r>
            <a:r>
              <a:rPr lang="en-US" altLang="ko-KR" sz="2000" kern="0" dirty="0">
                <a:latin typeface="Times New Roman"/>
                <a:ea typeface="맑은 고딕"/>
                <a:cs typeface="Times New Roman"/>
              </a:rPr>
              <a:t>Ranging Block</a:t>
            </a:r>
          </a:p>
          <a:p>
            <a:pPr lvl="1">
              <a:buFont typeface="Wingdings" panose="05000000000000000000" pitchFamily="2" charset="2"/>
              <a:buChar char="ü"/>
            </a:pPr>
            <a:r>
              <a:rPr lang="en-US" altLang="ko-KR" sz="1600" dirty="0"/>
              <a:t>Ranging Block refers to a time frame for secure ranging  </a:t>
            </a:r>
          </a:p>
          <a:p>
            <a:pPr lvl="1">
              <a:buFont typeface="Wingdings" panose="05000000000000000000" pitchFamily="2" charset="2"/>
              <a:buChar char="ü"/>
            </a:pPr>
            <a:r>
              <a:rPr lang="en-US" altLang="ko-KR" sz="1600" dirty="0"/>
              <a:t>Ranging Block </a:t>
            </a:r>
            <a:r>
              <a:rPr lang="en-US" altLang="ko-KR" sz="1600" dirty="0" smtClean="0"/>
              <a:t>consists </a:t>
            </a:r>
            <a:r>
              <a:rPr lang="en-US" altLang="ko-KR" sz="1600" dirty="0"/>
              <a:t>of multiple Ranging Rounds </a:t>
            </a:r>
          </a:p>
          <a:p>
            <a:pPr marL="0" indent="0">
              <a:buNone/>
            </a:pPr>
            <a:endParaRPr lang="en-US" altLang="ko-KR" sz="2000" kern="0" dirty="0">
              <a:latin typeface="Times New Roman"/>
              <a:ea typeface="맑은 고딕"/>
              <a:cs typeface="Times New Roman"/>
            </a:endParaRPr>
          </a:p>
          <a:p>
            <a:pPr>
              <a:buFont typeface="Wingdings" panose="05000000000000000000" pitchFamily="2" charset="2"/>
              <a:buChar char="§"/>
            </a:pPr>
            <a:endParaRPr lang="en-US" altLang="ko-KR" sz="2000" kern="0" dirty="0">
              <a:latin typeface="Times New Roman"/>
              <a:ea typeface="맑은 고딕"/>
              <a:cs typeface="Times New Roman"/>
            </a:endParaRPr>
          </a:p>
          <a:p>
            <a:pPr>
              <a:buFont typeface="Wingdings" panose="05000000000000000000" pitchFamily="2" charset="2"/>
              <a:buChar char="§"/>
            </a:pPr>
            <a:endParaRPr lang="en-US" altLang="ko-KR" sz="2000" i="1" kern="0" dirty="0" smtClean="0">
              <a:latin typeface="Times New Roman"/>
              <a:ea typeface="맑은 고딕"/>
              <a:cs typeface="Times New Roman"/>
            </a:endParaRPr>
          </a:p>
          <a:p>
            <a:pPr marL="0" indent="0">
              <a:buNone/>
            </a:pPr>
            <a:endParaRPr lang="en-US" altLang="ko-KR" sz="2000" kern="0" dirty="0" smtClean="0">
              <a:latin typeface="Times New Roman"/>
              <a:ea typeface="맑은 고딕"/>
              <a:cs typeface="Times New Roman"/>
            </a:endParaRPr>
          </a:p>
          <a:p>
            <a:pPr>
              <a:buFont typeface="Wingdings" panose="05000000000000000000" pitchFamily="2" charset="2"/>
              <a:buChar char="§"/>
            </a:pPr>
            <a:endParaRPr lang="en-US" altLang="ko-KR" sz="2000" kern="0" dirty="0">
              <a:latin typeface="Times New Roman"/>
              <a:ea typeface="맑은 고딕"/>
              <a:cs typeface="Times New Roman"/>
            </a:endParaRPr>
          </a:p>
          <a:p>
            <a:pPr>
              <a:buFont typeface="Wingdings" panose="05000000000000000000" pitchFamily="2" charset="2"/>
              <a:buChar char="§"/>
            </a:pPr>
            <a:endParaRPr lang="en-US" altLang="ko-KR" sz="2000" kern="0" dirty="0" smtClean="0">
              <a:latin typeface="Times New Roman"/>
              <a:ea typeface="맑은 고딕"/>
              <a:cs typeface="Times New Roman"/>
            </a:endParaRPr>
          </a:p>
          <a:p>
            <a:pPr>
              <a:buFont typeface="Wingdings" panose="05000000000000000000" pitchFamily="2" charset="2"/>
              <a:buChar char="§"/>
            </a:pPr>
            <a:endParaRPr lang="en-US" altLang="ko-KR" sz="2000" kern="0" dirty="0">
              <a:latin typeface="Times New Roman"/>
              <a:ea typeface="맑은 고딕"/>
              <a:cs typeface="Times New Roman"/>
            </a:endParaRPr>
          </a:p>
          <a:p>
            <a:pPr marL="0" indent="0">
              <a:buNone/>
            </a:pPr>
            <a:endParaRPr lang="ko-KR" altLang="en-US" sz="1600" kern="0" dirty="0" smtClean="0">
              <a:latin typeface="Times New Roman"/>
              <a:ea typeface="맑은 고딕"/>
              <a:cs typeface="Times New Roman"/>
            </a:endParaRPr>
          </a:p>
          <a:p>
            <a:pPr lvl="1">
              <a:buFont typeface="Arial" panose="020B0604020202020204" pitchFamily="34" charset="0"/>
              <a:buChar char="•"/>
            </a:pPr>
            <a:endParaRPr lang="en-US" altLang="ko-KR" sz="1600" kern="0" dirty="0" smtClean="0">
              <a:latin typeface="Times New Roman"/>
              <a:ea typeface="맑은 고딕"/>
              <a:cs typeface="Times New Roman"/>
            </a:endParaRPr>
          </a:p>
          <a:p>
            <a:pPr>
              <a:buFont typeface="Wingdings" panose="05000000000000000000" pitchFamily="2" charset="2"/>
              <a:buChar char="§"/>
            </a:pPr>
            <a:endParaRPr lang="en-US" altLang="ko-KR" sz="2000" kern="0" dirty="0">
              <a:latin typeface="Times New Roman"/>
              <a:ea typeface="맑은 고딕"/>
              <a:cs typeface="Times New Roman"/>
            </a:endParaRPr>
          </a:p>
        </p:txBody>
      </p:sp>
      <p:sp>
        <p:nvSpPr>
          <p:cNvPr id="6" name="Slide Number Placeholder 5"/>
          <p:cNvSpPr>
            <a:spLocks noGrp="1"/>
          </p:cNvSpPr>
          <p:nvPr>
            <p:ph type="sldNum" sz="quarter" idx="12"/>
          </p:nvPr>
        </p:nvSpPr>
        <p:spPr/>
        <p:txBody>
          <a:bodyPr/>
          <a:lstStyle/>
          <a:p>
            <a:r>
              <a:rPr lang="en-US" altLang="en-US"/>
              <a:t>Slide </a:t>
            </a:r>
            <a:fld id="{825FF3E2-E949-4C4C-AB9C-2EE82B1DF989}" type="slidenum">
              <a:rPr lang="en-US" altLang="en-US"/>
              <a:pPr/>
              <a:t>5</a:t>
            </a:fld>
            <a:endParaRPr lang="en-US" altLang="en-US"/>
          </a:p>
        </p:txBody>
      </p:sp>
      <p:sp>
        <p:nvSpPr>
          <p:cNvPr id="4098" name="Rectangle 2"/>
          <p:cNvSpPr>
            <a:spLocks noGrp="1" noChangeArrowheads="1"/>
          </p:cNvSpPr>
          <p:nvPr>
            <p:ph type="title"/>
          </p:nvPr>
        </p:nvSpPr>
        <p:spPr>
          <a:ln/>
        </p:spPr>
        <p:txBody>
          <a:bodyPr/>
          <a:lstStyle/>
          <a:p>
            <a:r>
              <a:rPr lang="en-US" sz="3200" dirty="0" smtClean="0"/>
              <a:t>Ranging Round &amp; Ranging Block</a:t>
            </a:r>
            <a:endParaRPr lang="en-US" sz="3200" dirty="0"/>
          </a:p>
        </p:txBody>
      </p:sp>
      <p:sp>
        <p:nvSpPr>
          <p:cNvPr id="164" name="Rectangle 34"/>
          <p:cNvSpPr/>
          <p:nvPr/>
        </p:nvSpPr>
        <p:spPr>
          <a:xfrm>
            <a:off x="1126615" y="4763395"/>
            <a:ext cx="1069122" cy="37652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200" dirty="0">
                <a:solidFill>
                  <a:schemeClr val="tx1"/>
                </a:solidFill>
              </a:rPr>
              <a:t>Ranging </a:t>
            </a:r>
            <a:r>
              <a:rPr lang="en-US" sz="1200" dirty="0" smtClean="0">
                <a:solidFill>
                  <a:schemeClr val="tx1"/>
                </a:solidFill>
              </a:rPr>
              <a:t>Round 1</a:t>
            </a:r>
            <a:endParaRPr lang="en-US" baseline="-25000" dirty="0">
              <a:solidFill>
                <a:schemeClr val="tx1"/>
              </a:solidFill>
            </a:endParaRPr>
          </a:p>
        </p:txBody>
      </p:sp>
      <p:cxnSp>
        <p:nvCxnSpPr>
          <p:cNvPr id="166" name="Straight Connector 70"/>
          <p:cNvCxnSpPr/>
          <p:nvPr/>
        </p:nvCxnSpPr>
        <p:spPr>
          <a:xfrm>
            <a:off x="5782997" y="4951656"/>
            <a:ext cx="464511" cy="0"/>
          </a:xfrm>
          <a:prstGeom prst="line">
            <a:avLst/>
          </a:prstGeom>
          <a:ln w="28575">
            <a:prstDash val="sysDot"/>
          </a:ln>
        </p:spPr>
        <p:style>
          <a:lnRef idx="1">
            <a:schemeClr val="accent1"/>
          </a:lnRef>
          <a:fillRef idx="0">
            <a:schemeClr val="accent1"/>
          </a:fillRef>
          <a:effectRef idx="0">
            <a:schemeClr val="accent1"/>
          </a:effectRef>
          <a:fontRef idx="minor">
            <a:schemeClr val="tx1"/>
          </a:fontRef>
        </p:style>
      </p:cxnSp>
      <p:cxnSp>
        <p:nvCxnSpPr>
          <p:cNvPr id="167" name="직선 화살표 연결선 166"/>
          <p:cNvCxnSpPr/>
          <p:nvPr/>
        </p:nvCxnSpPr>
        <p:spPr>
          <a:xfrm>
            <a:off x="1118453" y="4645005"/>
            <a:ext cx="6559987" cy="0"/>
          </a:xfrm>
          <a:prstGeom prst="straightConnector1">
            <a:avLst/>
          </a:prstGeom>
          <a:ln>
            <a:solidFill>
              <a:schemeClr val="tx1"/>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168" name="TextBox 167"/>
          <p:cNvSpPr txBox="1"/>
          <p:nvPr/>
        </p:nvSpPr>
        <p:spPr>
          <a:xfrm>
            <a:off x="3079942" y="4354220"/>
            <a:ext cx="2517674" cy="307777"/>
          </a:xfrm>
          <a:prstGeom prst="rect">
            <a:avLst/>
          </a:prstGeom>
          <a:noFill/>
        </p:spPr>
        <p:txBody>
          <a:bodyPr wrap="none" rtlCol="0">
            <a:spAutoFit/>
          </a:bodyPr>
          <a:lstStyle/>
          <a:p>
            <a:pPr algn="ctr"/>
            <a:r>
              <a:rPr lang="en-US" sz="1400" dirty="0" smtClean="0"/>
              <a:t>Ranging Block </a:t>
            </a:r>
            <a:endParaRPr lang="en-US" sz="1400" dirty="0"/>
          </a:p>
        </p:txBody>
      </p:sp>
      <p:cxnSp>
        <p:nvCxnSpPr>
          <p:cNvPr id="169" name="직선 연결선 168"/>
          <p:cNvCxnSpPr/>
          <p:nvPr/>
        </p:nvCxnSpPr>
        <p:spPr>
          <a:xfrm>
            <a:off x="7688538" y="4525597"/>
            <a:ext cx="0" cy="654095"/>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70" name="직선 연결선 169"/>
          <p:cNvCxnSpPr/>
          <p:nvPr/>
        </p:nvCxnSpPr>
        <p:spPr>
          <a:xfrm>
            <a:off x="1115615" y="4548850"/>
            <a:ext cx="20194" cy="582016"/>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72" name="직선 연결선 171"/>
          <p:cNvCxnSpPr/>
          <p:nvPr/>
        </p:nvCxnSpPr>
        <p:spPr>
          <a:xfrm flipH="1">
            <a:off x="899591" y="5179692"/>
            <a:ext cx="235589" cy="376322"/>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183" name="Rectangle 34"/>
          <p:cNvSpPr/>
          <p:nvPr/>
        </p:nvSpPr>
        <p:spPr>
          <a:xfrm>
            <a:off x="2200535" y="4763395"/>
            <a:ext cx="1069122" cy="37652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200" dirty="0">
                <a:solidFill>
                  <a:schemeClr val="tx1"/>
                </a:solidFill>
              </a:rPr>
              <a:t>Ranging </a:t>
            </a:r>
            <a:r>
              <a:rPr lang="en-US" sz="1200" dirty="0" smtClean="0">
                <a:solidFill>
                  <a:schemeClr val="tx1"/>
                </a:solidFill>
              </a:rPr>
              <a:t>Round 2</a:t>
            </a:r>
            <a:endParaRPr lang="en-US" baseline="-25000" dirty="0">
              <a:solidFill>
                <a:schemeClr val="tx1"/>
              </a:solidFill>
            </a:endParaRPr>
          </a:p>
        </p:txBody>
      </p:sp>
      <p:sp>
        <p:nvSpPr>
          <p:cNvPr id="184" name="Rectangle 34"/>
          <p:cNvSpPr/>
          <p:nvPr/>
        </p:nvSpPr>
        <p:spPr>
          <a:xfrm>
            <a:off x="3269657" y="4763395"/>
            <a:ext cx="1069122" cy="37652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200" dirty="0">
                <a:solidFill>
                  <a:schemeClr val="tx1"/>
                </a:solidFill>
              </a:rPr>
              <a:t>Ranging </a:t>
            </a:r>
            <a:r>
              <a:rPr lang="en-US" sz="1200" dirty="0" smtClean="0">
                <a:solidFill>
                  <a:schemeClr val="tx1"/>
                </a:solidFill>
              </a:rPr>
              <a:t>Round 3</a:t>
            </a:r>
            <a:endParaRPr lang="en-US" baseline="-25000" dirty="0">
              <a:solidFill>
                <a:schemeClr val="tx1"/>
              </a:solidFill>
            </a:endParaRPr>
          </a:p>
        </p:txBody>
      </p:sp>
      <p:sp>
        <p:nvSpPr>
          <p:cNvPr id="185" name="Rectangle 34"/>
          <p:cNvSpPr/>
          <p:nvPr/>
        </p:nvSpPr>
        <p:spPr>
          <a:xfrm>
            <a:off x="4338779" y="4763395"/>
            <a:ext cx="1069122" cy="37652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200" dirty="0">
                <a:solidFill>
                  <a:schemeClr val="tx1"/>
                </a:solidFill>
              </a:rPr>
              <a:t>Ranging </a:t>
            </a:r>
            <a:r>
              <a:rPr lang="en-US" sz="1200" dirty="0" smtClean="0">
                <a:solidFill>
                  <a:schemeClr val="tx1"/>
                </a:solidFill>
              </a:rPr>
              <a:t>Round 4</a:t>
            </a:r>
            <a:endParaRPr lang="en-US" baseline="-25000" dirty="0">
              <a:solidFill>
                <a:schemeClr val="tx1"/>
              </a:solidFill>
            </a:endParaRPr>
          </a:p>
        </p:txBody>
      </p:sp>
      <p:sp>
        <p:nvSpPr>
          <p:cNvPr id="186" name="Rectangle 34"/>
          <p:cNvSpPr/>
          <p:nvPr/>
        </p:nvSpPr>
        <p:spPr>
          <a:xfrm>
            <a:off x="6609593" y="4763395"/>
            <a:ext cx="1069122" cy="37652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200" dirty="0">
                <a:solidFill>
                  <a:schemeClr val="tx1"/>
                </a:solidFill>
              </a:rPr>
              <a:t>Ranging </a:t>
            </a:r>
            <a:r>
              <a:rPr lang="en-US" sz="1200" dirty="0" smtClean="0">
                <a:solidFill>
                  <a:schemeClr val="tx1"/>
                </a:solidFill>
              </a:rPr>
              <a:t>Round N</a:t>
            </a:r>
            <a:endParaRPr lang="en-US" baseline="-25000" dirty="0">
              <a:solidFill>
                <a:schemeClr val="tx1"/>
              </a:solidFill>
            </a:endParaRPr>
          </a:p>
        </p:txBody>
      </p:sp>
      <p:sp>
        <p:nvSpPr>
          <p:cNvPr id="188" name="Rectangle 34"/>
          <p:cNvSpPr/>
          <p:nvPr/>
        </p:nvSpPr>
        <p:spPr>
          <a:xfrm>
            <a:off x="936900" y="5556014"/>
            <a:ext cx="1069122" cy="37652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200" dirty="0">
                <a:solidFill>
                  <a:schemeClr val="tx1"/>
                </a:solidFill>
              </a:rPr>
              <a:t>Ranging </a:t>
            </a:r>
            <a:endParaRPr lang="en-US" sz="1200" dirty="0" smtClean="0">
              <a:solidFill>
                <a:schemeClr val="tx1"/>
              </a:solidFill>
            </a:endParaRPr>
          </a:p>
          <a:p>
            <a:pPr algn="ctr"/>
            <a:r>
              <a:rPr lang="en-US" sz="1200" dirty="0" smtClean="0">
                <a:solidFill>
                  <a:schemeClr val="tx1"/>
                </a:solidFill>
              </a:rPr>
              <a:t>Slot 1</a:t>
            </a:r>
            <a:endParaRPr lang="en-US" baseline="-25000" dirty="0">
              <a:solidFill>
                <a:schemeClr val="tx1"/>
              </a:solidFill>
            </a:endParaRPr>
          </a:p>
        </p:txBody>
      </p:sp>
      <p:sp>
        <p:nvSpPr>
          <p:cNvPr id="189" name="Rectangle 34"/>
          <p:cNvSpPr/>
          <p:nvPr/>
        </p:nvSpPr>
        <p:spPr>
          <a:xfrm>
            <a:off x="2010820" y="5556014"/>
            <a:ext cx="1069122" cy="37652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altLang="ko-KR" dirty="0">
                <a:solidFill>
                  <a:schemeClr val="tx1"/>
                </a:solidFill>
              </a:rPr>
              <a:t>Ranging </a:t>
            </a:r>
          </a:p>
          <a:p>
            <a:pPr algn="ctr"/>
            <a:r>
              <a:rPr lang="en-US" altLang="ko-KR" dirty="0">
                <a:solidFill>
                  <a:schemeClr val="tx1"/>
                </a:solidFill>
              </a:rPr>
              <a:t>Slot </a:t>
            </a:r>
            <a:r>
              <a:rPr lang="en-US" altLang="ko-KR" dirty="0" smtClean="0">
                <a:solidFill>
                  <a:schemeClr val="tx1"/>
                </a:solidFill>
              </a:rPr>
              <a:t>2</a:t>
            </a:r>
            <a:endParaRPr lang="en-US" altLang="ko-KR" baseline="-25000" dirty="0">
              <a:solidFill>
                <a:schemeClr val="tx1"/>
              </a:solidFill>
            </a:endParaRPr>
          </a:p>
        </p:txBody>
      </p:sp>
      <p:sp>
        <p:nvSpPr>
          <p:cNvPr id="190" name="Rectangle 34"/>
          <p:cNvSpPr/>
          <p:nvPr/>
        </p:nvSpPr>
        <p:spPr>
          <a:xfrm>
            <a:off x="3079942" y="5556014"/>
            <a:ext cx="1069122" cy="37652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altLang="ko-KR" dirty="0">
                <a:solidFill>
                  <a:schemeClr val="tx1"/>
                </a:solidFill>
              </a:rPr>
              <a:t>Ranging </a:t>
            </a:r>
          </a:p>
          <a:p>
            <a:pPr algn="ctr"/>
            <a:r>
              <a:rPr lang="en-US" altLang="ko-KR" dirty="0">
                <a:solidFill>
                  <a:schemeClr val="tx1"/>
                </a:solidFill>
              </a:rPr>
              <a:t>Slot </a:t>
            </a:r>
            <a:r>
              <a:rPr lang="en-US" altLang="ko-KR" dirty="0" smtClean="0">
                <a:solidFill>
                  <a:schemeClr val="tx1"/>
                </a:solidFill>
              </a:rPr>
              <a:t>3</a:t>
            </a:r>
            <a:endParaRPr lang="en-US" altLang="ko-KR" baseline="-25000" dirty="0">
              <a:solidFill>
                <a:schemeClr val="tx1"/>
              </a:solidFill>
            </a:endParaRPr>
          </a:p>
        </p:txBody>
      </p:sp>
      <p:sp>
        <p:nvSpPr>
          <p:cNvPr id="191" name="Rectangle 34"/>
          <p:cNvSpPr/>
          <p:nvPr/>
        </p:nvSpPr>
        <p:spPr>
          <a:xfrm>
            <a:off x="4149064" y="5556014"/>
            <a:ext cx="1069122" cy="37652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altLang="ko-KR" dirty="0" smtClean="0">
                <a:solidFill>
                  <a:srgbClr val="7030A0"/>
                </a:solidFill>
              </a:rPr>
              <a:t>……</a:t>
            </a:r>
            <a:endParaRPr lang="en-US" altLang="ko-KR" baseline="-25000" dirty="0">
              <a:solidFill>
                <a:srgbClr val="7030A0"/>
              </a:solidFill>
            </a:endParaRPr>
          </a:p>
        </p:txBody>
      </p:sp>
      <p:cxnSp>
        <p:nvCxnSpPr>
          <p:cNvPr id="192" name="직선 연결선 191"/>
          <p:cNvCxnSpPr/>
          <p:nvPr/>
        </p:nvCxnSpPr>
        <p:spPr>
          <a:xfrm>
            <a:off x="2200536" y="5139918"/>
            <a:ext cx="3941464" cy="414712"/>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23" name="Rectangle 34"/>
          <p:cNvSpPr/>
          <p:nvPr/>
        </p:nvSpPr>
        <p:spPr>
          <a:xfrm>
            <a:off x="5063055" y="5556014"/>
            <a:ext cx="1069122" cy="37652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altLang="ko-KR" dirty="0">
                <a:solidFill>
                  <a:schemeClr val="tx1"/>
                </a:solidFill>
              </a:rPr>
              <a:t>Ranging </a:t>
            </a:r>
          </a:p>
          <a:p>
            <a:pPr algn="ctr"/>
            <a:r>
              <a:rPr lang="en-US" altLang="ko-KR" dirty="0">
                <a:solidFill>
                  <a:schemeClr val="tx1"/>
                </a:solidFill>
              </a:rPr>
              <a:t>Slot </a:t>
            </a:r>
            <a:r>
              <a:rPr lang="en-US" altLang="ko-KR" dirty="0" smtClean="0">
                <a:solidFill>
                  <a:schemeClr val="tx1"/>
                </a:solidFill>
              </a:rPr>
              <a:t>M</a:t>
            </a:r>
            <a:endParaRPr lang="en-US" altLang="ko-KR" baseline="-25000" dirty="0">
              <a:solidFill>
                <a:schemeClr val="tx1"/>
              </a:solidFill>
            </a:endParaRPr>
          </a:p>
        </p:txBody>
      </p:sp>
      <p:sp>
        <p:nvSpPr>
          <p:cNvPr id="24" name="Date Placeholder 1"/>
          <p:cNvSpPr>
            <a:spLocks noGrp="1"/>
          </p:cNvSpPr>
          <p:nvPr>
            <p:ph type="dt" sz="half" idx="10"/>
          </p:nvPr>
        </p:nvSpPr>
        <p:spPr>
          <a:xfrm>
            <a:off x="685800" y="381000"/>
            <a:ext cx="1600200" cy="212725"/>
          </a:xfrm>
        </p:spPr>
        <p:txBody>
          <a:bodyPr/>
          <a:lstStyle/>
          <a:p>
            <a:r>
              <a:rPr lang="en-US" altLang="en-US" smtClean="0"/>
              <a:t>January 2019</a:t>
            </a:r>
            <a:endParaRPr lang="en-US" altLang="en-US" dirty="0"/>
          </a:p>
        </p:txBody>
      </p:sp>
      <p:sp>
        <p:nvSpPr>
          <p:cNvPr id="25" name="바닥글 개체 틀 4"/>
          <p:cNvSpPr>
            <a:spLocks noGrp="1"/>
          </p:cNvSpPr>
          <p:nvPr>
            <p:ph type="ftr" sz="quarter" idx="11"/>
          </p:nvPr>
        </p:nvSpPr>
        <p:spPr>
          <a:xfrm>
            <a:off x="5486400" y="6475413"/>
            <a:ext cx="3124200" cy="184666"/>
          </a:xfrm>
        </p:spPr>
        <p:txBody>
          <a:bodyPr/>
          <a:lstStyle/>
          <a:p>
            <a:r>
              <a:rPr lang="en-US" altLang="en-US" smtClean="0"/>
              <a:t>Zheda Li (Samsung) et. al.</a:t>
            </a:r>
            <a:endParaRPr lang="en-US" altLang="en-US" dirty="0"/>
          </a:p>
        </p:txBody>
      </p:sp>
    </p:spTree>
    <p:extLst>
      <p:ext uri="{BB962C8B-B14F-4D97-AF65-F5344CB8AC3E}">
        <p14:creationId xmlns:p14="http://schemas.microsoft.com/office/powerpoint/2010/main" val="425146993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ltLang="en-US" dirty="0"/>
              <a:t>Slide </a:t>
            </a:r>
            <a:fld id="{825FF3E2-E949-4C4C-AB9C-2EE82B1DF989}" type="slidenum">
              <a:rPr lang="en-US" altLang="en-US"/>
              <a:pPr/>
              <a:t>6</a:t>
            </a:fld>
            <a:endParaRPr lang="en-US" altLang="en-US" dirty="0"/>
          </a:p>
        </p:txBody>
      </p:sp>
      <p:sp>
        <p:nvSpPr>
          <p:cNvPr id="4098" name="Rectangle 2"/>
          <p:cNvSpPr>
            <a:spLocks noGrp="1" noChangeArrowheads="1"/>
          </p:cNvSpPr>
          <p:nvPr>
            <p:ph type="title"/>
          </p:nvPr>
        </p:nvSpPr>
        <p:spPr>
          <a:ln/>
        </p:spPr>
        <p:txBody>
          <a:bodyPr/>
          <a:lstStyle/>
          <a:p>
            <a:r>
              <a:rPr lang="en-US" sz="3200" dirty="0" smtClean="0"/>
              <a:t>Numerology</a:t>
            </a:r>
            <a:endParaRPr lang="en-US" sz="3200" dirty="0"/>
          </a:p>
        </p:txBody>
      </p:sp>
      <p:sp>
        <p:nvSpPr>
          <p:cNvPr id="163" name="Rectangle 3"/>
          <p:cNvSpPr txBox="1">
            <a:spLocks noChangeArrowheads="1"/>
          </p:cNvSpPr>
          <p:nvPr/>
        </p:nvSpPr>
        <p:spPr bwMode="auto">
          <a:xfrm>
            <a:off x="669274" y="1639382"/>
            <a:ext cx="7918648"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pPr>
              <a:buFont typeface="Wingdings" panose="05000000000000000000" pitchFamily="2" charset="2"/>
              <a:buChar char="§"/>
            </a:pPr>
            <a:r>
              <a:rPr lang="en-US" altLang="ko-KR" sz="2000" kern="0" dirty="0" smtClean="0">
                <a:latin typeface="Times New Roman"/>
                <a:ea typeface="맑은 고딕"/>
                <a:cs typeface="Times New Roman"/>
              </a:rPr>
              <a:t>TU is defined as the minimum MAC time step in PHY units</a:t>
            </a:r>
          </a:p>
          <a:p>
            <a:pPr>
              <a:buFont typeface="Wingdings" panose="05000000000000000000" pitchFamily="2" charset="2"/>
              <a:buChar char="§"/>
            </a:pPr>
            <a:r>
              <a:rPr lang="en-US" altLang="ko-KR" sz="2000" kern="0" dirty="0" smtClean="0">
                <a:latin typeface="Times New Roman"/>
                <a:ea typeface="맑은 고딕"/>
                <a:cs typeface="Times New Roman"/>
              </a:rPr>
              <a:t>Slot is defined as integer number of TUs</a:t>
            </a:r>
          </a:p>
          <a:p>
            <a:pPr>
              <a:buFont typeface="Wingdings" panose="05000000000000000000" pitchFamily="2" charset="2"/>
              <a:buChar char="§"/>
            </a:pPr>
            <a:r>
              <a:rPr lang="en-US" altLang="ko-KR" sz="2000" kern="0" dirty="0" smtClean="0">
                <a:latin typeface="Times New Roman"/>
                <a:ea typeface="맑은 고딕"/>
                <a:cs typeface="Times New Roman"/>
              </a:rPr>
              <a:t>Round is defined as integer number of Slots</a:t>
            </a:r>
          </a:p>
          <a:p>
            <a:pPr>
              <a:buFont typeface="Wingdings" panose="05000000000000000000" pitchFamily="2" charset="2"/>
              <a:buChar char="§"/>
            </a:pPr>
            <a:r>
              <a:rPr lang="en-US" altLang="ko-KR" sz="2000" kern="0" dirty="0" smtClean="0">
                <a:latin typeface="Times New Roman"/>
                <a:ea typeface="맑은 고딕"/>
                <a:cs typeface="Times New Roman"/>
              </a:rPr>
              <a:t>Block length is defined as integer multiple of </a:t>
            </a:r>
            <a:r>
              <a:rPr lang="en-US" altLang="ko-KR" sz="2000" i="1" kern="0" dirty="0" err="1" smtClean="0">
                <a:latin typeface="Times New Roman"/>
                <a:ea typeface="맑은 고딕"/>
                <a:cs typeface="Times New Roman"/>
              </a:rPr>
              <a:t>MinimumBlockLength</a:t>
            </a:r>
            <a:endParaRPr lang="en-US" altLang="ko-KR" sz="2000" i="1" kern="0" dirty="0" smtClean="0">
              <a:latin typeface="Times New Roman"/>
              <a:ea typeface="맑은 고딕"/>
              <a:cs typeface="Times New Roman"/>
            </a:endParaRPr>
          </a:p>
          <a:p>
            <a:pPr>
              <a:buFont typeface="Wingdings" panose="05000000000000000000" pitchFamily="2" charset="2"/>
              <a:buChar char="§"/>
            </a:pPr>
            <a:r>
              <a:rPr lang="en-US" altLang="ko-KR" sz="2000" i="1" kern="0" dirty="0" err="1" smtClean="0">
                <a:latin typeface="Times New Roman"/>
                <a:ea typeface="맑은 고딕"/>
                <a:cs typeface="Times New Roman"/>
              </a:rPr>
              <a:t>MinimumBlockLength</a:t>
            </a:r>
            <a:r>
              <a:rPr lang="en-US" altLang="ko-KR" sz="2000" i="1" kern="0" dirty="0" smtClean="0">
                <a:latin typeface="Times New Roman"/>
                <a:ea typeface="맑은 고딕"/>
                <a:cs typeface="Times New Roman"/>
              </a:rPr>
              <a:t> </a:t>
            </a:r>
            <a:r>
              <a:rPr lang="en-US" altLang="ko-KR" sz="2000" kern="0" dirty="0" smtClean="0">
                <a:latin typeface="Times New Roman"/>
                <a:ea typeface="맑은 고딕"/>
                <a:cs typeface="Times New Roman"/>
              </a:rPr>
              <a:t>is defined as an integer number of TUs </a:t>
            </a:r>
            <a:endParaRPr lang="en-US" altLang="ko-KR" sz="2000" kern="0" dirty="0">
              <a:latin typeface="Times New Roman"/>
              <a:ea typeface="맑은 고딕"/>
              <a:cs typeface="Times New Roman"/>
            </a:endParaRPr>
          </a:p>
          <a:p>
            <a:pPr>
              <a:buFont typeface="Wingdings" panose="05000000000000000000" pitchFamily="2" charset="2"/>
              <a:buChar char="§"/>
            </a:pPr>
            <a:endParaRPr lang="en-US" altLang="ko-KR" sz="2000" kern="0" dirty="0" smtClean="0">
              <a:latin typeface="Times New Roman"/>
              <a:ea typeface="맑은 고딕"/>
              <a:cs typeface="Times New Roman"/>
            </a:endParaRPr>
          </a:p>
          <a:p>
            <a:pPr>
              <a:buFont typeface="Wingdings" panose="05000000000000000000" pitchFamily="2" charset="2"/>
              <a:buChar char="§"/>
            </a:pPr>
            <a:endParaRPr lang="en-US" altLang="ko-KR" sz="2000" kern="0" dirty="0">
              <a:latin typeface="Times New Roman"/>
              <a:ea typeface="맑은 고딕"/>
              <a:cs typeface="Times New Roman"/>
            </a:endParaRPr>
          </a:p>
          <a:p>
            <a:pPr marL="0" indent="0">
              <a:buNone/>
            </a:pPr>
            <a:endParaRPr lang="ko-KR" altLang="en-US" sz="1600" kern="0" dirty="0" smtClean="0">
              <a:latin typeface="Times New Roman"/>
              <a:ea typeface="맑은 고딕"/>
              <a:cs typeface="Times New Roman"/>
            </a:endParaRPr>
          </a:p>
          <a:p>
            <a:pPr lvl="1">
              <a:buFont typeface="Arial" panose="020B0604020202020204" pitchFamily="34" charset="0"/>
              <a:buChar char="•"/>
            </a:pPr>
            <a:endParaRPr lang="en-US" altLang="ko-KR" sz="1600" kern="0" dirty="0" smtClean="0">
              <a:latin typeface="Times New Roman"/>
              <a:ea typeface="맑은 고딕"/>
              <a:cs typeface="Times New Roman"/>
            </a:endParaRPr>
          </a:p>
          <a:p>
            <a:pPr>
              <a:buFont typeface="Wingdings" panose="05000000000000000000" pitchFamily="2" charset="2"/>
              <a:buChar char="§"/>
            </a:pPr>
            <a:endParaRPr lang="en-US" altLang="ko-KR" sz="2000" kern="0" dirty="0">
              <a:latin typeface="Times New Roman"/>
              <a:ea typeface="맑은 고딕"/>
              <a:cs typeface="Times New Roman"/>
            </a:endParaRPr>
          </a:p>
        </p:txBody>
      </p:sp>
      <p:sp>
        <p:nvSpPr>
          <p:cNvPr id="7" name="Date Placeholder 1"/>
          <p:cNvSpPr>
            <a:spLocks noGrp="1"/>
          </p:cNvSpPr>
          <p:nvPr>
            <p:ph type="dt" sz="half" idx="10"/>
          </p:nvPr>
        </p:nvSpPr>
        <p:spPr>
          <a:xfrm>
            <a:off x="685800" y="381000"/>
            <a:ext cx="1600200" cy="212725"/>
          </a:xfrm>
        </p:spPr>
        <p:txBody>
          <a:bodyPr/>
          <a:lstStyle/>
          <a:p>
            <a:r>
              <a:rPr lang="en-US" altLang="en-US" smtClean="0"/>
              <a:t>January 2019</a:t>
            </a:r>
            <a:endParaRPr lang="en-US" altLang="en-US" dirty="0"/>
          </a:p>
        </p:txBody>
      </p:sp>
      <p:sp>
        <p:nvSpPr>
          <p:cNvPr id="8" name="바닥글 개체 틀 4"/>
          <p:cNvSpPr>
            <a:spLocks noGrp="1"/>
          </p:cNvSpPr>
          <p:nvPr>
            <p:ph type="ftr" sz="quarter" idx="11"/>
          </p:nvPr>
        </p:nvSpPr>
        <p:spPr>
          <a:xfrm>
            <a:off x="5486400" y="6475413"/>
            <a:ext cx="3124200" cy="184666"/>
          </a:xfrm>
        </p:spPr>
        <p:txBody>
          <a:bodyPr/>
          <a:lstStyle/>
          <a:p>
            <a:r>
              <a:rPr lang="en-US" altLang="en-US" smtClean="0"/>
              <a:t>Zheda Li (Samsung) et. al.</a:t>
            </a:r>
            <a:endParaRPr lang="en-US" altLang="en-US" dirty="0"/>
          </a:p>
        </p:txBody>
      </p:sp>
    </p:spTree>
    <p:extLst>
      <p:ext uri="{BB962C8B-B14F-4D97-AF65-F5344CB8AC3E}">
        <p14:creationId xmlns:p14="http://schemas.microsoft.com/office/powerpoint/2010/main" val="323212317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직사각형 1"/>
          <p:cNvSpPr/>
          <p:nvPr/>
        </p:nvSpPr>
        <p:spPr bwMode="auto">
          <a:xfrm>
            <a:off x="4859011" y="3476625"/>
            <a:ext cx="4033469" cy="2137370"/>
          </a:xfrm>
          <a:prstGeom prst="rect">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4098" name="Rectangle 2"/>
          <p:cNvSpPr>
            <a:spLocks noGrp="1" noChangeArrowheads="1"/>
          </p:cNvSpPr>
          <p:nvPr>
            <p:ph type="title"/>
          </p:nvPr>
        </p:nvSpPr>
        <p:spPr>
          <a:ln/>
        </p:spPr>
        <p:txBody>
          <a:bodyPr/>
          <a:lstStyle/>
          <a:p>
            <a:r>
              <a:rPr lang="en-US" sz="3200" dirty="0" smtClean="0">
                <a:solidFill>
                  <a:schemeClr val="tx1"/>
                </a:solidFill>
              </a:rPr>
              <a:t>Ranging Round  </a:t>
            </a:r>
            <a:endParaRPr lang="en-US" sz="3200" dirty="0">
              <a:solidFill>
                <a:schemeClr val="tx1"/>
              </a:solidFill>
            </a:endParaRPr>
          </a:p>
        </p:txBody>
      </p:sp>
      <p:sp>
        <p:nvSpPr>
          <p:cNvPr id="4099" name="Rectangle 3"/>
          <p:cNvSpPr>
            <a:spLocks noGrp="1" noChangeArrowheads="1"/>
          </p:cNvSpPr>
          <p:nvPr>
            <p:ph type="body" idx="1"/>
          </p:nvPr>
        </p:nvSpPr>
        <p:spPr>
          <a:xfrm>
            <a:off x="673918" y="1643379"/>
            <a:ext cx="7918648" cy="4114800"/>
          </a:xfrm>
          <a:ln/>
        </p:spPr>
        <p:txBody>
          <a:bodyPr/>
          <a:lstStyle/>
          <a:p>
            <a:pPr>
              <a:buFont typeface="Wingdings" panose="05000000000000000000" pitchFamily="2" charset="2"/>
              <a:buChar char="§"/>
            </a:pPr>
            <a:r>
              <a:rPr lang="en-US" altLang="ko-KR" sz="1800" dirty="0" smtClean="0"/>
              <a:t>Ranging Round consists of one or more polling periods (PP) and one or more ranging response periods (RRP) </a:t>
            </a:r>
          </a:p>
          <a:p>
            <a:pPr>
              <a:buFont typeface="Wingdings" panose="05000000000000000000" pitchFamily="2" charset="2"/>
              <a:buChar char="§"/>
            </a:pPr>
            <a:r>
              <a:rPr lang="en-US" altLang="ko-KR" sz="1800" dirty="0" smtClean="0"/>
              <a:t>PP is the period used by the initiator(s) to communicate to the responder(s)</a:t>
            </a:r>
          </a:p>
          <a:p>
            <a:pPr>
              <a:buFont typeface="Wingdings" panose="05000000000000000000" pitchFamily="2" charset="2"/>
              <a:buChar char="§"/>
            </a:pPr>
            <a:r>
              <a:rPr lang="en-US" altLang="ko-KR" sz="1800" dirty="0" smtClean="0"/>
              <a:t>RRP is the period used by responder(s) to communicate to the initiator(s) </a:t>
            </a:r>
            <a:endParaRPr lang="en-US" sz="1800" dirty="0" smtClean="0"/>
          </a:p>
          <a:p>
            <a:pPr>
              <a:buFont typeface="Wingdings" panose="05000000000000000000" pitchFamily="2" charset="2"/>
              <a:buChar char="§"/>
            </a:pPr>
            <a:endParaRPr lang="en-US" sz="2400" dirty="0"/>
          </a:p>
        </p:txBody>
      </p:sp>
      <p:sp>
        <p:nvSpPr>
          <p:cNvPr id="3" name="직사각형 2"/>
          <p:cNvSpPr/>
          <p:nvPr/>
        </p:nvSpPr>
        <p:spPr>
          <a:xfrm>
            <a:off x="-34354" y="3356992"/>
            <a:ext cx="922047" cy="276999"/>
          </a:xfrm>
          <a:prstGeom prst="rect">
            <a:avLst/>
          </a:prstGeom>
        </p:spPr>
        <p:txBody>
          <a:bodyPr wrap="none">
            <a:spAutoFit/>
          </a:bodyPr>
          <a:lstStyle/>
          <a:p>
            <a:r>
              <a:rPr lang="en-US" altLang="ko-KR" dirty="0" smtClean="0"/>
              <a:t>&lt;SS-TWR&gt;</a:t>
            </a:r>
            <a:endParaRPr lang="ko-KR" altLang="en-US" dirty="0"/>
          </a:p>
        </p:txBody>
      </p:sp>
      <p:sp>
        <p:nvSpPr>
          <p:cNvPr id="17" name="직사각형 16"/>
          <p:cNvSpPr/>
          <p:nvPr/>
        </p:nvSpPr>
        <p:spPr>
          <a:xfrm>
            <a:off x="36992" y="4365104"/>
            <a:ext cx="947695" cy="276999"/>
          </a:xfrm>
          <a:prstGeom prst="rect">
            <a:avLst/>
          </a:prstGeom>
        </p:spPr>
        <p:txBody>
          <a:bodyPr wrap="none">
            <a:spAutoFit/>
          </a:bodyPr>
          <a:lstStyle/>
          <a:p>
            <a:r>
              <a:rPr lang="en-US" altLang="ko-KR" dirty="0" smtClean="0"/>
              <a:t>&lt;DS-TWR&gt;</a:t>
            </a:r>
            <a:endParaRPr lang="ko-KR" altLang="en-US" dirty="0"/>
          </a:p>
        </p:txBody>
      </p:sp>
      <p:sp>
        <p:nvSpPr>
          <p:cNvPr id="18" name="직사각형 17"/>
          <p:cNvSpPr/>
          <p:nvPr/>
        </p:nvSpPr>
        <p:spPr>
          <a:xfrm>
            <a:off x="-49708" y="5427871"/>
            <a:ext cx="2417650" cy="276999"/>
          </a:xfrm>
          <a:prstGeom prst="rect">
            <a:avLst/>
          </a:prstGeom>
          <a:noFill/>
        </p:spPr>
        <p:txBody>
          <a:bodyPr wrap="none">
            <a:spAutoFit/>
          </a:bodyPr>
          <a:lstStyle/>
          <a:p>
            <a:r>
              <a:rPr lang="en-US" altLang="ko-KR" dirty="0" smtClean="0"/>
              <a:t>&lt;Many-to-Many (M2M) DS-TWR&gt;</a:t>
            </a:r>
            <a:endParaRPr lang="ko-KR" altLang="en-US" dirty="0"/>
          </a:p>
        </p:txBody>
      </p:sp>
      <p:cxnSp>
        <p:nvCxnSpPr>
          <p:cNvPr id="15" name="Straight Connector 4"/>
          <p:cNvCxnSpPr/>
          <p:nvPr/>
        </p:nvCxnSpPr>
        <p:spPr>
          <a:xfrm flipV="1">
            <a:off x="28305" y="4077072"/>
            <a:ext cx="3967354" cy="1"/>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16" name="Rectangle 5"/>
          <p:cNvSpPr/>
          <p:nvPr/>
        </p:nvSpPr>
        <p:spPr>
          <a:xfrm>
            <a:off x="28299" y="3715553"/>
            <a:ext cx="418012" cy="36576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900" dirty="0">
                <a:solidFill>
                  <a:schemeClr val="tx1"/>
                </a:solidFill>
              </a:rPr>
              <a:t>RCF</a:t>
            </a:r>
          </a:p>
        </p:txBody>
      </p:sp>
      <p:sp>
        <p:nvSpPr>
          <p:cNvPr id="20" name="Rectangle 13"/>
          <p:cNvSpPr/>
          <p:nvPr/>
        </p:nvSpPr>
        <p:spPr>
          <a:xfrm>
            <a:off x="760643" y="3715548"/>
            <a:ext cx="359229" cy="36576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900" dirty="0">
                <a:solidFill>
                  <a:schemeClr val="tx1"/>
                </a:solidFill>
              </a:rPr>
              <a:t>P</a:t>
            </a:r>
            <a:r>
              <a:rPr lang="en-US" sz="900" baseline="-25000" dirty="0">
                <a:solidFill>
                  <a:schemeClr val="tx1"/>
                </a:solidFill>
              </a:rPr>
              <a:t>1</a:t>
            </a:r>
          </a:p>
        </p:txBody>
      </p:sp>
      <p:sp>
        <p:nvSpPr>
          <p:cNvPr id="21" name="Rectangle 15"/>
          <p:cNvSpPr/>
          <p:nvPr/>
        </p:nvSpPr>
        <p:spPr>
          <a:xfrm>
            <a:off x="1514202" y="3715548"/>
            <a:ext cx="355960" cy="36576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900" dirty="0">
                <a:solidFill>
                  <a:schemeClr val="tx1"/>
                </a:solidFill>
              </a:rPr>
              <a:t>R</a:t>
            </a:r>
            <a:r>
              <a:rPr lang="en-US" sz="900" baseline="-25000" dirty="0">
                <a:solidFill>
                  <a:schemeClr val="tx1"/>
                </a:solidFill>
              </a:rPr>
              <a:t>1</a:t>
            </a:r>
          </a:p>
        </p:txBody>
      </p:sp>
      <p:sp>
        <p:nvSpPr>
          <p:cNvPr id="22" name="Rectangle 16"/>
          <p:cNvSpPr/>
          <p:nvPr/>
        </p:nvSpPr>
        <p:spPr>
          <a:xfrm>
            <a:off x="2063662" y="3715548"/>
            <a:ext cx="355960" cy="36576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900" dirty="0">
                <a:solidFill>
                  <a:schemeClr val="tx1"/>
                </a:solidFill>
              </a:rPr>
              <a:t>R</a:t>
            </a:r>
            <a:r>
              <a:rPr lang="en-US" sz="900" baseline="-25000" dirty="0">
                <a:solidFill>
                  <a:schemeClr val="tx1"/>
                </a:solidFill>
              </a:rPr>
              <a:t>2</a:t>
            </a:r>
          </a:p>
        </p:txBody>
      </p:sp>
      <p:sp>
        <p:nvSpPr>
          <p:cNvPr id="23" name="Rectangle 17"/>
          <p:cNvSpPr/>
          <p:nvPr/>
        </p:nvSpPr>
        <p:spPr>
          <a:xfrm>
            <a:off x="2613123" y="3715548"/>
            <a:ext cx="355960" cy="36576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900" dirty="0">
                <a:solidFill>
                  <a:schemeClr val="tx1"/>
                </a:solidFill>
              </a:rPr>
              <a:t>R</a:t>
            </a:r>
            <a:r>
              <a:rPr lang="en-US" sz="900" baseline="-25000" dirty="0">
                <a:solidFill>
                  <a:schemeClr val="tx1"/>
                </a:solidFill>
              </a:rPr>
              <a:t>3</a:t>
            </a:r>
          </a:p>
        </p:txBody>
      </p:sp>
      <p:sp>
        <p:nvSpPr>
          <p:cNvPr id="24" name="Rectangle 18"/>
          <p:cNvSpPr/>
          <p:nvPr/>
        </p:nvSpPr>
        <p:spPr>
          <a:xfrm>
            <a:off x="3643448" y="3715547"/>
            <a:ext cx="355960" cy="36576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900" dirty="0">
                <a:solidFill>
                  <a:schemeClr val="tx1"/>
                </a:solidFill>
              </a:rPr>
              <a:t>R</a:t>
            </a:r>
            <a:r>
              <a:rPr lang="en-US" sz="900" baseline="-25000" dirty="0">
                <a:solidFill>
                  <a:schemeClr val="tx1"/>
                </a:solidFill>
              </a:rPr>
              <a:t>N</a:t>
            </a:r>
          </a:p>
        </p:txBody>
      </p:sp>
      <p:cxnSp>
        <p:nvCxnSpPr>
          <p:cNvPr id="25" name="Straight Connector 20"/>
          <p:cNvCxnSpPr/>
          <p:nvPr/>
        </p:nvCxnSpPr>
        <p:spPr>
          <a:xfrm>
            <a:off x="3091544" y="3898421"/>
            <a:ext cx="378823" cy="0"/>
          </a:xfrm>
          <a:prstGeom prst="line">
            <a:avLst/>
          </a:prstGeom>
          <a:ln w="28575">
            <a:prstDash val="sysDot"/>
          </a:ln>
        </p:spPr>
        <p:style>
          <a:lnRef idx="1">
            <a:schemeClr val="accent1"/>
          </a:lnRef>
          <a:fillRef idx="0">
            <a:schemeClr val="accent1"/>
          </a:fillRef>
          <a:effectRef idx="0">
            <a:schemeClr val="accent1"/>
          </a:effectRef>
          <a:fontRef idx="minor">
            <a:schemeClr val="tx1"/>
          </a:fontRef>
        </p:style>
      </p:cxnSp>
      <p:cxnSp>
        <p:nvCxnSpPr>
          <p:cNvPr id="26" name="Straight Arrow Connector 123"/>
          <p:cNvCxnSpPr/>
          <p:nvPr/>
        </p:nvCxnSpPr>
        <p:spPr>
          <a:xfrm>
            <a:off x="2848987" y="4201384"/>
            <a:ext cx="1148276"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7" name="Straight Arrow Connector 124"/>
          <p:cNvCxnSpPr/>
          <p:nvPr/>
        </p:nvCxnSpPr>
        <p:spPr>
          <a:xfrm flipH="1" flipV="1">
            <a:off x="1502782" y="4201390"/>
            <a:ext cx="1001240" cy="1"/>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8" name="TextBox 27"/>
          <p:cNvSpPr txBox="1"/>
          <p:nvPr/>
        </p:nvSpPr>
        <p:spPr>
          <a:xfrm>
            <a:off x="2478598" y="4059258"/>
            <a:ext cx="402674" cy="230832"/>
          </a:xfrm>
          <a:prstGeom prst="rect">
            <a:avLst/>
          </a:prstGeom>
          <a:noFill/>
        </p:spPr>
        <p:txBody>
          <a:bodyPr wrap="none" rtlCol="0">
            <a:spAutoFit/>
          </a:bodyPr>
          <a:lstStyle/>
          <a:p>
            <a:pPr algn="ctr"/>
            <a:r>
              <a:rPr lang="en-US" sz="900" dirty="0"/>
              <a:t>RRP</a:t>
            </a:r>
          </a:p>
        </p:txBody>
      </p:sp>
      <p:sp>
        <p:nvSpPr>
          <p:cNvPr id="29" name="TextBox 28"/>
          <p:cNvSpPr txBox="1"/>
          <p:nvPr/>
        </p:nvSpPr>
        <p:spPr>
          <a:xfrm>
            <a:off x="762781" y="4062264"/>
            <a:ext cx="312906" cy="230832"/>
          </a:xfrm>
          <a:prstGeom prst="rect">
            <a:avLst/>
          </a:prstGeom>
          <a:noFill/>
        </p:spPr>
        <p:txBody>
          <a:bodyPr wrap="none" rtlCol="0">
            <a:spAutoFit/>
          </a:bodyPr>
          <a:lstStyle/>
          <a:p>
            <a:r>
              <a:rPr lang="en-US" sz="900" dirty="0"/>
              <a:t>PP</a:t>
            </a:r>
          </a:p>
        </p:txBody>
      </p:sp>
      <p:cxnSp>
        <p:nvCxnSpPr>
          <p:cNvPr id="33" name="Straight Connector 29"/>
          <p:cNvCxnSpPr/>
          <p:nvPr/>
        </p:nvCxnSpPr>
        <p:spPr>
          <a:xfrm flipV="1">
            <a:off x="50129" y="5091217"/>
            <a:ext cx="4665887" cy="1"/>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34" name="Rectangle 30"/>
          <p:cNvSpPr/>
          <p:nvPr/>
        </p:nvSpPr>
        <p:spPr>
          <a:xfrm>
            <a:off x="50123" y="4725457"/>
            <a:ext cx="418012" cy="36576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900" dirty="0">
                <a:solidFill>
                  <a:schemeClr val="tx1"/>
                </a:solidFill>
              </a:rPr>
              <a:t>RCF</a:t>
            </a:r>
          </a:p>
        </p:txBody>
      </p:sp>
      <p:sp>
        <p:nvSpPr>
          <p:cNvPr id="35" name="Rectangle 32"/>
          <p:cNvSpPr/>
          <p:nvPr/>
        </p:nvSpPr>
        <p:spPr>
          <a:xfrm>
            <a:off x="782467" y="4725452"/>
            <a:ext cx="359229" cy="36576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900" dirty="0">
                <a:solidFill>
                  <a:schemeClr val="tx1"/>
                </a:solidFill>
              </a:rPr>
              <a:t>P</a:t>
            </a:r>
            <a:r>
              <a:rPr lang="en-US" sz="900" baseline="-25000" dirty="0">
                <a:solidFill>
                  <a:schemeClr val="tx1"/>
                </a:solidFill>
              </a:rPr>
              <a:t>1</a:t>
            </a:r>
          </a:p>
        </p:txBody>
      </p:sp>
      <p:sp>
        <p:nvSpPr>
          <p:cNvPr id="36" name="Rectangle 33"/>
          <p:cNvSpPr/>
          <p:nvPr/>
        </p:nvSpPr>
        <p:spPr>
          <a:xfrm>
            <a:off x="1536026" y="4725452"/>
            <a:ext cx="355960" cy="36576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900" dirty="0">
                <a:solidFill>
                  <a:schemeClr val="tx1"/>
                </a:solidFill>
              </a:rPr>
              <a:t>R</a:t>
            </a:r>
            <a:r>
              <a:rPr lang="en-US" sz="900" baseline="-25000" dirty="0">
                <a:solidFill>
                  <a:schemeClr val="tx1"/>
                </a:solidFill>
              </a:rPr>
              <a:t>1</a:t>
            </a:r>
          </a:p>
        </p:txBody>
      </p:sp>
      <p:sp>
        <p:nvSpPr>
          <p:cNvPr id="37" name="Rectangle 34"/>
          <p:cNvSpPr/>
          <p:nvPr/>
        </p:nvSpPr>
        <p:spPr>
          <a:xfrm>
            <a:off x="2085486" y="4725452"/>
            <a:ext cx="355960" cy="36576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900" dirty="0">
                <a:solidFill>
                  <a:schemeClr val="tx1"/>
                </a:solidFill>
              </a:rPr>
              <a:t>R</a:t>
            </a:r>
            <a:r>
              <a:rPr lang="en-US" sz="900" baseline="-25000" dirty="0">
                <a:solidFill>
                  <a:schemeClr val="tx1"/>
                </a:solidFill>
              </a:rPr>
              <a:t>2</a:t>
            </a:r>
          </a:p>
        </p:txBody>
      </p:sp>
      <p:sp>
        <p:nvSpPr>
          <p:cNvPr id="38" name="Rectangle 35"/>
          <p:cNvSpPr/>
          <p:nvPr/>
        </p:nvSpPr>
        <p:spPr>
          <a:xfrm>
            <a:off x="2634947" y="4725452"/>
            <a:ext cx="355960" cy="36576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900" dirty="0">
                <a:solidFill>
                  <a:schemeClr val="tx1"/>
                </a:solidFill>
              </a:rPr>
              <a:t>R</a:t>
            </a:r>
            <a:r>
              <a:rPr lang="en-US" sz="900" baseline="-25000" dirty="0">
                <a:solidFill>
                  <a:schemeClr val="tx1"/>
                </a:solidFill>
              </a:rPr>
              <a:t>3</a:t>
            </a:r>
          </a:p>
        </p:txBody>
      </p:sp>
      <p:sp>
        <p:nvSpPr>
          <p:cNvPr id="39" name="Rectangle 36"/>
          <p:cNvSpPr/>
          <p:nvPr/>
        </p:nvSpPr>
        <p:spPr>
          <a:xfrm>
            <a:off x="3665272" y="4725451"/>
            <a:ext cx="355960" cy="36576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900" dirty="0">
                <a:solidFill>
                  <a:schemeClr val="tx1"/>
                </a:solidFill>
              </a:rPr>
              <a:t>R</a:t>
            </a:r>
            <a:r>
              <a:rPr lang="en-US" sz="900" baseline="-25000" dirty="0">
                <a:solidFill>
                  <a:schemeClr val="tx1"/>
                </a:solidFill>
              </a:rPr>
              <a:t>N</a:t>
            </a:r>
          </a:p>
        </p:txBody>
      </p:sp>
      <p:cxnSp>
        <p:nvCxnSpPr>
          <p:cNvPr id="40" name="Straight Connector 37"/>
          <p:cNvCxnSpPr/>
          <p:nvPr/>
        </p:nvCxnSpPr>
        <p:spPr>
          <a:xfrm>
            <a:off x="3113368" y="4908325"/>
            <a:ext cx="378823" cy="0"/>
          </a:xfrm>
          <a:prstGeom prst="line">
            <a:avLst/>
          </a:prstGeom>
          <a:ln w="28575">
            <a:prstDash val="sysDot"/>
          </a:ln>
        </p:spPr>
        <p:style>
          <a:lnRef idx="1">
            <a:schemeClr val="accent1"/>
          </a:lnRef>
          <a:fillRef idx="0">
            <a:schemeClr val="accent1"/>
          </a:fillRef>
          <a:effectRef idx="0">
            <a:schemeClr val="accent1"/>
          </a:effectRef>
          <a:fontRef idx="minor">
            <a:schemeClr val="tx1"/>
          </a:fontRef>
        </p:style>
      </p:cxnSp>
      <p:sp>
        <p:nvSpPr>
          <p:cNvPr id="41" name="Rectangle 38"/>
          <p:cNvSpPr/>
          <p:nvPr/>
        </p:nvSpPr>
        <p:spPr>
          <a:xfrm>
            <a:off x="4356787" y="4725446"/>
            <a:ext cx="359229" cy="36576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altLang="ko-KR" sz="900" dirty="0">
                <a:solidFill>
                  <a:schemeClr val="tx1"/>
                </a:solidFill>
              </a:rPr>
              <a:t>P’</a:t>
            </a:r>
            <a:r>
              <a:rPr lang="en-US" altLang="ko-KR" sz="900" baseline="-25000" dirty="0">
                <a:solidFill>
                  <a:schemeClr val="tx1"/>
                </a:solidFill>
              </a:rPr>
              <a:t>1</a:t>
            </a:r>
          </a:p>
        </p:txBody>
      </p:sp>
      <p:cxnSp>
        <p:nvCxnSpPr>
          <p:cNvPr id="43" name="Straight Arrow Connector 115"/>
          <p:cNvCxnSpPr/>
          <p:nvPr/>
        </p:nvCxnSpPr>
        <p:spPr>
          <a:xfrm>
            <a:off x="2869207" y="5234195"/>
            <a:ext cx="1148276"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4" name="Straight Arrow Connector 116"/>
          <p:cNvCxnSpPr/>
          <p:nvPr/>
        </p:nvCxnSpPr>
        <p:spPr>
          <a:xfrm flipH="1" flipV="1">
            <a:off x="1523002" y="5234203"/>
            <a:ext cx="1001240" cy="1"/>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45" name="TextBox 44"/>
          <p:cNvSpPr txBox="1"/>
          <p:nvPr/>
        </p:nvSpPr>
        <p:spPr>
          <a:xfrm>
            <a:off x="2498818" y="5092070"/>
            <a:ext cx="402674" cy="230832"/>
          </a:xfrm>
          <a:prstGeom prst="rect">
            <a:avLst/>
          </a:prstGeom>
          <a:noFill/>
        </p:spPr>
        <p:txBody>
          <a:bodyPr wrap="none" rtlCol="0">
            <a:spAutoFit/>
          </a:bodyPr>
          <a:lstStyle/>
          <a:p>
            <a:pPr algn="ctr"/>
            <a:r>
              <a:rPr lang="en-US" sz="900" dirty="0"/>
              <a:t>RRP</a:t>
            </a:r>
          </a:p>
        </p:txBody>
      </p:sp>
      <p:sp>
        <p:nvSpPr>
          <p:cNvPr id="46" name="TextBox 45"/>
          <p:cNvSpPr txBox="1"/>
          <p:nvPr/>
        </p:nvSpPr>
        <p:spPr>
          <a:xfrm>
            <a:off x="783003" y="5095075"/>
            <a:ext cx="312906" cy="230832"/>
          </a:xfrm>
          <a:prstGeom prst="rect">
            <a:avLst/>
          </a:prstGeom>
          <a:noFill/>
        </p:spPr>
        <p:txBody>
          <a:bodyPr wrap="none" rtlCol="0">
            <a:spAutoFit/>
          </a:bodyPr>
          <a:lstStyle/>
          <a:p>
            <a:r>
              <a:rPr lang="en-US" sz="900" dirty="0"/>
              <a:t>PP</a:t>
            </a:r>
          </a:p>
        </p:txBody>
      </p:sp>
      <p:sp>
        <p:nvSpPr>
          <p:cNvPr id="47" name="TextBox 46"/>
          <p:cNvSpPr txBox="1"/>
          <p:nvPr/>
        </p:nvSpPr>
        <p:spPr>
          <a:xfrm>
            <a:off x="4363911" y="5092069"/>
            <a:ext cx="312906" cy="230832"/>
          </a:xfrm>
          <a:prstGeom prst="rect">
            <a:avLst/>
          </a:prstGeom>
          <a:noFill/>
        </p:spPr>
        <p:txBody>
          <a:bodyPr wrap="none" rtlCol="0">
            <a:spAutoFit/>
          </a:bodyPr>
          <a:lstStyle/>
          <a:p>
            <a:r>
              <a:rPr lang="en-US" sz="900" dirty="0"/>
              <a:t>PP</a:t>
            </a:r>
          </a:p>
        </p:txBody>
      </p:sp>
      <p:cxnSp>
        <p:nvCxnSpPr>
          <p:cNvPr id="51" name="Straight Connector 49"/>
          <p:cNvCxnSpPr/>
          <p:nvPr/>
        </p:nvCxnSpPr>
        <p:spPr>
          <a:xfrm flipV="1">
            <a:off x="29301" y="6171670"/>
            <a:ext cx="8934559" cy="3586"/>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52" name="Rectangle 50"/>
          <p:cNvSpPr/>
          <p:nvPr/>
        </p:nvSpPr>
        <p:spPr>
          <a:xfrm>
            <a:off x="29295" y="5809496"/>
            <a:ext cx="418012" cy="36576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900" dirty="0">
                <a:solidFill>
                  <a:schemeClr val="tx1"/>
                </a:solidFill>
              </a:rPr>
              <a:t>RCF</a:t>
            </a:r>
          </a:p>
        </p:txBody>
      </p:sp>
      <p:sp>
        <p:nvSpPr>
          <p:cNvPr id="53" name="Rectangle 52"/>
          <p:cNvSpPr/>
          <p:nvPr/>
        </p:nvSpPr>
        <p:spPr>
          <a:xfrm>
            <a:off x="761639" y="5809492"/>
            <a:ext cx="359229" cy="36576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900" dirty="0">
                <a:solidFill>
                  <a:schemeClr val="tx1"/>
                </a:solidFill>
              </a:rPr>
              <a:t>P</a:t>
            </a:r>
            <a:r>
              <a:rPr lang="en-US" sz="900" baseline="-25000" dirty="0">
                <a:solidFill>
                  <a:schemeClr val="tx1"/>
                </a:solidFill>
              </a:rPr>
              <a:t>1</a:t>
            </a:r>
          </a:p>
        </p:txBody>
      </p:sp>
      <p:sp>
        <p:nvSpPr>
          <p:cNvPr id="54" name="Rectangle 53"/>
          <p:cNvSpPr/>
          <p:nvPr/>
        </p:nvSpPr>
        <p:spPr>
          <a:xfrm>
            <a:off x="3627539" y="5805915"/>
            <a:ext cx="355960" cy="36576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900" dirty="0">
                <a:solidFill>
                  <a:schemeClr val="tx1"/>
                </a:solidFill>
              </a:rPr>
              <a:t>R</a:t>
            </a:r>
            <a:r>
              <a:rPr lang="en-US" sz="900" baseline="-25000" dirty="0">
                <a:solidFill>
                  <a:schemeClr val="tx1"/>
                </a:solidFill>
              </a:rPr>
              <a:t>1</a:t>
            </a:r>
          </a:p>
        </p:txBody>
      </p:sp>
      <p:sp>
        <p:nvSpPr>
          <p:cNvPr id="55" name="Rectangle 54"/>
          <p:cNvSpPr/>
          <p:nvPr/>
        </p:nvSpPr>
        <p:spPr>
          <a:xfrm>
            <a:off x="4176999" y="5805915"/>
            <a:ext cx="355960" cy="36576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900" dirty="0">
                <a:solidFill>
                  <a:schemeClr val="tx1"/>
                </a:solidFill>
              </a:rPr>
              <a:t>R</a:t>
            </a:r>
            <a:r>
              <a:rPr lang="en-US" sz="900" baseline="-25000" dirty="0">
                <a:solidFill>
                  <a:schemeClr val="tx1"/>
                </a:solidFill>
              </a:rPr>
              <a:t>2</a:t>
            </a:r>
          </a:p>
        </p:txBody>
      </p:sp>
      <p:sp>
        <p:nvSpPr>
          <p:cNvPr id="56" name="Rectangle 55"/>
          <p:cNvSpPr/>
          <p:nvPr/>
        </p:nvSpPr>
        <p:spPr>
          <a:xfrm>
            <a:off x="4726460" y="5805915"/>
            <a:ext cx="355960" cy="36576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900" dirty="0">
                <a:solidFill>
                  <a:schemeClr val="tx1"/>
                </a:solidFill>
              </a:rPr>
              <a:t>R</a:t>
            </a:r>
            <a:r>
              <a:rPr lang="en-US" sz="900" baseline="-25000" dirty="0">
                <a:solidFill>
                  <a:schemeClr val="tx1"/>
                </a:solidFill>
              </a:rPr>
              <a:t>3</a:t>
            </a:r>
          </a:p>
        </p:txBody>
      </p:sp>
      <p:sp>
        <p:nvSpPr>
          <p:cNvPr id="57" name="Rectangle 56"/>
          <p:cNvSpPr/>
          <p:nvPr/>
        </p:nvSpPr>
        <p:spPr>
          <a:xfrm>
            <a:off x="5756784" y="5805915"/>
            <a:ext cx="355960" cy="36576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900" dirty="0">
                <a:solidFill>
                  <a:schemeClr val="tx1"/>
                </a:solidFill>
              </a:rPr>
              <a:t>R</a:t>
            </a:r>
            <a:r>
              <a:rPr lang="en-US" sz="900" baseline="-25000" dirty="0">
                <a:solidFill>
                  <a:schemeClr val="tx1"/>
                </a:solidFill>
              </a:rPr>
              <a:t>N</a:t>
            </a:r>
          </a:p>
        </p:txBody>
      </p:sp>
      <p:cxnSp>
        <p:nvCxnSpPr>
          <p:cNvPr id="58" name="Straight Connector 57"/>
          <p:cNvCxnSpPr/>
          <p:nvPr/>
        </p:nvCxnSpPr>
        <p:spPr>
          <a:xfrm>
            <a:off x="5204880" y="5988788"/>
            <a:ext cx="378823" cy="0"/>
          </a:xfrm>
          <a:prstGeom prst="line">
            <a:avLst/>
          </a:prstGeom>
          <a:ln w="28575">
            <a:prstDash val="sysDot"/>
          </a:ln>
        </p:spPr>
        <p:style>
          <a:lnRef idx="1">
            <a:schemeClr val="accent1"/>
          </a:lnRef>
          <a:fillRef idx="0">
            <a:schemeClr val="accent1"/>
          </a:fillRef>
          <a:effectRef idx="0">
            <a:schemeClr val="accent1"/>
          </a:effectRef>
          <a:fontRef idx="minor">
            <a:schemeClr val="tx1"/>
          </a:fontRef>
        </p:style>
      </p:cxnSp>
      <p:sp>
        <p:nvSpPr>
          <p:cNvPr id="59" name="Rectangle 60"/>
          <p:cNvSpPr/>
          <p:nvPr/>
        </p:nvSpPr>
        <p:spPr>
          <a:xfrm>
            <a:off x="1316002" y="5805915"/>
            <a:ext cx="359229" cy="36576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900" dirty="0">
                <a:solidFill>
                  <a:schemeClr val="tx1"/>
                </a:solidFill>
              </a:rPr>
              <a:t>P</a:t>
            </a:r>
            <a:r>
              <a:rPr lang="en-US" sz="900" baseline="-25000" dirty="0">
                <a:solidFill>
                  <a:schemeClr val="tx1"/>
                </a:solidFill>
              </a:rPr>
              <a:t>2</a:t>
            </a:r>
          </a:p>
        </p:txBody>
      </p:sp>
      <p:sp>
        <p:nvSpPr>
          <p:cNvPr id="60" name="Rectangle 61"/>
          <p:cNvSpPr/>
          <p:nvPr/>
        </p:nvSpPr>
        <p:spPr>
          <a:xfrm>
            <a:off x="1864830" y="5805915"/>
            <a:ext cx="359229" cy="36576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900" dirty="0">
                <a:solidFill>
                  <a:schemeClr val="tx1"/>
                </a:solidFill>
              </a:rPr>
              <a:t>P</a:t>
            </a:r>
            <a:r>
              <a:rPr lang="en-US" sz="900" baseline="-25000" dirty="0">
                <a:solidFill>
                  <a:schemeClr val="tx1"/>
                </a:solidFill>
              </a:rPr>
              <a:t>3</a:t>
            </a:r>
          </a:p>
        </p:txBody>
      </p:sp>
      <p:cxnSp>
        <p:nvCxnSpPr>
          <p:cNvPr id="61" name="Straight Connector 62"/>
          <p:cNvCxnSpPr/>
          <p:nvPr/>
        </p:nvCxnSpPr>
        <p:spPr>
          <a:xfrm>
            <a:off x="2362244" y="5998891"/>
            <a:ext cx="378823" cy="0"/>
          </a:xfrm>
          <a:prstGeom prst="line">
            <a:avLst/>
          </a:prstGeom>
          <a:ln w="28575">
            <a:prstDash val="sysDot"/>
          </a:ln>
        </p:spPr>
        <p:style>
          <a:lnRef idx="1">
            <a:schemeClr val="accent1"/>
          </a:lnRef>
          <a:fillRef idx="0">
            <a:schemeClr val="accent1"/>
          </a:fillRef>
          <a:effectRef idx="0">
            <a:schemeClr val="accent1"/>
          </a:effectRef>
          <a:fontRef idx="minor">
            <a:schemeClr val="tx1"/>
          </a:fontRef>
        </p:style>
      </p:cxnSp>
      <p:sp>
        <p:nvSpPr>
          <p:cNvPr id="62" name="Rectangle 64"/>
          <p:cNvSpPr/>
          <p:nvPr/>
        </p:nvSpPr>
        <p:spPr>
          <a:xfrm>
            <a:off x="2896892" y="5813056"/>
            <a:ext cx="359229" cy="36576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900" dirty="0">
                <a:solidFill>
                  <a:schemeClr val="tx1"/>
                </a:solidFill>
              </a:rPr>
              <a:t>P</a:t>
            </a:r>
            <a:r>
              <a:rPr lang="en-US" sz="900" baseline="-25000" dirty="0">
                <a:solidFill>
                  <a:schemeClr val="tx1"/>
                </a:solidFill>
              </a:rPr>
              <a:t>M</a:t>
            </a:r>
          </a:p>
        </p:txBody>
      </p:sp>
      <p:sp>
        <p:nvSpPr>
          <p:cNvPr id="63" name="Rectangle 70"/>
          <p:cNvSpPr/>
          <p:nvPr/>
        </p:nvSpPr>
        <p:spPr>
          <a:xfrm>
            <a:off x="6423615" y="5809492"/>
            <a:ext cx="359229" cy="36576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900" dirty="0">
                <a:solidFill>
                  <a:schemeClr val="tx1"/>
                </a:solidFill>
              </a:rPr>
              <a:t>P’</a:t>
            </a:r>
            <a:r>
              <a:rPr lang="en-US" sz="900" baseline="-25000" dirty="0">
                <a:solidFill>
                  <a:schemeClr val="tx1"/>
                </a:solidFill>
              </a:rPr>
              <a:t>1</a:t>
            </a:r>
          </a:p>
        </p:txBody>
      </p:sp>
      <p:sp>
        <p:nvSpPr>
          <p:cNvPr id="64" name="Rectangle 71"/>
          <p:cNvSpPr/>
          <p:nvPr/>
        </p:nvSpPr>
        <p:spPr>
          <a:xfrm>
            <a:off x="6977979" y="5805915"/>
            <a:ext cx="359229" cy="36576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900" dirty="0">
                <a:solidFill>
                  <a:schemeClr val="tx1"/>
                </a:solidFill>
              </a:rPr>
              <a:t>P’</a:t>
            </a:r>
            <a:r>
              <a:rPr lang="en-US" sz="900" baseline="-25000" dirty="0">
                <a:solidFill>
                  <a:schemeClr val="tx1"/>
                </a:solidFill>
              </a:rPr>
              <a:t>2</a:t>
            </a:r>
          </a:p>
        </p:txBody>
      </p:sp>
      <p:sp>
        <p:nvSpPr>
          <p:cNvPr id="65" name="Rectangle 72"/>
          <p:cNvSpPr/>
          <p:nvPr/>
        </p:nvSpPr>
        <p:spPr>
          <a:xfrm>
            <a:off x="7526806" y="5805915"/>
            <a:ext cx="359229" cy="36576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900" dirty="0">
                <a:solidFill>
                  <a:schemeClr val="tx1"/>
                </a:solidFill>
              </a:rPr>
              <a:t>P’</a:t>
            </a:r>
            <a:r>
              <a:rPr lang="en-US" sz="900" baseline="-25000" dirty="0">
                <a:solidFill>
                  <a:schemeClr val="tx1"/>
                </a:solidFill>
              </a:rPr>
              <a:t>3</a:t>
            </a:r>
          </a:p>
        </p:txBody>
      </p:sp>
      <p:cxnSp>
        <p:nvCxnSpPr>
          <p:cNvPr id="66" name="Straight Connector 73"/>
          <p:cNvCxnSpPr/>
          <p:nvPr/>
        </p:nvCxnSpPr>
        <p:spPr>
          <a:xfrm>
            <a:off x="8024219" y="5998891"/>
            <a:ext cx="378823" cy="0"/>
          </a:xfrm>
          <a:prstGeom prst="line">
            <a:avLst/>
          </a:prstGeom>
          <a:ln w="28575">
            <a:prstDash val="sysDot"/>
          </a:ln>
        </p:spPr>
        <p:style>
          <a:lnRef idx="1">
            <a:schemeClr val="accent1"/>
          </a:lnRef>
          <a:fillRef idx="0">
            <a:schemeClr val="accent1"/>
          </a:fillRef>
          <a:effectRef idx="0">
            <a:schemeClr val="accent1"/>
          </a:effectRef>
          <a:fontRef idx="minor">
            <a:schemeClr val="tx1"/>
          </a:fontRef>
        </p:style>
      </p:cxnSp>
      <p:sp>
        <p:nvSpPr>
          <p:cNvPr id="67" name="Rectangle 74"/>
          <p:cNvSpPr/>
          <p:nvPr/>
        </p:nvSpPr>
        <p:spPr>
          <a:xfrm>
            <a:off x="8558862" y="5813056"/>
            <a:ext cx="404992" cy="36576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900" dirty="0">
                <a:solidFill>
                  <a:schemeClr val="tx1"/>
                </a:solidFill>
              </a:rPr>
              <a:t>P’</a:t>
            </a:r>
            <a:r>
              <a:rPr lang="en-US" sz="900" baseline="-25000" dirty="0">
                <a:solidFill>
                  <a:schemeClr val="tx1"/>
                </a:solidFill>
              </a:rPr>
              <a:t>M</a:t>
            </a:r>
          </a:p>
        </p:txBody>
      </p:sp>
      <p:sp>
        <p:nvSpPr>
          <p:cNvPr id="68" name="TextBox 67"/>
          <p:cNvSpPr txBox="1"/>
          <p:nvPr/>
        </p:nvSpPr>
        <p:spPr>
          <a:xfrm>
            <a:off x="1762872" y="6222504"/>
            <a:ext cx="312906" cy="230832"/>
          </a:xfrm>
          <a:prstGeom prst="rect">
            <a:avLst/>
          </a:prstGeom>
          <a:noFill/>
        </p:spPr>
        <p:txBody>
          <a:bodyPr wrap="none" rtlCol="0">
            <a:spAutoFit/>
          </a:bodyPr>
          <a:lstStyle/>
          <a:p>
            <a:r>
              <a:rPr lang="en-US" sz="900" dirty="0"/>
              <a:t>PP</a:t>
            </a:r>
          </a:p>
        </p:txBody>
      </p:sp>
      <p:cxnSp>
        <p:nvCxnSpPr>
          <p:cNvPr id="69" name="Straight Arrow Connector 95"/>
          <p:cNvCxnSpPr>
            <a:stCxn id="68" idx="3"/>
          </p:cNvCxnSpPr>
          <p:nvPr/>
        </p:nvCxnSpPr>
        <p:spPr>
          <a:xfrm>
            <a:off x="2075778" y="6337920"/>
            <a:ext cx="1180341"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70" name="Straight Arrow Connector 97"/>
          <p:cNvCxnSpPr>
            <a:stCxn id="68" idx="1"/>
          </p:cNvCxnSpPr>
          <p:nvPr/>
        </p:nvCxnSpPr>
        <p:spPr>
          <a:xfrm flipH="1">
            <a:off x="761636" y="6337920"/>
            <a:ext cx="1001236"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71" name="Straight Arrow Connector 103"/>
          <p:cNvCxnSpPr/>
          <p:nvPr/>
        </p:nvCxnSpPr>
        <p:spPr>
          <a:xfrm>
            <a:off x="4997827" y="6331538"/>
            <a:ext cx="1148276"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72" name="Straight Arrow Connector 104"/>
          <p:cNvCxnSpPr/>
          <p:nvPr/>
        </p:nvCxnSpPr>
        <p:spPr>
          <a:xfrm flipH="1" flipV="1">
            <a:off x="3651622" y="6331544"/>
            <a:ext cx="1001240" cy="1"/>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73" name="TextBox 72"/>
          <p:cNvSpPr txBox="1"/>
          <p:nvPr/>
        </p:nvSpPr>
        <p:spPr>
          <a:xfrm>
            <a:off x="4627438" y="6235204"/>
            <a:ext cx="402674" cy="230832"/>
          </a:xfrm>
          <a:prstGeom prst="rect">
            <a:avLst/>
          </a:prstGeom>
          <a:noFill/>
        </p:spPr>
        <p:txBody>
          <a:bodyPr wrap="none" rtlCol="0">
            <a:spAutoFit/>
          </a:bodyPr>
          <a:lstStyle/>
          <a:p>
            <a:pPr algn="ctr"/>
            <a:r>
              <a:rPr lang="en-US" sz="900" dirty="0"/>
              <a:t>RRP</a:t>
            </a:r>
          </a:p>
        </p:txBody>
      </p:sp>
      <p:sp>
        <p:nvSpPr>
          <p:cNvPr id="74" name="TextBox 73"/>
          <p:cNvSpPr txBox="1"/>
          <p:nvPr/>
        </p:nvSpPr>
        <p:spPr>
          <a:xfrm>
            <a:off x="7427172" y="6222504"/>
            <a:ext cx="312906" cy="230832"/>
          </a:xfrm>
          <a:prstGeom prst="rect">
            <a:avLst/>
          </a:prstGeom>
          <a:noFill/>
        </p:spPr>
        <p:txBody>
          <a:bodyPr wrap="none" rtlCol="0">
            <a:spAutoFit/>
          </a:bodyPr>
          <a:lstStyle/>
          <a:p>
            <a:r>
              <a:rPr lang="en-US" sz="900" dirty="0"/>
              <a:t>PP</a:t>
            </a:r>
          </a:p>
        </p:txBody>
      </p:sp>
      <p:cxnSp>
        <p:nvCxnSpPr>
          <p:cNvPr id="75" name="Straight Arrow Connector 107"/>
          <p:cNvCxnSpPr>
            <a:stCxn id="74" idx="3"/>
          </p:cNvCxnSpPr>
          <p:nvPr/>
        </p:nvCxnSpPr>
        <p:spPr>
          <a:xfrm>
            <a:off x="7740078" y="6337920"/>
            <a:ext cx="1223781"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76" name="Straight Arrow Connector 108"/>
          <p:cNvCxnSpPr>
            <a:stCxn id="74" idx="1"/>
          </p:cNvCxnSpPr>
          <p:nvPr/>
        </p:nvCxnSpPr>
        <p:spPr>
          <a:xfrm flipH="1">
            <a:off x="6425936" y="6337920"/>
            <a:ext cx="1001236"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80" name="Slide Number Placeholder 5"/>
          <p:cNvSpPr>
            <a:spLocks noGrp="1"/>
          </p:cNvSpPr>
          <p:nvPr>
            <p:ph type="sldNum" sz="quarter" idx="12"/>
          </p:nvPr>
        </p:nvSpPr>
        <p:spPr>
          <a:xfrm>
            <a:off x="4344988" y="6475413"/>
            <a:ext cx="530225" cy="182562"/>
          </a:xfrm>
        </p:spPr>
        <p:txBody>
          <a:bodyPr/>
          <a:lstStyle/>
          <a:p>
            <a:r>
              <a:rPr lang="en-US" altLang="en-US" dirty="0"/>
              <a:t>Slide </a:t>
            </a:r>
            <a:fld id="{825FF3E2-E949-4C4C-AB9C-2EE82B1DF989}" type="slidenum">
              <a:rPr lang="en-US" altLang="en-US"/>
              <a:pPr/>
              <a:t>7</a:t>
            </a:fld>
            <a:endParaRPr lang="en-US" altLang="en-US" dirty="0"/>
          </a:p>
        </p:txBody>
      </p:sp>
      <p:sp>
        <p:nvSpPr>
          <p:cNvPr id="83" name="Rectangle 77"/>
          <p:cNvSpPr/>
          <p:nvPr/>
        </p:nvSpPr>
        <p:spPr>
          <a:xfrm>
            <a:off x="4999897" y="3538572"/>
            <a:ext cx="418012" cy="36576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900" dirty="0">
                <a:solidFill>
                  <a:schemeClr val="tx1"/>
                </a:solidFill>
              </a:rPr>
              <a:t>RCF</a:t>
            </a:r>
          </a:p>
        </p:txBody>
      </p:sp>
      <p:sp>
        <p:nvSpPr>
          <p:cNvPr id="84" name="TextBox 83"/>
          <p:cNvSpPr txBox="1"/>
          <p:nvPr/>
        </p:nvSpPr>
        <p:spPr>
          <a:xfrm>
            <a:off x="5464589" y="3538567"/>
            <a:ext cx="3679412" cy="276999"/>
          </a:xfrm>
          <a:prstGeom prst="rect">
            <a:avLst/>
          </a:prstGeom>
          <a:noFill/>
        </p:spPr>
        <p:txBody>
          <a:bodyPr wrap="square" rtlCol="0">
            <a:spAutoFit/>
          </a:bodyPr>
          <a:lstStyle/>
          <a:p>
            <a:r>
              <a:rPr lang="en-US" dirty="0"/>
              <a:t>Ranging Control Frame </a:t>
            </a:r>
            <a:r>
              <a:rPr lang="en-US" dirty="0" smtClean="0"/>
              <a:t>: </a:t>
            </a:r>
            <a:r>
              <a:rPr lang="en-US" dirty="0"/>
              <a:t>Sent by controller</a:t>
            </a:r>
          </a:p>
        </p:txBody>
      </p:sp>
      <p:sp>
        <p:nvSpPr>
          <p:cNvPr id="85" name="Rectangle 81"/>
          <p:cNvSpPr/>
          <p:nvPr/>
        </p:nvSpPr>
        <p:spPr>
          <a:xfrm>
            <a:off x="4996371" y="4073705"/>
            <a:ext cx="359229" cy="36576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900" dirty="0">
                <a:solidFill>
                  <a:schemeClr val="tx1"/>
                </a:solidFill>
              </a:rPr>
              <a:t>P</a:t>
            </a:r>
            <a:r>
              <a:rPr lang="en-US" sz="900" baseline="-25000" dirty="0">
                <a:solidFill>
                  <a:schemeClr val="tx1"/>
                </a:solidFill>
              </a:rPr>
              <a:t>m</a:t>
            </a:r>
          </a:p>
        </p:txBody>
      </p:sp>
      <p:sp>
        <p:nvSpPr>
          <p:cNvPr id="86" name="TextBox 85"/>
          <p:cNvSpPr txBox="1"/>
          <p:nvPr/>
        </p:nvSpPr>
        <p:spPr>
          <a:xfrm>
            <a:off x="5464587" y="4073700"/>
            <a:ext cx="3499273" cy="276999"/>
          </a:xfrm>
          <a:prstGeom prst="rect">
            <a:avLst/>
          </a:prstGeom>
          <a:noFill/>
        </p:spPr>
        <p:txBody>
          <a:bodyPr wrap="square" rtlCol="0">
            <a:spAutoFit/>
          </a:bodyPr>
          <a:lstStyle/>
          <a:p>
            <a:r>
              <a:rPr lang="en-US" dirty="0"/>
              <a:t>Polling message m: Sent by initiator m</a:t>
            </a:r>
          </a:p>
        </p:txBody>
      </p:sp>
      <p:sp>
        <p:nvSpPr>
          <p:cNvPr id="87" name="Rectangle 83"/>
          <p:cNvSpPr/>
          <p:nvPr/>
        </p:nvSpPr>
        <p:spPr>
          <a:xfrm>
            <a:off x="4996365" y="4604316"/>
            <a:ext cx="355960" cy="36576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900" dirty="0">
                <a:solidFill>
                  <a:schemeClr val="tx1"/>
                </a:solidFill>
              </a:rPr>
              <a:t>R</a:t>
            </a:r>
            <a:r>
              <a:rPr lang="en-US" sz="900" baseline="-25000" dirty="0">
                <a:solidFill>
                  <a:schemeClr val="tx1"/>
                </a:solidFill>
              </a:rPr>
              <a:t>n</a:t>
            </a:r>
          </a:p>
        </p:txBody>
      </p:sp>
      <p:sp>
        <p:nvSpPr>
          <p:cNvPr id="88" name="TextBox 87"/>
          <p:cNvSpPr txBox="1"/>
          <p:nvPr/>
        </p:nvSpPr>
        <p:spPr>
          <a:xfrm>
            <a:off x="5464581" y="4604311"/>
            <a:ext cx="3679419" cy="276999"/>
          </a:xfrm>
          <a:prstGeom prst="rect">
            <a:avLst/>
          </a:prstGeom>
          <a:noFill/>
        </p:spPr>
        <p:txBody>
          <a:bodyPr wrap="square" rtlCol="0">
            <a:spAutoFit/>
          </a:bodyPr>
          <a:lstStyle/>
          <a:p>
            <a:r>
              <a:rPr lang="en-US" dirty="0"/>
              <a:t>Response from device n: Sent by responder n</a:t>
            </a:r>
          </a:p>
        </p:txBody>
      </p:sp>
      <p:sp>
        <p:nvSpPr>
          <p:cNvPr id="89" name="TextBox 88"/>
          <p:cNvSpPr txBox="1"/>
          <p:nvPr/>
        </p:nvSpPr>
        <p:spPr>
          <a:xfrm>
            <a:off x="5460113" y="5147896"/>
            <a:ext cx="3683888" cy="279975"/>
          </a:xfrm>
          <a:prstGeom prst="rect">
            <a:avLst/>
          </a:prstGeom>
          <a:noFill/>
        </p:spPr>
        <p:txBody>
          <a:bodyPr wrap="square" rtlCol="0">
            <a:spAutoFit/>
          </a:bodyPr>
          <a:lstStyle/>
          <a:p>
            <a:r>
              <a:rPr lang="en-US" dirty="0"/>
              <a:t>Reply final poll message m: Sent by </a:t>
            </a:r>
            <a:r>
              <a:rPr lang="en-US" dirty="0" smtClean="0"/>
              <a:t>Initiator m</a:t>
            </a:r>
            <a:endParaRPr lang="en-US" dirty="0"/>
          </a:p>
        </p:txBody>
      </p:sp>
      <p:sp>
        <p:nvSpPr>
          <p:cNvPr id="90" name="Rectangle 92"/>
          <p:cNvSpPr/>
          <p:nvPr/>
        </p:nvSpPr>
        <p:spPr>
          <a:xfrm>
            <a:off x="5002954" y="5151471"/>
            <a:ext cx="404992" cy="36576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900" dirty="0">
                <a:solidFill>
                  <a:schemeClr val="tx1"/>
                </a:solidFill>
              </a:rPr>
              <a:t>P’</a:t>
            </a:r>
            <a:r>
              <a:rPr lang="en-US" sz="900" baseline="-25000" dirty="0">
                <a:solidFill>
                  <a:schemeClr val="tx1"/>
                </a:solidFill>
              </a:rPr>
              <a:t>m</a:t>
            </a:r>
          </a:p>
        </p:txBody>
      </p:sp>
      <p:sp>
        <p:nvSpPr>
          <p:cNvPr id="77" name="Date Placeholder 1"/>
          <p:cNvSpPr>
            <a:spLocks noGrp="1"/>
          </p:cNvSpPr>
          <p:nvPr>
            <p:ph type="dt" sz="half" idx="10"/>
          </p:nvPr>
        </p:nvSpPr>
        <p:spPr>
          <a:xfrm>
            <a:off x="685800" y="381000"/>
            <a:ext cx="1600200" cy="212725"/>
          </a:xfrm>
        </p:spPr>
        <p:txBody>
          <a:bodyPr/>
          <a:lstStyle/>
          <a:p>
            <a:r>
              <a:rPr lang="en-US" altLang="en-US" smtClean="0"/>
              <a:t>January 2019</a:t>
            </a:r>
            <a:endParaRPr lang="en-US" altLang="en-US" dirty="0"/>
          </a:p>
        </p:txBody>
      </p:sp>
      <p:sp>
        <p:nvSpPr>
          <p:cNvPr id="78" name="바닥글 개체 틀 4"/>
          <p:cNvSpPr>
            <a:spLocks noGrp="1"/>
          </p:cNvSpPr>
          <p:nvPr>
            <p:ph type="ftr" sz="quarter" idx="11"/>
          </p:nvPr>
        </p:nvSpPr>
        <p:spPr>
          <a:xfrm>
            <a:off x="5486400" y="6475413"/>
            <a:ext cx="3124200" cy="184666"/>
          </a:xfrm>
        </p:spPr>
        <p:txBody>
          <a:bodyPr/>
          <a:lstStyle/>
          <a:p>
            <a:r>
              <a:rPr lang="en-US" altLang="en-US" smtClean="0"/>
              <a:t>Zheda Li (Samsung) et. al.</a:t>
            </a:r>
            <a:endParaRPr lang="en-US" altLang="en-US" dirty="0"/>
          </a:p>
        </p:txBody>
      </p:sp>
    </p:spTree>
    <p:extLst>
      <p:ext uri="{BB962C8B-B14F-4D97-AF65-F5344CB8AC3E}">
        <p14:creationId xmlns:p14="http://schemas.microsoft.com/office/powerpoint/2010/main" val="405007179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732776" y="403692"/>
            <a:ext cx="7772400" cy="1066800"/>
          </a:xfrm>
          <a:ln/>
        </p:spPr>
        <p:txBody>
          <a:bodyPr/>
          <a:lstStyle/>
          <a:p>
            <a:r>
              <a:rPr lang="en-US" sz="3200" dirty="0" smtClean="0">
                <a:solidFill>
                  <a:schemeClr val="tx1"/>
                </a:solidFill>
              </a:rPr>
              <a:t>Ranging Configuration (1/2)</a:t>
            </a:r>
            <a:endParaRPr lang="en-US" sz="3200" dirty="0">
              <a:solidFill>
                <a:schemeClr val="tx1"/>
              </a:solidFill>
            </a:endParaRPr>
          </a:p>
        </p:txBody>
      </p:sp>
      <p:sp>
        <p:nvSpPr>
          <p:cNvPr id="4099" name="Rectangle 3"/>
          <p:cNvSpPr>
            <a:spLocks noGrp="1" noChangeArrowheads="1"/>
          </p:cNvSpPr>
          <p:nvPr>
            <p:ph type="body" idx="1"/>
          </p:nvPr>
        </p:nvSpPr>
        <p:spPr>
          <a:xfrm>
            <a:off x="757808" y="1402432"/>
            <a:ext cx="7918648" cy="4114800"/>
          </a:xfrm>
          <a:ln/>
        </p:spPr>
        <p:txBody>
          <a:bodyPr/>
          <a:lstStyle/>
          <a:p>
            <a:pPr>
              <a:buFont typeface="Wingdings" panose="05000000000000000000" pitchFamily="2" charset="2"/>
              <a:buChar char="§"/>
            </a:pPr>
            <a:r>
              <a:rPr lang="en-US" altLang="ko-KR" sz="2000" dirty="0"/>
              <a:t>Ranging Control Frame is to set Ranging parameters </a:t>
            </a:r>
            <a:endParaRPr lang="en-US" altLang="ko-KR" sz="2000" dirty="0" smtClean="0"/>
          </a:p>
          <a:p>
            <a:pPr>
              <a:buFont typeface="Wingdings" panose="05000000000000000000" pitchFamily="2" charset="2"/>
              <a:buChar char="§"/>
            </a:pPr>
            <a:r>
              <a:rPr lang="en-US" altLang="ko-KR" sz="2000" dirty="0" smtClean="0"/>
              <a:t>Ranging Control Frame shall be sent at the beginning of the active Ranging Round(s)</a:t>
            </a:r>
            <a:endParaRPr lang="en-US" altLang="ko-KR" sz="2000" dirty="0"/>
          </a:p>
          <a:p>
            <a:pPr>
              <a:buFont typeface="Wingdings" panose="05000000000000000000" pitchFamily="2" charset="2"/>
              <a:buChar char="§"/>
            </a:pPr>
            <a:r>
              <a:rPr lang="en-US" altLang="ko-KR" sz="2000" dirty="0"/>
              <a:t>Two device types for ranging control</a:t>
            </a:r>
            <a:endParaRPr lang="ko-KR" altLang="ko-KR" sz="2000" dirty="0"/>
          </a:p>
          <a:p>
            <a:pPr lvl="1">
              <a:buFont typeface="Arial" panose="020B0604020202020204" pitchFamily="34" charset="0"/>
              <a:buChar char="•"/>
            </a:pPr>
            <a:r>
              <a:rPr lang="en-US" altLang="ko-KR" sz="1600" dirty="0"/>
              <a:t>Ranging Controller</a:t>
            </a:r>
          </a:p>
          <a:p>
            <a:pPr marL="717550" lvl="2" indent="0">
              <a:buNone/>
            </a:pPr>
            <a:r>
              <a:rPr lang="en-US" altLang="ko-KR" sz="1600" dirty="0"/>
              <a:t>- The device that defines and controls the ranging parameters by sending a Ranging </a:t>
            </a:r>
            <a:r>
              <a:rPr lang="en-US" altLang="ko-KR" sz="1600" dirty="0" smtClean="0"/>
              <a:t>Control Frame</a:t>
            </a:r>
            <a:endParaRPr lang="ko-KR" altLang="ko-KR" sz="1600" dirty="0"/>
          </a:p>
          <a:p>
            <a:pPr lvl="1">
              <a:buFont typeface="Arial" panose="020B0604020202020204" pitchFamily="34" charset="0"/>
              <a:buChar char="•"/>
            </a:pPr>
            <a:r>
              <a:rPr lang="en-US" altLang="ko-KR" sz="1600" dirty="0"/>
              <a:t>Ranging Controlee</a:t>
            </a:r>
          </a:p>
          <a:p>
            <a:pPr marL="1003300" lvl="2" indent="-285750">
              <a:buFontTx/>
              <a:buChar char="-"/>
            </a:pPr>
            <a:r>
              <a:rPr lang="en-US" altLang="ko-KR" sz="1600" dirty="0" smtClean="0"/>
              <a:t>The </a:t>
            </a:r>
            <a:r>
              <a:rPr lang="en-US" altLang="ko-KR" sz="1600" dirty="0"/>
              <a:t>device that utilizes the ranging parameters received from the ranging </a:t>
            </a:r>
            <a:r>
              <a:rPr lang="en-US" altLang="ko-KR" sz="1600" dirty="0" smtClean="0"/>
              <a:t>controller. </a:t>
            </a:r>
          </a:p>
          <a:p>
            <a:pPr marL="1003300" lvl="2" indent="-285750">
              <a:buFontTx/>
              <a:buChar char="-"/>
            </a:pPr>
            <a:r>
              <a:rPr lang="en-US" altLang="ko-KR" sz="1600" dirty="0" smtClean="0"/>
              <a:t>There can be one or more controlees managed by the controller.</a:t>
            </a:r>
            <a:endParaRPr lang="ko-KR" altLang="ko-KR" sz="1600" dirty="0"/>
          </a:p>
        </p:txBody>
      </p:sp>
      <p:sp>
        <p:nvSpPr>
          <p:cNvPr id="8" name="Date Placeholder 1"/>
          <p:cNvSpPr>
            <a:spLocks noGrp="1"/>
          </p:cNvSpPr>
          <p:nvPr>
            <p:ph type="dt" sz="half" idx="10"/>
          </p:nvPr>
        </p:nvSpPr>
        <p:spPr>
          <a:xfrm>
            <a:off x="685800" y="378281"/>
            <a:ext cx="1600200" cy="215444"/>
          </a:xfrm>
        </p:spPr>
        <p:txBody>
          <a:bodyPr/>
          <a:lstStyle/>
          <a:p>
            <a:r>
              <a:rPr lang="en-US" altLang="en-US" smtClean="0"/>
              <a:t>January 2019</a:t>
            </a:r>
            <a:endParaRPr lang="en-US" altLang="en-US" dirty="0"/>
          </a:p>
        </p:txBody>
      </p:sp>
      <p:sp>
        <p:nvSpPr>
          <p:cNvPr id="80" name="Slide Number Placeholder 5"/>
          <p:cNvSpPr>
            <a:spLocks noGrp="1"/>
          </p:cNvSpPr>
          <p:nvPr>
            <p:ph type="sldNum" sz="quarter" idx="12"/>
          </p:nvPr>
        </p:nvSpPr>
        <p:spPr>
          <a:xfrm>
            <a:off x="4353864" y="6476196"/>
            <a:ext cx="530225" cy="182562"/>
          </a:xfrm>
        </p:spPr>
        <p:txBody>
          <a:bodyPr/>
          <a:lstStyle/>
          <a:p>
            <a:r>
              <a:rPr lang="en-US" altLang="en-US" dirty="0"/>
              <a:t>Slide </a:t>
            </a:r>
            <a:fld id="{825FF3E2-E949-4C4C-AB9C-2EE82B1DF989}" type="slidenum">
              <a:rPr lang="en-US" altLang="en-US"/>
              <a:pPr/>
              <a:t>8</a:t>
            </a:fld>
            <a:endParaRPr lang="en-US" altLang="en-US" dirty="0"/>
          </a:p>
        </p:txBody>
      </p:sp>
      <p:sp>
        <p:nvSpPr>
          <p:cNvPr id="4" name="직사각형 3"/>
          <p:cNvSpPr/>
          <p:nvPr/>
        </p:nvSpPr>
        <p:spPr bwMode="auto">
          <a:xfrm>
            <a:off x="2204612" y="4870711"/>
            <a:ext cx="1224136" cy="360040"/>
          </a:xfrm>
          <a:prstGeom prst="rect">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altLang="ko-KR" sz="1600" dirty="0" smtClean="0"/>
              <a:t>Controller</a:t>
            </a:r>
            <a:endParaRPr kumimoji="0" lang="ko-KR" altLang="en-US" sz="1600" b="0" i="0" u="none" strike="noStrike" cap="none" normalizeH="0" baseline="0" dirty="0" smtClean="0">
              <a:ln>
                <a:noFill/>
              </a:ln>
              <a:solidFill>
                <a:schemeClr val="tx1"/>
              </a:solidFill>
              <a:effectLst/>
            </a:endParaRPr>
          </a:p>
        </p:txBody>
      </p:sp>
      <p:sp>
        <p:nvSpPr>
          <p:cNvPr id="77" name="직사각형 76"/>
          <p:cNvSpPr/>
          <p:nvPr/>
        </p:nvSpPr>
        <p:spPr bwMode="auto">
          <a:xfrm>
            <a:off x="5516980" y="4843091"/>
            <a:ext cx="1224136" cy="360040"/>
          </a:xfrm>
          <a:prstGeom prst="rect">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algn="ctr"/>
            <a:r>
              <a:rPr lang="en-US" altLang="ko-KR" sz="1600" dirty="0" smtClean="0"/>
              <a:t>Controlee</a:t>
            </a:r>
            <a:endParaRPr lang="ko-KR" altLang="en-US" sz="1600" dirty="0"/>
          </a:p>
        </p:txBody>
      </p:sp>
      <p:cxnSp>
        <p:nvCxnSpPr>
          <p:cNvPr id="6" name="직선 연결선 5"/>
          <p:cNvCxnSpPr>
            <a:stCxn id="4" idx="2"/>
          </p:cNvCxnSpPr>
          <p:nvPr/>
        </p:nvCxnSpPr>
        <p:spPr bwMode="auto">
          <a:xfrm>
            <a:off x="2816680" y="5230751"/>
            <a:ext cx="0" cy="1179512"/>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8" name="직선 연결선 77"/>
          <p:cNvCxnSpPr/>
          <p:nvPr/>
        </p:nvCxnSpPr>
        <p:spPr bwMode="auto">
          <a:xfrm>
            <a:off x="6129048" y="5230751"/>
            <a:ext cx="0" cy="1179512"/>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 name="직선 화살표 연결선 8"/>
          <p:cNvCxnSpPr/>
          <p:nvPr/>
        </p:nvCxnSpPr>
        <p:spPr bwMode="auto">
          <a:xfrm>
            <a:off x="2816680" y="5734807"/>
            <a:ext cx="3312368" cy="0"/>
          </a:xfrm>
          <a:prstGeom prst="straightConnector1">
            <a:avLst/>
          </a:prstGeom>
          <a:solidFill>
            <a:schemeClr val="accent1"/>
          </a:solidFill>
          <a:ln w="12700" cap="flat" cmpd="sng" algn="ctr">
            <a:solidFill>
              <a:schemeClr val="tx1"/>
            </a:solidFill>
            <a:prstDash val="solid"/>
            <a:round/>
            <a:headEnd type="none" w="med" len="med"/>
            <a:tailEnd type="triangl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1" name="직사각형 10"/>
          <p:cNvSpPr/>
          <p:nvPr/>
        </p:nvSpPr>
        <p:spPr>
          <a:xfrm>
            <a:off x="3428748" y="5426654"/>
            <a:ext cx="2188420" cy="338554"/>
          </a:xfrm>
          <a:prstGeom prst="rect">
            <a:avLst/>
          </a:prstGeom>
        </p:spPr>
        <p:txBody>
          <a:bodyPr wrap="none">
            <a:spAutoFit/>
          </a:bodyPr>
          <a:lstStyle/>
          <a:p>
            <a:r>
              <a:rPr lang="en-US" altLang="ko-KR" sz="1600" dirty="0"/>
              <a:t>Ranging Control Frame </a:t>
            </a:r>
            <a:endParaRPr lang="ko-KR" altLang="en-US" sz="1600" dirty="0"/>
          </a:p>
        </p:txBody>
      </p:sp>
      <p:sp>
        <p:nvSpPr>
          <p:cNvPr id="15" name="바닥글 개체 틀 4"/>
          <p:cNvSpPr>
            <a:spLocks noGrp="1"/>
          </p:cNvSpPr>
          <p:nvPr>
            <p:ph type="ftr" sz="quarter" idx="11"/>
          </p:nvPr>
        </p:nvSpPr>
        <p:spPr>
          <a:xfrm>
            <a:off x="5486400" y="6475413"/>
            <a:ext cx="3124200" cy="184666"/>
          </a:xfrm>
        </p:spPr>
        <p:txBody>
          <a:bodyPr/>
          <a:lstStyle/>
          <a:p>
            <a:r>
              <a:rPr lang="en-US" altLang="en-US" smtClean="0"/>
              <a:t>Zheda Li (Samsung) et. al.</a:t>
            </a:r>
            <a:endParaRPr lang="en-US" altLang="en-US" dirty="0"/>
          </a:p>
        </p:txBody>
      </p:sp>
    </p:spTree>
    <p:extLst>
      <p:ext uri="{BB962C8B-B14F-4D97-AF65-F5344CB8AC3E}">
        <p14:creationId xmlns:p14="http://schemas.microsoft.com/office/powerpoint/2010/main" val="350781892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ln/>
        </p:spPr>
        <p:txBody>
          <a:bodyPr/>
          <a:lstStyle/>
          <a:p>
            <a:r>
              <a:rPr lang="en-US" sz="3200" dirty="0" smtClean="0">
                <a:solidFill>
                  <a:schemeClr val="tx1"/>
                </a:solidFill>
              </a:rPr>
              <a:t>Ranging Configuration (2/2)</a:t>
            </a:r>
            <a:endParaRPr lang="en-US" sz="3200" dirty="0">
              <a:solidFill>
                <a:schemeClr val="tx1"/>
              </a:solidFill>
            </a:endParaRPr>
          </a:p>
        </p:txBody>
      </p:sp>
      <p:sp>
        <p:nvSpPr>
          <p:cNvPr id="4099" name="Rectangle 3"/>
          <p:cNvSpPr>
            <a:spLocks noGrp="1" noChangeArrowheads="1"/>
          </p:cNvSpPr>
          <p:nvPr>
            <p:ph type="body" idx="1"/>
          </p:nvPr>
        </p:nvSpPr>
        <p:spPr>
          <a:xfrm>
            <a:off x="673918" y="1643379"/>
            <a:ext cx="7918648" cy="4114800"/>
          </a:xfrm>
          <a:ln/>
        </p:spPr>
        <p:txBody>
          <a:bodyPr/>
          <a:lstStyle/>
          <a:p>
            <a:pPr>
              <a:buFont typeface="Wingdings" panose="05000000000000000000" pitchFamily="2" charset="2"/>
              <a:buChar char="§"/>
            </a:pPr>
            <a:r>
              <a:rPr lang="en-US" altLang="ko-KR" sz="2000" dirty="0"/>
              <a:t>Two device types for ranging</a:t>
            </a:r>
            <a:endParaRPr lang="ko-KR" altLang="ko-KR" sz="2000" dirty="0"/>
          </a:p>
          <a:p>
            <a:pPr lvl="1">
              <a:buFont typeface="Arial" panose="020B0604020202020204" pitchFamily="34" charset="0"/>
              <a:buChar char="•"/>
            </a:pPr>
            <a:r>
              <a:rPr lang="en-US" altLang="ko-KR" sz="1600" dirty="0">
                <a:latin typeface="Arial" charset="0"/>
              </a:rPr>
              <a:t>Initiator</a:t>
            </a:r>
          </a:p>
          <a:p>
            <a:pPr marL="857250" lvl="2" indent="0">
              <a:buNone/>
            </a:pPr>
            <a:r>
              <a:rPr lang="en-US" altLang="ko-KR" sz="1600" dirty="0"/>
              <a:t>- </a:t>
            </a:r>
            <a:r>
              <a:rPr lang="en-US" altLang="ko-KR" sz="1600" dirty="0">
                <a:latin typeface="Arial" charset="0"/>
              </a:rPr>
              <a:t>Device </a:t>
            </a:r>
            <a:r>
              <a:rPr lang="en-US" altLang="ko-KR" sz="1600" dirty="0" smtClean="0">
                <a:latin typeface="Arial" charset="0"/>
              </a:rPr>
              <a:t>initiates </a:t>
            </a:r>
            <a:r>
              <a:rPr lang="en-US" altLang="ko-KR" sz="1600" dirty="0">
                <a:latin typeface="Arial" charset="0"/>
              </a:rPr>
              <a:t>ranging by sending a Poll</a:t>
            </a:r>
          </a:p>
          <a:p>
            <a:pPr lvl="1">
              <a:buFont typeface="Arial" panose="020B0604020202020204" pitchFamily="34" charset="0"/>
              <a:buChar char="•"/>
            </a:pPr>
            <a:r>
              <a:rPr lang="en-US" altLang="ko-KR" sz="1600" dirty="0">
                <a:latin typeface="Arial" charset="0"/>
              </a:rPr>
              <a:t>Responder</a:t>
            </a:r>
          </a:p>
          <a:p>
            <a:pPr marL="857250" lvl="2" indent="0">
              <a:buNone/>
            </a:pPr>
            <a:r>
              <a:rPr lang="en-US" altLang="ko-KR" sz="1600" dirty="0"/>
              <a:t>- </a:t>
            </a:r>
            <a:r>
              <a:rPr lang="en-US" altLang="ko-KR" sz="1600" dirty="0">
                <a:latin typeface="Arial" charset="0"/>
              </a:rPr>
              <a:t>Device </a:t>
            </a:r>
            <a:r>
              <a:rPr lang="en-US" altLang="ko-KR" sz="1600" dirty="0" smtClean="0">
                <a:latin typeface="Arial" charset="0"/>
              </a:rPr>
              <a:t>responds </a:t>
            </a:r>
            <a:r>
              <a:rPr lang="en-US" altLang="ko-KR" sz="1600" dirty="0">
                <a:latin typeface="Arial" charset="0"/>
              </a:rPr>
              <a:t>to Poll received from Initiator</a:t>
            </a:r>
            <a:endParaRPr lang="en-IE" altLang="ko-KR" sz="1600" dirty="0">
              <a:latin typeface="Arial" charset="0"/>
            </a:endParaRPr>
          </a:p>
        </p:txBody>
      </p:sp>
      <p:sp>
        <p:nvSpPr>
          <p:cNvPr id="8" name="Date Placeholder 1"/>
          <p:cNvSpPr>
            <a:spLocks noGrp="1"/>
          </p:cNvSpPr>
          <p:nvPr>
            <p:ph type="dt" sz="half" idx="10"/>
          </p:nvPr>
        </p:nvSpPr>
        <p:spPr>
          <a:xfrm>
            <a:off x="685800" y="378281"/>
            <a:ext cx="1600200" cy="215444"/>
          </a:xfrm>
        </p:spPr>
        <p:txBody>
          <a:bodyPr/>
          <a:lstStyle/>
          <a:p>
            <a:r>
              <a:rPr lang="en-US" altLang="en-US" smtClean="0"/>
              <a:t>January 2019</a:t>
            </a:r>
            <a:endParaRPr lang="en-US" altLang="en-US" dirty="0"/>
          </a:p>
        </p:txBody>
      </p:sp>
      <p:sp>
        <p:nvSpPr>
          <p:cNvPr id="80" name="Slide Number Placeholder 5"/>
          <p:cNvSpPr>
            <a:spLocks noGrp="1"/>
          </p:cNvSpPr>
          <p:nvPr>
            <p:ph type="sldNum" sz="quarter" idx="12"/>
          </p:nvPr>
        </p:nvSpPr>
        <p:spPr>
          <a:xfrm>
            <a:off x="4344988" y="6475413"/>
            <a:ext cx="530225" cy="182562"/>
          </a:xfrm>
        </p:spPr>
        <p:txBody>
          <a:bodyPr/>
          <a:lstStyle/>
          <a:p>
            <a:r>
              <a:rPr lang="en-US" altLang="en-US" dirty="0"/>
              <a:t>Slide </a:t>
            </a:r>
            <a:fld id="{825FF3E2-E949-4C4C-AB9C-2EE82B1DF989}" type="slidenum">
              <a:rPr lang="en-US" altLang="en-US"/>
              <a:pPr/>
              <a:t>9</a:t>
            </a:fld>
            <a:endParaRPr lang="en-US" altLang="en-US" dirty="0"/>
          </a:p>
        </p:txBody>
      </p:sp>
      <p:sp>
        <p:nvSpPr>
          <p:cNvPr id="4" name="직사각형 3"/>
          <p:cNvSpPr/>
          <p:nvPr/>
        </p:nvSpPr>
        <p:spPr bwMode="auto">
          <a:xfrm>
            <a:off x="35496" y="3717032"/>
            <a:ext cx="1080120" cy="360040"/>
          </a:xfrm>
          <a:prstGeom prst="rect">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altLang="ko-KR" sz="1600" dirty="0" smtClean="0"/>
              <a:t>Controller</a:t>
            </a:r>
            <a:endParaRPr kumimoji="0" lang="ko-KR" altLang="en-US" sz="1600" b="0" i="0" u="none" strike="noStrike" cap="none" normalizeH="0" baseline="0" dirty="0" smtClean="0">
              <a:ln>
                <a:noFill/>
              </a:ln>
              <a:solidFill>
                <a:schemeClr val="tx1"/>
              </a:solidFill>
              <a:effectLst/>
            </a:endParaRPr>
          </a:p>
        </p:txBody>
      </p:sp>
      <p:sp>
        <p:nvSpPr>
          <p:cNvPr id="77" name="직사각형 76"/>
          <p:cNvSpPr/>
          <p:nvPr/>
        </p:nvSpPr>
        <p:spPr bwMode="auto">
          <a:xfrm>
            <a:off x="3347864" y="3689412"/>
            <a:ext cx="1080120" cy="360040"/>
          </a:xfrm>
          <a:prstGeom prst="rect">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algn="ctr"/>
            <a:r>
              <a:rPr lang="en-US" altLang="ko-KR" sz="1600" dirty="0" smtClean="0"/>
              <a:t>Controlee</a:t>
            </a:r>
            <a:endParaRPr lang="ko-KR" altLang="en-US" sz="1600" dirty="0"/>
          </a:p>
        </p:txBody>
      </p:sp>
      <p:cxnSp>
        <p:nvCxnSpPr>
          <p:cNvPr id="6" name="직선 연결선 5"/>
          <p:cNvCxnSpPr>
            <a:stCxn id="4" idx="2"/>
          </p:cNvCxnSpPr>
          <p:nvPr/>
        </p:nvCxnSpPr>
        <p:spPr bwMode="auto">
          <a:xfrm>
            <a:off x="575556" y="4077072"/>
            <a:ext cx="0" cy="1656184"/>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8" name="직선 연결선 77"/>
          <p:cNvCxnSpPr/>
          <p:nvPr/>
        </p:nvCxnSpPr>
        <p:spPr bwMode="auto">
          <a:xfrm>
            <a:off x="3887924" y="4077072"/>
            <a:ext cx="0" cy="1656184"/>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 name="직선 화살표 연결선 8"/>
          <p:cNvCxnSpPr/>
          <p:nvPr/>
        </p:nvCxnSpPr>
        <p:spPr bwMode="auto">
          <a:xfrm>
            <a:off x="575556" y="4581128"/>
            <a:ext cx="3312368" cy="0"/>
          </a:xfrm>
          <a:prstGeom prst="straightConnector1">
            <a:avLst/>
          </a:prstGeom>
          <a:solidFill>
            <a:schemeClr val="accent1"/>
          </a:solidFill>
          <a:ln w="12700" cap="flat" cmpd="sng" algn="ctr">
            <a:solidFill>
              <a:schemeClr val="tx1"/>
            </a:solidFill>
            <a:prstDash val="solid"/>
            <a:round/>
            <a:headEnd type="none" w="med" len="med"/>
            <a:tailEnd type="triangl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1" name="직사각형 10"/>
          <p:cNvSpPr/>
          <p:nvPr/>
        </p:nvSpPr>
        <p:spPr>
          <a:xfrm>
            <a:off x="1187624" y="4272975"/>
            <a:ext cx="2188420" cy="338554"/>
          </a:xfrm>
          <a:prstGeom prst="rect">
            <a:avLst/>
          </a:prstGeom>
        </p:spPr>
        <p:txBody>
          <a:bodyPr wrap="none">
            <a:spAutoFit/>
          </a:bodyPr>
          <a:lstStyle/>
          <a:p>
            <a:r>
              <a:rPr lang="en-US" altLang="ko-KR" sz="1600" dirty="0"/>
              <a:t>Ranging Control Frame </a:t>
            </a:r>
            <a:endParaRPr lang="ko-KR" altLang="en-US" sz="1600" dirty="0"/>
          </a:p>
        </p:txBody>
      </p:sp>
      <p:sp>
        <p:nvSpPr>
          <p:cNvPr id="13" name="직사각형 12"/>
          <p:cNvSpPr/>
          <p:nvPr/>
        </p:nvSpPr>
        <p:spPr bwMode="auto">
          <a:xfrm>
            <a:off x="4628790" y="3676955"/>
            <a:ext cx="1080120" cy="360040"/>
          </a:xfrm>
          <a:prstGeom prst="rect">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altLang="ko-KR" sz="1600" dirty="0" smtClean="0"/>
              <a:t>Controller</a:t>
            </a:r>
            <a:endParaRPr kumimoji="0" lang="ko-KR" altLang="en-US" sz="1600" b="0" i="0" u="none" strike="noStrike" cap="none" normalizeH="0" baseline="0" dirty="0" smtClean="0">
              <a:ln>
                <a:noFill/>
              </a:ln>
              <a:solidFill>
                <a:schemeClr val="tx1"/>
              </a:solidFill>
              <a:effectLst/>
            </a:endParaRPr>
          </a:p>
        </p:txBody>
      </p:sp>
      <p:sp>
        <p:nvSpPr>
          <p:cNvPr id="14" name="직사각형 13"/>
          <p:cNvSpPr/>
          <p:nvPr/>
        </p:nvSpPr>
        <p:spPr bwMode="auto">
          <a:xfrm>
            <a:off x="7941158" y="3649335"/>
            <a:ext cx="1080120" cy="360040"/>
          </a:xfrm>
          <a:prstGeom prst="rect">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algn="ctr"/>
            <a:r>
              <a:rPr lang="en-US" altLang="ko-KR" sz="1600" dirty="0" smtClean="0"/>
              <a:t>Controlee</a:t>
            </a:r>
            <a:endParaRPr lang="ko-KR" altLang="en-US" sz="1600" dirty="0"/>
          </a:p>
        </p:txBody>
      </p:sp>
      <p:cxnSp>
        <p:nvCxnSpPr>
          <p:cNvPr id="15" name="직선 연결선 14"/>
          <p:cNvCxnSpPr>
            <a:stCxn id="13" idx="2"/>
          </p:cNvCxnSpPr>
          <p:nvPr/>
        </p:nvCxnSpPr>
        <p:spPr bwMode="auto">
          <a:xfrm>
            <a:off x="5168850" y="4036995"/>
            <a:ext cx="12660" cy="1696262"/>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6" name="직선 연결선 15"/>
          <p:cNvCxnSpPr/>
          <p:nvPr/>
        </p:nvCxnSpPr>
        <p:spPr bwMode="auto">
          <a:xfrm>
            <a:off x="8481218" y="4036995"/>
            <a:ext cx="0" cy="1696262"/>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7" name="직선 화살표 연결선 16"/>
          <p:cNvCxnSpPr/>
          <p:nvPr/>
        </p:nvCxnSpPr>
        <p:spPr bwMode="auto">
          <a:xfrm>
            <a:off x="5168850" y="4541051"/>
            <a:ext cx="3312368" cy="0"/>
          </a:xfrm>
          <a:prstGeom prst="straightConnector1">
            <a:avLst/>
          </a:prstGeom>
          <a:solidFill>
            <a:schemeClr val="accent1"/>
          </a:solidFill>
          <a:ln w="12700" cap="flat" cmpd="sng" algn="ctr">
            <a:solidFill>
              <a:schemeClr val="tx1"/>
            </a:solidFill>
            <a:prstDash val="solid"/>
            <a:round/>
            <a:headEnd type="none" w="med" len="med"/>
            <a:tailEnd type="triangl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8" name="직사각형 17"/>
          <p:cNvSpPr/>
          <p:nvPr/>
        </p:nvSpPr>
        <p:spPr>
          <a:xfrm>
            <a:off x="5780918" y="4232898"/>
            <a:ext cx="2188420" cy="338554"/>
          </a:xfrm>
          <a:prstGeom prst="rect">
            <a:avLst/>
          </a:prstGeom>
        </p:spPr>
        <p:txBody>
          <a:bodyPr wrap="none">
            <a:spAutoFit/>
          </a:bodyPr>
          <a:lstStyle/>
          <a:p>
            <a:r>
              <a:rPr lang="en-US" altLang="ko-KR" sz="1600" dirty="0"/>
              <a:t>Ranging Control Frame </a:t>
            </a:r>
            <a:endParaRPr lang="ko-KR" altLang="en-US" sz="1600" dirty="0"/>
          </a:p>
        </p:txBody>
      </p:sp>
      <p:sp>
        <p:nvSpPr>
          <p:cNvPr id="19" name="직사각형 18"/>
          <p:cNvSpPr/>
          <p:nvPr/>
        </p:nvSpPr>
        <p:spPr bwMode="auto">
          <a:xfrm>
            <a:off x="65652" y="4933026"/>
            <a:ext cx="1080120" cy="360040"/>
          </a:xfrm>
          <a:prstGeom prst="rect">
            <a:avLst/>
          </a:prstGeom>
          <a:solidFill>
            <a:schemeClr val="bg1"/>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altLang="ko-KR" sz="1600" dirty="0" smtClean="0"/>
              <a:t>Initiator</a:t>
            </a:r>
            <a:endParaRPr kumimoji="0" lang="ko-KR" altLang="en-US" sz="1600" b="0" i="0" u="none" strike="noStrike" cap="none" normalizeH="0" baseline="0" dirty="0" smtClean="0">
              <a:ln>
                <a:noFill/>
              </a:ln>
              <a:solidFill>
                <a:schemeClr val="tx1"/>
              </a:solidFill>
              <a:effectLst/>
            </a:endParaRPr>
          </a:p>
        </p:txBody>
      </p:sp>
      <p:sp>
        <p:nvSpPr>
          <p:cNvPr id="20" name="직사각형 19"/>
          <p:cNvSpPr/>
          <p:nvPr/>
        </p:nvSpPr>
        <p:spPr bwMode="auto">
          <a:xfrm>
            <a:off x="3358354" y="4935237"/>
            <a:ext cx="1080120" cy="360040"/>
          </a:xfrm>
          <a:prstGeom prst="rect">
            <a:avLst/>
          </a:prstGeom>
          <a:solidFill>
            <a:schemeClr val="bg1"/>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altLang="ko-KR" sz="1600" dirty="0" smtClean="0"/>
              <a:t>Responder</a:t>
            </a:r>
            <a:endParaRPr kumimoji="0" lang="ko-KR" altLang="en-US" sz="1600" b="0" i="0" u="none" strike="noStrike" cap="none" normalizeH="0" baseline="0" dirty="0" smtClean="0">
              <a:ln>
                <a:noFill/>
              </a:ln>
              <a:solidFill>
                <a:schemeClr val="tx1"/>
              </a:solidFill>
              <a:effectLst/>
            </a:endParaRPr>
          </a:p>
        </p:txBody>
      </p:sp>
      <p:sp>
        <p:nvSpPr>
          <p:cNvPr id="21" name="직사각형 20"/>
          <p:cNvSpPr/>
          <p:nvPr/>
        </p:nvSpPr>
        <p:spPr bwMode="auto">
          <a:xfrm>
            <a:off x="4641450" y="4941168"/>
            <a:ext cx="1080120" cy="360040"/>
          </a:xfrm>
          <a:prstGeom prst="rect">
            <a:avLst/>
          </a:prstGeom>
          <a:solidFill>
            <a:schemeClr val="bg1"/>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altLang="ko-KR" sz="1600" dirty="0" smtClean="0"/>
              <a:t>Responder</a:t>
            </a:r>
            <a:endParaRPr kumimoji="0" lang="ko-KR" altLang="en-US" sz="1600" b="0" i="0" u="none" strike="noStrike" cap="none" normalizeH="0" baseline="0" dirty="0" smtClean="0">
              <a:ln>
                <a:noFill/>
              </a:ln>
              <a:solidFill>
                <a:schemeClr val="tx1"/>
              </a:solidFill>
              <a:effectLst/>
            </a:endParaRPr>
          </a:p>
        </p:txBody>
      </p:sp>
      <p:sp>
        <p:nvSpPr>
          <p:cNvPr id="22" name="직사각형 21"/>
          <p:cNvSpPr/>
          <p:nvPr/>
        </p:nvSpPr>
        <p:spPr bwMode="auto">
          <a:xfrm>
            <a:off x="7958967" y="4941168"/>
            <a:ext cx="1080120" cy="360040"/>
          </a:xfrm>
          <a:prstGeom prst="rect">
            <a:avLst/>
          </a:prstGeom>
          <a:solidFill>
            <a:schemeClr val="bg1"/>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algn="ctr"/>
            <a:r>
              <a:rPr lang="en-US" altLang="ko-KR" sz="1600" dirty="0" smtClean="0"/>
              <a:t>Initiator</a:t>
            </a:r>
            <a:endParaRPr lang="ko-KR" altLang="en-US" sz="1600" dirty="0"/>
          </a:p>
          <a:p>
            <a:pPr marL="0" marR="0" indent="0" algn="ctr" defTabSz="914400" rtl="0" eaLnBrk="0" fontAlgn="base" latinLnBrk="0" hangingPunct="0">
              <a:lnSpc>
                <a:spcPct val="100000"/>
              </a:lnSpc>
              <a:spcBef>
                <a:spcPct val="0"/>
              </a:spcBef>
              <a:spcAft>
                <a:spcPct val="0"/>
              </a:spcAft>
              <a:buClrTx/>
              <a:buSzTx/>
              <a:buFontTx/>
              <a:buNone/>
              <a:tabLst/>
            </a:pPr>
            <a:endParaRPr kumimoji="0" lang="ko-KR" altLang="en-US" sz="1600" b="0" i="0" u="none" strike="noStrike" cap="none" normalizeH="0" baseline="0" dirty="0" smtClean="0">
              <a:ln>
                <a:noFill/>
              </a:ln>
              <a:solidFill>
                <a:schemeClr val="tx1"/>
              </a:solidFill>
              <a:effectLst/>
            </a:endParaRPr>
          </a:p>
        </p:txBody>
      </p:sp>
      <p:cxnSp>
        <p:nvCxnSpPr>
          <p:cNvPr id="27" name="직선 화살표 연결선 26"/>
          <p:cNvCxnSpPr/>
          <p:nvPr/>
        </p:nvCxnSpPr>
        <p:spPr bwMode="auto">
          <a:xfrm>
            <a:off x="605712" y="5693179"/>
            <a:ext cx="3312368" cy="0"/>
          </a:xfrm>
          <a:prstGeom prst="straightConnector1">
            <a:avLst/>
          </a:prstGeom>
          <a:solidFill>
            <a:schemeClr val="accent1"/>
          </a:solidFill>
          <a:ln w="12700" cap="flat" cmpd="sng" algn="ctr">
            <a:solidFill>
              <a:schemeClr val="tx1"/>
            </a:solidFill>
            <a:prstDash val="solid"/>
            <a:round/>
            <a:headEnd type="none" w="med" len="med"/>
            <a:tailEnd type="triangl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8" name="직사각형 27"/>
          <p:cNvSpPr/>
          <p:nvPr/>
        </p:nvSpPr>
        <p:spPr>
          <a:xfrm>
            <a:off x="2023590" y="5354625"/>
            <a:ext cx="516488" cy="338554"/>
          </a:xfrm>
          <a:prstGeom prst="rect">
            <a:avLst/>
          </a:prstGeom>
        </p:spPr>
        <p:txBody>
          <a:bodyPr wrap="none">
            <a:spAutoFit/>
          </a:bodyPr>
          <a:lstStyle/>
          <a:p>
            <a:r>
              <a:rPr lang="en-US" altLang="ko-KR" sz="1600" dirty="0" smtClean="0"/>
              <a:t>Poll</a:t>
            </a:r>
            <a:endParaRPr lang="ko-KR" altLang="en-US" sz="1600" dirty="0"/>
          </a:p>
        </p:txBody>
      </p:sp>
      <p:cxnSp>
        <p:nvCxnSpPr>
          <p:cNvPr id="29" name="직선 화살표 연결선 28"/>
          <p:cNvCxnSpPr/>
          <p:nvPr/>
        </p:nvCxnSpPr>
        <p:spPr bwMode="auto">
          <a:xfrm flipH="1">
            <a:off x="5168850" y="5733256"/>
            <a:ext cx="3299708" cy="1"/>
          </a:xfrm>
          <a:prstGeom prst="straightConnector1">
            <a:avLst/>
          </a:prstGeom>
          <a:solidFill>
            <a:schemeClr val="accent1"/>
          </a:solidFill>
          <a:ln w="12700" cap="flat" cmpd="sng" algn="ctr">
            <a:solidFill>
              <a:schemeClr val="tx1"/>
            </a:solidFill>
            <a:prstDash val="solid"/>
            <a:round/>
            <a:headEnd type="none" w="med" len="med"/>
            <a:tailEnd type="triangl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4" name="직사각형 33"/>
          <p:cNvSpPr/>
          <p:nvPr/>
        </p:nvSpPr>
        <p:spPr>
          <a:xfrm>
            <a:off x="6616884" y="5375250"/>
            <a:ext cx="516488" cy="338554"/>
          </a:xfrm>
          <a:prstGeom prst="rect">
            <a:avLst/>
          </a:prstGeom>
        </p:spPr>
        <p:txBody>
          <a:bodyPr wrap="none">
            <a:spAutoFit/>
          </a:bodyPr>
          <a:lstStyle/>
          <a:p>
            <a:r>
              <a:rPr lang="en-US" altLang="ko-KR" sz="1600" dirty="0" smtClean="0"/>
              <a:t>Poll</a:t>
            </a:r>
            <a:endParaRPr lang="ko-KR" altLang="en-US" sz="1600" dirty="0"/>
          </a:p>
        </p:txBody>
      </p:sp>
      <p:sp>
        <p:nvSpPr>
          <p:cNvPr id="30" name="바닥글 개체 틀 4"/>
          <p:cNvSpPr>
            <a:spLocks noGrp="1"/>
          </p:cNvSpPr>
          <p:nvPr>
            <p:ph type="ftr" sz="quarter" idx="11"/>
          </p:nvPr>
        </p:nvSpPr>
        <p:spPr>
          <a:xfrm>
            <a:off x="5486400" y="6475413"/>
            <a:ext cx="3124200" cy="184666"/>
          </a:xfrm>
        </p:spPr>
        <p:txBody>
          <a:bodyPr/>
          <a:lstStyle/>
          <a:p>
            <a:r>
              <a:rPr lang="en-US" altLang="en-US" smtClean="0"/>
              <a:t>Zheda Li (Samsung) et. al.</a:t>
            </a:r>
            <a:endParaRPr lang="en-US" altLang="en-US" dirty="0"/>
          </a:p>
        </p:txBody>
      </p:sp>
    </p:spTree>
    <p:extLst>
      <p:ext uri="{BB962C8B-B14F-4D97-AF65-F5344CB8AC3E}">
        <p14:creationId xmlns:p14="http://schemas.microsoft.com/office/powerpoint/2010/main" val="349977398"/>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문서" ma:contentTypeID="0x010100E834B35462A46548945328F12BCA4728" ma:contentTypeVersion="0" ma:contentTypeDescription="새 문서를 만듭니다." ma:contentTypeScope="" ma:versionID="caa3b0ab238b32a9fece07012c7d17c4">
  <xsd:schema xmlns:xsd="http://www.w3.org/2001/XMLSchema" xmlns:xs="http://www.w3.org/2001/XMLSchema" xmlns:p="http://schemas.microsoft.com/office/2006/metadata/properties" targetNamespace="http://schemas.microsoft.com/office/2006/metadata/properties" ma:root="true" ma:fieldsID="98509c16e2068e4d5d0612c501c19757">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콘텐츠 형식"/>
        <xsd:element ref="dc:title" minOccurs="0" maxOccurs="1" ma:index="4" ma:displayName="제목"/>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2B6BCB54-DCE7-4522-8AFD-C0E8E3F0C9DF}">
  <ds:schemaRefs>
    <ds:schemaRef ds:uri="http://schemas.microsoft.com/sharepoint/v3/contenttype/forms"/>
  </ds:schemaRefs>
</ds:datastoreItem>
</file>

<file path=customXml/itemProps2.xml><?xml version="1.0" encoding="utf-8"?>
<ds:datastoreItem xmlns:ds="http://schemas.openxmlformats.org/officeDocument/2006/customXml" ds:itemID="{131EC1CB-4E64-468E-A312-64D67AB194AA}">
  <ds:schemaRefs>
    <ds:schemaRef ds:uri="http://schemas.microsoft.com/office/2006/metadata/properties"/>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http://purl.org/dc/elements/1.1/"/>
    <ds:schemaRef ds:uri="http://www.w3.org/XML/1998/namespace"/>
    <ds:schemaRef ds:uri="http://purl.org/dc/dcmitype/"/>
  </ds:schemaRefs>
</ds:datastoreItem>
</file>

<file path=customXml/itemProps3.xml><?xml version="1.0" encoding="utf-8"?>
<ds:datastoreItem xmlns:ds="http://schemas.openxmlformats.org/officeDocument/2006/customXml" ds:itemID="{2FC803E8-072C-4764-B01B-5CDFA5DACF1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
  <TotalTime>7338</TotalTime>
  <Words>2461</Words>
  <Application>Microsoft Office PowerPoint</Application>
  <PresentationFormat>On-screen Show (4:3)</PresentationFormat>
  <Paragraphs>575</Paragraphs>
  <Slides>25</Slides>
  <Notes>19</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25</vt:i4>
      </vt:variant>
    </vt:vector>
  </HeadingPairs>
  <TitlesOfParts>
    <vt:vector size="32" baseType="lpstr">
      <vt:lpstr>맑은 고딕</vt:lpstr>
      <vt:lpstr>SF Hello Regular</vt:lpstr>
      <vt:lpstr>SF Hello Semibold</vt:lpstr>
      <vt:lpstr>Arial</vt:lpstr>
      <vt:lpstr>Times New Roman</vt:lpstr>
      <vt:lpstr>Wingdings</vt:lpstr>
      <vt:lpstr>IEEE-P802_15</vt:lpstr>
      <vt:lpstr>PowerPoint Presentation</vt:lpstr>
      <vt:lpstr>Contents</vt:lpstr>
      <vt:lpstr>General Descriptions for Ranging</vt:lpstr>
      <vt:lpstr>Ranging Methods</vt:lpstr>
      <vt:lpstr>Ranging Round &amp; Ranging Block</vt:lpstr>
      <vt:lpstr>Numerology</vt:lpstr>
      <vt:lpstr>Ranging Round  </vt:lpstr>
      <vt:lpstr>Ranging Configuration (1/2)</vt:lpstr>
      <vt:lpstr>Ranging Configuration (2/2)</vt:lpstr>
      <vt:lpstr>Determine Role of Initiator(s)/Responder(s) </vt:lpstr>
      <vt:lpstr>Ranging Control IE</vt:lpstr>
      <vt:lpstr>Inclusion of Initiator/Responder List (IRL) IE in RC frame/pre-poll</vt:lpstr>
      <vt:lpstr>Ranging Scheduling IE</vt:lpstr>
      <vt:lpstr> Current Ranging Scheduling IE  </vt:lpstr>
      <vt:lpstr>Modified Ranging Scheduling (RS) IE</vt:lpstr>
      <vt:lpstr>Contention Period IE</vt:lpstr>
      <vt:lpstr>Configuration of Poll/Response Periods for Contention-Based Ranging </vt:lpstr>
      <vt:lpstr>Inclusion of Contention Period IE in the RC frame/pre-poll</vt:lpstr>
      <vt:lpstr>NHD Ranging Control and Procedures</vt:lpstr>
      <vt:lpstr>PPDU Format of Secure Ranging  </vt:lpstr>
      <vt:lpstr>NHD Ranging Request AOA IE </vt:lpstr>
      <vt:lpstr>NHD Ranging Request Reply Time IE </vt:lpstr>
      <vt:lpstr>NHD Ranging Request Round-Trip Measurement IE </vt:lpstr>
      <vt:lpstr>Message exchange chart: NHD multicast SS-TWR</vt:lpstr>
      <vt:lpstr>Message exchange chart: NHD multicast DS-TWR</vt:lpstr>
    </vt:vector>
  </TitlesOfParts>
  <Company>NXP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Frank Leong</dc:creator>
  <dc:description>&lt;doc#&gt;</dc:description>
  <cp:lastModifiedBy>Zheda Li</cp:lastModifiedBy>
  <cp:revision>507</cp:revision>
  <cp:lastPrinted>1998-02-10T13:28:06Z</cp:lastPrinted>
  <dcterms:created xsi:type="dcterms:W3CDTF">2018-03-05T13:27:29Z</dcterms:created>
  <dcterms:modified xsi:type="dcterms:W3CDTF">2019-01-03T13:10:11Z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NSCPROP">
    <vt:lpwstr>NSCCustomProperty</vt:lpwstr>
  </property>
  <property fmtid="{D5CDD505-2E9C-101B-9397-08002B2CF9AE}" pid="3" name="NSCPROP_SA">
    <vt:lpwstr>C:\Users\samsung\Desktop\15-18-0540-00-004z-Ranging IEs and Procedures.pptx</vt:lpwstr>
  </property>
  <property fmtid="{D5CDD505-2E9C-101B-9397-08002B2CF9AE}" pid="4" name="ContentTypeId">
    <vt:lpwstr>0x010100E834B35462A46548945328F12BCA4728</vt:lpwstr>
  </property>
  <property fmtid="{5C58129F-E5B8-477A-9B38-B3E54BFA04C8}" pid="2">
    <vt:lpwstr>05281D5334E406E4F0F2F06FDA24ACAFF1BD5AB125403AF41CF6068E8367EAD2</vt:lpwstr>
  </property>
</Properties>
</file>