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2"/>
  </p:notesMasterIdLst>
  <p:handoutMasterIdLst>
    <p:handoutMasterId r:id="rId73"/>
  </p:handoutMasterIdLst>
  <p:sldIdLst>
    <p:sldId id="412" r:id="rId5"/>
    <p:sldId id="404" r:id="rId6"/>
    <p:sldId id="407" r:id="rId7"/>
    <p:sldId id="423" r:id="rId8"/>
    <p:sldId id="408" r:id="rId9"/>
    <p:sldId id="410" r:id="rId10"/>
    <p:sldId id="411" r:id="rId11"/>
    <p:sldId id="413" r:id="rId12"/>
    <p:sldId id="414" r:id="rId13"/>
    <p:sldId id="459" r:id="rId14"/>
    <p:sldId id="460" r:id="rId15"/>
    <p:sldId id="344" r:id="rId16"/>
    <p:sldId id="397" r:id="rId17"/>
    <p:sldId id="300" r:id="rId18"/>
    <p:sldId id="415" r:id="rId19"/>
    <p:sldId id="416" r:id="rId20"/>
    <p:sldId id="417" r:id="rId21"/>
    <p:sldId id="418" r:id="rId22"/>
    <p:sldId id="419" r:id="rId23"/>
    <p:sldId id="420" r:id="rId24"/>
    <p:sldId id="421" r:id="rId25"/>
    <p:sldId id="422" r:id="rId26"/>
    <p:sldId id="458" r:id="rId27"/>
    <p:sldId id="398" r:id="rId28"/>
    <p:sldId id="439" r:id="rId29"/>
    <p:sldId id="440" r:id="rId30"/>
    <p:sldId id="441" r:id="rId31"/>
    <p:sldId id="442" r:id="rId32"/>
    <p:sldId id="443" r:id="rId33"/>
    <p:sldId id="399" r:id="rId34"/>
    <p:sldId id="400" r:id="rId35"/>
    <p:sldId id="401" r:id="rId36"/>
    <p:sldId id="402" r:id="rId37"/>
    <p:sldId id="444" r:id="rId38"/>
    <p:sldId id="445" r:id="rId39"/>
    <p:sldId id="446" r:id="rId40"/>
    <p:sldId id="368" r:id="rId41"/>
    <p:sldId id="276" r:id="rId42"/>
    <p:sldId id="277" r:id="rId43"/>
    <p:sldId id="278" r:id="rId44"/>
    <p:sldId id="279" r:id="rId45"/>
    <p:sldId id="369" r:id="rId46"/>
    <p:sldId id="370" r:id="rId47"/>
    <p:sldId id="424" r:id="rId48"/>
    <p:sldId id="425" r:id="rId49"/>
    <p:sldId id="426" r:id="rId50"/>
    <p:sldId id="427" r:id="rId51"/>
    <p:sldId id="428" r:id="rId52"/>
    <p:sldId id="429" r:id="rId53"/>
    <p:sldId id="430" r:id="rId54"/>
    <p:sldId id="431" r:id="rId55"/>
    <p:sldId id="432" r:id="rId56"/>
    <p:sldId id="433" r:id="rId57"/>
    <p:sldId id="434" r:id="rId58"/>
    <p:sldId id="435" r:id="rId59"/>
    <p:sldId id="436" r:id="rId60"/>
    <p:sldId id="437" r:id="rId61"/>
    <p:sldId id="385" r:id="rId62"/>
    <p:sldId id="447" r:id="rId63"/>
    <p:sldId id="448" r:id="rId64"/>
    <p:sldId id="449" r:id="rId65"/>
    <p:sldId id="451" r:id="rId66"/>
    <p:sldId id="452" r:id="rId67"/>
    <p:sldId id="453" r:id="rId68"/>
    <p:sldId id="454" r:id="rId69"/>
    <p:sldId id="456" r:id="rId70"/>
    <p:sldId id="457" r:id="rId7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da Li" initials="ZL"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0304" autoAdjust="0"/>
  </p:normalViewPr>
  <p:slideViewPr>
    <p:cSldViewPr>
      <p:cViewPr>
        <p:scale>
          <a:sx n="90" d="100"/>
          <a:sy n="90" d="100"/>
        </p:scale>
        <p:origin x="-2484" y="-420"/>
      </p:cViewPr>
      <p:guideLst>
        <p:guide orient="horz" pos="2160"/>
        <p:guide pos="2880"/>
      </p:guideLst>
    </p:cSldViewPr>
  </p:slideViewPr>
  <p:notesTextViewPr>
    <p:cViewPr>
      <p:scale>
        <a:sx n="1" d="1"/>
        <a:sy n="1" d="1"/>
      </p:scale>
      <p:origin x="0" y="0"/>
    </p:cViewPr>
  </p:notesTextViewPr>
  <p:notesViewPr>
    <p:cSldViewPr>
      <p:cViewPr varScale="1">
        <p:scale>
          <a:sx n="121" d="100"/>
          <a:sy n="121" d="100"/>
        </p:scale>
        <p:origin x="-4956"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17</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18</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19</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20</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21</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22</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ullet">
    <p:spTree>
      <p:nvGrpSpPr>
        <p:cNvPr id="1" name=""/>
        <p:cNvGrpSpPr/>
        <p:nvPr/>
      </p:nvGrpSpPr>
      <p:grpSpPr>
        <a:xfrm>
          <a:off x="0" y="0"/>
          <a:ext cx="0" cy="0"/>
          <a:chOff x="0" y="0"/>
          <a:chExt cx="0" cy="0"/>
        </a:xfrm>
      </p:grpSpPr>
      <p:sp>
        <p:nvSpPr>
          <p:cNvPr id="15" name="Text"/>
          <p:cNvSpPr txBox="1">
            <a:spLocks noGrp="1"/>
          </p:cNvSpPr>
          <p:nvPr>
            <p:ph type="body" sz="quarter" idx="13"/>
          </p:nvPr>
        </p:nvSpPr>
        <p:spPr>
          <a:xfrm>
            <a:off x="80312" y="6554629"/>
            <a:ext cx="7234238" cy="246221"/>
          </a:xfrm>
          <a:prstGeom prst="rect">
            <a:avLst/>
          </a:prstGeom>
        </p:spPr>
        <p:txBody>
          <a:bodyPr lIns="0" tIns="0" rIns="0" bIns="0" anchor="b">
            <a:spAutoFit/>
          </a:bodyPr>
          <a:lstStyle>
            <a:lvl1pPr marL="0" indent="0">
              <a:spcBef>
                <a:spcPts val="2856"/>
              </a:spcBef>
              <a:buClrTx/>
              <a:buSzTx/>
              <a:buNone/>
              <a:defRPr sz="1600">
                <a:solidFill>
                  <a:srgbClr val="8397A2"/>
                </a:solidFill>
              </a:defRPr>
            </a:lvl1pPr>
          </a:lstStyle>
          <a:p>
            <a:pPr marL="0" indent="0">
              <a:spcBef>
                <a:spcPts val="6800"/>
              </a:spcBef>
              <a:buClrTx/>
              <a:buSzTx/>
              <a:buNone/>
              <a:defRPr sz="1600">
                <a:solidFill>
                  <a:srgbClr val="8397A2"/>
                </a:solidFill>
              </a:defRPr>
            </a:pPr>
            <a:endParaRPr/>
          </a:p>
        </p:txBody>
      </p:sp>
      <p:sp>
        <p:nvSpPr>
          <p:cNvPr id="16" name="Text"/>
          <p:cNvSpPr txBox="1">
            <a:spLocks noGrp="1"/>
          </p:cNvSpPr>
          <p:nvPr>
            <p:ph type="body" sz="quarter" idx="14"/>
          </p:nvPr>
        </p:nvSpPr>
        <p:spPr>
          <a:xfrm>
            <a:off x="432737" y="965200"/>
            <a:ext cx="8277225" cy="1016305"/>
          </a:xfrm>
          <a:prstGeom prst="rect">
            <a:avLst/>
          </a:prstGeom>
        </p:spPr>
        <p:txBody>
          <a:bodyPr>
            <a:spAutoFit/>
          </a:bodyPr>
          <a:lstStyle>
            <a:lvl1pPr marL="0" indent="0">
              <a:spcBef>
                <a:spcPts val="2856"/>
              </a:spcBef>
              <a:buClrTx/>
              <a:buSzTx/>
              <a:buNone/>
              <a:defRPr sz="6000">
                <a:solidFill>
                  <a:srgbClr val="62ACDB"/>
                </a:solidFill>
              </a:defRPr>
            </a:lvl1pPr>
          </a:lstStyle>
          <a:p>
            <a:pPr marL="0" indent="0">
              <a:spcBef>
                <a:spcPts val="6800"/>
              </a:spcBef>
              <a:buClrTx/>
              <a:buSzTx/>
              <a:buNone/>
              <a:defRPr sz="6000">
                <a:solidFill>
                  <a:srgbClr val="62ACDB"/>
                </a:solidFill>
              </a:defRPr>
            </a:pPr>
            <a:endParaRPr/>
          </a:p>
        </p:txBody>
      </p:sp>
      <p:sp>
        <p:nvSpPr>
          <p:cNvPr id="17" name="Title Text"/>
          <p:cNvSpPr txBox="1">
            <a:spLocks noGrp="1"/>
          </p:cNvSpPr>
          <p:nvPr>
            <p:ph type="title"/>
          </p:nvPr>
        </p:nvSpPr>
        <p:spPr>
          <a:prstGeom prst="rect">
            <a:avLst/>
          </a:prstGeom>
        </p:spPr>
        <p:txBody>
          <a:bodyPr/>
          <a:lstStyle/>
          <a:p>
            <a:r>
              <a:t>Title Text</a:t>
            </a:r>
          </a:p>
        </p:txBody>
      </p:sp>
      <p:sp>
        <p:nvSpPr>
          <p:cNvPr id="1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3513645"/>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날짜 개체 틀 5"/>
          <p:cNvSpPr>
            <a:spLocks noGrp="1"/>
          </p:cNvSpPr>
          <p:nvPr>
            <p:ph type="dt" sz="half" idx="10"/>
          </p:nvPr>
        </p:nvSpPr>
        <p:spPr/>
        <p:txBody>
          <a:bodyPr/>
          <a:lstStyle/>
          <a:p>
            <a:r>
              <a:rPr lang="en-US" altLang="en-US" smtClean="0"/>
              <a:t>&lt;December 2018&gt;</a:t>
            </a:r>
            <a:endParaRPr lang="en-US" altLang="en-US" dirty="0"/>
          </a:p>
        </p:txBody>
      </p:sp>
      <p:sp>
        <p:nvSpPr>
          <p:cNvPr id="7" name="바닥글 개체 틀 6"/>
          <p:cNvSpPr>
            <a:spLocks noGrp="1"/>
          </p:cNvSpPr>
          <p:nvPr>
            <p:ph type="ftr" sz="quarter" idx="11"/>
          </p:nvPr>
        </p:nvSpPr>
        <p:spPr/>
        <p:txBody>
          <a:bodyPr/>
          <a:lstStyle/>
          <a:p>
            <a:r>
              <a:rPr lang="en-US" altLang="en-US" dirty="0" smtClean="0"/>
              <a:t>&lt;Jack Lee (Samsung) et. al.&gt;</a:t>
            </a:r>
            <a:endParaRPr lang="en-US" altLang="en-US" dirty="0"/>
          </a:p>
        </p:txBody>
      </p:sp>
      <p:sp>
        <p:nvSpPr>
          <p:cNvPr id="8" name="슬라이드 번호 개체 틀 7"/>
          <p:cNvSpPr>
            <a:spLocks noGrp="1"/>
          </p:cNvSpPr>
          <p:nvPr>
            <p:ph type="sldNum" sz="quarter" idx="12"/>
          </p:nvPr>
        </p:nvSpPr>
        <p:spPr/>
        <p:txBody>
          <a:bodyPr/>
          <a:lstStyle/>
          <a:p>
            <a:r>
              <a:rPr lang="en-US" altLang="en-US" smtClean="0"/>
              <a:t>Slide </a:t>
            </a:r>
            <a:fld id="{43A0C1D6-706E-4838-95A6-0943C43B1ADD}" type="slidenum">
              <a:rPr lang="en-US" altLang="en-US" smtClean="0"/>
              <a:pPr/>
              <a:t>‹#›</a:t>
            </a:fld>
            <a:endParaRPr lang="en-US" altLang="en-US"/>
          </a:p>
        </p:txBody>
      </p:sp>
      <p:sp>
        <p:nvSpPr>
          <p:cNvPr id="9" name="제목 8"/>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&lt;December 2018&gt;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&lt;Jack Lee (Samsung) et. al.&gt;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sz="1400" b="1" dirty="0" smtClean="0"/>
              <a:t> </a:t>
            </a:r>
            <a:r>
              <a:rPr lang="en-US" altLang="ko-KR" sz="1200" b="1" i="0" kern="1200" dirty="0" smtClean="0">
                <a:solidFill>
                  <a:schemeClr val="tx1"/>
                </a:solidFill>
                <a:effectLst/>
                <a:latin typeface="Times New Roman" pitchFamily="18" charset="0"/>
                <a:ea typeface="+mn-ea"/>
                <a:cs typeface="+mn-cs"/>
              </a:rPr>
              <a:t>15-18-0621-00-004z</a:t>
            </a:r>
            <a:r>
              <a:rPr lang="en-US" sz="1400" b="1" dirty="0" smtClean="0"/>
              <a:t> </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December 2018</a:t>
            </a:r>
            <a:endParaRPr lang="en-US" altLang="en-US" dirty="0"/>
          </a:p>
        </p:txBody>
      </p:sp>
      <p:sp>
        <p:nvSpPr>
          <p:cNvPr id="5" name="바닥글 개체 틀 4"/>
          <p:cNvSpPr>
            <a:spLocks noGrp="1"/>
          </p:cNvSpPr>
          <p:nvPr>
            <p:ph type="ftr" sz="quarter" idx="11"/>
          </p:nvPr>
        </p:nvSpPr>
        <p:spPr/>
        <p:txBody>
          <a:bodyPr/>
          <a:lstStyle/>
          <a:p>
            <a:r>
              <a:rPr lang="en-US" altLang="en-US" dirty="0" smtClean="0"/>
              <a:t>Jack Lee (Samsung) et. al.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ko-KR" sz="1600" dirty="0"/>
              <a:t>IEEE 802.15.4z MAC </a:t>
            </a:r>
            <a:r>
              <a:rPr lang="en-US" altLang="ko-KR" sz="1600" dirty="0" smtClean="0"/>
              <a:t>for Ranging</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a:t>
            </a:r>
            <a:r>
              <a:rPr lang="en-US" altLang="en-US" sz="1600" b="1" dirty="0"/>
              <a:t>Submitted: </a:t>
            </a:r>
            <a:r>
              <a:rPr lang="en-US" altLang="en-US" sz="1600" dirty="0" smtClean="0"/>
              <a:t>[20 December, 2018]</a:t>
            </a:r>
            <a:r>
              <a:rPr lang="en-US" altLang="en-US" sz="1600" dirty="0"/>
              <a:t>	</a:t>
            </a:r>
          </a:p>
          <a:p>
            <a:r>
              <a:rPr lang="en-US" altLang="en-US" sz="1600" b="1" dirty="0" smtClean="0"/>
              <a:t>Source:</a:t>
            </a:r>
            <a:r>
              <a:rPr lang="en-US" altLang="en-US" sz="1600" dirty="0" smtClean="0"/>
              <a:t> </a:t>
            </a:r>
            <a:r>
              <a:rPr lang="en-US" altLang="en-US" sz="1600" dirty="0"/>
              <a:t>[Jack </a:t>
            </a:r>
            <a:r>
              <a:rPr lang="en-US" altLang="en-US" sz="1600" dirty="0" smtClean="0"/>
              <a:t>Lee </a:t>
            </a:r>
            <a:r>
              <a:rPr lang="en-US" altLang="en-US" sz="1600" dirty="0"/>
              <a:t>(Samsung</a:t>
            </a:r>
            <a:r>
              <a:rPr lang="en-US" altLang="en-US" sz="1600" dirty="0" smtClean="0"/>
              <a:t>), </a:t>
            </a:r>
            <a:r>
              <a:rPr lang="en-US" altLang="en-US" sz="1600" dirty="0"/>
              <a:t>Mingyu Lee (Samsung</a:t>
            </a:r>
            <a:r>
              <a:rPr lang="en-US" altLang="en-US" sz="1600" dirty="0" smtClean="0"/>
              <a:t>),</a:t>
            </a:r>
            <a:r>
              <a:rPr lang="en-US" altLang="en-US" sz="1600" dirty="0"/>
              <a:t> Zheda </a:t>
            </a:r>
            <a:r>
              <a:rPr lang="en-US" altLang="en-US" sz="1600" dirty="0" smtClean="0"/>
              <a:t>Li (</a:t>
            </a:r>
            <a:r>
              <a:rPr lang="en-US" altLang="en-US" sz="1600" dirty="0"/>
              <a:t>Samsung), </a:t>
            </a:r>
            <a:r>
              <a:rPr lang="en-US" altLang="en-US" sz="1600" dirty="0" err="1" smtClean="0"/>
              <a:t>Seongah</a:t>
            </a:r>
            <a:r>
              <a:rPr lang="en-US" altLang="en-US" sz="1600" dirty="0" smtClean="0"/>
              <a:t> </a:t>
            </a:r>
            <a:r>
              <a:rPr lang="en-US" altLang="en-US" sz="1600" dirty="0" err="1"/>
              <a:t>Jeong</a:t>
            </a:r>
            <a:r>
              <a:rPr lang="en-US" altLang="en-US" sz="1600" dirty="0"/>
              <a:t> (Samsung),</a:t>
            </a:r>
            <a:r>
              <a:rPr lang="en-US" altLang="en-US" sz="1600" dirty="0" smtClean="0"/>
              <a:t> </a:t>
            </a:r>
            <a:r>
              <a:rPr lang="en-US" altLang="en-US" sz="1600" dirty="0"/>
              <a:t>Aditya Vinod Padaki </a:t>
            </a:r>
            <a:r>
              <a:rPr lang="en-US" altLang="en-US" sz="1600" dirty="0" smtClean="0"/>
              <a:t>(</a:t>
            </a:r>
            <a:r>
              <a:rPr lang="en-US" altLang="en-US" sz="1600" dirty="0"/>
              <a:t>Samsung), Ayman </a:t>
            </a:r>
            <a:r>
              <a:rPr lang="en-US" altLang="en-US" sz="1600" dirty="0" smtClean="0"/>
              <a:t>Naguib (Apple), </a:t>
            </a:r>
            <a:r>
              <a:rPr lang="en-US" altLang="en-US" sz="1600" dirty="0" err="1" smtClean="0"/>
              <a:t>Tushar</a:t>
            </a:r>
            <a:r>
              <a:rPr lang="en-US" altLang="en-US" sz="1600" dirty="0" smtClean="0"/>
              <a:t> </a:t>
            </a:r>
            <a:r>
              <a:rPr lang="en-US" altLang="ko-KR" sz="1600" dirty="0" smtClean="0"/>
              <a:t>Shah </a:t>
            </a:r>
            <a:r>
              <a:rPr lang="en-US" altLang="en-US" sz="1600" dirty="0" smtClean="0"/>
              <a:t>(Apple), </a:t>
            </a:r>
            <a:r>
              <a:rPr lang="en-US" altLang="ko-KR" sz="1600" dirty="0"/>
              <a:t>Robert </a:t>
            </a:r>
            <a:r>
              <a:rPr lang="en-US" altLang="ko-KR" sz="1600" dirty="0" err="1" smtClean="0"/>
              <a:t>Golshan</a:t>
            </a:r>
            <a:r>
              <a:rPr lang="en-US" altLang="en-US" sz="1600" dirty="0" smtClean="0"/>
              <a:t> (Apple), </a:t>
            </a:r>
            <a:r>
              <a:rPr lang="en-US" altLang="ko-KR" sz="1600" dirty="0" err="1"/>
              <a:t>Brima</a:t>
            </a:r>
            <a:r>
              <a:rPr lang="en-US" altLang="ko-KR" sz="1600" dirty="0"/>
              <a:t> </a:t>
            </a:r>
            <a:r>
              <a:rPr lang="en-US" altLang="ko-KR" sz="1600" dirty="0" smtClean="0"/>
              <a:t>Ibrahim</a:t>
            </a:r>
            <a:r>
              <a:rPr lang="en-US" altLang="ko-KR" sz="1600" dirty="0"/>
              <a:t> </a:t>
            </a:r>
            <a:r>
              <a:rPr lang="en-US" altLang="en-US" sz="1600" dirty="0" smtClean="0"/>
              <a:t>(NXP), </a:t>
            </a:r>
            <a:r>
              <a:rPr lang="en-US" altLang="ko-KR" sz="1600" dirty="0"/>
              <a:t>Frank </a:t>
            </a:r>
            <a:r>
              <a:rPr lang="en-US" altLang="ko-KR" sz="1600" dirty="0" smtClean="0"/>
              <a:t>Leong</a:t>
            </a:r>
            <a:r>
              <a:rPr lang="en-US" altLang="en-US" sz="1600" dirty="0" smtClean="0"/>
              <a:t> (NXP), </a:t>
            </a:r>
            <a:r>
              <a:rPr lang="en-US" altLang="ko-KR" sz="1600" dirty="0"/>
              <a:t>Rias </a:t>
            </a:r>
            <a:r>
              <a:rPr lang="en-US" altLang="ko-KR" sz="1600" dirty="0" smtClean="0"/>
              <a:t>Al-kadi</a:t>
            </a:r>
            <a:r>
              <a:rPr lang="en-US" altLang="en-US" sz="1600" dirty="0" smtClean="0"/>
              <a:t> (NXP), </a:t>
            </a:r>
            <a:r>
              <a:rPr lang="en-US" altLang="ko-KR" sz="1600" dirty="0"/>
              <a:t>Hendrik </a:t>
            </a:r>
            <a:r>
              <a:rPr lang="en-US" altLang="ko-KR" sz="1600" dirty="0" smtClean="0"/>
              <a:t>Ahlendorf</a:t>
            </a:r>
            <a:r>
              <a:rPr lang="en-US" altLang="en-US" sz="1600" dirty="0" smtClean="0"/>
              <a:t> (NXP), </a:t>
            </a:r>
            <a:r>
              <a:rPr lang="en-US" altLang="ko-KR" sz="1600" dirty="0"/>
              <a:t>Diwakar </a:t>
            </a:r>
            <a:r>
              <a:rPr lang="en-US" altLang="ko-KR" sz="1600" dirty="0" smtClean="0"/>
              <a:t>Subraveti </a:t>
            </a:r>
            <a:r>
              <a:rPr lang="en-US" altLang="en-US" sz="1600" dirty="0" smtClean="0"/>
              <a:t>(NXP)]</a:t>
            </a:r>
          </a:p>
          <a:p>
            <a:pPr>
              <a:spcBef>
                <a:spcPts val="600"/>
              </a:spcBef>
              <a:spcAft>
                <a:spcPts val="600"/>
              </a:spcAft>
            </a:pPr>
            <a:r>
              <a:rPr lang="en-US" altLang="en-US" sz="1600" b="1" dirty="0" smtClean="0"/>
              <a:t>Re</a:t>
            </a:r>
            <a:r>
              <a:rPr lang="en-US" altLang="en-US" sz="1600" b="1" dirty="0"/>
              <a:t>:</a:t>
            </a:r>
            <a:r>
              <a:rPr lang="en-US" altLang="en-US" sz="1600" dirty="0"/>
              <a:t> </a:t>
            </a:r>
            <a:r>
              <a:rPr lang="en-US" altLang="en-US" sz="1600" dirty="0" smtClean="0"/>
              <a:t>[Input to the Task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[Presentation, </a:t>
            </a:r>
            <a:r>
              <a:rPr lang="en-US" altLang="ko-KR" sz="1600" dirty="0"/>
              <a:t>possible inclusion in IEEE 802.15.4z MAC</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[Presentation, </a:t>
            </a:r>
            <a:r>
              <a:rPr lang="en-US" altLang="ko-KR" sz="1600" dirty="0"/>
              <a:t>possible inclusion in IEEE 802.15.4z MAC</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a:t>
            </a:r>
            <a:r>
              <a:rPr lang="en-US" altLang="ko-KR" sz="1600" dirty="0"/>
              <a:t>This document does not represent the agreed views of the IEEE 802.15 Working Group. It represents only the views of the participants listed in the “Source(s)” field above.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2206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Interval based Mode  </a:t>
            </a:r>
            <a:endParaRPr lang="en-US" sz="3200" dirty="0"/>
          </a:p>
        </p:txBody>
      </p:sp>
      <p:sp>
        <p:nvSpPr>
          <p:cNvPr id="56" name="Rectangle 3"/>
          <p:cNvSpPr txBox="1">
            <a:spLocks noChangeArrowheads="1"/>
          </p:cNvSpPr>
          <p:nvPr/>
        </p:nvSpPr>
        <p:spPr bwMode="auto">
          <a:xfrm>
            <a:off x="611560"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adjusted </a:t>
            </a:r>
          </a:p>
          <a:p>
            <a:pPr>
              <a:buFont typeface="Wingdings" panose="05000000000000000000" pitchFamily="2" charset="2"/>
              <a:buChar char="§"/>
            </a:pPr>
            <a:r>
              <a:rPr lang="en-US" altLang="ko-KR" sz="2000" dirty="0" smtClean="0">
                <a:latin typeface="Times New Roman" panose="02020603050405020304" pitchFamily="18" charset="0"/>
                <a:cs typeface="Times New Roman" panose="02020603050405020304" pitchFamily="18" charset="0"/>
              </a:rPr>
              <a:t>There </a:t>
            </a:r>
            <a:r>
              <a:rPr lang="en-US" altLang="ko-KR" sz="2000" dirty="0">
                <a:latin typeface="Times New Roman" panose="02020603050405020304" pitchFamily="18" charset="0"/>
                <a:cs typeface="Times New Roman" panose="02020603050405020304" pitchFamily="18" charset="0"/>
              </a:rPr>
              <a:t>can be multiple active ranging rounds within a ranging block</a:t>
            </a:r>
            <a:r>
              <a:rPr lang="en-US" altLang="ko-KR"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Interval is multiple of </a:t>
            </a:r>
            <a:r>
              <a:rPr lang="en-US" altLang="ko-KR" sz="2000" i="1" kern="0" dirty="0" err="1" smtClean="0">
                <a:latin typeface="Times New Roman" panose="02020603050405020304" pitchFamily="18" charset="0"/>
                <a:ea typeface="맑은 고딕"/>
                <a:cs typeface="Times New Roman" panose="02020603050405020304" pitchFamily="18" charset="0"/>
              </a:rPr>
              <a:t>MinimumBlockLength</a:t>
            </a:r>
            <a:r>
              <a:rPr lang="en-US" altLang="ko-KR" sz="2000" i="1" kern="0" dirty="0">
                <a:latin typeface="Times New Roman" panose="02020603050405020304" pitchFamily="18" charset="0"/>
                <a:ea typeface="맑은 고딕"/>
                <a:cs typeface="Times New Roman" panose="02020603050405020304" pitchFamily="18" charset="0"/>
              </a:rPr>
              <a:t> </a:t>
            </a:r>
            <a:r>
              <a:rPr lang="en-US" altLang="ko-KR" sz="2000" kern="0" dirty="0" smtClean="0">
                <a:latin typeface="Times New Roman" panose="02020603050405020304" pitchFamily="18" charset="0"/>
                <a:ea typeface="맑은 고딕"/>
                <a:cs typeface="Times New Roman" panose="02020603050405020304" pitchFamily="18" charset="0"/>
              </a:rPr>
              <a:t>plus multiple of length of slot </a:t>
            </a:r>
            <a:endParaRPr lang="en-US" altLang="ko-KR" sz="2000" dirty="0">
              <a:latin typeface="Times New Roman" panose="02020603050405020304" pitchFamily="18" charset="0"/>
              <a:cs typeface="Times New Roman" panose="02020603050405020304" pitchFamily="18" charset="0"/>
            </a:endParaRPr>
          </a:p>
        </p:txBody>
      </p:sp>
      <p:sp>
        <p:nvSpPr>
          <p:cNvPr id="57" name="Rectangle 61"/>
          <p:cNvSpPr/>
          <p:nvPr/>
        </p:nvSpPr>
        <p:spPr>
          <a:xfrm>
            <a:off x="1831622" y="5159689"/>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N</a:t>
            </a:r>
            <a:endParaRPr lang="en-US" sz="1050" baseline="-25000" dirty="0"/>
          </a:p>
        </p:txBody>
      </p:sp>
      <p:cxnSp>
        <p:nvCxnSpPr>
          <p:cNvPr id="58" name="Straight Connector 70"/>
          <p:cNvCxnSpPr/>
          <p:nvPr/>
        </p:nvCxnSpPr>
        <p:spPr>
          <a:xfrm>
            <a:off x="1520349" y="5346205"/>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1" name="직선 연결선 60"/>
          <p:cNvCxnSpPr/>
          <p:nvPr/>
        </p:nvCxnSpPr>
        <p:spPr>
          <a:xfrm flipH="1">
            <a:off x="710544" y="3952397"/>
            <a:ext cx="2725" cy="10401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직선 연결선 61"/>
          <p:cNvCxnSpPr/>
          <p:nvPr/>
        </p:nvCxnSpPr>
        <p:spPr>
          <a:xfrm>
            <a:off x="6457277" y="3952397"/>
            <a:ext cx="6288" cy="107798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p:nvPr/>
        </p:nvCxnSpPr>
        <p:spPr>
          <a:xfrm>
            <a:off x="710544" y="4089445"/>
            <a:ext cx="5740445"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887432" y="3798509"/>
            <a:ext cx="1396536" cy="307777"/>
          </a:xfrm>
          <a:prstGeom prst="rect">
            <a:avLst/>
          </a:prstGeom>
          <a:noFill/>
        </p:spPr>
        <p:txBody>
          <a:bodyPr wrap="none" rtlCol="0">
            <a:spAutoFit/>
          </a:bodyPr>
          <a:lstStyle/>
          <a:p>
            <a:pPr algn="ctr"/>
            <a:r>
              <a:rPr lang="en-US" altLang="ko-KR" sz="1400" dirty="0">
                <a:cs typeface="Times New Roman" panose="02020603050405020304" pitchFamily="18" charset="0"/>
              </a:rPr>
              <a:t>Ranging </a:t>
            </a:r>
            <a:r>
              <a:rPr lang="en-US" altLang="ko-KR" sz="1400" dirty="0" smtClean="0">
                <a:cs typeface="Times New Roman" panose="02020603050405020304" pitchFamily="18" charset="0"/>
              </a:rPr>
              <a:t>Interval</a:t>
            </a:r>
            <a:endParaRPr lang="en-US" sz="1400" dirty="0"/>
          </a:p>
        </p:txBody>
      </p:sp>
      <p:cxnSp>
        <p:nvCxnSpPr>
          <p:cNvPr id="73" name="직선 화살표 연결선 72"/>
          <p:cNvCxnSpPr/>
          <p:nvPr/>
        </p:nvCxnSpPr>
        <p:spPr>
          <a:xfrm>
            <a:off x="702924" y="5052426"/>
            <a:ext cx="2052000"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073428" y="4740942"/>
            <a:ext cx="1268296"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a:t>
            </a:r>
            <a:r>
              <a:rPr lang="en-US" sz="1400" dirty="0" smtClean="0">
                <a:latin typeface="Times New Roman" panose="02020603050405020304" pitchFamily="18" charset="0"/>
                <a:cs typeface="Times New Roman" panose="02020603050405020304" pitchFamily="18" charset="0"/>
              </a:rPr>
              <a:t>Block</a:t>
            </a:r>
          </a:p>
        </p:txBody>
      </p:sp>
      <p:cxnSp>
        <p:nvCxnSpPr>
          <p:cNvPr id="75" name="직선 연결선 74"/>
          <p:cNvCxnSpPr/>
          <p:nvPr/>
        </p:nvCxnSpPr>
        <p:spPr>
          <a:xfrm>
            <a:off x="2746879" y="4929025"/>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6" name="직사각형 75"/>
          <p:cNvSpPr/>
          <p:nvPr/>
        </p:nvSpPr>
        <p:spPr bwMode="auto">
          <a:xfrm>
            <a:off x="35497" y="3798508"/>
            <a:ext cx="9015530" cy="20787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77" name="평행 사변형 76"/>
          <p:cNvSpPr/>
          <p:nvPr/>
        </p:nvSpPr>
        <p:spPr bwMode="auto">
          <a:xfrm>
            <a:off x="35496" y="3573016"/>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Interval based Mode</a:t>
            </a:r>
            <a:endParaRPr lang="ko-KR" altLang="en-US" sz="1400" dirty="0">
              <a:latin typeface="Times New Roman" panose="02020603050405020304" pitchFamily="18" charset="0"/>
              <a:cs typeface="Times New Roman" panose="02020603050405020304" pitchFamily="18" charset="0"/>
            </a:endParaRPr>
          </a:p>
        </p:txBody>
      </p:sp>
      <p:sp>
        <p:nvSpPr>
          <p:cNvPr id="78" name="Rectangle 34"/>
          <p:cNvSpPr/>
          <p:nvPr/>
        </p:nvSpPr>
        <p:spPr>
          <a:xfrm>
            <a:off x="713269" y="5150216"/>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cxnSp>
        <p:nvCxnSpPr>
          <p:cNvPr id="79" name="Straight Connector 70"/>
          <p:cNvCxnSpPr/>
          <p:nvPr/>
        </p:nvCxnSpPr>
        <p:spPr>
          <a:xfrm>
            <a:off x="7429099" y="536052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0" name="직선 화살표 연결선 58"/>
          <p:cNvCxnSpPr/>
          <p:nvPr/>
        </p:nvCxnSpPr>
        <p:spPr>
          <a:xfrm flipV="1">
            <a:off x="6499820" y="5048719"/>
            <a:ext cx="2052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직선 연결선 62"/>
          <p:cNvCxnSpPr/>
          <p:nvPr/>
        </p:nvCxnSpPr>
        <p:spPr>
          <a:xfrm>
            <a:off x="8578081" y="4924460"/>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 name="Rectangle 34"/>
          <p:cNvSpPr/>
          <p:nvPr/>
        </p:nvSpPr>
        <p:spPr>
          <a:xfrm>
            <a:off x="6466777" y="5158757"/>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sp>
        <p:nvSpPr>
          <p:cNvPr id="107" name="Rectangle 34"/>
          <p:cNvSpPr/>
          <p:nvPr/>
        </p:nvSpPr>
        <p:spPr>
          <a:xfrm>
            <a:off x="7635669" y="5145461"/>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M</a:t>
            </a:r>
            <a:endParaRPr lang="en-US" sz="1050" baseline="-25000" dirty="0"/>
          </a:p>
        </p:txBody>
      </p:sp>
      <p:sp>
        <p:nvSpPr>
          <p:cNvPr id="108" name="TextBox 107"/>
          <p:cNvSpPr txBox="1"/>
          <p:nvPr/>
        </p:nvSpPr>
        <p:spPr>
          <a:xfrm>
            <a:off x="6878575" y="4754065"/>
            <a:ext cx="1313181"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Block </a:t>
            </a:r>
          </a:p>
        </p:txBody>
      </p:sp>
      <p:cxnSp>
        <p:nvCxnSpPr>
          <p:cNvPr id="109" name="직선 연결선 51"/>
          <p:cNvCxnSpPr/>
          <p:nvPr/>
        </p:nvCxnSpPr>
        <p:spPr>
          <a:xfrm>
            <a:off x="708043" y="5109784"/>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0" name="직선 연결선 51"/>
          <p:cNvCxnSpPr/>
          <p:nvPr/>
        </p:nvCxnSpPr>
        <p:spPr>
          <a:xfrm>
            <a:off x="6466777" y="5101367"/>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2" name="직선 화살표 연결선 128"/>
          <p:cNvCxnSpPr/>
          <p:nvPr/>
        </p:nvCxnSpPr>
        <p:spPr>
          <a:xfrm>
            <a:off x="702923" y="4610049"/>
            <a:ext cx="482453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34"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
        <p:nvSpPr>
          <p:cNvPr id="5" name="직사각형 4"/>
          <p:cNvSpPr/>
          <p:nvPr/>
        </p:nvSpPr>
        <p:spPr>
          <a:xfrm>
            <a:off x="1903350" y="4119463"/>
            <a:ext cx="2380618" cy="461665"/>
          </a:xfrm>
          <a:prstGeom prst="rect">
            <a:avLst/>
          </a:prstGeom>
        </p:spPr>
        <p:txBody>
          <a:bodyPr wrap="square">
            <a:spAutoFit/>
          </a:bodyPr>
          <a:lstStyle/>
          <a:p>
            <a:pPr algn="ctr"/>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pPr algn="ctr"/>
            <a:r>
              <a:rPr lang="en-US" altLang="ko-KR" i="1" kern="0" dirty="0" err="1" smtClean="0">
                <a:latin typeface="Times New Roman"/>
                <a:ea typeface="맑은 고딕"/>
                <a:cs typeface="Times New Roman"/>
              </a:rPr>
              <a:t>MinimumBlockLength</a:t>
            </a:r>
            <a:endParaRPr lang="ko-KR" altLang="en-US" dirty="0"/>
          </a:p>
        </p:txBody>
      </p:sp>
      <p:sp>
        <p:nvSpPr>
          <p:cNvPr id="40" name="직사각형 39"/>
          <p:cNvSpPr/>
          <p:nvPr/>
        </p:nvSpPr>
        <p:spPr>
          <a:xfrm>
            <a:off x="5472587" y="4119463"/>
            <a:ext cx="990977" cy="461665"/>
          </a:xfrm>
          <a:prstGeom prst="rect">
            <a:avLst/>
          </a:prstGeom>
        </p:spPr>
        <p:txBody>
          <a:bodyPr wrap="none">
            <a:spAutoFit/>
          </a:bodyPr>
          <a:lstStyle/>
          <a:p>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r>
              <a:rPr lang="en-US" altLang="ko-KR" kern="0" dirty="0" smtClean="0">
                <a:latin typeface="Times New Roman"/>
                <a:ea typeface="맑은 고딕"/>
                <a:cs typeface="Times New Roman"/>
              </a:rPr>
              <a:t>length of slot</a:t>
            </a:r>
            <a:endParaRPr lang="ko-KR" altLang="en-US" dirty="0"/>
          </a:p>
        </p:txBody>
      </p:sp>
      <p:cxnSp>
        <p:nvCxnSpPr>
          <p:cNvPr id="41" name="직선 화살표 연결선 128"/>
          <p:cNvCxnSpPr/>
          <p:nvPr/>
        </p:nvCxnSpPr>
        <p:spPr>
          <a:xfrm>
            <a:off x="5527460" y="4610049"/>
            <a:ext cx="923529" cy="134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직사각형 62"/>
          <p:cNvSpPr/>
          <p:nvPr/>
        </p:nvSpPr>
        <p:spPr>
          <a:xfrm>
            <a:off x="637104" y="5529899"/>
            <a:ext cx="4085291" cy="276999"/>
          </a:xfrm>
          <a:prstGeom prst="rect">
            <a:avLst/>
          </a:prstGeom>
        </p:spPr>
        <p:txBody>
          <a:bodyPr wrap="square">
            <a:spAutoFit/>
          </a:bodyPr>
          <a:lstStyle/>
          <a:p>
            <a:r>
              <a:rPr lang="en-US" altLang="ko-KR" dirty="0" smtClean="0">
                <a:cs typeface="Times New Roman" panose="02020603050405020304" pitchFamily="18" charset="0"/>
              </a:rPr>
              <a:t>* Ranging Block =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Tree>
    <p:extLst>
      <p:ext uri="{BB962C8B-B14F-4D97-AF65-F5344CB8AC3E}">
        <p14:creationId xmlns:p14="http://schemas.microsoft.com/office/powerpoint/2010/main" val="2694416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Block based Mode  </a:t>
            </a:r>
            <a:endParaRPr lang="en-US" sz="3200" dirty="0"/>
          </a:p>
        </p:txBody>
      </p:sp>
      <p:sp>
        <p:nvSpPr>
          <p:cNvPr id="56" name="Rectangle 3"/>
          <p:cNvSpPr txBox="1">
            <a:spLocks noChangeArrowheads="1"/>
          </p:cNvSpPr>
          <p:nvPr/>
        </p:nvSpPr>
        <p:spPr bwMode="auto">
          <a:xfrm>
            <a:off x="673918"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t>
            </a:r>
            <a:r>
              <a:rPr lang="en-US" altLang="ko-KR" sz="2000" kern="0" dirty="0" smtClean="0">
                <a:latin typeface="Times New Roman" panose="02020603050405020304" pitchFamily="18" charset="0"/>
                <a:ea typeface="맑은 고딕"/>
                <a:cs typeface="Times New Roman" panose="02020603050405020304" pitchFamily="18" charset="0"/>
              </a:rPr>
              <a:t>adjusted </a:t>
            </a:r>
            <a:endParaRPr lang="en-US" altLang="ko-KR" sz="2000" kern="0" dirty="0">
              <a:latin typeface="Times New Roman" panose="02020603050405020304" pitchFamily="18" charset="0"/>
              <a:ea typeface="맑은 고딕"/>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Time schedule for next active ranging round is repeatedly transmitted block-by-block: block, round, and slot index for the next active ranging round to </a:t>
            </a:r>
            <a:r>
              <a:rPr lang="en-US" altLang="ko-KR" sz="2000" dirty="0" smtClean="0">
                <a:latin typeface="Times New Roman" panose="02020603050405020304" pitchFamily="18" charset="0"/>
                <a:cs typeface="Times New Roman" panose="02020603050405020304" pitchFamily="18" charset="0"/>
              </a:rPr>
              <a:t>start </a:t>
            </a:r>
            <a:endParaRPr lang="en-US" altLang="ko-KR"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Referring to the selected ranging </a:t>
            </a:r>
            <a:r>
              <a:rPr lang="en-US" altLang="ko-KR" sz="2000" dirty="0" smtClean="0">
                <a:latin typeface="Times New Roman" panose="02020603050405020304" pitchFamily="18" charset="0"/>
                <a:cs typeface="Times New Roman" panose="02020603050405020304" pitchFamily="18" charset="0"/>
              </a:rPr>
              <a:t>block and the selected ranging round, </a:t>
            </a:r>
            <a:r>
              <a:rPr lang="en-US" altLang="ko-KR" sz="2000" dirty="0">
                <a:latin typeface="Times New Roman" panose="02020603050405020304" pitchFamily="18" charset="0"/>
                <a:cs typeface="Times New Roman" panose="02020603050405020304" pitchFamily="18" charset="0"/>
              </a:rPr>
              <a:t>the active ranging round of a block starts with a randomly selected </a:t>
            </a:r>
            <a:r>
              <a:rPr lang="en-US" altLang="ko-KR" sz="2000" dirty="0" smtClean="0">
                <a:latin typeface="Times New Roman" panose="02020603050405020304" pitchFamily="18" charset="0"/>
                <a:cs typeface="Times New Roman" panose="02020603050405020304" pitchFamily="18" charset="0"/>
              </a:rPr>
              <a:t>slot offset</a:t>
            </a:r>
            <a:endParaRPr lang="en-US" altLang="ko-KR" sz="2000" dirty="0">
              <a:latin typeface="Times New Roman" panose="02020603050405020304" pitchFamily="18" charset="0"/>
              <a:cs typeface="Times New Roman" panose="02020603050405020304" pitchFamily="18" charset="0"/>
            </a:endParaRPr>
          </a:p>
        </p:txBody>
      </p:sp>
      <p:sp>
        <p:nvSpPr>
          <p:cNvPr id="34" name="Rectangle 34"/>
          <p:cNvSpPr/>
          <p:nvPr/>
        </p:nvSpPr>
        <p:spPr>
          <a:xfrm>
            <a:off x="266760"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cxnSp>
        <p:nvCxnSpPr>
          <p:cNvPr id="35" name="직선 연결선 34"/>
          <p:cNvCxnSpPr/>
          <p:nvPr/>
        </p:nvCxnSpPr>
        <p:spPr>
          <a:xfrm>
            <a:off x="263249" y="4999448"/>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6101085" y="4952733"/>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263249" y="5169084"/>
            <a:ext cx="5837836"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54172" y="4839659"/>
            <a:ext cx="2589170" cy="307777"/>
          </a:xfrm>
          <a:prstGeom prst="rect">
            <a:avLst/>
          </a:prstGeom>
          <a:noFill/>
        </p:spPr>
        <p:txBody>
          <a:bodyPr wrap="none" rtlCol="0">
            <a:spAutoFit/>
          </a:bodyPr>
          <a:lstStyle/>
          <a:p>
            <a:pPr algn="ctr"/>
            <a:r>
              <a:rPr lang="en-US" sz="1400" dirty="0" smtClean="0">
                <a:latin typeface="Times New Roman" panose="02020603050405020304" pitchFamily="18" charset="0"/>
                <a:cs typeface="Times New Roman" panose="02020603050405020304" pitchFamily="18" charset="0"/>
              </a:rPr>
              <a:t>Multiple of Ranging block length</a:t>
            </a:r>
            <a:endParaRPr lang="en-US" sz="1400" dirty="0">
              <a:latin typeface="Times New Roman" panose="02020603050405020304" pitchFamily="18" charset="0"/>
              <a:cs typeface="Times New Roman" panose="02020603050405020304" pitchFamily="18" charset="0"/>
            </a:endParaRPr>
          </a:p>
        </p:txBody>
      </p:sp>
      <p:sp>
        <p:nvSpPr>
          <p:cNvPr id="39" name="직사각형 38"/>
          <p:cNvSpPr/>
          <p:nvPr/>
        </p:nvSpPr>
        <p:spPr bwMode="auto">
          <a:xfrm>
            <a:off x="72198" y="4797151"/>
            <a:ext cx="9015530" cy="164515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40" name="평행 사변형 39"/>
          <p:cNvSpPr/>
          <p:nvPr/>
        </p:nvSpPr>
        <p:spPr bwMode="auto">
          <a:xfrm>
            <a:off x="72197" y="4571582"/>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Block based Mode</a:t>
            </a:r>
            <a:endParaRPr lang="ko-KR" altLang="en-US" sz="1400" dirty="0">
              <a:latin typeface="Times New Roman" panose="02020603050405020304" pitchFamily="18" charset="0"/>
              <a:cs typeface="Times New Roman" panose="02020603050405020304" pitchFamily="18" charset="0"/>
            </a:endParaRPr>
          </a:p>
        </p:txBody>
      </p:sp>
      <p:sp>
        <p:nvSpPr>
          <p:cNvPr id="41" name="Rectangle 34"/>
          <p:cNvSpPr/>
          <p:nvPr/>
        </p:nvSpPr>
        <p:spPr>
          <a:xfrm>
            <a:off x="26750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2" name="Rectangle 61"/>
          <p:cNvSpPr/>
          <p:nvPr/>
        </p:nvSpPr>
        <p:spPr>
          <a:xfrm>
            <a:off x="2080911"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43" name="Straight Connector 70"/>
          <p:cNvCxnSpPr/>
          <p:nvPr/>
        </p:nvCxnSpPr>
        <p:spPr>
          <a:xfrm>
            <a:off x="1811674" y="5834686"/>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263249" y="5571892"/>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886782" y="5298597"/>
            <a:ext cx="1402948" cy="738664"/>
          </a:xfrm>
          <a:prstGeom prst="rect">
            <a:avLst/>
          </a:prstGeom>
          <a:noFill/>
        </p:spPr>
        <p:txBody>
          <a:bodyPr wrap="none" rtlCol="0">
            <a:spAutoFit/>
          </a:bodyPr>
          <a:lstStyle/>
          <a:p>
            <a:pPr algn="ctr"/>
            <a:r>
              <a:rPr lang="en-US" sz="1400" dirty="0"/>
              <a:t>Ranging Block </a:t>
            </a:r>
            <a:r>
              <a:rPr lang="en-US" sz="1400" dirty="0" smtClean="0"/>
              <a:t>1</a:t>
            </a:r>
          </a:p>
          <a:p>
            <a:pPr algn="ctr"/>
            <a:endParaRPr lang="ko-KR" altLang="en-US" sz="1400" dirty="0"/>
          </a:p>
          <a:p>
            <a:pPr algn="ctr"/>
            <a:r>
              <a:rPr lang="en-US" sz="1400" dirty="0" smtClean="0"/>
              <a:t> </a:t>
            </a:r>
            <a:endParaRPr lang="en-US" sz="1400" dirty="0"/>
          </a:p>
        </p:txBody>
      </p:sp>
      <p:sp>
        <p:nvSpPr>
          <p:cNvPr id="46" name="Rectangle 34"/>
          <p:cNvSpPr/>
          <p:nvPr/>
        </p:nvSpPr>
        <p:spPr>
          <a:xfrm>
            <a:off x="100664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7" name="TextBox 46"/>
          <p:cNvSpPr txBox="1"/>
          <p:nvPr/>
        </p:nvSpPr>
        <p:spPr>
          <a:xfrm>
            <a:off x="3430679" y="5300118"/>
            <a:ext cx="1372491" cy="307777"/>
          </a:xfrm>
          <a:prstGeom prst="rect">
            <a:avLst/>
          </a:prstGeom>
          <a:noFill/>
        </p:spPr>
        <p:txBody>
          <a:bodyPr wrap="none" rtlCol="0">
            <a:spAutoFit/>
          </a:bodyPr>
          <a:lstStyle/>
          <a:p>
            <a:pPr algn="ctr"/>
            <a:r>
              <a:rPr lang="en-US" sz="1400" dirty="0"/>
              <a:t>Ranging Block 2 </a:t>
            </a:r>
          </a:p>
        </p:txBody>
      </p:sp>
      <p:sp>
        <p:nvSpPr>
          <p:cNvPr id="48" name="Rectangle 34"/>
          <p:cNvSpPr/>
          <p:nvPr/>
        </p:nvSpPr>
        <p:spPr>
          <a:xfrm>
            <a:off x="610108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9" name="Rectangle 61"/>
          <p:cNvSpPr/>
          <p:nvPr/>
        </p:nvSpPr>
        <p:spPr>
          <a:xfrm>
            <a:off x="7936900" y="56823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0" name="Straight Connector 70"/>
          <p:cNvCxnSpPr/>
          <p:nvPr/>
        </p:nvCxnSpPr>
        <p:spPr>
          <a:xfrm>
            <a:off x="7667663" y="5831282"/>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6092079" y="5568488"/>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715862" y="5281237"/>
            <a:ext cx="1396536" cy="307777"/>
          </a:xfrm>
          <a:prstGeom prst="rect">
            <a:avLst/>
          </a:prstGeom>
          <a:noFill/>
        </p:spPr>
        <p:txBody>
          <a:bodyPr wrap="none" rtlCol="0">
            <a:spAutoFit/>
          </a:bodyPr>
          <a:lstStyle/>
          <a:p>
            <a:pPr algn="ctr"/>
            <a:r>
              <a:rPr lang="en-US" sz="1400" dirty="0"/>
              <a:t>Ranging Block </a:t>
            </a:r>
            <a:r>
              <a:rPr lang="en-US" sz="1400" dirty="0" smtClean="0"/>
              <a:t>N </a:t>
            </a:r>
            <a:endParaRPr lang="en-US" sz="1400" dirty="0"/>
          </a:p>
        </p:txBody>
      </p:sp>
      <p:sp>
        <p:nvSpPr>
          <p:cNvPr id="53" name="Rectangle 34"/>
          <p:cNvSpPr/>
          <p:nvPr/>
        </p:nvSpPr>
        <p:spPr>
          <a:xfrm>
            <a:off x="6834630"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4" name="직선 연결선 126"/>
          <p:cNvCxnSpPr/>
          <p:nvPr/>
        </p:nvCxnSpPr>
        <p:spPr>
          <a:xfrm flipH="1">
            <a:off x="2811498" y="5281237"/>
            <a:ext cx="0" cy="52378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Rectangle 34"/>
          <p:cNvSpPr/>
          <p:nvPr/>
        </p:nvSpPr>
        <p:spPr>
          <a:xfrm>
            <a:off x="280939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59" name="Rectangle 61"/>
          <p:cNvSpPr/>
          <p:nvPr/>
        </p:nvSpPr>
        <p:spPr>
          <a:xfrm>
            <a:off x="4622805"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0" name="Straight Connector 70"/>
          <p:cNvCxnSpPr/>
          <p:nvPr/>
        </p:nvCxnSpPr>
        <p:spPr>
          <a:xfrm>
            <a:off x="4353568" y="583214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3" name="직선 화살표 연결선 90"/>
          <p:cNvCxnSpPr/>
          <p:nvPr/>
        </p:nvCxnSpPr>
        <p:spPr>
          <a:xfrm>
            <a:off x="2805143" y="5569346"/>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Rectangle 34"/>
          <p:cNvSpPr/>
          <p:nvPr/>
        </p:nvSpPr>
        <p:spPr>
          <a:xfrm>
            <a:off x="354853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9" name="직선 화살표 연결선 58"/>
          <p:cNvCxnSpPr>
            <a:endCxn id="33" idx="1"/>
          </p:cNvCxnSpPr>
          <p:nvPr/>
        </p:nvCxnSpPr>
        <p:spPr>
          <a:xfrm>
            <a:off x="6104118" y="5869405"/>
            <a:ext cx="2667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5881515" y="6021288"/>
            <a:ext cx="800668" cy="307777"/>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slot offse</a:t>
            </a:r>
            <a:r>
              <a:rPr lang="en-US" sz="1400" dirty="0" smtClean="0">
                <a:latin typeface="Times New Roman" panose="02020603050405020304" pitchFamily="18" charset="0"/>
                <a:cs typeface="Times New Roman" panose="02020603050405020304" pitchFamily="18" charset="0"/>
              </a:rPr>
              <a:t>t</a:t>
            </a:r>
            <a:endParaRPr lang="en-US" sz="1400" dirty="0">
              <a:latin typeface="Times New Roman" panose="02020603050405020304" pitchFamily="18" charset="0"/>
              <a:cs typeface="Times New Roman" panose="02020603050405020304" pitchFamily="18" charset="0"/>
            </a:endParaRPr>
          </a:p>
        </p:txBody>
      </p:sp>
      <p:cxnSp>
        <p:nvCxnSpPr>
          <p:cNvPr id="83" name="Straight Connector 70"/>
          <p:cNvCxnSpPr/>
          <p:nvPr/>
        </p:nvCxnSpPr>
        <p:spPr>
          <a:xfrm>
            <a:off x="5635581" y="5877769"/>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4" name="직선 연결선 126"/>
          <p:cNvCxnSpPr/>
          <p:nvPr/>
        </p:nvCxnSpPr>
        <p:spPr>
          <a:xfrm>
            <a:off x="5357994" y="5281237"/>
            <a:ext cx="10546" cy="5957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직선 화살표 연결선 58"/>
          <p:cNvCxnSpPr/>
          <p:nvPr/>
        </p:nvCxnSpPr>
        <p:spPr>
          <a:xfrm flipV="1">
            <a:off x="2080911" y="5805264"/>
            <a:ext cx="728488"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2145622" y="5794646"/>
            <a:ext cx="543740" cy="276999"/>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round</a:t>
            </a:r>
            <a:endParaRPr lang="en-US" sz="1400" dirty="0">
              <a:latin typeface="Times New Roman" panose="02020603050405020304" pitchFamily="18" charset="0"/>
              <a:cs typeface="Times New Roman" panose="02020603050405020304" pitchFamily="18" charset="0"/>
            </a:endParaRPr>
          </a:p>
        </p:txBody>
      </p:sp>
      <p:sp>
        <p:nvSpPr>
          <p:cNvPr id="87" name="Rectangle 34"/>
          <p:cNvSpPr/>
          <p:nvPr/>
        </p:nvSpPr>
        <p:spPr>
          <a:xfrm>
            <a:off x="5299663" y="4348183"/>
            <a:ext cx="813691" cy="275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sp>
        <p:nvSpPr>
          <p:cNvPr id="88" name="Rectangle 34"/>
          <p:cNvSpPr/>
          <p:nvPr/>
        </p:nvSpPr>
        <p:spPr>
          <a:xfrm>
            <a:off x="6969472" y="4321837"/>
            <a:ext cx="813691" cy="275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aseline="-25000" dirty="0"/>
          </a:p>
        </p:txBody>
      </p:sp>
      <p:sp>
        <p:nvSpPr>
          <p:cNvPr id="89" name="TextBox 88"/>
          <p:cNvSpPr txBox="1"/>
          <p:nvPr/>
        </p:nvSpPr>
        <p:spPr>
          <a:xfrm>
            <a:off x="6206019" y="4332142"/>
            <a:ext cx="716735" cy="307777"/>
          </a:xfrm>
          <a:prstGeom prst="rect">
            <a:avLst/>
          </a:prstGeom>
          <a:noFill/>
        </p:spPr>
        <p:txBody>
          <a:bodyPr wrap="none" rtlCol="0">
            <a:spAutoFit/>
          </a:bodyPr>
          <a:lstStyle/>
          <a:p>
            <a:pPr algn="ctr"/>
            <a:r>
              <a:rPr lang="en-US" sz="1400" dirty="0"/>
              <a:t>Active  </a:t>
            </a:r>
          </a:p>
        </p:txBody>
      </p:sp>
      <p:sp>
        <p:nvSpPr>
          <p:cNvPr id="90" name="TextBox 89"/>
          <p:cNvSpPr txBox="1"/>
          <p:nvPr/>
        </p:nvSpPr>
        <p:spPr>
          <a:xfrm>
            <a:off x="7860339" y="4305796"/>
            <a:ext cx="853119" cy="307777"/>
          </a:xfrm>
          <a:prstGeom prst="rect">
            <a:avLst/>
          </a:prstGeom>
          <a:noFill/>
        </p:spPr>
        <p:txBody>
          <a:bodyPr wrap="none" rtlCol="0">
            <a:spAutoFit/>
          </a:bodyPr>
          <a:lstStyle/>
          <a:p>
            <a:pPr algn="ctr"/>
            <a:r>
              <a:rPr lang="en-US" sz="1400" dirty="0"/>
              <a:t>Inactive  </a:t>
            </a:r>
          </a:p>
        </p:txBody>
      </p:sp>
      <p:sp>
        <p:nvSpPr>
          <p:cNvPr id="33" name="Rectangle 34"/>
          <p:cNvSpPr/>
          <p:nvPr/>
        </p:nvSpPr>
        <p:spPr>
          <a:xfrm>
            <a:off x="6370818"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sp>
        <p:nvSpPr>
          <p:cNvPr id="9" name="직사각형 8"/>
          <p:cNvSpPr/>
          <p:nvPr/>
        </p:nvSpPr>
        <p:spPr>
          <a:xfrm>
            <a:off x="192263" y="6009777"/>
            <a:ext cx="4085291" cy="461665"/>
          </a:xfrm>
          <a:prstGeom prst="rect">
            <a:avLst/>
          </a:prstGeom>
        </p:spPr>
        <p:txBody>
          <a:bodyPr wrap="square">
            <a:spAutoFit/>
          </a:bodyPr>
          <a:lstStyle/>
          <a:p>
            <a:pPr marL="171450" indent="-171450">
              <a:buFont typeface="Arial" charset="0"/>
              <a:buChar char="•"/>
            </a:pPr>
            <a:r>
              <a:rPr lang="en-US" altLang="ko-KR" dirty="0" smtClean="0">
                <a:cs typeface="Times New Roman" panose="02020603050405020304" pitchFamily="18" charset="0"/>
              </a:rPr>
              <a:t>Ranging Block </a:t>
            </a:r>
          </a:p>
          <a:p>
            <a:r>
              <a:rPr lang="en-US" altLang="ko-KR" dirty="0" smtClean="0">
                <a:cs typeface="Times New Roman" panose="02020603050405020304" pitchFamily="18" charset="0"/>
              </a:rPr>
              <a:t>=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
        <p:nvSpPr>
          <p:cNvPr id="61" name="날짜 개체 틀 3"/>
          <p:cNvSpPr>
            <a:spLocks noGrp="1"/>
          </p:cNvSpPr>
          <p:nvPr>
            <p:ph type="dt" sz="half" idx="10"/>
          </p:nvPr>
        </p:nvSpPr>
        <p:spPr>
          <a:xfrm>
            <a:off x="685800" y="381000"/>
            <a:ext cx="1600200" cy="212725"/>
          </a:xfrm>
        </p:spPr>
        <p:txBody>
          <a:bodyPr/>
          <a:lstStyle/>
          <a:p>
            <a:r>
              <a:rPr lang="en-US" altLang="en-US" dirty="0" smtClean="0"/>
              <a:t>&lt;month year&gt;</a:t>
            </a:r>
            <a:endParaRPr lang="en-US" altLang="en-US" dirty="0"/>
          </a:p>
        </p:txBody>
      </p:sp>
      <p:sp>
        <p:nvSpPr>
          <p:cNvPr id="62"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
        <p:nvSpPr>
          <p:cNvPr id="57" name="Rectangle 34"/>
          <p:cNvSpPr/>
          <p:nvPr/>
        </p:nvSpPr>
        <p:spPr>
          <a:xfrm>
            <a:off x="2996757" y="5683174"/>
            <a:ext cx="154493" cy="379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cxnSp>
        <p:nvCxnSpPr>
          <p:cNvPr id="58" name="Straight Arrow Connector 4"/>
          <p:cNvCxnSpPr/>
          <p:nvPr/>
        </p:nvCxnSpPr>
        <p:spPr>
          <a:xfrm flipH="1" flipV="1">
            <a:off x="3024975" y="6069271"/>
            <a:ext cx="356675" cy="1365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430679" y="6165304"/>
            <a:ext cx="2980303" cy="276999"/>
          </a:xfrm>
          <a:prstGeom prst="rect">
            <a:avLst/>
          </a:prstGeom>
          <a:noFill/>
        </p:spPr>
        <p:txBody>
          <a:bodyPr wrap="none" rtlCol="0">
            <a:spAutoFit/>
          </a:bodyPr>
          <a:lstStyle/>
          <a:p>
            <a:pPr algn="ctr"/>
            <a:r>
              <a:rPr lang="en-US" dirty="0" smtClean="0"/>
              <a:t>Scheduled time for next active ranging round</a:t>
            </a:r>
            <a:endParaRPr lang="en-US" dirty="0"/>
          </a:p>
        </p:txBody>
      </p:sp>
    </p:spTree>
    <p:extLst>
      <p:ext uri="{BB962C8B-B14F-4D97-AF65-F5344CB8AC3E}">
        <p14:creationId xmlns:p14="http://schemas.microsoft.com/office/powerpoint/2010/main" val="332563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Configuration</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12</a:t>
            </a:fld>
            <a:endParaRPr lang="en-US" altLang="en-US"/>
          </a:p>
        </p:txBody>
      </p:sp>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718990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Configuration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3867579184"/>
              </p:ext>
            </p:extLst>
          </p:nvPr>
        </p:nvGraphicFramePr>
        <p:xfrm>
          <a:off x="827584" y="2060848"/>
          <a:ext cx="7344816" cy="3561900"/>
        </p:xfrm>
        <a:graphic>
          <a:graphicData uri="http://schemas.openxmlformats.org/drawingml/2006/table">
            <a:tbl>
              <a:tblPr firstRow="1" firstCol="1" bandRow="1">
                <a:tableStyleId>{9D7B26C5-4107-4FEC-AEDC-1716B250A1EF}</a:tableStyleId>
              </a:tblPr>
              <a:tblGrid>
                <a:gridCol w="6254408">
                  <a:extLst>
                    <a:ext uri="{9D8B030D-6E8A-4147-A177-3AD203B41FA5}">
                      <a16:colId xmlns:a16="http://schemas.microsoft.com/office/drawing/2014/main" xmlns="" val="20000"/>
                    </a:ext>
                  </a:extLst>
                </a:gridCol>
                <a:gridCol w="1090408">
                  <a:extLst>
                    <a:ext uri="{9D8B030D-6E8A-4147-A177-3AD203B41FA5}">
                      <a16:colId xmlns:a16="http://schemas.microsoft.com/office/drawing/2014/main" xmlns="" val="20001"/>
                    </a:ext>
                  </a:extLst>
                </a:gridCol>
              </a:tblGrid>
              <a:tr h="352348">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0"/>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Control IE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RC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1"/>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Interval</a:t>
                      </a:r>
                      <a:r>
                        <a:rPr lang="en-US" sz="1200" kern="0" baseline="0" dirty="0" smtClean="0">
                          <a:effectLst/>
                        </a:rPr>
                        <a:t> Update </a:t>
                      </a:r>
                      <a:r>
                        <a:rPr lang="en-US" sz="1200" kern="0" dirty="0" smtClean="0">
                          <a:effectLst/>
                        </a:rPr>
                        <a:t>IE </a:t>
                      </a:r>
                      <a:r>
                        <a:rPr lang="en-US" altLang="ko-KR" sz="1200" strike="noStrike" kern="0" dirty="0" smtClean="0">
                          <a:effectLst/>
                        </a:rPr>
                        <a:t> </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RIU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2"/>
                  </a:ext>
                </a:extLst>
              </a:tr>
              <a:tr h="352348">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effectLst/>
                        </a:rPr>
                        <a:t>Ranging Round Start IE</a:t>
                      </a:r>
                      <a:endParaRPr lang="ko-KR" altLang="ko-KR" sz="1200" strike="noStrike" kern="0" baseline="0" dirty="0" smtClean="0">
                        <a:solidFill>
                          <a:srgbClr val="0070C0"/>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RRS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3"/>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Next</a:t>
                      </a:r>
                      <a:r>
                        <a:rPr lang="en-US" sz="1200" kern="0" baseline="0" dirty="0" smtClean="0">
                          <a:effectLst/>
                        </a:rPr>
                        <a:t> Ranging Round IE</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RNRR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4"/>
                  </a:ext>
                </a:extLst>
              </a:tr>
              <a:tr h="335547">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Block Update IE</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RFU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5"/>
                  </a:ext>
                </a:extLst>
              </a:tr>
              <a:tr h="352348">
                <a:tc>
                  <a:txBody>
                    <a:bodyPr/>
                    <a:lstStyle/>
                    <a:p>
                      <a:pPr>
                        <a:buFont typeface="Wingdings" panose="05000000000000000000" pitchFamily="2" charset="2"/>
                        <a:buNone/>
                      </a:pPr>
                      <a:r>
                        <a:rPr lang="en-US" altLang="ko-KR" sz="1200" kern="0" dirty="0" smtClean="0">
                          <a:effectLst/>
                        </a:rPr>
                        <a:t>Ranging Scheduling IE</a:t>
                      </a:r>
                      <a:endParaRPr lang="en-US" altLang="ko-KR"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strike="noStrike" kern="0" dirty="0" smtClean="0">
                          <a:effectLst/>
                        </a:rPr>
                        <a:t>RS IE</a:t>
                      </a:r>
                      <a:endParaRPr lang="ko-KR" sz="1200" strike="noStrike" kern="0" dirty="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6"/>
                  </a:ext>
                </a:extLst>
              </a:tr>
              <a:tr h="381750">
                <a:tc>
                  <a:txBody>
                    <a:bodyPr/>
                    <a:lstStyle/>
                    <a:p>
                      <a:pPr>
                        <a:buFont typeface="Wingdings" panose="05000000000000000000" pitchFamily="2" charset="2"/>
                        <a:buNone/>
                      </a:pPr>
                      <a:r>
                        <a:rPr lang="en-US" altLang="ko-KR" sz="1200" kern="0" dirty="0" smtClean="0">
                          <a:effectLst/>
                        </a:rPr>
                        <a:t>Ranging Next Channel and Preamble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RNCP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7"/>
                  </a:ext>
                </a:extLst>
              </a:tr>
              <a:tr h="381750">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ko-KR" sz="1200" kern="0" dirty="0" smtClean="0">
                          <a:effectLst/>
                        </a:rPr>
                        <a:t>Ranging Max</a:t>
                      </a:r>
                      <a:r>
                        <a:rPr lang="en-US" altLang="ko-KR" sz="1200" kern="0" baseline="0" dirty="0" smtClean="0">
                          <a:effectLst/>
                        </a:rPr>
                        <a:t> Retransmission</a:t>
                      </a:r>
                      <a:r>
                        <a:rPr lang="en-US" altLang="ko-KR" sz="1200" kern="0" dirty="0" smtClean="0">
                          <a:effectLst/>
                        </a:rPr>
                        <a:t>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latin typeface="+mn-lt"/>
                          <a:ea typeface="+mn-ea"/>
                          <a:cs typeface="+mn-cs"/>
                        </a:rPr>
                        <a:t>RMR IE</a:t>
                      </a:r>
                      <a:endParaRPr lang="ko-KR" altLang="ko-KR" sz="1200" kern="0" dirty="0" smtClean="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xmlns="" val="10008"/>
                  </a:ext>
                </a:extLst>
              </a:tr>
              <a:tr h="348765">
                <a:tc>
                  <a:txBody>
                    <a:bodyPr/>
                    <a:lstStyle/>
                    <a:p>
                      <a:pPr>
                        <a:buFont typeface="Wingdings" panose="05000000000000000000" pitchFamily="2" charset="2"/>
                        <a:buNone/>
                      </a:pPr>
                      <a:r>
                        <a:rPr lang="en-US" altLang="ko-KR" sz="1200" kern="0" dirty="0" smtClean="0">
                          <a:effectLst/>
                        </a:rPr>
                        <a:t>Ranging STS Index IE  </a:t>
                      </a:r>
                      <a:endParaRPr lang="en-US" altLang="ko-KR" sz="1200" kern="0" dirty="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RSI</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9"/>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025215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14</a:t>
            </a:fld>
            <a:endParaRPr lang="en-US" altLang="en-US"/>
          </a:p>
        </p:txBody>
      </p:sp>
      <p:sp>
        <p:nvSpPr>
          <p:cNvPr id="12" name="Rectangle 2"/>
          <p:cNvSpPr>
            <a:spLocks noGrp="1" noChangeArrowheads="1"/>
          </p:cNvSpPr>
          <p:nvPr>
            <p:ph type="title"/>
          </p:nvPr>
        </p:nvSpPr>
        <p:spPr>
          <a:xfrm>
            <a:off x="683568" y="476672"/>
            <a:ext cx="7772400" cy="1066800"/>
          </a:xfrm>
          <a:ln/>
        </p:spPr>
        <p:txBody>
          <a:bodyPr/>
          <a:lstStyle/>
          <a:p>
            <a:r>
              <a:rPr lang="en-US" altLang="ko-KR" sz="3200" dirty="0">
                <a:solidFill>
                  <a:schemeClr val="tx1"/>
                </a:solidFill>
                <a:ea typeface="맑은 고딕"/>
                <a:cs typeface="Times New Roman"/>
              </a:rPr>
              <a:t>Ranging Control </a:t>
            </a:r>
            <a:r>
              <a:rPr lang="en-US" altLang="ko-KR" sz="3200" dirty="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801412191"/>
              </p:ext>
            </p:extLst>
          </p:nvPr>
        </p:nvGraphicFramePr>
        <p:xfrm>
          <a:off x="39196" y="1412776"/>
          <a:ext cx="9080125" cy="5011495"/>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349334">
                <a:tc>
                  <a:txBody>
                    <a:bodyPr/>
                    <a:lstStyle/>
                    <a:p>
                      <a:pPr algn="l"/>
                      <a:r>
                        <a:rPr lang="en-US" altLang="ko-KR" sz="1200" dirty="0" smtClean="0"/>
                        <a:t>Poll</a:t>
                      </a:r>
                      <a:r>
                        <a:rPr lang="en-US" altLang="ko-KR" sz="1200" baseline="0" dirty="0" smtClean="0"/>
                        <a:t> </a:t>
                      </a:r>
                      <a:r>
                        <a:rPr lang="en-US" altLang="ko-KR" sz="1200" dirty="0" smtClean="0"/>
                        <a:t>Mode</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a:t>
                      </a:r>
                      <a:r>
                        <a:rPr lang="en-US" altLang="ko-KR" sz="1100" baseline="0" dirty="0" smtClean="0"/>
                        <a:t> Controller</a:t>
                      </a:r>
                    </a:p>
                    <a:p>
                      <a:pPr algn="l"/>
                      <a:r>
                        <a:rPr lang="en-US" altLang="ko-KR" sz="1100" baseline="0" dirty="0" smtClean="0"/>
                        <a:t>1: Controlee</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device to send the poll</a:t>
                      </a:r>
                      <a:r>
                        <a:rPr lang="en-US" altLang="ko-KR" sz="1100" baseline="0" dirty="0" smtClean="0">
                          <a:solidFill>
                            <a:schemeClr val="tx1"/>
                          </a:solidFill>
                        </a:rPr>
                        <a:t> </a:t>
                      </a:r>
                      <a:r>
                        <a:rPr lang="en-US" altLang="ko-KR" sz="1100" dirty="0" smtClean="0">
                          <a:solidFill>
                            <a:schemeClr val="tx1"/>
                          </a:solidFill>
                        </a:rPr>
                        <a:t>is a Controller (0) or a Controlee (1)</a:t>
                      </a:r>
                      <a:r>
                        <a:rPr lang="en-US" altLang="ko-KR" sz="1100" b="1"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1"/>
                  </a:ext>
                </a:extLst>
              </a:tr>
              <a:tr h="671316">
                <a:tc>
                  <a:txBody>
                    <a:bodyPr/>
                    <a:lstStyle/>
                    <a:p>
                      <a:pPr algn="l"/>
                      <a:r>
                        <a:rPr lang="en-US" altLang="ko-KR" sz="1200" dirty="0" smtClean="0"/>
                        <a:t>Secure</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 </a:t>
                      </a:r>
                      <a:endParaRPr lang="ko-KR" altLang="en-US" sz="1200" dirty="0"/>
                    </a:p>
                  </a:txBody>
                  <a:tcPr marL="36000" marR="36000" marT="0" marB="0"/>
                </a:tc>
                <a:tc>
                  <a:txBody>
                    <a:bodyPr/>
                    <a:lstStyle/>
                    <a:p>
                      <a:pPr algn="l"/>
                      <a:r>
                        <a:rPr lang="en-US" altLang="ko-KR" sz="1100" dirty="0" smtClean="0"/>
                        <a:t>00:</a:t>
                      </a:r>
                      <a:r>
                        <a:rPr lang="en-US" altLang="ko-KR" sz="1100" baseline="0" dirty="0" smtClean="0"/>
                        <a:t> Normal</a:t>
                      </a:r>
                    </a:p>
                    <a:p>
                      <a:pPr algn="l"/>
                      <a:r>
                        <a:rPr lang="en-US" altLang="ko-KR" sz="1100" baseline="0" dirty="0" smtClean="0"/>
                        <a:t>01: Secure w/o Payload</a:t>
                      </a:r>
                    </a:p>
                    <a:p>
                      <a:pPr algn="l"/>
                      <a:r>
                        <a:rPr lang="en-US" altLang="ko-KR" sz="1100" dirty="0" smtClean="0"/>
                        <a:t>10:</a:t>
                      </a:r>
                      <a:r>
                        <a:rPr lang="en-US" altLang="ko-KR" sz="1100" baseline="0" dirty="0" smtClean="0"/>
                        <a:t> </a:t>
                      </a:r>
                      <a:r>
                        <a:rPr lang="en-US" altLang="ko-KR" sz="1100" dirty="0" smtClean="0"/>
                        <a:t>Secure</a:t>
                      </a:r>
                      <a:r>
                        <a:rPr lang="en-US" altLang="ko-KR" sz="1100" baseline="0" dirty="0" smtClean="0"/>
                        <a:t> w Payload</a:t>
                      </a:r>
                    </a:p>
                    <a:p>
                      <a:pPr algn="l"/>
                      <a:r>
                        <a:rPr lang="en-US" altLang="ko-KR" sz="1100" b="0" i="0" baseline="0" dirty="0" smtClean="0">
                          <a:solidFill>
                            <a:schemeClr val="tx1"/>
                          </a:solidFill>
                        </a:rPr>
                        <a:t>11: Reserved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a:t>
                      </a:r>
                      <a:r>
                        <a:rPr lang="en-US" altLang="ko-KR" sz="1100" baseline="0" dirty="0" smtClean="0">
                          <a:solidFill>
                            <a:schemeClr val="tx1"/>
                          </a:solidFill>
                        </a:rPr>
                        <a:t> ranging frame has no STS with payload (0), STS without Payload(1), STS with Payload</a:t>
                      </a:r>
                      <a:r>
                        <a:rPr lang="en-US" altLang="ko-KR" sz="1100" dirty="0" smtClean="0">
                          <a:solidFill>
                            <a:schemeClr val="tx1"/>
                          </a:solidFill>
                        </a:rPr>
                        <a:t>(2)</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a16="http://schemas.microsoft.com/office/drawing/2014/main" xmlns="" val="10002"/>
                  </a:ext>
                </a:extLst>
              </a:tr>
              <a:tr h="671316">
                <a:tc>
                  <a:txBody>
                    <a:bodyPr/>
                    <a:lstStyle/>
                    <a:p>
                      <a:pPr algn="l"/>
                      <a:r>
                        <a:rPr lang="en-US" altLang="ko-KR" sz="1200" dirty="0" smtClean="0"/>
                        <a:t>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a:t>
                      </a:r>
                      <a:endParaRPr lang="ko-KR" altLang="en-US" sz="1200" dirty="0"/>
                    </a:p>
                  </a:txBody>
                  <a:tcPr marL="36000" marR="36000" marT="0" marB="0"/>
                </a:tc>
                <a:tc>
                  <a:txBody>
                    <a:bodyPr/>
                    <a:lstStyle/>
                    <a:p>
                      <a:pPr algn="l"/>
                      <a:r>
                        <a:rPr lang="en-US" altLang="ko-KR" sz="1100" dirty="0" smtClean="0"/>
                        <a:t>00:</a:t>
                      </a:r>
                      <a:r>
                        <a:rPr lang="en-US" altLang="ko-KR" sz="1100" baseline="0" dirty="0" smtClean="0"/>
                        <a:t> Unicast</a:t>
                      </a:r>
                    </a:p>
                    <a:p>
                      <a:pPr algn="l"/>
                      <a:r>
                        <a:rPr lang="en-US" altLang="ko-KR" sz="1100" baseline="0" dirty="0" smtClean="0"/>
                        <a:t>01: Multicast</a:t>
                      </a:r>
                    </a:p>
                    <a:p>
                      <a:pPr algn="l"/>
                      <a:r>
                        <a:rPr lang="en-US" altLang="ko-KR" sz="1100" baseline="0" dirty="0" smtClean="0"/>
                        <a:t>10: Broadcast</a:t>
                      </a:r>
                    </a:p>
                    <a:p>
                      <a:pPr algn="l"/>
                      <a:r>
                        <a:rPr lang="en-US" altLang="ko-KR" sz="1100" baseline="0" dirty="0" smtClean="0"/>
                        <a:t>11: Many-2-Many</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 Indicates whether the transmission is Unicast (00), Multicast (01), Broadcast (10), or Many-to-Many (11).  </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a16="http://schemas.microsoft.com/office/drawing/2014/main" xmlns="" val="10003"/>
                  </a:ext>
                </a:extLst>
              </a:tr>
              <a:tr h="461530">
                <a:tc>
                  <a:txBody>
                    <a:bodyPr/>
                    <a:lstStyle/>
                    <a:p>
                      <a:pPr algn="l"/>
                      <a:r>
                        <a:rPr lang="en-US" altLang="ko-KR" sz="1200" dirty="0" smtClean="0"/>
                        <a:t>Multicast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 Contention</a:t>
                      </a:r>
                    </a:p>
                    <a:p>
                      <a:pPr algn="l"/>
                      <a:r>
                        <a:rPr lang="en-US" altLang="ko-KR" sz="1100" dirty="0" smtClean="0"/>
                        <a:t>1: Scheduled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ranging is contention based (0) or scheduled (1). Applies when Cast Mode is 01 or 11.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4"/>
                  </a:ext>
                </a:extLst>
              </a:tr>
              <a:tr h="263094">
                <a:tc>
                  <a:txBody>
                    <a:bodyPr/>
                    <a:lstStyle/>
                    <a:p>
                      <a:pPr algn="l"/>
                      <a:r>
                        <a:rPr lang="en-US" altLang="ko-KR" sz="1200" dirty="0" smtClean="0"/>
                        <a:t>Ranging</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a:t>
                      </a:r>
                      <a:r>
                        <a:rPr lang="en-US" altLang="ko-KR" sz="1200" baseline="0" dirty="0" smtClean="0"/>
                        <a:t> bit</a:t>
                      </a:r>
                      <a:endParaRPr lang="ko-KR" altLang="en-US" sz="1200" dirty="0"/>
                    </a:p>
                  </a:txBody>
                  <a:tcPr marL="36000" marR="36000" marT="0" marB="0"/>
                </a:tc>
                <a:tc>
                  <a:txBody>
                    <a:bodyPr/>
                    <a:lstStyle/>
                    <a:p>
                      <a:pPr algn="l"/>
                      <a:r>
                        <a:rPr lang="en-US" altLang="ko-KR" sz="1100" dirty="0" smtClean="0"/>
                        <a:t>0: SS-TWR</a:t>
                      </a:r>
                    </a:p>
                    <a:p>
                      <a:pPr algn="l"/>
                      <a:r>
                        <a:rPr lang="en-US" altLang="ko-KR" sz="1100" dirty="0" smtClean="0"/>
                        <a:t>1: DS-TWR</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if the ranging is SS-TWR (0) i.e., no final reply poll; or DS-TWR (1) i.e., includes a final reply poll.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5"/>
                  </a:ext>
                </a:extLst>
              </a:tr>
              <a:tr h="329382">
                <a:tc>
                  <a:txBody>
                    <a:bodyPr/>
                    <a:lstStyle/>
                    <a:p>
                      <a:pPr algn="l"/>
                      <a:r>
                        <a:rPr lang="en-US" altLang="ko-KR" sz="1200" dirty="0" smtClean="0"/>
                        <a:t>Time</a:t>
                      </a:r>
                      <a:r>
                        <a:rPr lang="en-US" altLang="ko-KR" sz="1200" baseline="0" dirty="0" smtClean="0"/>
                        <a:t>  Structure Indicator</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a:t>
                      </a:r>
                      <a:r>
                        <a:rPr lang="en-US" altLang="ko-KR" sz="11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Invoking Interval Update IE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    and  Block Structure IEs</a:t>
                      </a:r>
                      <a:endParaRPr lang="en-US" altLang="ko-KR" sz="1100" b="0" i="0" baseline="0" dirty="0" smtClean="0">
                        <a:solidFill>
                          <a:schemeClr val="tx1"/>
                        </a:solidFill>
                      </a:endParaRPr>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chemeClr val="tx1"/>
                          </a:solidFill>
                        </a:rPr>
                        <a:t>Indicates if  the Interval</a:t>
                      </a:r>
                      <a:r>
                        <a:rPr lang="en-US" altLang="ko-KR" sz="1100" baseline="0" dirty="0" smtClean="0">
                          <a:solidFill>
                            <a:schemeClr val="tx1"/>
                          </a:solidFill>
                        </a:rPr>
                        <a:t> IE is invoked (0) i.e., </a:t>
                      </a:r>
                      <a:r>
                        <a:rPr lang="en-US" altLang="ko-KR" sz="1100" dirty="0" smtClean="0">
                          <a:solidFill>
                            <a:schemeClr val="tx1"/>
                          </a:solidFill>
                        </a:rPr>
                        <a:t>Interval</a:t>
                      </a:r>
                      <a:r>
                        <a:rPr lang="en-US" altLang="ko-KR" sz="1100" baseline="0" dirty="0" smtClean="0">
                          <a:solidFill>
                            <a:schemeClr val="tx1"/>
                          </a:solidFill>
                        </a:rPr>
                        <a:t> based mode; </a:t>
                      </a:r>
                      <a:r>
                        <a:rPr lang="en-US" altLang="ko-KR" sz="1100" dirty="0" smtClean="0">
                          <a:solidFill>
                            <a:schemeClr val="tx1"/>
                          </a:solidFill>
                        </a:rPr>
                        <a:t>or</a:t>
                      </a:r>
                      <a:r>
                        <a:rPr lang="en-US" altLang="ko-KR" sz="1100" baseline="0" dirty="0" smtClean="0">
                          <a:solidFill>
                            <a:schemeClr val="tx1"/>
                          </a:solidFill>
                        </a:rPr>
                        <a:t> </a:t>
                      </a:r>
                      <a:r>
                        <a:rPr lang="en-US" altLang="ko-KR" sz="1100" baseline="0" dirty="0" smtClean="0"/>
                        <a:t>Interval Update IE and Block Structure </a:t>
                      </a:r>
                      <a:r>
                        <a:rPr lang="en-US" altLang="ko-KR" sz="1100" baseline="0" dirty="0" smtClean="0">
                          <a:solidFill>
                            <a:schemeClr val="tx1"/>
                          </a:solidFill>
                        </a:rPr>
                        <a:t>Block Structure IEs are invoked </a:t>
                      </a:r>
                      <a:r>
                        <a:rPr lang="en-US" altLang="ko-KR" sz="1100" dirty="0" smtClean="0">
                          <a:solidFill>
                            <a:schemeClr val="tx1"/>
                          </a:solidFill>
                        </a:rPr>
                        <a:t>(1) i.e., Block</a:t>
                      </a:r>
                      <a:r>
                        <a:rPr lang="en-US" altLang="ko-KR" sz="1100" baseline="0" dirty="0" smtClean="0">
                          <a:solidFill>
                            <a:schemeClr val="tx1"/>
                          </a:solidFill>
                        </a:rPr>
                        <a:t> based mode</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6"/>
                  </a:ext>
                </a:extLst>
              </a:tr>
              <a:tr h="244533">
                <a:tc>
                  <a:txBody>
                    <a:bodyPr/>
                    <a:lstStyle/>
                    <a:p>
                      <a:pPr algn="l"/>
                      <a:r>
                        <a:rPr lang="en-US" altLang="ko-KR" sz="1200" i="1" kern="1200" baseline="0" dirty="0" err="1" smtClean="0"/>
                        <a:t>MinimumBlockLength</a:t>
                      </a:r>
                      <a:endParaRPr lang="en-US" altLang="ko-KR" sz="1200" b="0" i="1" kern="1200" baseline="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minimum</a:t>
                      </a:r>
                      <a:r>
                        <a:rPr lang="en-US" altLang="ko-KR" sz="1100" baseline="0" dirty="0" smtClean="0">
                          <a:solidFill>
                            <a:schemeClr val="tx1"/>
                          </a:solidFill>
                        </a:rPr>
                        <a:t> length of Ranging Block</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7"/>
                  </a:ext>
                </a:extLst>
              </a:tr>
              <a:tr h="244533">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the multiplier for </a:t>
                      </a:r>
                      <a:r>
                        <a:rPr lang="en-US" altLang="ko-KR" sz="1100" i="1" dirty="0" err="1" smtClean="0">
                          <a:solidFill>
                            <a:schemeClr val="tx1"/>
                          </a:solidFill>
                        </a:rPr>
                        <a:t>MinimumBlockLength</a:t>
                      </a:r>
                      <a:r>
                        <a:rPr lang="en-US" altLang="ko-KR" sz="1100" baseline="0" dirty="0" smtClean="0">
                          <a:solidFill>
                            <a:schemeClr val="tx1"/>
                          </a:solidFill>
                        </a:rPr>
                        <a:t> to calculate the length of Ranging Block</a:t>
                      </a:r>
                      <a:endParaRPr lang="ko-KR" altLang="ko-KR" sz="1100" dirty="0" smtClean="0">
                        <a:solidFill>
                          <a:schemeClr val="tx1"/>
                        </a:solidFill>
                      </a:endParaRPr>
                    </a:p>
                  </a:txBody>
                  <a:tcPr marL="36000" marR="36000" marT="0" marB="0"/>
                </a:tc>
              </a:tr>
              <a:tr h="214435">
                <a:tc>
                  <a:txBody>
                    <a:bodyPr/>
                    <a:lstStyle/>
                    <a:p>
                      <a:pPr algn="l"/>
                      <a:r>
                        <a:rPr lang="en-US" altLang="ko-KR" sz="1200" dirty="0" smtClean="0"/>
                        <a:t>Length of </a:t>
                      </a:r>
                      <a:r>
                        <a:rPr lang="en-US" altLang="ko-KR" sz="1200" baseline="0" dirty="0" smtClean="0"/>
                        <a:t> </a:t>
                      </a:r>
                      <a:r>
                        <a:rPr lang="en-US" altLang="ko-KR" sz="1200" dirty="0" smtClean="0"/>
                        <a:t>Ranging Slot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each Ranging</a:t>
                      </a:r>
                      <a:r>
                        <a:rPr lang="en-US" altLang="ko-KR" sz="1100" baseline="0" dirty="0" smtClean="0">
                          <a:solidFill>
                            <a:schemeClr val="tx1"/>
                          </a:solidFill>
                        </a:rPr>
                        <a:t> S</a:t>
                      </a:r>
                      <a:r>
                        <a:rPr lang="en-US" altLang="ko-KR" sz="1100" dirty="0" smtClean="0">
                          <a:solidFill>
                            <a:schemeClr val="tx1"/>
                          </a:solidFill>
                        </a:rPr>
                        <a:t>lot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8"/>
                  </a:ext>
                </a:extLst>
              </a:tr>
              <a:tr h="254815">
                <a:tc>
                  <a:txBody>
                    <a:bodyPr/>
                    <a:lstStyle/>
                    <a:p>
                      <a:pPr algn="l"/>
                      <a:r>
                        <a:rPr lang="en-US" altLang="ko-KR" sz="1200" dirty="0" smtClean="0"/>
                        <a:t>Length</a:t>
                      </a:r>
                      <a:r>
                        <a:rPr lang="en-US" altLang="ko-KR" sz="1200" baseline="0" dirty="0" smtClean="0"/>
                        <a:t> </a:t>
                      </a:r>
                      <a:r>
                        <a:rPr lang="en-US" altLang="ko-KR" sz="1200" dirty="0" smtClean="0"/>
                        <a:t>of </a:t>
                      </a:r>
                      <a:r>
                        <a:rPr lang="en-US" altLang="ko-KR" sz="1200" baseline="0" dirty="0" smtClean="0"/>
                        <a:t> </a:t>
                      </a:r>
                      <a:r>
                        <a:rPr lang="en-US" altLang="ko-KR" sz="1200" dirty="0" smtClean="0"/>
                        <a:t>Ranging Round</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slots</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Ranging</a:t>
                      </a:r>
                      <a:r>
                        <a:rPr lang="en-US" altLang="ko-KR" sz="1100" baseline="0" dirty="0" smtClean="0">
                          <a:solidFill>
                            <a:schemeClr val="tx1"/>
                          </a:solidFill>
                        </a:rPr>
                        <a:t> R</a:t>
                      </a:r>
                      <a:r>
                        <a:rPr lang="en-US" altLang="ko-KR" sz="1100" dirty="0" smtClean="0">
                          <a:solidFill>
                            <a:schemeClr val="tx1"/>
                          </a:solidFill>
                        </a:rPr>
                        <a:t>ound</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9"/>
                  </a:ext>
                </a:extLst>
              </a:tr>
              <a:tr h="254815">
                <a:tc>
                  <a:txBody>
                    <a:bodyPr/>
                    <a:lstStyle/>
                    <a:p>
                      <a:pPr algn="l"/>
                      <a:r>
                        <a:rPr lang="en-US" altLang="ko-KR" sz="1200" b="0" i="0" dirty="0" smtClean="0">
                          <a:solidFill>
                            <a:schemeClr val="tx1"/>
                          </a:solidFill>
                        </a:rPr>
                        <a:t># of Ranging</a:t>
                      </a:r>
                      <a:r>
                        <a:rPr lang="en-US" altLang="ko-KR" sz="1200" b="0" i="0" baseline="0" dirty="0" smtClean="0">
                          <a:solidFill>
                            <a:schemeClr val="tx1"/>
                          </a:solidFill>
                        </a:rPr>
                        <a:t> Rounds</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number of Ranging</a:t>
                      </a:r>
                      <a:r>
                        <a:rPr lang="en-US" altLang="ko-KR" sz="1100" baseline="0" dirty="0" smtClean="0">
                          <a:solidFill>
                            <a:schemeClr val="tx1"/>
                          </a:solidFill>
                        </a:rPr>
                        <a:t> Rounds in a Ranging Block</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10"/>
                  </a:ext>
                </a:extLst>
              </a:tr>
              <a:tr h="397409">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Deferred</a:t>
                      </a:r>
                    </a:p>
                    <a:p>
                      <a:pPr algn="l" latinLnBrk="1"/>
                      <a:endParaRPr lang="ko-KR" altLang="en-US" sz="1200" dirty="0"/>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 No need to use  deferred</a:t>
                      </a:r>
                      <a:r>
                        <a:rPr lang="en-US" altLang="ko-KR" sz="1100" baseline="0" dirty="0" smtClean="0"/>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Need to use  </a:t>
                      </a:r>
                      <a:r>
                        <a:rPr lang="en-US" altLang="ko-KR" sz="1100" dirty="0" smtClean="0"/>
                        <a:t>deferred</a:t>
                      </a:r>
                      <a:r>
                        <a:rPr lang="en-US" altLang="ko-KR" sz="1100" baseline="0" dirty="0" smtClean="0"/>
                        <a:t> frame</a:t>
                      </a:r>
                      <a:endParaRPr lang="en-US" altLang="ko-KR" sz="1100" b="0" i="0" baseline="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deferred</a:t>
                      </a:r>
                      <a:r>
                        <a:rPr lang="en-US" altLang="ko-KR" sz="1100" baseline="0" dirty="0" smtClean="0">
                          <a:solidFill>
                            <a:schemeClr val="tx1"/>
                          </a:solidFill>
                        </a:rPr>
                        <a:t> frame is required or not </a:t>
                      </a:r>
                      <a:r>
                        <a:rPr lang="en-US" altLang="ko-KR" sz="1100"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1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84137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15</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smtClean="0">
                <a:solidFill>
                  <a:schemeClr val="tx1"/>
                </a:solidFill>
                <a:ea typeface="맑은 고딕"/>
                <a:cs typeface="Times New Roman"/>
              </a:rPr>
              <a:t>Interval Update </a:t>
            </a:r>
            <a:r>
              <a:rPr lang="en-US" altLang="ko-KR" sz="3200" dirty="0" smtClean="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874024971"/>
              </p:ext>
            </p:extLst>
          </p:nvPr>
        </p:nvGraphicFramePr>
        <p:xfrm>
          <a:off x="33720" y="2113032"/>
          <a:ext cx="9080125" cy="110566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i="1" dirty="0" err="1" smtClean="0">
                          <a:solidFill>
                            <a:schemeClr val="tx1"/>
                          </a:solidFill>
                        </a:rPr>
                        <a:t>MinimumBlockLength</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a16="http://schemas.microsoft.com/office/drawing/2014/main" xmlns="" val="10001"/>
                  </a:ext>
                </a:extLst>
              </a:tr>
              <a:tr h="354320">
                <a:tc>
                  <a:txBody>
                    <a:bodyPr/>
                    <a:lstStyle/>
                    <a:p>
                      <a:pPr algn="ctr"/>
                      <a:r>
                        <a:rPr lang="en-US" altLang="ko-KR" sz="1200" kern="1200" dirty="0" smtClean="0">
                          <a:solidFill>
                            <a:schemeClr val="tx1"/>
                          </a:solidFill>
                          <a:latin typeface="+mn-lt"/>
                          <a:ea typeface="+mn-ea"/>
                          <a:cs typeface="+mn-cs"/>
                        </a:rPr>
                        <a:t>Multiplier for  </a:t>
                      </a:r>
                    </a:p>
                    <a:p>
                      <a:pPr algn="l"/>
                      <a:r>
                        <a:rPr lang="en-US" altLang="ko-KR" sz="1200" kern="1200" dirty="0" smtClean="0">
                          <a:solidFill>
                            <a:schemeClr val="tx1"/>
                          </a:solidFill>
                          <a:latin typeface="+mn-lt"/>
                          <a:ea typeface="+mn-ea"/>
                          <a:cs typeface="+mn-cs"/>
                        </a:rPr>
                        <a:t>Length of  Ranging Slot </a:t>
                      </a: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kern="1200" dirty="0" smtClean="0">
                          <a:solidFill>
                            <a:schemeClr val="tx1"/>
                          </a:solidFill>
                          <a:latin typeface="+mn-lt"/>
                          <a:ea typeface="+mn-ea"/>
                          <a:cs typeface="+mn-cs"/>
                        </a:rPr>
                        <a:t>Length of  Ranging Slot </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a16="http://schemas.microsoft.com/office/drawing/2014/main" xmlns=""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63756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a:t>
            </a:r>
            <a:r>
              <a:rPr lang="en-US" altLang="ko-KR" sz="3200" dirty="0" smtClean="0">
                <a:solidFill>
                  <a:schemeClr val="tx1"/>
                </a:solidFill>
              </a:rPr>
              <a:t>IEs :</a:t>
            </a:r>
            <a:br>
              <a:rPr lang="en-US" altLang="ko-KR" sz="3200" dirty="0" smtClean="0">
                <a:solidFill>
                  <a:schemeClr val="tx1"/>
                </a:solidFill>
              </a:rPr>
            </a:br>
            <a:r>
              <a:rPr lang="en-US" altLang="ko-KR" sz="3200" dirty="0" smtClean="0">
                <a:solidFill>
                  <a:schemeClr val="tx1"/>
                </a:solidFill>
              </a:rPr>
              <a:t>Ranging </a:t>
            </a:r>
            <a:r>
              <a:rPr lang="en-US" altLang="ko-KR" sz="3200" dirty="0" smtClean="0">
                <a:solidFill>
                  <a:schemeClr val="tx1"/>
                </a:solidFill>
                <a:ea typeface="맑은 고딕"/>
                <a:cs typeface="Times New Roman"/>
              </a:rPr>
              <a:t>Round </a:t>
            </a:r>
            <a:r>
              <a:rPr lang="en-US" altLang="ko-KR" sz="3200" dirty="0">
                <a:solidFill>
                  <a:schemeClr val="tx1"/>
                </a:solidFill>
                <a:ea typeface="맑은 고딕"/>
                <a:cs typeface="Times New Roman"/>
              </a:rPr>
              <a:t>Start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3590319356"/>
              </p:ext>
            </p:extLst>
          </p:nvPr>
        </p:nvGraphicFramePr>
        <p:xfrm>
          <a:off x="33720" y="2113032"/>
          <a:ext cx="9080125" cy="2720360"/>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sz="1200" kern="1200" dirty="0">
                          <a:solidFill>
                            <a:schemeClr val="tx1"/>
                          </a:solidFill>
                          <a:latin typeface="+mn-lt"/>
                          <a:ea typeface="+mn-ea"/>
                          <a:cs typeface="+mn-cs"/>
                        </a:rPr>
                        <a:t>0 - (2</a:t>
                      </a:r>
                      <a:r>
                        <a:rPr sz="1200" kern="1200" baseline="30000" dirty="0">
                          <a:solidFill>
                            <a:schemeClr val="tx1"/>
                          </a:solidFill>
                          <a:latin typeface="+mn-lt"/>
                          <a:ea typeface="+mn-ea"/>
                          <a:cs typeface="+mn-cs"/>
                        </a:rPr>
                        <a:t>32</a:t>
                      </a:r>
                      <a:r>
                        <a:rPr sz="1200" kern="1200" dirty="0">
                          <a:solidFill>
                            <a:schemeClr val="tx1"/>
                          </a:solidFill>
                          <a:latin typeface="+mn-lt"/>
                          <a:ea typeface="+mn-ea"/>
                          <a:cs typeface="+mn-cs"/>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current ranging block</a:t>
                      </a:r>
                    </a:p>
                  </a:txBody>
                  <a:tcPr marL="38100" marR="38100" marT="38100" marB="3810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current ranging block as set from the ranging exchange in the previous ranging </a:t>
                      </a:r>
                      <a:r>
                        <a:rPr lang="en-US" sz="1200" kern="1200" dirty="0" smtClean="0">
                          <a:solidFill>
                            <a:schemeClr val="tx1"/>
                          </a:solidFill>
                          <a:latin typeface="+mn-lt"/>
                          <a:ea typeface="+mn-ea"/>
                          <a:cs typeface="+mn-cs"/>
                          <a:sym typeface="SF Hello Regular"/>
                        </a:rPr>
                        <a:t>block</a:t>
                      </a:r>
                      <a:endParaRPr sz="1200" kern="1200" dirty="0">
                        <a:solidFill>
                          <a:schemeClr val="tx1"/>
                        </a:solidFill>
                        <a:latin typeface="+mn-lt"/>
                        <a:ea typeface="+mn-ea"/>
                        <a:cs typeface="+mn-cs"/>
                        <a:sym typeface="SF Hello Regular"/>
                      </a:endParaRPr>
                    </a:p>
                  </a:txBody>
                  <a:tcPr marL="38100" marR="38100" marT="38100" marB="3810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dirty="0">
                          <a:solidFill>
                            <a:schemeClr val="tx1"/>
                          </a:solidFill>
                          <a:latin typeface="+mn-lt"/>
                          <a:ea typeface="+mn-ea"/>
                          <a:cs typeface="+mn-cs"/>
                        </a:rPr>
                        <a:t>0-65535</a:t>
                      </a:r>
                      <a:endParaRPr sz="1200" kern="1200" dirty="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current ranging block as set from the ranging exchange in the previous ranging block</a:t>
                      </a:r>
                    </a:p>
                  </a:txBody>
                  <a:tcPr marL="38100" marR="38100" marT="38100" marB="38100" horzOverflow="overflow"/>
                </a:tc>
                <a:extLst>
                  <a:ext uri="{0D108BD9-81ED-4DB2-BD59-A6C34878D82A}">
                    <a16:rowId xmlns:a16="http://schemas.microsoft.com/office/drawing/2014/main" xmlns="" val="10004"/>
                  </a:ext>
                </a:extLst>
              </a:tr>
              <a:tr h="354320">
                <a:tc>
                  <a:txBody>
                    <a:bodyPr/>
                    <a:lstStyle/>
                    <a:p>
                      <a:pPr algn="l" defTabSz="457200">
                        <a:tabLst/>
                        <a:defRPr sz="1800"/>
                      </a:pPr>
                      <a:r>
                        <a:rPr sz="1200" kern="1200" dirty="0" err="1">
                          <a:solidFill>
                            <a:schemeClr val="tx1"/>
                          </a:solidFill>
                          <a:latin typeface="+mn-lt"/>
                          <a:ea typeface="+mn-ea"/>
                          <a:cs typeface="+mn-cs"/>
                          <a:sym typeface="SF Hello Regular"/>
                        </a:rPr>
                        <a:t>Slot_Offset</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marL="0" marR="0" indent="0" algn="l" defTabSz="825500" rtl="0" eaLnBrk="1" fontAlgn="auto" latinLnBrk="0" hangingPunct="1">
                        <a:lnSpc>
                          <a:spcPct val="100000"/>
                        </a:lnSpc>
                        <a:spcBef>
                          <a:spcPts val="2400"/>
                        </a:spcBef>
                        <a:spcAft>
                          <a:spcPts val="0"/>
                        </a:spcAft>
                        <a:buClr>
                          <a:srgbClr val="454D52"/>
                        </a:buClr>
                        <a:buSzTx/>
                        <a:buFontTx/>
                        <a:buNone/>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the current </a:t>
                      </a:r>
                      <a:r>
                        <a:rPr sz="1200" kern="1200" dirty="0" smtClean="0">
                          <a:solidFill>
                            <a:schemeClr val="tx1"/>
                          </a:solidFill>
                          <a:latin typeface="+mn-lt"/>
                          <a:ea typeface="+mn-ea"/>
                          <a:cs typeface="+mn-cs"/>
                        </a:rPr>
                        <a:t>block</a:t>
                      </a:r>
                      <a:r>
                        <a:rPr lang="en-US" sz="1200" kern="1200" dirty="0" smtClean="0">
                          <a:solidFill>
                            <a:schemeClr val="tx1"/>
                          </a:solidFill>
                          <a:latin typeface="+mn-lt"/>
                          <a:ea typeface="+mn-ea"/>
                          <a:cs typeface="+mn-cs"/>
                        </a:rPr>
                        <a:t>.</a:t>
                      </a:r>
                      <a:r>
                        <a:rPr lang="en-US" altLang="ko-KR" sz="1200" dirty="0" smtClean="0">
                          <a:solidFill>
                            <a:schemeClr val="tx1"/>
                          </a:solidFill>
                        </a:rPr>
                        <a:t> The setting of </a:t>
                      </a:r>
                      <a:r>
                        <a:rPr lang="en-US" altLang="ko-KR" sz="1200" dirty="0" err="1" smtClean="0">
                          <a:solidFill>
                            <a:schemeClr val="tx1"/>
                          </a:solidFill>
                        </a:rPr>
                        <a:t>Slot_Offset</a:t>
                      </a:r>
                      <a:r>
                        <a:rPr lang="en-US" altLang="ko-KR" sz="1200" dirty="0" smtClean="0">
                          <a:solidFill>
                            <a:schemeClr val="tx1"/>
                          </a:solidFill>
                        </a:rPr>
                        <a:t> shall maintain the active ranging round within a block.</a:t>
                      </a:r>
                    </a:p>
                  </a:txBody>
                  <a:tcPr marL="38100" marR="38100" marT="38100" marB="38100" horzOverflow="overflow"/>
                </a:tc>
                <a:extLst>
                  <a:ext uri="{0D108BD9-81ED-4DB2-BD59-A6C34878D82A}">
                    <a16:rowId xmlns:a16="http://schemas.microsoft.com/office/drawing/2014/main" xmlns=""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91691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17</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Next </a:t>
            </a:r>
            <a:r>
              <a:rPr lang="en-US" altLang="ko-KR" sz="3200" dirty="0">
                <a:solidFill>
                  <a:schemeClr val="tx1"/>
                </a:solidFill>
                <a:ea typeface="맑은 고딕"/>
                <a:cs typeface="Times New Roman"/>
              </a:rPr>
              <a:t>Ranging Round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53882494"/>
              </p:ext>
            </p:extLst>
          </p:nvPr>
        </p:nvGraphicFramePr>
        <p:xfrm>
          <a:off x="33720" y="2113032"/>
          <a:ext cx="9080125" cy="2449840"/>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a:t>
                      </a:r>
                      <a:r>
                        <a:rPr lang="en-US" sz="1200" kern="1200" dirty="0" smtClean="0">
                          <a:solidFill>
                            <a:schemeClr val="tx1"/>
                          </a:solidFill>
                          <a:latin typeface="+mn-lt"/>
                          <a:ea typeface="+mn-ea"/>
                          <a:cs typeface="+mn-cs"/>
                          <a:sym typeface="SF Hello Regular"/>
                        </a:rPr>
                        <a:t>next</a:t>
                      </a:r>
                      <a:r>
                        <a:rPr lang="en-US" sz="1200" kern="1200" baseline="0" dirty="0" smtClean="0">
                          <a:solidFill>
                            <a:schemeClr val="tx1"/>
                          </a:solidFill>
                          <a:latin typeface="+mn-lt"/>
                          <a:ea typeface="+mn-ea"/>
                          <a:cs typeface="+mn-cs"/>
                          <a:sym typeface="SF Hello Regular"/>
                        </a:rPr>
                        <a:t> </a:t>
                      </a:r>
                      <a:r>
                        <a:rPr sz="1200" kern="1200" dirty="0" smtClean="0">
                          <a:solidFill>
                            <a:schemeClr val="tx1"/>
                          </a:solidFill>
                          <a:latin typeface="+mn-lt"/>
                          <a:ea typeface="+mn-ea"/>
                          <a:cs typeface="+mn-cs"/>
                          <a:sym typeface="SF Hello Regular"/>
                        </a:rPr>
                        <a:t>ranging </a:t>
                      </a:r>
                      <a:r>
                        <a:rPr sz="1200" kern="1200" dirty="0">
                          <a:solidFill>
                            <a:schemeClr val="tx1"/>
                          </a:solidFill>
                          <a:latin typeface="+mn-lt"/>
                          <a:ea typeface="+mn-ea"/>
                          <a:cs typeface="+mn-cs"/>
                          <a:sym typeface="SF Hello Regular"/>
                        </a:rPr>
                        <a:t>block</a:t>
                      </a:r>
                    </a:p>
                  </a:txBody>
                  <a:tcPr marL="38100" marR="38100" marT="38100" marB="3810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next ranging block</a:t>
                      </a:r>
                    </a:p>
                  </a:txBody>
                  <a:tcPr marL="38100" marR="38100" marT="38100" marB="3810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a:solidFill>
                            <a:schemeClr val="tx1"/>
                          </a:solidFill>
                          <a:latin typeface="+mn-lt"/>
                          <a:ea typeface="+mn-ea"/>
                          <a:cs typeface="+mn-cs"/>
                        </a:rPr>
                        <a:t>0-65535</a:t>
                      </a:r>
                      <a:endParaRPr sz="1200" kern="120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next ranging block</a:t>
                      </a:r>
                    </a:p>
                  </a:txBody>
                  <a:tcPr marL="38100" marR="38100" marT="38100" marB="38100" horzOverflow="overflow"/>
                </a:tc>
                <a:extLst>
                  <a:ext uri="{0D108BD9-81ED-4DB2-BD59-A6C34878D82A}">
                    <a16:rowId xmlns:a16="http://schemas.microsoft.com/office/drawing/2014/main" xmlns="" val="10004"/>
                  </a:ext>
                </a:extLst>
              </a:tr>
              <a:tr h="354320">
                <a:tc>
                  <a:txBody>
                    <a:bodyPr/>
                    <a:lstStyle/>
                    <a:p>
                      <a:pPr algn="l" defTabSz="457200">
                        <a:tabLst/>
                        <a:defRPr sz="1800"/>
                      </a:pPr>
                      <a:r>
                        <a:rPr sz="1200" kern="1200">
                          <a:solidFill>
                            <a:schemeClr val="tx1"/>
                          </a:solidFill>
                          <a:latin typeface="+mn-lt"/>
                          <a:ea typeface="+mn-ea"/>
                          <a:cs typeface="+mn-cs"/>
                          <a:sym typeface="SF Hello Regular"/>
                        </a:rPr>
                        <a:t>Slot_Offset</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algn="l" defTabSz="825500">
                        <a:spcBef>
                          <a:spcPts val="2400"/>
                        </a:spcBef>
                        <a:buClr>
                          <a:srgbClr val="454D52"/>
                        </a:buClr>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a:t>
                      </a:r>
                      <a:r>
                        <a:rPr sz="1200" kern="1200" dirty="0" smtClean="0">
                          <a:solidFill>
                            <a:schemeClr val="tx1"/>
                          </a:solidFill>
                          <a:latin typeface="+mn-lt"/>
                          <a:ea typeface="+mn-ea"/>
                          <a:cs typeface="+mn-cs"/>
                        </a:rPr>
                        <a:t>the</a:t>
                      </a:r>
                      <a:r>
                        <a:rPr lang="en-US" sz="1200" kern="1200" dirty="0" smtClean="0">
                          <a:solidFill>
                            <a:schemeClr val="tx1"/>
                          </a:solidFill>
                          <a:latin typeface="+mn-lt"/>
                          <a:ea typeface="+mn-ea"/>
                          <a:cs typeface="+mn-cs"/>
                        </a:rPr>
                        <a:t> next</a:t>
                      </a:r>
                      <a:r>
                        <a:rPr lang="en-US" sz="1200" kern="1200" baseline="0" dirty="0" smtClean="0">
                          <a:solidFill>
                            <a:schemeClr val="tx1"/>
                          </a:solidFill>
                          <a:latin typeface="+mn-lt"/>
                          <a:ea typeface="+mn-ea"/>
                          <a:cs typeface="+mn-cs"/>
                        </a:rPr>
                        <a:t> </a:t>
                      </a:r>
                      <a:r>
                        <a:rPr sz="1200" kern="1200" dirty="0" smtClean="0">
                          <a:solidFill>
                            <a:schemeClr val="tx1"/>
                          </a:solidFill>
                          <a:latin typeface="+mn-lt"/>
                          <a:ea typeface="+mn-ea"/>
                          <a:cs typeface="+mn-cs"/>
                        </a:rPr>
                        <a:t>block</a:t>
                      </a:r>
                      <a:endParaRPr sz="1200" kern="1200" dirty="0">
                        <a:solidFill>
                          <a:schemeClr val="tx1"/>
                        </a:solidFill>
                        <a:latin typeface="+mn-lt"/>
                        <a:ea typeface="+mn-ea"/>
                        <a:cs typeface="+mn-cs"/>
                      </a:endParaRPr>
                    </a:p>
                  </a:txBody>
                  <a:tcPr marL="38100" marR="38100" marT="38100" marB="38100" horzOverflow="overflow"/>
                </a:tc>
                <a:extLst>
                  <a:ext uri="{0D108BD9-81ED-4DB2-BD59-A6C34878D82A}">
                    <a16:rowId xmlns:a16="http://schemas.microsoft.com/office/drawing/2014/main" xmlns=""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12449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18</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Ranging Block Update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427637778"/>
              </p:ext>
            </p:extLst>
          </p:nvPr>
        </p:nvGraphicFramePr>
        <p:xfrm>
          <a:off x="33720" y="2113032"/>
          <a:ext cx="9080125" cy="2230388"/>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14288" marR="14288" marT="19050" marB="1905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Updated_Block_Multiplier</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Range = 1 to 255
</a:t>
                      </a:r>
                      <a:r>
                        <a:rPr sz="1200" kern="1200" dirty="0" err="1">
                          <a:solidFill>
                            <a:schemeClr val="tx1"/>
                          </a:solidFill>
                          <a:latin typeface="+mn-lt"/>
                          <a:ea typeface="+mn-ea"/>
                          <a:cs typeface="+mn-cs"/>
                          <a:sym typeface="SF Hello Regular"/>
                        </a:rPr>
                        <a:t>T_Block</a:t>
                      </a:r>
                      <a:r>
                        <a:rPr sz="1200" kern="1200" dirty="0">
                          <a:solidFill>
                            <a:schemeClr val="tx1"/>
                          </a:solidFill>
                          <a:latin typeface="+mn-lt"/>
                          <a:ea typeface="+mn-ea"/>
                          <a:cs typeface="+mn-cs"/>
                          <a:sym typeface="SF Hello Regular"/>
                        </a:rPr>
                        <a:t> = N *</a:t>
                      </a:r>
                      <a:r>
                        <a:rPr sz="1200" kern="1200" dirty="0" err="1">
                          <a:solidFill>
                            <a:schemeClr val="tx1"/>
                          </a:solidFill>
                          <a:latin typeface="+mn-lt"/>
                          <a:ea typeface="+mn-ea"/>
                          <a:cs typeface="+mn-cs"/>
                          <a:sym typeface="SF Hello Regular"/>
                        </a:rPr>
                        <a:t>Min_Block</a:t>
                      </a:r>
                      <a:r>
                        <a:rPr sz="1200" kern="1200" dirty="0">
                          <a:solidFill>
                            <a:schemeClr val="tx1"/>
                          </a:solidFill>
                          <a:latin typeface="+mn-lt"/>
                          <a:ea typeface="+mn-ea"/>
                          <a:cs typeface="+mn-cs"/>
                          <a:sym typeface="SF Hello Regular"/>
                        </a:rPr>
                        <a:t> </a:t>
                      </a:r>
                      <a:r>
                        <a:rPr sz="1200" kern="1200" dirty="0" err="1">
                          <a:solidFill>
                            <a:schemeClr val="tx1"/>
                          </a:solidFill>
                          <a:latin typeface="+mn-lt"/>
                          <a:ea typeface="+mn-ea"/>
                          <a:cs typeface="+mn-cs"/>
                          <a:sym typeface="SF Hello Regular"/>
                        </a:rPr>
                        <a:t>ms</a:t>
                      </a:r>
                      <a:r>
                        <a:rPr sz="1200" kern="1200" dirty="0">
                          <a:solidFill>
                            <a:schemeClr val="tx1"/>
                          </a:solidFill>
                          <a:latin typeface="+mn-lt"/>
                          <a:ea typeface="+mn-ea"/>
                          <a:cs typeface="+mn-cs"/>
                          <a:sym typeface="SF Hello Regular"/>
                        </a:rPr>
                        <a:t>
Time Range =48ms to X2 </a:t>
                      </a:r>
                      <a:r>
                        <a:rPr sz="1200" kern="1200" dirty="0" err="1">
                          <a:solidFill>
                            <a:schemeClr val="tx1"/>
                          </a:solidFill>
                          <a:latin typeface="+mn-lt"/>
                          <a:ea typeface="+mn-ea"/>
                          <a:cs typeface="+mn-cs"/>
                          <a:sym typeface="SF Hello Regular"/>
                        </a:rPr>
                        <a:t>ms</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Updated </a:t>
                      </a:r>
                      <a:r>
                        <a:rPr sz="1200" kern="1200" dirty="0">
                          <a:solidFill>
                            <a:schemeClr val="tx1"/>
                          </a:solidFill>
                          <a:latin typeface="+mn-lt"/>
                          <a:ea typeface="+mn-ea"/>
                          <a:cs typeface="+mn-cs"/>
                          <a:sym typeface="SF Hello Regular"/>
                        </a:rPr>
                        <a:t>Block Multiplier. Value must be greater than or equal to Min block multiplier set by initiator at session setup.</a:t>
                      </a:r>
                    </a:p>
                  </a:txBody>
                  <a:tcPr marL="14288" marR="14288" marT="19050" marB="1905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Round_Length_Update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chemeClr val="accent6"/>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TBD</a:t>
                      </a: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 of TU</a:t>
                      </a: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sym typeface="SF Hello Regular"/>
                        </a:rPr>
                        <a:t>Updated Round Length   </a:t>
                      </a:r>
                      <a:endParaRPr lang="en-US" altLang="ko-KR" sz="1200" kern="1200" dirty="0" smtClean="0">
                        <a:solidFill>
                          <a:schemeClr val="tx1"/>
                        </a:solidFill>
                        <a:latin typeface="+mn-lt"/>
                        <a:ea typeface="+mn-ea"/>
                        <a:cs typeface="+mn-cs"/>
                      </a:endParaRP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Relative_Block_Index</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0 - 0xFFFF</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Index of first ranging block with updated block length relative to current block</a:t>
                      </a:r>
                    </a:p>
                  </a:txBody>
                  <a:tcPr marL="14288" marR="14288" marT="19050" marB="19050" horzOverflow="overflow"/>
                </a:tc>
                <a:extLst>
                  <a:ext uri="{0D108BD9-81ED-4DB2-BD59-A6C34878D82A}">
                    <a16:rowId xmlns:a16="http://schemas.microsoft.com/office/drawing/2014/main" xmlns="" val="10004"/>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622087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19</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 Ranging Scheduling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42314573"/>
              </p:ext>
            </p:extLst>
          </p:nvPr>
        </p:nvGraphicFramePr>
        <p:xfrm>
          <a:off x="33720" y="2113032"/>
          <a:ext cx="9134127" cy="874772"/>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615761">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smtClean="0">
                          <a:solidFill>
                            <a:schemeClr val="tx1"/>
                          </a:solidFill>
                          <a:latin typeface="+mn-lt"/>
                          <a:ea typeface="+mn-ea"/>
                          <a:cs typeface="+mn-cs"/>
                        </a:rPr>
                        <a:t>Address/ID</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Variable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 MAC address or Group</a:t>
                      </a:r>
                      <a:r>
                        <a:rPr lang="en-US" sz="1200" kern="1200" baseline="0" dirty="0" smtClean="0">
                          <a:solidFill>
                            <a:schemeClr val="tx1"/>
                          </a:solidFill>
                          <a:latin typeface="+mn-lt"/>
                          <a:ea typeface="+mn-ea"/>
                          <a:cs typeface="+mn-cs"/>
                        </a:rPr>
                        <a:t> ID</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Gives</a:t>
                      </a:r>
                      <a:r>
                        <a:rPr lang="en-US" altLang="ko-KR" sz="1200" baseline="0" dirty="0" smtClean="0"/>
                        <a:t> </a:t>
                      </a:r>
                      <a:r>
                        <a:rPr lang="en-US" altLang="ko-KR" sz="1200" dirty="0" smtClean="0"/>
                        <a:t>the schedule of the responders by specifying the MAC address or group ID in the sequential order of the schedule when Multicast</a:t>
                      </a:r>
                      <a:r>
                        <a:rPr lang="en-US" altLang="ko-KR" sz="1200" baseline="0" dirty="0" smtClean="0"/>
                        <a:t> Mode is 1</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smtClean="0"/>
              <a:t>Slide </a:t>
            </a:r>
            <a:fld id="{825FF3E2-E949-4C4C-AB9C-2EE82B1DF989}" type="slidenum">
              <a:rPr lang="en-US" altLang="en-US" smtClean="0"/>
              <a:pPr/>
              <a:t>2</a:t>
            </a:fld>
            <a:endParaRPr lang="en-US" altLang="en-US"/>
          </a:p>
        </p:txBody>
      </p:sp>
      <p:sp>
        <p:nvSpPr>
          <p:cNvPr id="4098" name="Rectangle 2"/>
          <p:cNvSpPr>
            <a:spLocks noGrp="1" noChangeArrowheads="1"/>
          </p:cNvSpPr>
          <p:nvPr>
            <p:ph type="title"/>
          </p:nvPr>
        </p:nvSpPr>
        <p:spPr>
          <a:ln/>
        </p:spPr>
        <p:txBody>
          <a:bodyPr/>
          <a:lstStyle/>
          <a:p>
            <a:r>
              <a:rPr lang="en-US" sz="3200" smtClean="0"/>
              <a:t>Contents</a:t>
            </a:r>
            <a:endParaRPr lang="en-US" altLang="en-US" sz="3200" dirty="0"/>
          </a:p>
        </p:txBody>
      </p:sp>
      <p:sp>
        <p:nvSpPr>
          <p:cNvPr id="4099" name="Rectangle 3"/>
          <p:cNvSpPr>
            <a:spLocks noGrp="1" noChangeArrowheads="1"/>
          </p:cNvSpPr>
          <p:nvPr>
            <p:ph type="body" idx="1"/>
          </p:nvPr>
        </p:nvSpPr>
        <p:spPr>
          <a:xfrm>
            <a:off x="755576" y="2060848"/>
            <a:ext cx="7918648" cy="4114800"/>
          </a:xfrm>
          <a:ln/>
        </p:spPr>
        <p:txBody>
          <a:bodyPr/>
          <a:lstStyle/>
          <a:p>
            <a:pPr marL="457200" indent="-457200">
              <a:buFont typeface="+mj-lt"/>
              <a:buAutoNum type="arabicPeriod"/>
            </a:pPr>
            <a:r>
              <a:rPr lang="en-US" altLang="ko-KR" sz="1600" dirty="0"/>
              <a:t>General </a:t>
            </a:r>
            <a:r>
              <a:rPr lang="en-US" altLang="ko-KR" sz="1600" dirty="0" smtClean="0"/>
              <a:t>Descriptions </a:t>
            </a:r>
            <a:r>
              <a:rPr lang="en-US" altLang="ko-KR" sz="1600" dirty="0"/>
              <a:t>for </a:t>
            </a:r>
            <a:r>
              <a:rPr lang="en-US" altLang="ko-KR" sz="1600" dirty="0" smtClean="0"/>
              <a:t>Ranging</a:t>
            </a:r>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Configuration </a:t>
            </a:r>
            <a:endParaRPr lang="en-US" sz="1600" dirty="0"/>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SS-TWR/DS-TWR </a:t>
            </a:r>
          </a:p>
          <a:p>
            <a:pPr marL="857250" lvl="1" indent="-457200">
              <a:buFont typeface="+mj-lt"/>
              <a:buAutoNum type="arabicParenR"/>
            </a:pPr>
            <a:endParaRPr lang="en-US" sz="1600" dirty="0" smtClean="0"/>
          </a:p>
          <a:p>
            <a:pPr marL="457200" indent="-457200">
              <a:buFont typeface="+mj-lt"/>
              <a:buAutoNum type="arabicPeriod"/>
            </a:pPr>
            <a:r>
              <a:rPr lang="en-US" sz="1600" dirty="0" smtClean="0"/>
              <a:t>Examples of Ranging Message Sequences</a:t>
            </a:r>
          </a:p>
          <a:p>
            <a:pPr marL="400050" lvl="1" indent="0">
              <a:buNone/>
            </a:pPr>
            <a:endParaRPr lang="en-US" sz="1600" dirty="0" smtClean="0"/>
          </a:p>
          <a:p>
            <a:pPr marL="457200" indent="-457200">
              <a:buFont typeface="+mj-lt"/>
              <a:buAutoNum type="arabicPeriod"/>
            </a:pPr>
            <a:r>
              <a:rPr lang="en-US" altLang="ko-KR" sz="1600" dirty="0" smtClean="0"/>
              <a:t>Use Cases of SS-TWR</a:t>
            </a:r>
          </a:p>
          <a:p>
            <a:pPr marL="457200" indent="-457200">
              <a:buFont typeface="+mj-lt"/>
              <a:buAutoNum type="arabicPeriod"/>
            </a:pPr>
            <a:endParaRPr lang="en-US" altLang="ko-KR" sz="1600" dirty="0"/>
          </a:p>
          <a:p>
            <a:pPr marL="457200" indent="-457200">
              <a:buFont typeface="+mj-lt"/>
              <a:buAutoNum type="arabicPeriod"/>
            </a:pPr>
            <a:r>
              <a:rPr lang="en-US" altLang="ko-KR" sz="1600" dirty="0" smtClean="0"/>
              <a:t>Use Cases of DS-TWR  </a:t>
            </a: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571063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20</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ea typeface="맑은 고딕"/>
                <a:cs typeface="Times New Roman"/>
              </a:rPr>
              <a:t>Ranging </a:t>
            </a:r>
            <a:r>
              <a:rPr lang="en-US" altLang="ko-KR" sz="3200" dirty="0">
                <a:solidFill>
                  <a:schemeClr val="tx1"/>
                </a:solidFill>
                <a:ea typeface="맑은 고딕"/>
                <a:cs typeface="Times New Roman"/>
              </a:rPr>
              <a:t>Next Channel and </a:t>
            </a:r>
            <a:r>
              <a:rPr lang="en-US" altLang="ko-KR" sz="3200" dirty="0" smtClean="0">
                <a:solidFill>
                  <a:schemeClr val="tx1"/>
                </a:solidFill>
                <a:ea typeface="맑은 고딕"/>
                <a:cs typeface="Times New Roman"/>
              </a:rPr>
              <a:t>Preamble IE</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26916377"/>
              </p:ext>
            </p:extLst>
          </p:nvPr>
        </p:nvGraphicFramePr>
        <p:xfrm>
          <a:off x="33720" y="2113032"/>
          <a:ext cx="9080125" cy="1191776"/>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b="0" dirty="0" smtClean="0"/>
                        <a:t>Next</a:t>
                      </a:r>
                      <a:r>
                        <a:rPr lang="en-US" altLang="ko-KR" sz="1200" b="0" baseline="0" dirty="0" smtClean="0"/>
                        <a:t> Channel Index</a:t>
                      </a:r>
                    </a:p>
                  </a:txBody>
                  <a:tcPr marL="14288" marR="14288" marT="19050" marB="19050" horzOverflow="overflow"/>
                </a:tc>
                <a:tc>
                  <a:txBody>
                    <a:bodyPr/>
                    <a:lstStyle/>
                    <a:p>
                      <a:pPr algn="l" defTabSz="457200">
                        <a:tabLst/>
                        <a:defRPr sz="1800"/>
                      </a:pPr>
                      <a:r>
                        <a:rPr sz="1200" kern="1200" smtClean="0">
                          <a:solidFill>
                            <a:schemeClr val="tx1"/>
                          </a:solidFill>
                          <a:latin typeface="+mn-lt"/>
                          <a:ea typeface="+mn-ea"/>
                          <a:cs typeface="+mn-cs"/>
                          <a:sym typeface="SF Hello Regular"/>
                        </a:rPr>
                        <a:t>4</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Specify</a:t>
                      </a:r>
                      <a:r>
                        <a:rPr lang="en-US" sz="1200" kern="1200" baseline="0" dirty="0" smtClean="0">
                          <a:solidFill>
                            <a:schemeClr val="tx1"/>
                          </a:solidFill>
                          <a:latin typeface="+mn-lt"/>
                          <a:ea typeface="+mn-ea"/>
                          <a:cs typeface="+mn-cs"/>
                          <a:sym typeface="SF Hello Regular"/>
                        </a:rPr>
                        <a:t> the channel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r h="451872">
                <a:tc>
                  <a:txBody>
                    <a:bodyPr/>
                    <a:lstStyle/>
                    <a:p>
                      <a:pPr algn="l"/>
                      <a:r>
                        <a:rPr lang="en-US" altLang="ko-KR" sz="1200" b="0" dirty="0" smtClean="0"/>
                        <a:t>Next</a:t>
                      </a:r>
                      <a:r>
                        <a:rPr lang="en-US" altLang="ko-KR" sz="1200" b="0" baseline="0" dirty="0" smtClean="0"/>
                        <a:t> Preamble Index</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altLang="ko-KR" sz="1200" kern="1200" dirty="0" smtClean="0">
                          <a:solidFill>
                            <a:schemeClr val="tx1"/>
                          </a:solidFill>
                          <a:latin typeface="+mn-lt"/>
                          <a:ea typeface="+mn-ea"/>
                          <a:cs typeface="+mn-cs"/>
                          <a:sym typeface="SF Hello Regular"/>
                        </a:rPr>
                        <a:t>Specify</a:t>
                      </a:r>
                      <a:r>
                        <a:rPr lang="en-US" altLang="ko-KR" sz="1200" kern="1200" baseline="0" dirty="0" smtClean="0">
                          <a:solidFill>
                            <a:schemeClr val="tx1"/>
                          </a:solidFill>
                          <a:latin typeface="+mn-lt"/>
                          <a:ea typeface="+mn-ea"/>
                          <a:cs typeface="+mn-cs"/>
                          <a:sym typeface="SF Hello Regular"/>
                        </a:rPr>
                        <a:t> the preamble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21</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Max </a:t>
            </a:r>
            <a:r>
              <a:rPr lang="en-US" altLang="ko-KR" sz="3200" dirty="0" smtClean="0">
                <a:solidFill>
                  <a:schemeClr val="tx1"/>
                </a:solidFill>
                <a:ea typeface="맑은 고딕"/>
                <a:cs typeface="Times New Roman"/>
              </a:rPr>
              <a:t>Retransmission IE</a:t>
            </a:r>
            <a:endParaRPr lang="en-US" altLang="ko-KR" sz="3200"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1705789"/>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smtClean="0">
                          <a:solidFill>
                            <a:schemeClr val="tx1"/>
                          </a:solidFill>
                          <a:latin typeface="+mn-lt"/>
                          <a:ea typeface="+mn-ea"/>
                          <a:cs typeface="+mn-cs"/>
                        </a:rPr>
                        <a:t>Max # of Retransmissions</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TBD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smtClean="0">
                          <a:solidFill>
                            <a:schemeClr val="tx1"/>
                          </a:solidFill>
                          <a:latin typeface="+mn-lt"/>
                          <a:ea typeface="+mn-ea"/>
                          <a:cs typeface="+mn-cs"/>
                        </a:rPr>
                        <a:t> integer</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specifies the maximum number of retries for response when Casting Mode is 10</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22</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Ranging </a:t>
            </a:r>
            <a:r>
              <a:rPr lang="en-US" altLang="ko-KR" sz="3200" dirty="0" smtClean="0">
                <a:solidFill>
                  <a:schemeClr val="tx1"/>
                </a:solidFill>
              </a:rPr>
              <a:t>STS Index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4228674448"/>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err="1" smtClean="0">
                          <a:solidFill>
                            <a:schemeClr val="tx1"/>
                          </a:solidFill>
                          <a:latin typeface="+mn-lt"/>
                          <a:ea typeface="+mn-ea"/>
                          <a:cs typeface="+mn-cs"/>
                        </a:rPr>
                        <a:t>STS_Index</a:t>
                      </a:r>
                      <a:r>
                        <a:rPr lang="en-US" altLang="ko-KR" sz="1200" kern="1200" dirty="0" smtClean="0">
                          <a:solidFill>
                            <a:schemeClr val="tx1"/>
                          </a:solidFill>
                          <a:latin typeface="+mn-lt"/>
                          <a:ea typeface="+mn-ea"/>
                          <a:cs typeface="+mn-cs"/>
                        </a:rPr>
                        <a:t> </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ko-KR" sz="1200" dirty="0" smtClean="0"/>
                        <a:t>Index to STS used for</a:t>
                      </a:r>
                      <a:r>
                        <a:rPr lang="en-US" altLang="ko-KR" sz="1200" baseline="0" dirty="0" smtClean="0"/>
                        <a:t> </a:t>
                      </a:r>
                      <a:r>
                        <a:rPr lang="en-US" altLang="ko-KR" sz="1200" dirty="0" smtClean="0"/>
                        <a:t>the current message</a:t>
                      </a: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
        <p:nvSpPr>
          <p:cNvPr id="9" name="TextBox 8"/>
          <p:cNvSpPr txBox="1"/>
          <p:nvPr/>
        </p:nvSpPr>
        <p:spPr>
          <a:xfrm>
            <a:off x="611560" y="3573016"/>
            <a:ext cx="8016490" cy="307777"/>
          </a:xfrm>
          <a:prstGeom prst="rect">
            <a:avLst/>
          </a:prstGeom>
          <a:noFill/>
        </p:spPr>
        <p:txBody>
          <a:bodyPr wrap="none" rtlCol="0">
            <a:spAutoFit/>
          </a:bodyPr>
          <a:lstStyle/>
          <a:p>
            <a:r>
              <a:rPr lang="en-US" sz="1400" dirty="0" smtClean="0"/>
              <a:t>Note: For non-secure STS-based ranging, a similar IE</a:t>
            </a:r>
            <a:r>
              <a:rPr lang="en-US" sz="1400" dirty="0"/>
              <a:t> is to be </a:t>
            </a:r>
            <a:r>
              <a:rPr lang="en-US" sz="1400" dirty="0" smtClean="0"/>
              <a:t>added for plaintext broadcast of STS (</a:t>
            </a:r>
            <a:r>
              <a:rPr lang="en-US" sz="1400" dirty="0" err="1" smtClean="0"/>
              <a:t>key,seed</a:t>
            </a:r>
            <a:r>
              <a:rPr lang="en-US" sz="1400" dirty="0" smtClean="0"/>
              <a:t>)</a:t>
            </a:r>
            <a:endParaRPr lang="en-US" sz="1400"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SS-TWR/DS-TWR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23</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094842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24</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SS-TWR/DS-TWR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4293931817"/>
              </p:ext>
            </p:extLst>
          </p:nvPr>
        </p:nvGraphicFramePr>
        <p:xfrm>
          <a:off x="683568" y="1825463"/>
          <a:ext cx="7488832" cy="4339841"/>
        </p:xfrm>
        <a:graphic>
          <a:graphicData uri="http://schemas.openxmlformats.org/drawingml/2006/table">
            <a:tbl>
              <a:tblPr firstRow="1" firstCol="1" bandRow="1">
                <a:tableStyleId>{9D7B26C5-4107-4FEC-AEDC-1716B250A1EF}</a:tableStyleId>
              </a:tblPr>
              <a:tblGrid>
                <a:gridCol w="6318702">
                  <a:extLst>
                    <a:ext uri="{9D8B030D-6E8A-4147-A177-3AD203B41FA5}">
                      <a16:colId xmlns:a16="http://schemas.microsoft.com/office/drawing/2014/main" xmlns="" val="20000"/>
                    </a:ext>
                  </a:extLst>
                </a:gridCol>
                <a:gridCol w="1170130">
                  <a:extLst>
                    <a:ext uri="{9D8B030D-6E8A-4147-A177-3AD203B41FA5}">
                      <a16:colId xmlns:a16="http://schemas.microsoft.com/office/drawing/2014/main" xmlns="" val="20001"/>
                    </a:ext>
                  </a:extLst>
                </a:gridCol>
              </a:tblGrid>
              <a:tr h="339840">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kern="0" dirty="0">
                          <a:effectLst/>
                        </a:rPr>
                        <a:t>Ranging Request Reply Time </a:t>
                      </a:r>
                      <a:r>
                        <a:rPr lang="en-US" sz="1200" kern="0" dirty="0" smtClean="0">
                          <a:effectLst/>
                        </a:rPr>
                        <a:t>IE</a:t>
                      </a:r>
                      <a:r>
                        <a:rPr lang="en-US" altLang="ko-KR" sz="1800" strike="noStrike" kern="0" baseline="0" dirty="0" smtClean="0">
                          <a:effectLst/>
                        </a:rPr>
                        <a:t> </a:t>
                      </a:r>
                      <a:r>
                        <a:rPr lang="en-US" altLang="ko-KR" sz="1200" b="1" strike="noStrike" kern="0" dirty="0" smtClean="0">
                          <a:solidFill>
                            <a:schemeClr val="tx1"/>
                          </a:solidFill>
                          <a:effectLst/>
                          <a:latin typeface="+mn-lt"/>
                          <a:ea typeface="+mn-ea"/>
                          <a:cs typeface="+mn-cs"/>
                        </a:rPr>
                        <a:t> </a:t>
                      </a:r>
                      <a:endParaRPr lang="ko-KR" altLang="ko-KR" sz="1200" b="1" strike="noStrike" kern="0" dirty="0" smtClean="0">
                        <a:solidFill>
                          <a:schemeClr val="tx1"/>
                        </a:solidFill>
                        <a:effectLst/>
                        <a:latin typeface="+mn-lt"/>
                        <a:ea typeface="+mn-ea"/>
                        <a:cs typeface="+mn-cs"/>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RRRT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1"/>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solidFill>
                            <a:schemeClr val="tx1"/>
                          </a:solidFill>
                          <a:effectLst/>
                        </a:rPr>
                        <a:t>Ranging Reply Time Instantaneous IE </a:t>
                      </a:r>
                      <a:r>
                        <a:rPr lang="en-US" altLang="ko-KR" sz="1200" strike="noStrike" kern="0" dirty="0" smtClean="0">
                          <a:solidFill>
                            <a:schemeClr val="tx1"/>
                          </a:solidFill>
                          <a:effectLst/>
                        </a:rPr>
                        <a:t> </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RRTI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2"/>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solidFill>
                            <a:schemeClr val="tx1"/>
                          </a:solidFill>
                          <a:effectLst/>
                        </a:rPr>
                        <a:t>Ranging Reply Time Deferred IE </a:t>
                      </a:r>
                      <a:r>
                        <a:rPr lang="en-US" altLang="ko-KR" sz="1200" strike="noStrike" kern="0" baseline="0" dirty="0" smtClean="0">
                          <a:solidFill>
                            <a:schemeClr val="tx1"/>
                          </a:solidFill>
                          <a:effectLst/>
                        </a:rPr>
                        <a:t> </a:t>
                      </a:r>
                      <a:r>
                        <a:rPr lang="en-US" altLang="ko-KR" sz="1200" strike="noStrike" kern="0" dirty="0" smtClean="0">
                          <a:solidFill>
                            <a:schemeClr val="tx1"/>
                          </a:solidFill>
                          <a:effectLst/>
                        </a:rPr>
                        <a:t> </a:t>
                      </a:r>
                      <a:endParaRPr lang="ko-KR" altLang="ko-KR" sz="1200" strike="noStrike" kern="0" baseline="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RRTD IE</a:t>
                      </a:r>
                      <a:endParaRPr lang="ko-KR" sz="1800" kern="5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3"/>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Round Trip Measurement </a:t>
                      </a:r>
                      <a:r>
                        <a:rPr lang="en-US" sz="1200" kern="0" dirty="0" smtClean="0">
                          <a:solidFill>
                            <a:schemeClr val="tx1"/>
                          </a:solidFill>
                          <a:effectLst/>
                        </a:rPr>
                        <a:t>IE</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RRTM IE</a:t>
                      </a:r>
                      <a:endParaRPr lang="ko-KR" sz="1800" kern="5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4"/>
                  </a:ext>
                </a:extLst>
              </a:tr>
              <a:tr h="323636">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Time-of-Flight </a:t>
                      </a:r>
                      <a:r>
                        <a:rPr lang="en-US" sz="1200" kern="0" dirty="0" smtClean="0">
                          <a:solidFill>
                            <a:schemeClr val="tx1"/>
                          </a:solidFill>
                          <a:effectLst/>
                        </a:rPr>
                        <a:t>IE </a:t>
                      </a:r>
                      <a:r>
                        <a:rPr lang="en-US" altLang="ko-KR" sz="1200" strike="noStrike" kern="0" dirty="0" smtClean="0">
                          <a:solidFill>
                            <a:schemeClr val="tx1"/>
                          </a:solidFill>
                          <a:effectLst/>
                        </a:rPr>
                        <a:t> </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RTOF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5"/>
                  </a:ext>
                </a:extLst>
              </a:tr>
              <a:tr h="28142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Double-sided TWR IE</a:t>
                      </a:r>
                      <a:r>
                        <a:rPr lang="en-US" altLang="ko-KR" sz="1200" kern="0" baseline="0" dirty="0" smtClean="0">
                          <a:solidFill>
                            <a:schemeClr val="tx1"/>
                          </a:solidFill>
                          <a:effectLst/>
                        </a:rPr>
                        <a:t> </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6"/>
                  </a:ext>
                </a:extLst>
              </a:tr>
              <a:tr h="336385">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Single-sided TWR IE</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7"/>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kern="0" dirty="0" smtClean="0">
                          <a:solidFill>
                            <a:schemeClr val="tx1"/>
                          </a:solidFill>
                          <a:effectLst/>
                        </a:rPr>
                        <a:t>Ranging Time Report Double-sided TWR IE</a:t>
                      </a:r>
                      <a:endParaRPr 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8"/>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Time Report Single-sided TWR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9"/>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a:t>
                      </a:r>
                      <a:r>
                        <a:rPr lang="en-US" altLang="ko-KR" sz="1200" kern="0" baseline="0" dirty="0" smtClean="0">
                          <a:effectLst/>
                        </a:rPr>
                        <a:t> Request </a:t>
                      </a:r>
                      <a:r>
                        <a:rPr lang="en-US" altLang="ko-KR" sz="1200" kern="0" baseline="0" dirty="0" err="1" smtClean="0">
                          <a:effectLst/>
                        </a:rPr>
                        <a:t>AoA</a:t>
                      </a:r>
                      <a:r>
                        <a:rPr lang="en-US" altLang="ko-KR" sz="1200" kern="0" baseline="0" dirty="0" smtClean="0">
                          <a:effectLst/>
                        </a:rPr>
                        <a:t>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RRA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Instantaneous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RAI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1"/>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Deferred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RAD</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33037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25</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Request Reply Time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600" dirty="0" smtClean="0"/>
              <a:t>Ranging </a:t>
            </a:r>
            <a:r>
              <a:rPr lang="en-US" altLang="ko-KR" sz="1600" dirty="0"/>
              <a:t>Request Reply Time (RRRT) </a:t>
            </a:r>
            <a:r>
              <a:rPr lang="en-US" altLang="ko-KR" sz="1600" dirty="0" smtClean="0"/>
              <a:t>IE is </a:t>
            </a:r>
            <a:r>
              <a:rPr lang="en-US" altLang="ko-KR" sz="1600" dirty="0"/>
              <a:t>used as part of a ranging exchange to request a ranging reply time from the remote device participating in the ranging </a:t>
            </a:r>
            <a:r>
              <a:rPr lang="en-US" altLang="ko-KR" sz="1600" dirty="0" smtClean="0"/>
              <a:t>exchange</a:t>
            </a:r>
          </a:p>
          <a:p>
            <a:pPr>
              <a:buFont typeface="Wingdings" panose="05000000000000000000" pitchFamily="2" charset="2"/>
              <a:buChar char="§"/>
            </a:pPr>
            <a:r>
              <a:rPr lang="en-US" altLang="ko-KR" sz="1600" dirty="0" smtClean="0">
                <a:solidFill>
                  <a:srgbClr val="FF0000"/>
                </a:solidFill>
              </a:rPr>
              <a:t>If </a:t>
            </a:r>
            <a:r>
              <a:rPr lang="en-US" altLang="ko-KR" sz="1600" dirty="0">
                <a:solidFill>
                  <a:srgbClr val="FF0000"/>
                </a:solidFill>
              </a:rPr>
              <a:t>RRRT IE is used to request reply time value of a specific device, RRRT IE content shall include MAC address </a:t>
            </a:r>
            <a:r>
              <a:rPr lang="en-US" altLang="ko-KR" sz="1600" dirty="0" smtClean="0">
                <a:solidFill>
                  <a:srgbClr val="FF0000"/>
                </a:solidFill>
              </a:rPr>
              <a:t>or </a:t>
            </a:r>
            <a:r>
              <a:rPr lang="en-US" altLang="ko-KR" sz="1600" dirty="0">
                <a:solidFill>
                  <a:srgbClr val="FF0000"/>
                </a:solidFill>
              </a:rPr>
              <a:t>device ID of </a:t>
            </a:r>
            <a:r>
              <a:rPr lang="en-US" altLang="ko-KR" sz="1600" dirty="0" smtClean="0">
                <a:solidFill>
                  <a:srgbClr val="FF0000"/>
                </a:solidFill>
              </a:rPr>
              <a:t>target destination. </a:t>
            </a:r>
          </a:p>
          <a:p>
            <a:pPr>
              <a:buFont typeface="Wingdings" panose="05000000000000000000" pitchFamily="2" charset="2"/>
              <a:buChar char="§"/>
            </a:pPr>
            <a:r>
              <a:rPr lang="en-US" altLang="ko-KR" sz="1600" dirty="0" smtClean="0">
                <a:solidFill>
                  <a:srgbClr val="FF0000"/>
                </a:solidFill>
              </a:rPr>
              <a:t>Otherwise</a:t>
            </a:r>
            <a:r>
              <a:rPr lang="en-US" altLang="ko-KR" sz="1600" dirty="0">
                <a:solidFill>
                  <a:srgbClr val="FF0000"/>
                </a:solidFill>
              </a:rPr>
              <a:t>, RRRT IE has a zero-length content field. </a:t>
            </a:r>
            <a:endParaRPr lang="ko-KR" altLang="en-US" sz="1600" dirty="0">
              <a:solidFill>
                <a:srgbClr val="FF0000"/>
              </a:solidFill>
            </a:endParaRPr>
          </a:p>
        </p:txBody>
      </p:sp>
      <p:graphicFrame>
        <p:nvGraphicFramePr>
          <p:cNvPr id="7" name="표 6"/>
          <p:cNvGraphicFramePr>
            <a:graphicFrameLocks noGrp="1"/>
          </p:cNvGraphicFramePr>
          <p:nvPr>
            <p:extLst>
              <p:ext uri="{D42A27DB-BD31-4B8C-83A1-F6EECF244321}">
                <p14:modId xmlns:p14="http://schemas.microsoft.com/office/powerpoint/2010/main" val="2594759783"/>
              </p:ext>
            </p:extLst>
          </p:nvPr>
        </p:nvGraphicFramePr>
        <p:xfrm>
          <a:off x="3707904" y="4077072"/>
          <a:ext cx="1798802"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a:t>
                      </a:r>
                      <a:r>
                        <a:rPr lang="en-US" sz="1200" b="1" dirty="0" smtClean="0">
                          <a:solidFill>
                            <a:srgbClr val="FF0000"/>
                          </a:solidFill>
                          <a:effectLst/>
                          <a:latin typeface="Times New Roman"/>
                          <a:ea typeface="맑은 고딕"/>
                        </a:rPr>
                        <a:t>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3336946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26</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Instantaneous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Instantaneous (RRTI) </a:t>
            </a:r>
            <a:r>
              <a:rPr lang="en-US" altLang="ko-KR" sz="1400" dirty="0" smtClean="0"/>
              <a:t>IE content </a:t>
            </a:r>
            <a:r>
              <a:rPr lang="en-US" altLang="ko-KR" sz="1400" dirty="0"/>
              <a:t>shall be time difference between the receive time of most recently received </a:t>
            </a:r>
            <a:r>
              <a:rPr lang="en-US" altLang="ko-KR" sz="1400" dirty="0" smtClean="0"/>
              <a:t>RFRAME </a:t>
            </a:r>
            <a:r>
              <a:rPr lang="en-US" altLang="ko-KR" sz="1400" dirty="0" smtClean="0">
                <a:solidFill>
                  <a:srgbClr val="FF0000"/>
                </a:solidFill>
              </a:rPr>
              <a:t>with RRRT IE from a particular source </a:t>
            </a:r>
            <a:r>
              <a:rPr lang="en-US" altLang="ko-KR" sz="1100" dirty="0"/>
              <a:t> </a:t>
            </a:r>
            <a:r>
              <a:rPr lang="en-US" altLang="ko-KR" sz="1400" dirty="0"/>
              <a:t>and the transmit time of the RFRAME containing </a:t>
            </a:r>
            <a:r>
              <a:rPr lang="en-US" altLang="ko-KR" sz="1400" dirty="0" smtClean="0"/>
              <a:t>the </a:t>
            </a:r>
            <a:r>
              <a:rPr lang="en-US" altLang="ko-KR" sz="1400" dirty="0"/>
              <a:t>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Instantaneous IE is appropriate for use where the </a:t>
            </a:r>
            <a:r>
              <a:rPr lang="en-US" altLang="ko-KR" sz="1400" dirty="0" smtClean="0"/>
              <a:t>device </a:t>
            </a:r>
            <a:r>
              <a:rPr lang="en-US" altLang="ko-KR" sz="1400" dirty="0"/>
              <a:t>is able to accurately pre-determine the transmission time of the frame containing the </a:t>
            </a:r>
            <a:r>
              <a:rPr lang="en-US" altLang="ko-KR" sz="1400" dirty="0" smtClean="0"/>
              <a:t>IE, complete </a:t>
            </a:r>
            <a:r>
              <a:rPr lang="en-US" altLang="ko-KR" sz="1400" dirty="0"/>
              <a:t>the calculations </a:t>
            </a:r>
            <a:r>
              <a:rPr lang="en-US" altLang="ko-KR" sz="1400" dirty="0" smtClean="0"/>
              <a:t>of time duration between the upcoming transmission and the </a:t>
            </a:r>
            <a:r>
              <a:rPr lang="en-US" altLang="ko-KR" sz="1400" dirty="0"/>
              <a:t>last received </a:t>
            </a:r>
            <a:r>
              <a:rPr lang="en-US" altLang="ko-KR" sz="1400" dirty="0" smtClean="0"/>
              <a:t>RFRAME in time, and </a:t>
            </a:r>
            <a:r>
              <a:rPr lang="en-US" altLang="ko-KR" sz="1400" dirty="0"/>
              <a:t>insert this RRTI IE into the transmitted frame. </a:t>
            </a:r>
            <a:r>
              <a:rPr lang="en-US" altLang="ko-KR" sz="1400" dirty="0" smtClean="0"/>
              <a:t> </a:t>
            </a:r>
          </a:p>
          <a:p>
            <a:pPr>
              <a:buFont typeface="Wingdings" panose="05000000000000000000" pitchFamily="2" charset="2"/>
              <a:buChar char="§"/>
            </a:pPr>
            <a:r>
              <a:rPr lang="en-US" altLang="ko-KR" sz="1400" dirty="0" smtClean="0">
                <a:solidFill>
                  <a:srgbClr val="FF0000"/>
                </a:solidFill>
              </a:rPr>
              <a:t>When </a:t>
            </a:r>
            <a:r>
              <a:rPr lang="en-US" altLang="ko-KR" sz="1400" dirty="0">
                <a:solidFill>
                  <a:srgbClr val="FF0000"/>
                </a:solidFill>
              </a:rPr>
              <a:t>RRTI IE is used in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frame (e.g.,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DS-TWR ranging), RRTI IE content shall include MAC address </a:t>
            </a:r>
            <a:r>
              <a:rPr lang="en-US" altLang="ko-KR" sz="1400" dirty="0" smtClean="0">
                <a:solidFill>
                  <a:srgbClr val="FF0000"/>
                </a:solidFill>
              </a:rPr>
              <a:t>or </a:t>
            </a:r>
            <a:r>
              <a:rPr lang="en-US" altLang="ko-KR" sz="1400" dirty="0">
                <a:solidFill>
                  <a:srgbClr val="FF0000"/>
                </a:solidFill>
              </a:rPr>
              <a:t>device ID </a:t>
            </a:r>
            <a:r>
              <a:rPr lang="en-US" altLang="ko-KR" sz="1400" dirty="0" smtClean="0">
                <a:solidFill>
                  <a:srgbClr val="FF0000"/>
                </a:solidFill>
              </a:rPr>
              <a:t>of source who requests ranging reply time.</a:t>
            </a:r>
            <a:endParaRPr lang="ko-KR" altLang="ko-KR" sz="1400" dirty="0">
              <a:solidFill>
                <a:srgbClr val="FF0000"/>
              </a:solidFill>
            </a:endParaRPr>
          </a:p>
          <a:p>
            <a:pPr>
              <a:buFont typeface="Wingdings" panose="05000000000000000000" pitchFamily="2" charset="2"/>
              <a:buChar char="§"/>
            </a:pPr>
            <a:r>
              <a:rPr lang="en-US" altLang="ko-KR" sz="1400" dirty="0" smtClean="0">
                <a:solidFill>
                  <a:srgbClr val="FF0000"/>
                </a:solidFill>
              </a:rPr>
              <a:t>In multicast/broadcast/M2M DS-TWR, a device may receive multiple ranging frames with RRRT IE from different devices, so it can embed RRTI IEs, distinguished by address field, into one ranging/data frame, and send it to devices requesting ranging reply time.</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3338634451"/>
              </p:ext>
            </p:extLst>
          </p:nvPr>
        </p:nvGraphicFramePr>
        <p:xfrm>
          <a:off x="2771800" y="5301208"/>
          <a:ext cx="3528392" cy="504056"/>
        </p:xfrm>
        <a:graphic>
          <a:graphicData uri="http://schemas.openxmlformats.org/drawingml/2006/table">
            <a:tbl>
              <a:tblPr firstRow="1" firstCol="1" bandRow="1"/>
              <a:tblGrid>
                <a:gridCol w="1764196">
                  <a:extLst>
                    <a:ext uri="{9D8B030D-6E8A-4147-A177-3AD203B41FA5}">
                      <a16:colId xmlns:a16="http://schemas.microsoft.com/office/drawing/2014/main" xmlns="" val="20000"/>
                    </a:ext>
                  </a:extLst>
                </a:gridCol>
                <a:gridCol w="1764196">
                  <a:extLst>
                    <a:ext uri="{9D8B030D-6E8A-4147-A177-3AD203B41FA5}">
                      <a16:colId xmlns:a16="http://schemas.microsoft.com/office/drawing/2014/main" xmlns="" val="20001"/>
                    </a:ext>
                  </a:extLst>
                </a:gridCol>
              </a:tblGrid>
              <a:tr h="24681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57237">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799600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27</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Deferred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Deferred (</a:t>
            </a:r>
            <a:r>
              <a:rPr lang="en-US" altLang="ko-KR" sz="1400" dirty="0" smtClean="0"/>
              <a:t>RRTD) IE content </a:t>
            </a:r>
            <a:r>
              <a:rPr lang="en-US" altLang="ko-KR" sz="1400" dirty="0"/>
              <a:t>shall be time difference between the receive time of most recently received RFRAME </a:t>
            </a:r>
            <a:r>
              <a:rPr lang="en-US" altLang="ko-KR" sz="1400" dirty="0">
                <a:solidFill>
                  <a:srgbClr val="FF0000"/>
                </a:solidFill>
              </a:rPr>
              <a:t>with RRRT IE from a particular source </a:t>
            </a:r>
            <a:r>
              <a:rPr lang="en-US" altLang="ko-KR" sz="1400" dirty="0" smtClean="0"/>
              <a:t>and </a:t>
            </a:r>
            <a:r>
              <a:rPr lang="en-US" altLang="ko-KR" sz="1400" dirty="0"/>
              <a:t>the transmit time of the responding RFRAME </a:t>
            </a:r>
            <a:r>
              <a:rPr lang="en-US" altLang="ko-KR" sz="1400" dirty="0" smtClean="0"/>
              <a:t>transmitted</a:t>
            </a:r>
            <a:r>
              <a:rPr lang="en-US" altLang="ko-KR" sz="1400" dirty="0" smtClean="0">
                <a:solidFill>
                  <a:srgbClr val="7030A0"/>
                </a:solidFill>
              </a:rPr>
              <a:t> </a:t>
            </a:r>
            <a:r>
              <a:rPr lang="en-US" altLang="ko-KR" sz="1400" dirty="0" smtClean="0"/>
              <a:t>most </a:t>
            </a:r>
            <a:r>
              <a:rPr lang="en-US" altLang="ko-KR" sz="1400" dirty="0"/>
              <a:t>recently before the frame containing this 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Deferred IE is employed as part of completing two-way ranging exchanges, and used in the case where the </a:t>
            </a:r>
            <a:r>
              <a:rPr lang="en-US" altLang="ko-KR" sz="1400" dirty="0" smtClean="0"/>
              <a:t>device </a:t>
            </a:r>
            <a:r>
              <a:rPr lang="en-US" altLang="ko-KR" sz="1400" dirty="0"/>
              <a:t>cannot determine the reply time until after the reply has been sent, and in this case the RRTD IE carries the reply time in a subsequent frame. </a:t>
            </a:r>
            <a:endParaRPr lang="en-US" altLang="ko-KR" sz="1400" dirty="0" smtClean="0"/>
          </a:p>
          <a:p>
            <a:r>
              <a:rPr lang="en-US" altLang="ko-KR" sz="1400" dirty="0">
                <a:solidFill>
                  <a:srgbClr val="FF0000"/>
                </a:solidFill>
              </a:rPr>
              <a:t>When RRTD IE is used in </a:t>
            </a:r>
            <a:r>
              <a:rPr lang="en-US" altLang="ko-KR" sz="1400" dirty="0" smtClean="0">
                <a:solidFill>
                  <a:srgbClr val="FF0000"/>
                </a:solidFill>
              </a:rPr>
              <a:t>multicast/broadcast/M2M </a:t>
            </a:r>
            <a:r>
              <a:rPr lang="en-US" altLang="ko-KR" sz="1400" dirty="0">
                <a:solidFill>
                  <a:srgbClr val="FF0000"/>
                </a:solidFill>
              </a:rPr>
              <a:t>frame (e.g., multicast/broadcast/M2M</a:t>
            </a:r>
            <a:r>
              <a:rPr lang="en-US" altLang="ko-KR" sz="1400" dirty="0" smtClean="0">
                <a:solidFill>
                  <a:srgbClr val="FF0000"/>
                </a:solidFill>
              </a:rPr>
              <a:t> </a:t>
            </a:r>
            <a:r>
              <a:rPr lang="en-US" altLang="ko-KR" sz="1400" dirty="0">
                <a:solidFill>
                  <a:srgbClr val="FF0000"/>
                </a:solidFill>
              </a:rPr>
              <a:t>DS-TWR ranging), RRTD IE content shall include MAC address or device ID of source who requests ranging reply </a:t>
            </a:r>
            <a:r>
              <a:rPr lang="en-US" altLang="ko-KR" sz="1400" dirty="0" smtClean="0">
                <a:solidFill>
                  <a:srgbClr val="FF0000"/>
                </a:solidFill>
              </a:rPr>
              <a:t>time.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317628275"/>
              </p:ext>
            </p:extLst>
          </p:nvPr>
        </p:nvGraphicFramePr>
        <p:xfrm>
          <a:off x="2771800" y="4725144"/>
          <a:ext cx="3528392" cy="576064"/>
        </p:xfrm>
        <a:graphic>
          <a:graphicData uri="http://schemas.openxmlformats.org/drawingml/2006/table">
            <a:tbl>
              <a:tblPr firstRow="1" firstCol="1" bandRow="1"/>
              <a:tblGrid>
                <a:gridCol w="1768966">
                  <a:extLst>
                    <a:ext uri="{9D8B030D-6E8A-4147-A177-3AD203B41FA5}">
                      <a16:colId xmlns:a16="http://schemas.microsoft.com/office/drawing/2014/main" xmlns="" val="20000"/>
                    </a:ext>
                  </a:extLst>
                </a:gridCol>
                <a:gridCol w="1759426">
                  <a:extLst>
                    <a:ext uri="{9D8B030D-6E8A-4147-A177-3AD203B41FA5}">
                      <a16:colId xmlns:a16="http://schemas.microsoft.com/office/drawing/2014/main" xmlns="" val="20001"/>
                    </a:ext>
                  </a:extLst>
                </a:gridCol>
              </a:tblGrid>
              <a:tr h="28207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9398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dirty="0" smtClean="0">
                          <a:solidFill>
                            <a:srgbClr val="FF0000"/>
                          </a:solidFill>
                        </a:rPr>
                        <a:t>Device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980203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28</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Round Trip Measurement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a:t>
            </a:r>
            <a:r>
              <a:rPr lang="en-US" altLang="ko-KR" sz="1400" dirty="0"/>
              <a:t>Round Trip Measurement </a:t>
            </a:r>
            <a:r>
              <a:rPr lang="en-US" altLang="ko-KR" sz="1400" dirty="0" smtClean="0"/>
              <a:t>(RRTM) IE content </a:t>
            </a:r>
            <a:r>
              <a:rPr lang="en-US" altLang="ko-KR" sz="1400" dirty="0"/>
              <a:t>shall be time difference between the transmit time of the RFRAME initiating a round trip measurement and the receive time of the response RFRAME </a:t>
            </a:r>
            <a:r>
              <a:rPr lang="en-US" altLang="ko-KR" sz="1400" dirty="0">
                <a:solidFill>
                  <a:srgbClr val="FF0000"/>
                </a:solidFill>
              </a:rPr>
              <a:t>per source address </a:t>
            </a:r>
            <a:r>
              <a:rPr lang="en-US" altLang="ko-KR" sz="1400" dirty="0"/>
              <a:t> that completes a round trip measurement.  </a:t>
            </a:r>
            <a:r>
              <a:rPr lang="en-US" altLang="ko-KR" sz="1400" dirty="0" smtClean="0"/>
              <a:t> </a:t>
            </a:r>
            <a:endParaRPr lang="ko-KR" altLang="ko-KR" sz="1400" dirty="0"/>
          </a:p>
          <a:p>
            <a:pPr>
              <a:buFont typeface="Wingdings" panose="05000000000000000000" pitchFamily="2" charset="2"/>
              <a:buChar char="§"/>
            </a:pPr>
            <a:r>
              <a:rPr lang="en-US" altLang="ko-KR" sz="1400" dirty="0"/>
              <a:t>This IE is employed as part of completing double-sided two-way ranging exchange. </a:t>
            </a:r>
            <a:endParaRPr lang="en-US" altLang="ko-KR" sz="1400" dirty="0" smtClean="0"/>
          </a:p>
          <a:p>
            <a:r>
              <a:rPr lang="en-US" altLang="ko-KR" sz="1400" dirty="0">
                <a:solidFill>
                  <a:srgbClr val="FF0000"/>
                </a:solidFill>
              </a:rPr>
              <a:t>When RRTM IE is used in multicast/broadcast frame (e.g., multicast/broadcast DS-TWR ranging), RRTM IE content shall include MAC address </a:t>
            </a:r>
            <a:r>
              <a:rPr lang="en-US" altLang="ko-KR" sz="1400" dirty="0" smtClean="0">
                <a:solidFill>
                  <a:srgbClr val="FF0000"/>
                </a:solidFill>
              </a:rPr>
              <a:t>or </a:t>
            </a:r>
            <a:r>
              <a:rPr lang="en-US" altLang="ko-KR" sz="1400" dirty="0">
                <a:solidFill>
                  <a:srgbClr val="FF0000"/>
                </a:solidFill>
              </a:rPr>
              <a:t>device ID of source of received RFRAME. </a:t>
            </a:r>
            <a:r>
              <a:rPr lang="ko-KR" altLang="ko-KR" sz="1400" dirty="0">
                <a:solidFill>
                  <a:srgbClr val="FF0000"/>
                </a:solidFill>
              </a:rPr>
              <a:t> </a:t>
            </a:r>
            <a:r>
              <a:rPr lang="en-US" altLang="ko-KR" sz="1400" dirty="0">
                <a:solidFill>
                  <a:srgbClr val="FF0000"/>
                </a:solidFill>
              </a:rPr>
              <a: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234431283"/>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a16="http://schemas.microsoft.com/office/drawing/2014/main" xmlns="" val="20000"/>
                    </a:ext>
                  </a:extLst>
                </a:gridCol>
                <a:gridCol w="1742173">
                  <a:extLst>
                    <a:ext uri="{9D8B030D-6E8A-4147-A177-3AD203B41FA5}">
                      <a16:colId xmlns:a16="http://schemas.microsoft.com/office/drawing/2014/main" xmlns=""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141439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29</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Time-of-Flight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Time-of-Flight (RTOF</a:t>
            </a:r>
            <a:r>
              <a:rPr lang="en-US" altLang="ko-KR" sz="1400" dirty="0"/>
              <a:t>) </a:t>
            </a:r>
            <a:r>
              <a:rPr lang="en-US" altLang="ko-KR" sz="1400" dirty="0" smtClean="0"/>
              <a:t>IE is </a:t>
            </a:r>
            <a:r>
              <a:rPr lang="en-US" altLang="ko-KR" sz="1400" dirty="0"/>
              <a:t>used after </a:t>
            </a:r>
            <a:r>
              <a:rPr lang="en-US" altLang="ko-KR" sz="1400" dirty="0" smtClean="0"/>
              <a:t>a </a:t>
            </a:r>
            <a:r>
              <a:rPr lang="en-US" altLang="ko-KR" sz="1400" dirty="0" smtClean="0">
                <a:solidFill>
                  <a:srgbClr val="FF0000"/>
                </a:solidFill>
              </a:rPr>
              <a:t>SS-TWR exchange </a:t>
            </a:r>
            <a:r>
              <a:rPr lang="en-US" altLang="ko-KR" sz="1400" dirty="0">
                <a:solidFill>
                  <a:srgbClr val="FF0000"/>
                </a:solidFill>
              </a:rPr>
              <a:t>or </a:t>
            </a:r>
            <a:r>
              <a:rPr lang="en-US" altLang="ko-KR" sz="1400" dirty="0" smtClean="0">
                <a:solidFill>
                  <a:srgbClr val="FF0000"/>
                </a:solidFill>
              </a:rPr>
              <a:t>DS-TWR </a:t>
            </a:r>
            <a:r>
              <a:rPr lang="en-US" altLang="ko-KR" sz="1400" dirty="0">
                <a:solidFill>
                  <a:srgbClr val="FF0000"/>
                </a:solidFill>
              </a:rPr>
              <a:t>exchange </a:t>
            </a:r>
            <a:r>
              <a:rPr lang="en-US" altLang="ko-KR" sz="1400" dirty="0"/>
              <a:t>to report the resultant time-of-flight estimate to the far end if this is </a:t>
            </a:r>
            <a:r>
              <a:rPr lang="en-US" altLang="ko-KR" sz="1400" dirty="0" smtClean="0"/>
              <a:t>requested </a:t>
            </a:r>
          </a:p>
          <a:p>
            <a:r>
              <a:rPr lang="en-US" altLang="ko-KR" sz="1400" dirty="0" smtClean="0">
                <a:solidFill>
                  <a:srgbClr val="FF0000"/>
                </a:solidFill>
              </a:rPr>
              <a:t>When </a:t>
            </a:r>
            <a:r>
              <a:rPr lang="en-US" altLang="ko-KR" sz="1400" dirty="0">
                <a:solidFill>
                  <a:srgbClr val="FF0000"/>
                </a:solidFill>
              </a:rPr>
              <a:t>RTOF IE is used in </a:t>
            </a:r>
            <a:r>
              <a:rPr lang="en-US" altLang="ko-KR" sz="1400" dirty="0" smtClean="0">
                <a:solidFill>
                  <a:srgbClr val="FF0000"/>
                </a:solidFill>
              </a:rPr>
              <a:t>multicast/broadcast/M2M </a:t>
            </a:r>
            <a:r>
              <a:rPr lang="en-US" altLang="ko-KR" sz="1400" dirty="0">
                <a:solidFill>
                  <a:srgbClr val="FF0000"/>
                </a:solidFill>
              </a:rPr>
              <a:t>frame (e.g., </a:t>
            </a:r>
            <a:r>
              <a:rPr lang="en-US" altLang="ko-KR" sz="1400" dirty="0" smtClean="0">
                <a:solidFill>
                  <a:srgbClr val="FF0000"/>
                </a:solidFill>
              </a:rPr>
              <a:t>multicast/broadcast/M2M </a:t>
            </a:r>
            <a:r>
              <a:rPr lang="en-US" altLang="ko-KR" sz="1400" dirty="0">
                <a:solidFill>
                  <a:srgbClr val="FF0000"/>
                </a:solidFill>
              </a:rPr>
              <a:t>SS-TWR ranging), RTOF IE content shall include MAC address </a:t>
            </a:r>
            <a:r>
              <a:rPr lang="en-US" altLang="ko-KR" sz="1400" dirty="0" smtClean="0">
                <a:solidFill>
                  <a:srgbClr val="FF0000"/>
                </a:solidFill>
              </a:rPr>
              <a:t>or </a:t>
            </a:r>
            <a:r>
              <a:rPr lang="en-US" altLang="ko-KR" sz="1400" dirty="0">
                <a:solidFill>
                  <a:srgbClr val="FF0000"/>
                </a:solidFill>
              </a:rPr>
              <a:t>device ID of the end that requests time-of-flight.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741475396"/>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a16="http://schemas.microsoft.com/office/drawing/2014/main" xmlns="" val="20000"/>
                    </a:ext>
                  </a:extLst>
                </a:gridCol>
                <a:gridCol w="1742173">
                  <a:extLst>
                    <a:ext uri="{9D8B030D-6E8A-4147-A177-3AD203B41FA5}">
                      <a16:colId xmlns:a16="http://schemas.microsoft.com/office/drawing/2014/main" xmlns=""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Time of Flight</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72180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smtClean="0"/>
              <a:t>General Descriptions for Ranging</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1"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389546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30</a:t>
            </a:fld>
            <a:endParaRPr lang="en-US" altLang="en-US"/>
          </a:p>
        </p:txBody>
      </p:sp>
      <p:sp>
        <p:nvSpPr>
          <p:cNvPr id="4098" name="Rectangle 2"/>
          <p:cNvSpPr>
            <a:spLocks noGrp="1" noChangeArrowheads="1"/>
          </p:cNvSpPr>
          <p:nvPr>
            <p:ph type="title"/>
          </p:nvPr>
        </p:nvSpPr>
        <p:spPr>
          <a:ln/>
        </p:spPr>
        <p:txBody>
          <a:bodyPr/>
          <a:lstStyle/>
          <a:p>
            <a:r>
              <a:rPr lang="en-US" altLang="ko-KR" sz="3200" dirty="0">
                <a:ea typeface="맑은 고딕"/>
                <a:cs typeface="Times New Roman"/>
              </a:rPr>
              <a:t> </a:t>
            </a:r>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SS-TWR </a:t>
            </a:r>
            <a:r>
              <a:rPr lang="en-US" altLang="ko-KR" sz="3200" dirty="0">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Report Control SS-TWR (RRCST) IE is used to control the SS-TWR exchange with the remote device</a:t>
            </a:r>
          </a:p>
          <a:p>
            <a:pPr marL="342900" lvl="1" indent="-342900">
              <a:buFont typeface="Wingdings" panose="05000000000000000000" pitchFamily="2" charset="2"/>
              <a:buChar char="§"/>
            </a:pPr>
            <a:r>
              <a:rPr lang="en-US" altLang="ko-KR" sz="1400" dirty="0">
                <a:ea typeface="+mn-ea"/>
                <a:cs typeface="+mn-cs"/>
              </a:rPr>
              <a:t>A</a:t>
            </a:r>
            <a:r>
              <a:rPr lang="en-US" altLang="ko-KR" sz="1400" dirty="0" smtClean="0">
                <a:ea typeface="+mn-ea"/>
                <a:cs typeface="+mn-cs"/>
              </a:rPr>
              <a:t>ddress </a:t>
            </a:r>
            <a:r>
              <a:rPr lang="en-US" altLang="ko-KR" sz="1400" dirty="0">
                <a:ea typeface="+mn-ea"/>
                <a:cs typeface="+mn-cs"/>
              </a:rPr>
              <a:t>field is for the case where each responder may have different requirements of ranging results from different initiators</a:t>
            </a:r>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3973676173"/>
              </p:ext>
            </p:extLst>
          </p:nvPr>
        </p:nvGraphicFramePr>
        <p:xfrm>
          <a:off x="2987824" y="3058557"/>
          <a:ext cx="3128373" cy="432048"/>
        </p:xfrm>
        <a:graphic>
          <a:graphicData uri="http://schemas.openxmlformats.org/drawingml/2006/table">
            <a:tbl>
              <a:tblPr firstRow="1" firstCol="1" bandRow="1"/>
              <a:tblGrid>
                <a:gridCol w="1404157">
                  <a:extLst>
                    <a:ext uri="{9D8B030D-6E8A-4147-A177-3AD203B41FA5}">
                      <a16:colId xmlns:a16="http://schemas.microsoft.com/office/drawing/2014/main" xmlns="" val="20000"/>
                    </a:ext>
                  </a:extLst>
                </a:gridCol>
                <a:gridCol w="1724216">
                  <a:extLst>
                    <a:ext uri="{9D8B030D-6E8A-4147-A177-3AD203B41FA5}">
                      <a16:colId xmlns:a16="http://schemas.microsoft.com/office/drawing/2014/main" xmlns=""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a:t>
                      </a:r>
                      <a:r>
                        <a:rPr lang="en-US" sz="1200" baseline="0" dirty="0" smtClean="0">
                          <a:solidFill>
                            <a:schemeClr val="tx1"/>
                          </a:solidFill>
                          <a:effectLst/>
                          <a:latin typeface="Times New Roman"/>
                          <a:ea typeface="맑은 고딕"/>
                        </a:rPr>
                        <a:t> ID/</a:t>
                      </a:r>
                      <a:r>
                        <a:rPr lang="en-US" sz="1200" dirty="0" smtClean="0">
                          <a:solidFill>
                            <a:schemeClr val="tx1"/>
                          </a:solidFill>
                          <a:effectLst/>
                          <a:latin typeface="Times New Roman"/>
                          <a:ea typeface="맑은 고딕"/>
                        </a:rPr>
                        <a:t>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1674394808"/>
              </p:ext>
            </p:extLst>
          </p:nvPr>
        </p:nvGraphicFramePr>
        <p:xfrm>
          <a:off x="755576" y="3933056"/>
          <a:ext cx="7776864" cy="1615440"/>
        </p:xfrm>
        <a:graphic>
          <a:graphicData uri="http://schemas.openxmlformats.org/drawingml/2006/table">
            <a:tbl>
              <a:tblPr firstRow="1" firstCol="1" bandRow="1"/>
              <a:tblGrid>
                <a:gridCol w="1245884">
                  <a:extLst>
                    <a:ext uri="{9D8B030D-6E8A-4147-A177-3AD203B41FA5}">
                      <a16:colId xmlns:a16="http://schemas.microsoft.com/office/drawing/2014/main" xmlns="" val="20000"/>
                    </a:ext>
                  </a:extLst>
                </a:gridCol>
                <a:gridCol w="6530980">
                  <a:extLst>
                    <a:ext uri="{9D8B030D-6E8A-4147-A177-3AD203B41FA5}">
                      <a16:colId xmlns:a16="http://schemas.microsoft.com/office/drawing/2014/main" xmlns=""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DejaVu Sans"/>
                          <a:cs typeface="Arial"/>
                        </a:rPr>
                        <a:t>0</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does not require TX-to-RX round-trip time and ranging result</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1</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TX-to-RX round-trip time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2</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ranging result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4"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228800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SS-TWR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SS-TWR (RTRST) </a:t>
            </a:r>
            <a:r>
              <a:rPr lang="en-US" sz="1400" dirty="0"/>
              <a:t>IE is used after SS-TWR exchange for initiator to report its round trip time estimate to the requesting responder if this is requested so that the responder can calculate the </a:t>
            </a:r>
            <a:r>
              <a:rPr lang="en-US" sz="1400" dirty="0" err="1"/>
              <a:t>ToF</a:t>
            </a:r>
            <a:endParaRPr lang="en-US" sz="1400" dirty="0"/>
          </a:p>
          <a:p>
            <a:pPr>
              <a:buFont typeface="Wingdings" panose="05000000000000000000" pitchFamily="2" charset="2"/>
              <a:buChar char="§"/>
            </a:pPr>
            <a:r>
              <a:rPr lang="en-US" sz="1400" dirty="0"/>
              <a:t>This is the case when RRCST(1) IE is used  </a:t>
            </a:r>
          </a:p>
          <a:p>
            <a:pPr>
              <a:buFont typeface="Wingdings" panose="05000000000000000000" pitchFamily="2" charset="2"/>
              <a:buChar char="§"/>
            </a:pPr>
            <a:r>
              <a:rPr lang="en-US" altLang="ko-KR" sz="1400" dirty="0" smtClean="0"/>
              <a:t>Address </a:t>
            </a:r>
            <a:r>
              <a:rPr lang="en-US" altLang="ko-KR" sz="1400" dirty="0"/>
              <a:t>field is for the case with many responders to distinguish target responder</a:t>
            </a:r>
            <a:endParaRPr lang="ko-KR" altLang="en-US" sz="1400" dirty="0"/>
          </a:p>
          <a:p>
            <a:pPr lvl="1">
              <a:buFont typeface="Arial" panose="020B0604020202020204" pitchFamily="34" charset="0"/>
              <a:buChar char="•"/>
            </a:pPr>
            <a:endParaRPr lang="en-US" sz="1400" dirty="0">
              <a:ea typeface="+mn-ea"/>
              <a:cs typeface="+mn-cs"/>
            </a:endParaRPr>
          </a:p>
        </p:txBody>
      </p:sp>
      <p:graphicFrame>
        <p:nvGraphicFramePr>
          <p:cNvPr id="4" name="표 3"/>
          <p:cNvGraphicFramePr>
            <a:graphicFrameLocks noGrp="1"/>
          </p:cNvGraphicFramePr>
          <p:nvPr>
            <p:extLst>
              <p:ext uri="{D42A27DB-BD31-4B8C-83A1-F6EECF244321}">
                <p14:modId xmlns:p14="http://schemas.microsoft.com/office/powerpoint/2010/main" val="2867434578"/>
              </p:ext>
            </p:extLst>
          </p:nvPr>
        </p:nvGraphicFramePr>
        <p:xfrm>
          <a:off x="2555776" y="3861048"/>
          <a:ext cx="3672408" cy="461342"/>
        </p:xfrm>
        <a:graphic>
          <a:graphicData uri="http://schemas.openxmlformats.org/drawingml/2006/table">
            <a:tbl>
              <a:tblPr firstRow="1" firstCol="1" bandRow="1"/>
              <a:tblGrid>
                <a:gridCol w="1836204">
                  <a:extLst>
                    <a:ext uri="{9D8B030D-6E8A-4147-A177-3AD203B41FA5}">
                      <a16:colId xmlns:a16="http://schemas.microsoft.com/office/drawing/2014/main" xmlns="" val="20000"/>
                    </a:ext>
                  </a:extLst>
                </a:gridCol>
                <a:gridCol w="1836204">
                  <a:extLst>
                    <a:ext uri="{9D8B030D-6E8A-4147-A177-3AD203B41FA5}">
                      <a16:colId xmlns:a16="http://schemas.microsoft.com/office/drawing/2014/main" xmlns="" val="20001"/>
                    </a:ext>
                  </a:extLst>
                </a:gridCol>
              </a:tblGrid>
              <a:tr h="217744">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3598">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816680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32</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DS-TWR </a:t>
            </a:r>
            <a:r>
              <a:rPr lang="en-US" altLang="ko-KR" sz="3200" dirty="0">
                <a:solidFill>
                  <a:schemeClr val="tx1"/>
                </a:solidFill>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Report Control DS-TWR </a:t>
            </a:r>
            <a:r>
              <a:rPr lang="en-US" altLang="ko-KR" sz="1400" dirty="0" smtClean="0">
                <a:ea typeface="맑은 고딕"/>
                <a:cs typeface="Times New Roman"/>
              </a:rPr>
              <a:t>(</a:t>
            </a:r>
            <a:r>
              <a:rPr lang="en-US" altLang="ko-KR" sz="1400" dirty="0" smtClean="0"/>
              <a:t>RRCDT) </a:t>
            </a:r>
            <a:r>
              <a:rPr lang="en-US" altLang="ko-KR" sz="1400" dirty="0"/>
              <a:t>IE is used to control the DS-TWR exchange with the remote device</a:t>
            </a:r>
          </a:p>
          <a:p>
            <a:pPr>
              <a:buFont typeface="Wingdings" panose="05000000000000000000" pitchFamily="2" charset="2"/>
              <a:buChar char="§"/>
            </a:pPr>
            <a:r>
              <a:rPr lang="en-US" altLang="ko-KR" sz="1400" dirty="0" smtClean="0"/>
              <a:t>Address </a:t>
            </a:r>
            <a:r>
              <a:rPr lang="en-US" altLang="ko-KR" sz="1400" dirty="0"/>
              <a:t>field is for the case where each initiator may have different requirements of ranging results from different responders</a:t>
            </a:r>
            <a:endParaRPr lang="ko-KR" altLang="en-US" sz="1400" dirty="0"/>
          </a:p>
          <a:p>
            <a:pPr lvl="1">
              <a:buFont typeface="Arial" panose="020B0604020202020204" pitchFamily="34" charset="0"/>
              <a:buChar char="•"/>
            </a:pPr>
            <a:endParaRPr lang="en-US" altLang="ko-KR" sz="1600" dirty="0" smtClean="0">
              <a:latin typeface="Times New Roman"/>
              <a:ea typeface="맑은 고딕"/>
              <a:cs typeface="Times New Roman"/>
            </a:endParaRPr>
          </a:p>
          <a:p>
            <a:pPr>
              <a:buFont typeface="Wingdings" panose="05000000000000000000" pitchFamily="2" charset="2"/>
              <a:buChar char="§"/>
            </a:pPr>
            <a:endParaRPr lang="en-US" altLang="ko-KR" sz="2000" dirty="0">
              <a:latin typeface="Times New Roman"/>
              <a:ea typeface="맑은 고딕"/>
              <a:cs typeface="Times New Roman"/>
            </a:endParaRPr>
          </a:p>
        </p:txBody>
      </p:sp>
      <p:graphicFrame>
        <p:nvGraphicFramePr>
          <p:cNvPr id="3" name="표 1"/>
          <p:cNvGraphicFramePr>
            <a:graphicFrameLocks noGrp="1"/>
          </p:cNvGraphicFramePr>
          <p:nvPr>
            <p:extLst>
              <p:ext uri="{D42A27DB-BD31-4B8C-83A1-F6EECF244321}">
                <p14:modId xmlns:p14="http://schemas.microsoft.com/office/powerpoint/2010/main" val="4241235922"/>
              </p:ext>
            </p:extLst>
          </p:nvPr>
        </p:nvGraphicFramePr>
        <p:xfrm>
          <a:off x="3131839" y="3284984"/>
          <a:ext cx="3380401" cy="432048"/>
        </p:xfrm>
        <a:graphic>
          <a:graphicData uri="http://schemas.openxmlformats.org/drawingml/2006/table">
            <a:tbl>
              <a:tblPr firstRow="1" firstCol="1" bandRow="1"/>
              <a:tblGrid>
                <a:gridCol w="1656185">
                  <a:extLst>
                    <a:ext uri="{9D8B030D-6E8A-4147-A177-3AD203B41FA5}">
                      <a16:colId xmlns:a16="http://schemas.microsoft.com/office/drawing/2014/main" xmlns="" val="20000"/>
                    </a:ext>
                  </a:extLst>
                </a:gridCol>
                <a:gridCol w="1724216">
                  <a:extLst>
                    <a:ext uri="{9D8B030D-6E8A-4147-A177-3AD203B41FA5}">
                      <a16:colId xmlns:a16="http://schemas.microsoft.com/office/drawing/2014/main" xmlns=""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2221742475"/>
              </p:ext>
            </p:extLst>
          </p:nvPr>
        </p:nvGraphicFramePr>
        <p:xfrm>
          <a:off x="755576" y="3933056"/>
          <a:ext cx="7292815" cy="2042160"/>
        </p:xfrm>
        <a:graphic>
          <a:graphicData uri="http://schemas.openxmlformats.org/drawingml/2006/table">
            <a:tbl>
              <a:tblPr firstRow="1" firstCol="1" bandRow="1"/>
              <a:tblGrid>
                <a:gridCol w="1168337">
                  <a:extLst>
                    <a:ext uri="{9D8B030D-6E8A-4147-A177-3AD203B41FA5}">
                      <a16:colId xmlns:a16="http://schemas.microsoft.com/office/drawing/2014/main" xmlns="" val="20000"/>
                    </a:ext>
                  </a:extLst>
                </a:gridCol>
                <a:gridCol w="6124478">
                  <a:extLst>
                    <a:ext uri="{9D8B030D-6E8A-4147-A177-3AD203B41FA5}">
                      <a16:colId xmlns:a16="http://schemas.microsoft.com/office/drawing/2014/main" xmlns=""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DejaVu Sans"/>
                          <a:cs typeface="Arial"/>
                        </a:rPr>
                        <a:t>0</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a:t>
                      </a:r>
                      <a:r>
                        <a:rPr lang="en-US" sz="1400" kern="0" dirty="0" smtClean="0">
                          <a:solidFill>
                            <a:schemeClr val="tx1"/>
                          </a:solidFill>
                          <a:effectLst/>
                          <a:latin typeface="Times New Roman"/>
                          <a:ea typeface="맑은 고딕"/>
                          <a:cs typeface="Arial"/>
                        </a:rPr>
                        <a:t>the initiating </a:t>
                      </a:r>
                      <a:r>
                        <a:rPr lang="en-US" sz="1400" kern="0" dirty="0">
                          <a:solidFill>
                            <a:schemeClr val="tx1"/>
                          </a:solidFill>
                          <a:effectLst/>
                          <a:latin typeface="Times New Roman"/>
                          <a:ea typeface="맑은 고딕"/>
                          <a:cs typeface="Arial"/>
                        </a:rPr>
                        <a:t>end does not require 1st reply time, 2nd TX-to-RX round-trip time or the ranging result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1</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1st reply time and 2nd TX-to-RX round-trip time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2</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ranging result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3</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continuing the DS-TWR, forming the request for the 2nd TX-to-RX round-trip measurement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2"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06275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33</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DS-TWR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DS-TWR (RTRDT) IE is used after DS-TWR exchange for responder to report its reply time estimate and round trip time estimate to the initiator so that initiator can calculate the time-of-flight</a:t>
            </a:r>
          </a:p>
          <a:p>
            <a:pPr>
              <a:buFont typeface="Wingdings" panose="05000000000000000000" pitchFamily="2" charset="2"/>
              <a:buChar char="§"/>
            </a:pPr>
            <a:r>
              <a:rPr lang="en-US" altLang="ko-KR" sz="1400" dirty="0"/>
              <a:t>This is the case When RRCDT(1) IE is used </a:t>
            </a:r>
          </a:p>
          <a:p>
            <a:pPr>
              <a:buFont typeface="Wingdings" panose="05000000000000000000" pitchFamily="2" charset="2"/>
              <a:buChar char="§"/>
            </a:pPr>
            <a:r>
              <a:rPr lang="en-US" altLang="ko-KR" sz="1400" dirty="0" smtClean="0"/>
              <a:t>Address </a:t>
            </a:r>
            <a:r>
              <a:rPr lang="en-US" altLang="ko-KR" sz="1400" dirty="0"/>
              <a:t>field is for the case with many initiators to distinguish target initiator</a:t>
            </a:r>
            <a:endParaRPr lang="ko-KR" altLang="en-US" sz="1400" dirty="0"/>
          </a:p>
          <a:p>
            <a:pPr lvl="1">
              <a:buFont typeface="Arial" panose="020B0604020202020204" pitchFamily="34" charset="0"/>
              <a:buChar char="•"/>
            </a:pPr>
            <a:endParaRPr lang="ko-KR" altLang="ko-KR" sz="1600" dirty="0" smtClean="0"/>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2799601290"/>
              </p:ext>
            </p:extLst>
          </p:nvPr>
        </p:nvGraphicFramePr>
        <p:xfrm>
          <a:off x="1835696" y="3789040"/>
          <a:ext cx="5396406"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gridCol w="1798802">
                  <a:extLst>
                    <a:ext uri="{9D8B030D-6E8A-4147-A177-3AD203B41FA5}">
                      <a16:colId xmlns:a16="http://schemas.microsoft.com/office/drawing/2014/main" xmlns="" val="20002"/>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694683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34</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Request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IE  </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Request </a:t>
            </a:r>
            <a:r>
              <a:rPr lang="en-US" altLang="ko-KR" sz="1400" dirty="0" err="1">
                <a:ea typeface="+mn-ea"/>
                <a:cs typeface="+mn-cs"/>
              </a:rPr>
              <a:t>AoA</a:t>
            </a:r>
            <a:r>
              <a:rPr lang="en-US" altLang="ko-KR" sz="1400" dirty="0">
                <a:ea typeface="+mn-ea"/>
                <a:cs typeface="+mn-cs"/>
              </a:rPr>
              <a:t> (RRA) IE is used as part of a ranging exchange to request a </a:t>
            </a:r>
            <a:r>
              <a:rPr lang="en-US" altLang="ko-KR" sz="1400" dirty="0" err="1">
                <a:ea typeface="+mn-ea"/>
                <a:cs typeface="+mn-cs"/>
              </a:rPr>
              <a:t>AoA</a:t>
            </a:r>
            <a:r>
              <a:rPr lang="en-US" altLang="ko-KR" sz="1400" dirty="0">
                <a:ea typeface="+mn-ea"/>
                <a:cs typeface="+mn-cs"/>
              </a:rPr>
              <a:t> from the remote device participating in the ranging exchange</a:t>
            </a:r>
          </a:p>
          <a:p>
            <a:pPr>
              <a:buFont typeface="Wingdings" panose="05000000000000000000" pitchFamily="2" charset="2"/>
              <a:buChar char="§"/>
            </a:pPr>
            <a:r>
              <a:rPr lang="en-US" altLang="ko-KR" sz="1400" dirty="0" smtClean="0"/>
              <a:t>For scheduled multicast/M2M ranging, </a:t>
            </a:r>
            <a:r>
              <a:rPr lang="en-US" altLang="ko-KR" sz="1400" dirty="0"/>
              <a:t>i</a:t>
            </a:r>
            <a:r>
              <a:rPr lang="en-US" altLang="ko-KR" sz="1400" dirty="0" smtClean="0"/>
              <a:t>f </a:t>
            </a:r>
            <a:r>
              <a:rPr lang="en-US" altLang="ko-KR" sz="1400" dirty="0"/>
              <a:t>RRA IE is </a:t>
            </a:r>
            <a:r>
              <a:rPr lang="en-US" altLang="ko-KR" sz="1400" dirty="0" smtClean="0"/>
              <a:t>used in poll </a:t>
            </a:r>
            <a:r>
              <a:rPr lang="en-US" altLang="ko-KR" sz="1400" dirty="0"/>
              <a:t>to request </a:t>
            </a:r>
            <a:r>
              <a:rPr lang="en-US" altLang="ko-KR" sz="1400" dirty="0" err="1"/>
              <a:t>AoA</a:t>
            </a:r>
            <a:r>
              <a:rPr lang="en-US" altLang="ko-KR" sz="1400" dirty="0"/>
              <a:t> value of a specific device, RRA IE content shall include MAC address </a:t>
            </a:r>
            <a:r>
              <a:rPr lang="en-US" altLang="ko-KR" sz="1400" dirty="0" smtClean="0"/>
              <a:t>or </a:t>
            </a:r>
            <a:r>
              <a:rPr lang="en-US" altLang="ko-KR" sz="1400" dirty="0"/>
              <a:t>device ID of destination of transmitted </a:t>
            </a:r>
            <a:r>
              <a:rPr lang="en-US" altLang="ko-KR" sz="1400" dirty="0" smtClean="0"/>
              <a:t>RFRAME.</a:t>
            </a:r>
            <a:endParaRPr lang="en-US" altLang="ko-KR" sz="1400" dirty="0"/>
          </a:p>
          <a:p>
            <a:pPr>
              <a:buFont typeface="Wingdings" panose="05000000000000000000" pitchFamily="2" charset="2"/>
              <a:buChar char="§"/>
            </a:pPr>
            <a:r>
              <a:rPr lang="en-US" altLang="ko-KR" sz="1400" dirty="0"/>
              <a:t>Otherwise, RRA IE has a zero length Content </a:t>
            </a:r>
            <a:r>
              <a:rPr lang="en-US" altLang="ko-KR" sz="1400" dirty="0" smtClean="0"/>
              <a:t>field, e.g., for unicast or broadcast ranging. </a:t>
            </a:r>
            <a:endParaRPr lang="ko-KR" altLang="en-US" sz="1400" dirty="0"/>
          </a:p>
        </p:txBody>
      </p:sp>
      <p:graphicFrame>
        <p:nvGraphicFramePr>
          <p:cNvPr id="10" name="표 9"/>
          <p:cNvGraphicFramePr>
            <a:graphicFrameLocks noGrp="1"/>
          </p:cNvGraphicFramePr>
          <p:nvPr>
            <p:extLst>
              <p:ext uri="{D42A27DB-BD31-4B8C-83A1-F6EECF244321}">
                <p14:modId xmlns:p14="http://schemas.microsoft.com/office/powerpoint/2010/main" val="1599227258"/>
              </p:ext>
            </p:extLst>
          </p:nvPr>
        </p:nvGraphicFramePr>
        <p:xfrm>
          <a:off x="3707904" y="3645024"/>
          <a:ext cx="1798802"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 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5029048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35</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a:t>
            </a:r>
            <a:r>
              <a:rPr lang="en-US" altLang="ko-KR" sz="3200" dirty="0" err="1" smtClean="0">
                <a:solidFill>
                  <a:schemeClr val="tx1"/>
                </a:solidFill>
                <a:ea typeface="맑은 고딕"/>
                <a:cs typeface="Times New Roman"/>
              </a:rPr>
              <a:t>AoA</a:t>
            </a:r>
            <a:r>
              <a:rPr lang="en-US" altLang="ko-KR" sz="3200" dirty="0" smtClean="0">
                <a:solidFill>
                  <a:schemeClr val="tx1"/>
                </a:solidFill>
                <a:ea typeface="맑은 고딕"/>
                <a:cs typeface="Times New Roman"/>
              </a:rPr>
              <a:t> Instantaneous IE</a:t>
            </a:r>
            <a:endParaRPr lang="en-US" altLang="ko-KR" sz="3200" i="1"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ea typeface="맑은 고딕"/>
                <a:cs typeface="Times New Roman"/>
              </a:rPr>
              <a:t>Instantaneous </a:t>
            </a:r>
            <a:r>
              <a:rPr lang="en-US" altLang="ko-KR" sz="1400" dirty="0" smtClean="0"/>
              <a:t>(RAI) </a:t>
            </a:r>
            <a:r>
              <a:rPr lang="en-US" altLang="ko-KR" sz="1400" dirty="0"/>
              <a:t>IE content shall be </a:t>
            </a:r>
            <a:r>
              <a:rPr lang="en-US" altLang="ko-KR" sz="1400" dirty="0" smtClean="0"/>
              <a:t>the AOA estimation at the device receiving RFRAME with RRA IE and the address of source who requests this AOA estimation.</a:t>
            </a:r>
          </a:p>
          <a:p>
            <a:pPr>
              <a:buFont typeface="Wingdings" panose="05000000000000000000" pitchFamily="2" charset="2"/>
              <a:buChar char="§"/>
            </a:pPr>
            <a:r>
              <a:rPr lang="en-US" altLang="ko-KR" sz="1400" dirty="0" smtClean="0"/>
              <a:t>RAI IE </a:t>
            </a:r>
            <a:r>
              <a:rPr lang="en-US" altLang="ko-KR" sz="1400" dirty="0"/>
              <a:t>is appropriate for use where the device is able to </a:t>
            </a:r>
            <a:r>
              <a:rPr lang="en-US" altLang="ko-KR" sz="1400" dirty="0" smtClean="0"/>
              <a:t>complete the AOA estimation based on the received RFRAME with RRA IE in time, and insert RAI IE in the responding RFRAME.  </a:t>
            </a:r>
            <a:endParaRPr lang="en-US" altLang="ko-KR" sz="1400" dirty="0"/>
          </a:p>
          <a:p>
            <a:pPr>
              <a:buFont typeface="Wingdings" panose="05000000000000000000" pitchFamily="2" charset="2"/>
              <a:buChar char="§"/>
            </a:pPr>
            <a:r>
              <a:rPr lang="en-US" altLang="ko-KR" sz="1400" dirty="0" smtClean="0"/>
              <a:t>When RAI </a:t>
            </a:r>
            <a:r>
              <a:rPr lang="en-US" altLang="ko-KR" sz="1400" dirty="0"/>
              <a:t>IE is used in </a:t>
            </a:r>
            <a:r>
              <a:rPr lang="en-US" altLang="ko-KR" sz="1400" dirty="0" smtClean="0"/>
              <a:t>multicast/broadcast/M2M </a:t>
            </a:r>
            <a:r>
              <a:rPr lang="en-US" altLang="ko-KR" sz="1400" dirty="0"/>
              <a:t>frame (e.g., </a:t>
            </a:r>
            <a:r>
              <a:rPr lang="en-US" altLang="ko-KR" sz="1400" dirty="0" smtClean="0"/>
              <a:t>multicast/broadcast/M2M DS-TWR </a:t>
            </a:r>
            <a:r>
              <a:rPr lang="en-US" altLang="ko-KR" sz="1400" dirty="0"/>
              <a:t>ranging), RAI </a:t>
            </a:r>
            <a:r>
              <a:rPr lang="en-US" altLang="ko-KR" sz="1400" dirty="0" smtClean="0"/>
              <a:t>IE </a:t>
            </a:r>
            <a:r>
              <a:rPr lang="en-US" altLang="ko-KR" sz="1400" dirty="0"/>
              <a:t>content shall include MAC address </a:t>
            </a:r>
            <a:r>
              <a:rPr lang="en-US" altLang="ko-KR" sz="1400" dirty="0" smtClean="0"/>
              <a:t>or </a:t>
            </a:r>
            <a:r>
              <a:rPr lang="en-US" altLang="ko-KR" sz="1400" dirty="0"/>
              <a:t>device ID of source of received </a:t>
            </a:r>
            <a:r>
              <a:rPr lang="en-US" altLang="ko-KR" sz="1400" dirty="0" smtClean="0"/>
              <a:t>RFRAME with RRA IE.  </a:t>
            </a:r>
            <a:r>
              <a:rPr lang="en-US" altLang="ko-KR" sz="1100" dirty="0"/>
              <a:t> </a:t>
            </a:r>
            <a:r>
              <a:rPr lang="en-US" altLang="ko-KR" sz="1400" dirty="0" smtClean="0"/>
              <a:t> </a:t>
            </a:r>
            <a:endParaRPr lang="ko-KR" altLang="ko-KR" sz="1400" dirty="0"/>
          </a:p>
        </p:txBody>
      </p:sp>
      <p:graphicFrame>
        <p:nvGraphicFramePr>
          <p:cNvPr id="8" name="표 7"/>
          <p:cNvGraphicFramePr>
            <a:graphicFrameLocks noGrp="1"/>
          </p:cNvGraphicFramePr>
          <p:nvPr>
            <p:extLst>
              <p:ext uri="{D42A27DB-BD31-4B8C-83A1-F6EECF244321}">
                <p14:modId xmlns:p14="http://schemas.microsoft.com/office/powerpoint/2010/main" val="324686713"/>
              </p:ext>
            </p:extLst>
          </p:nvPr>
        </p:nvGraphicFramePr>
        <p:xfrm>
          <a:off x="2771800" y="3861048"/>
          <a:ext cx="3597604"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2</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solidFill>
                            <a:schemeClr val="tx1"/>
                          </a:solidFill>
                          <a:effectLst/>
                          <a:latin typeface="Times New Roman"/>
                          <a:ea typeface="맑은 고딕"/>
                        </a:rPr>
                        <a:t>AoA</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8821843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36</a:t>
            </a:fld>
            <a:endParaRPr lang="en-US" altLang="en-US"/>
          </a:p>
        </p:txBody>
      </p:sp>
      <p:sp>
        <p:nvSpPr>
          <p:cNvPr id="4098" name="Rectangle 2"/>
          <p:cNvSpPr>
            <a:spLocks noGrp="1" noChangeArrowheads="1"/>
          </p:cNvSpPr>
          <p:nvPr>
            <p:ph type="title"/>
          </p:nvPr>
        </p:nvSpPr>
        <p:spPr>
          <a:ln/>
        </p:spPr>
        <p:txBody>
          <a:bodyPr/>
          <a:lstStyle/>
          <a:p>
            <a:r>
              <a:rPr lang="en-US" altLang="ko-KR" sz="3200" dirty="0" smtClean="0">
                <a:solidFill>
                  <a:schemeClr val="tx1"/>
                </a:solidFill>
                <a:ea typeface="맑은 고딕"/>
                <a:cs typeface="Times New Roman"/>
              </a:rPr>
              <a:t>Ranging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Deferred IE</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t>Deferred </a:t>
            </a:r>
            <a:r>
              <a:rPr lang="en-US" altLang="ko-KR" sz="1400" dirty="0"/>
              <a:t>(</a:t>
            </a:r>
            <a:r>
              <a:rPr lang="en-US" altLang="ko-KR" sz="1400" dirty="0" smtClean="0"/>
              <a:t>RAD</a:t>
            </a:r>
            <a:r>
              <a:rPr lang="en-US" altLang="ko-KR" sz="1400" dirty="0"/>
              <a:t>) IE content shall be the AOA estimation at the device receiving RFRAME with RRA IE and the address of source who requests this AOA estimate</a:t>
            </a:r>
          </a:p>
          <a:p>
            <a:pPr>
              <a:buFont typeface="Wingdings" panose="05000000000000000000" pitchFamily="2" charset="2"/>
              <a:buChar char="§"/>
            </a:pPr>
            <a:r>
              <a:rPr lang="en-US" altLang="ko-KR" sz="1400" dirty="0" smtClean="0"/>
              <a:t>RAD IE is employed as part of completing two-way ranging exchanges, and used in the case where the device cannot determine the </a:t>
            </a:r>
            <a:r>
              <a:rPr lang="en-US" altLang="ko-KR" sz="1400" dirty="0" err="1" smtClean="0"/>
              <a:t>AoA</a:t>
            </a:r>
            <a:r>
              <a:rPr lang="en-US" altLang="ko-KR" sz="1400" dirty="0" smtClean="0"/>
              <a:t> until after the reply has been sent, and in this case the RAD IE carries the </a:t>
            </a:r>
            <a:r>
              <a:rPr lang="en-US" altLang="ko-KR" sz="1400" dirty="0" err="1" smtClean="0"/>
              <a:t>AoA</a:t>
            </a:r>
            <a:r>
              <a:rPr lang="en-US" altLang="ko-KR" sz="1400" dirty="0" smtClean="0"/>
              <a:t> in a subsequent frame. </a:t>
            </a:r>
          </a:p>
          <a:p>
            <a:r>
              <a:rPr lang="en-US" altLang="ko-KR" sz="1400" dirty="0" smtClean="0"/>
              <a:t>When </a:t>
            </a:r>
            <a:r>
              <a:rPr lang="en-US" altLang="ko-KR" sz="1400" dirty="0"/>
              <a:t>RAD </a:t>
            </a:r>
            <a:r>
              <a:rPr lang="en-US" altLang="ko-KR" sz="1400" dirty="0" smtClean="0"/>
              <a:t>IE </a:t>
            </a:r>
            <a:r>
              <a:rPr lang="en-US" altLang="ko-KR" sz="1400" dirty="0"/>
              <a:t>is used in multicast/broadcast frame (e.g., multicast/broadcast DS-TWR ranging), RAD </a:t>
            </a:r>
            <a:r>
              <a:rPr lang="en-US" altLang="ko-KR" sz="1400" dirty="0" smtClean="0"/>
              <a:t>IE </a:t>
            </a:r>
            <a:r>
              <a:rPr lang="en-US" altLang="ko-KR" sz="1400" dirty="0"/>
              <a:t>content shall include MAC address or device ID of source of received RFRAME with RRA IE.  </a:t>
            </a:r>
            <a:r>
              <a:rPr lang="en-US" altLang="ko-KR" sz="1100" dirty="0"/>
              <a:t> </a:t>
            </a:r>
            <a:r>
              <a:rPr lang="en-US" altLang="ko-KR" sz="1400" dirty="0"/>
              <a:t> </a:t>
            </a:r>
            <a:endParaRPr lang="ko-KR" altLang="ko-KR" sz="1400" dirty="0"/>
          </a:p>
        </p:txBody>
      </p:sp>
      <p:graphicFrame>
        <p:nvGraphicFramePr>
          <p:cNvPr id="9" name="표 8"/>
          <p:cNvGraphicFramePr>
            <a:graphicFrameLocks noGrp="1"/>
          </p:cNvGraphicFramePr>
          <p:nvPr>
            <p:extLst>
              <p:ext uri="{D42A27DB-BD31-4B8C-83A1-F6EECF244321}">
                <p14:modId xmlns:p14="http://schemas.microsoft.com/office/powerpoint/2010/main" val="1911378342"/>
              </p:ext>
            </p:extLst>
          </p:nvPr>
        </p:nvGraphicFramePr>
        <p:xfrm>
          <a:off x="2699792" y="4221088"/>
          <a:ext cx="3597604"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a:t>
                      </a:r>
                      <a:r>
                        <a:rPr lang="en-US" sz="1200" b="1" dirty="0" smtClean="0">
                          <a:effectLst/>
                          <a:latin typeface="Times New Roman"/>
                          <a:ea typeface="맑은 고딕"/>
                        </a:rPr>
                        <a:t>2</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effectLst/>
                          <a:latin typeface="Times New Roman"/>
                          <a:ea typeface="맑은 고딕"/>
                        </a:rPr>
                        <a:t>AoA</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667140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75048" y="2564904"/>
            <a:ext cx="8645424" cy="1470025"/>
          </a:xfrm>
        </p:spPr>
        <p:txBody>
          <a:bodyPr/>
          <a:lstStyle/>
          <a:p>
            <a:pPr marL="457200" indent="-457200"/>
            <a:r>
              <a:rPr lang="en-US" altLang="ko-KR" dirty="0"/>
              <a:t>Examples of Ranging Message Sequences</a:t>
            </a:r>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37</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8984069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38</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a:t>
            </a:r>
            <a:r>
              <a:rPr lang="en-US" altLang="ko-KR" sz="3200" dirty="0" smtClean="0">
                <a:solidFill>
                  <a:schemeClr val="tx1"/>
                </a:solidFill>
              </a:rPr>
              <a:t>SS-TWR</a:t>
            </a:r>
            <a:endParaRPr lang="en-US" altLang="ko-KR" sz="2400" dirty="0">
              <a:solidFill>
                <a:schemeClr val="tx1"/>
              </a:solidFill>
            </a:endParaRPr>
          </a:p>
        </p:txBody>
      </p:sp>
      <p:pic>
        <p:nvPicPr>
          <p:cNvPr id="11" name="그림 10"/>
          <p:cNvPicPr/>
          <p:nvPr/>
        </p:nvPicPr>
        <p:blipFill>
          <a:blip r:embed="rId3">
            <a:extLst>
              <a:ext uri="{28A0092B-C50C-407E-A947-70E740481C1C}">
                <a14:useLocalDpi xmlns:a14="http://schemas.microsoft.com/office/drawing/2010/main" val="0"/>
              </a:ext>
            </a:extLst>
          </a:blip>
          <a:srcRect/>
          <a:stretch>
            <a:fillRect/>
          </a:stretch>
        </p:blipFill>
        <p:spPr bwMode="auto">
          <a:xfrm>
            <a:off x="611560" y="1628800"/>
            <a:ext cx="7920880"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497193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39</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DS-TWR</a:t>
            </a:r>
            <a:r>
              <a:rPr lang="en-US" altLang="ko-KR" sz="2400" dirty="0">
                <a:solidFill>
                  <a:schemeClr val="tx1"/>
                </a:solidFill>
              </a:rPr>
              <a:t> </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04244" y="1606151"/>
            <a:ext cx="7992888" cy="4775177"/>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79653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a:t>
            </a:r>
            <a:r>
              <a:rPr lang="en-US" altLang="ko-KR" sz="3200" dirty="0" smtClean="0"/>
              <a:t>Methods</a:t>
            </a:r>
            <a:endParaRPr lang="en-US" sz="3200" dirty="0"/>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2000" dirty="0"/>
              <a:t>Ranging </a:t>
            </a:r>
            <a:r>
              <a:rPr lang="en-US" altLang="ko-KR" sz="2000" dirty="0" smtClean="0"/>
              <a:t>Methods </a:t>
            </a:r>
            <a:r>
              <a:rPr lang="en-US" altLang="ko-KR" sz="2000" dirty="0"/>
              <a:t>of IEEE 802.15.8 are </a:t>
            </a:r>
            <a:r>
              <a:rPr lang="en-US" altLang="ko-KR" sz="2000" dirty="0" smtClean="0"/>
              <a:t>reused </a:t>
            </a:r>
          </a:p>
          <a:p>
            <a:pPr lvl="1">
              <a:buFont typeface="Arial" panose="020B0604020202020204" pitchFamily="34" charset="0"/>
              <a:buChar char="•"/>
            </a:pPr>
            <a:r>
              <a:rPr lang="en-US" altLang="ko-KR" sz="1600" dirty="0" smtClean="0"/>
              <a:t>SS-TWR </a:t>
            </a:r>
          </a:p>
          <a:p>
            <a:pPr lvl="1">
              <a:buFont typeface="Arial" panose="020B0604020202020204" pitchFamily="34" charset="0"/>
              <a:buChar char="•"/>
            </a:pPr>
            <a:r>
              <a:rPr lang="en-US" altLang="ko-KR" sz="1600" dirty="0" smtClean="0"/>
              <a:t>DS-TWR (w/ three messages)</a:t>
            </a:r>
            <a:endParaRPr lang="en-US" altLang="ko-KR" sz="1600" dirty="0"/>
          </a:p>
          <a:p>
            <a:pPr lvl="1">
              <a:buFont typeface="Wingdings" panose="05000000000000000000" pitchFamily="2" charset="2"/>
              <a:buChar char="§"/>
            </a:pP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789446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40</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a:t>
            </a:r>
            <a:r>
              <a:rPr lang="en-US" altLang="ko-KR" sz="3200" dirty="0" smtClean="0">
                <a:solidFill>
                  <a:schemeClr val="tx1"/>
                </a:solidFill>
              </a:rPr>
              <a:t>SS-TWR</a:t>
            </a:r>
            <a:endParaRPr lang="en-US" altLang="ko-KR" sz="2400" dirty="0">
              <a:solidFill>
                <a:schemeClr val="tx1"/>
              </a:solidFill>
            </a:endParaRP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72816"/>
            <a:ext cx="7920880" cy="4680520"/>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19850181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DS-TWR</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7704856"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1844596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SS-TWR</a:t>
            </a:r>
            <a:endParaRPr lang="ko-KR" altLang="en-US" dirty="0"/>
          </a:p>
        </p:txBody>
      </p:sp>
      <p:sp>
        <p:nvSpPr>
          <p:cNvPr id="6" name="슬라이드 번호 개체 틀 5"/>
          <p:cNvSpPr>
            <a:spLocks noGrp="1"/>
          </p:cNvSpPr>
          <p:nvPr>
            <p:ph type="sldNum" sz="quarter" idx="12"/>
          </p:nvPr>
        </p:nvSpPr>
        <p:spPr/>
        <p:txBody>
          <a:bodyPr/>
          <a:lstStyle/>
          <a:p>
            <a:r>
              <a:rPr lang="en-US" altLang="en-US" dirty="0" smtClean="0"/>
              <a:t>Slide </a:t>
            </a:r>
            <a:fld id="{4EF2733A-7873-4D87-9B81-5F5F3E4A4D35}" type="slidenum">
              <a:rPr lang="en-US" altLang="en-US" smtClean="0"/>
              <a:pPr/>
              <a:t>42</a:t>
            </a:fld>
            <a:endParaRPr lang="en-US" altLang="en-US"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3536506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a SS-TWR and indicates </a:t>
            </a:r>
            <a:r>
              <a:rPr lang="en-US" altLang="ko-KR" sz="1600" dirty="0" smtClean="0">
                <a:ea typeface="Arial"/>
                <a:cs typeface="Arial"/>
                <a:sym typeface="Arial"/>
              </a:rPr>
              <a:t>that both initiating end and responding end do </a:t>
            </a:r>
            <a:r>
              <a:rPr lang="en-US" altLang="ko-KR" sz="1600" dirty="0">
                <a:ea typeface="Arial"/>
                <a:cs typeface="Arial"/>
                <a:sym typeface="Arial"/>
              </a:rPr>
              <a:t>not require the ranging </a:t>
            </a:r>
            <a:r>
              <a:rPr lang="en-US" altLang="ko-KR" sz="1600" dirty="0" smtClean="0">
                <a:ea typeface="Arial"/>
                <a:cs typeface="Arial"/>
                <a:sym typeface="Arial"/>
              </a:rPr>
              <a:t>result.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a:t>
            </a:r>
            <a:r>
              <a:rPr lang="en-US" altLang="ko-KR" sz="1600" dirty="0" smtClean="0">
                <a:solidFill>
                  <a:srgbClr val="FF0000"/>
                </a:solidFill>
                <a:ea typeface="Arial"/>
                <a:cs typeface="Arial"/>
                <a:sym typeface="Arial"/>
              </a:rPr>
              <a:t>f </a:t>
            </a:r>
            <a:r>
              <a:rPr lang="en-US" altLang="ko-KR" sz="1600" dirty="0">
                <a:solidFill>
                  <a:srgbClr val="FF0000"/>
                </a:solidFill>
                <a:ea typeface="Arial"/>
                <a:cs typeface="Arial"/>
                <a:sym typeface="Arial"/>
              </a:rPr>
              <a:t>there is no Ranging </a:t>
            </a:r>
            <a:r>
              <a:rPr lang="en-US" altLang="ko-KR" sz="1600" dirty="0" smtClean="0">
                <a:solidFill>
                  <a:srgbClr val="FF0000"/>
                </a:solidFill>
                <a:ea typeface="Arial"/>
                <a:cs typeface="Arial"/>
                <a:sym typeface="Arial"/>
              </a:rPr>
              <a:t>Control frame </a:t>
            </a:r>
            <a:r>
              <a:rPr lang="en-US" altLang="ko-KR" sz="1600" dirty="0">
                <a:solidFill>
                  <a:srgbClr val="FF0000"/>
                </a:solidFill>
                <a:ea typeface="Arial"/>
                <a:cs typeface="Arial"/>
                <a:sym typeface="Arial"/>
              </a:rPr>
              <a:t>for the current ranging round, this ranging round follows the ranging configuration in the last Ranging Control </a:t>
            </a:r>
            <a:r>
              <a:rPr lang="en-US" altLang="ko-KR" sz="1600" dirty="0" smtClean="0">
                <a:solidFill>
                  <a:srgbClr val="FF0000"/>
                </a:solidFill>
                <a:ea typeface="Arial"/>
                <a:cs typeface="Arial"/>
                <a:sym typeface="Arial"/>
              </a:rPr>
              <a:t>frame.</a:t>
            </a:r>
            <a:endParaRPr lang="en-US" altLang="ko-KR" sz="1600" dirty="0">
              <a:solidFill>
                <a:srgbClr val="FF0000"/>
              </a:solidFill>
              <a:ea typeface="Arial"/>
              <a:cs typeface="Arial"/>
              <a:sym typeface="Arial"/>
            </a:endParaRPr>
          </a:p>
        </p:txBody>
      </p:sp>
      <p:sp>
        <p:nvSpPr>
          <p:cNvPr id="3" name="직사각형 2"/>
          <p:cNvSpPr/>
          <p:nvPr/>
        </p:nvSpPr>
        <p:spPr bwMode="auto">
          <a:xfrm>
            <a:off x="529634" y="5589240"/>
            <a:ext cx="8109746"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59788583"/>
              </p:ext>
            </p:extLst>
          </p:nvPr>
        </p:nvGraphicFramePr>
        <p:xfrm>
          <a:off x="539551" y="3599979"/>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366045"/>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3637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44522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smtClean="0">
                <a:latin typeface="Times New Roman"/>
                <a:ea typeface="맑은 고딕"/>
                <a:cs typeface="Times New Roman"/>
              </a:rPr>
              <a:t> </a:t>
            </a:r>
          </a:p>
          <a:p>
            <a:pPr>
              <a:buFont typeface="Wingdings" panose="05000000000000000000" pitchFamily="2" charset="2"/>
              <a:buChar char="§"/>
            </a:pPr>
            <a:r>
              <a:rPr lang="en-US" altLang="ko-KR" sz="1400" kern="0" dirty="0" smtClean="0">
                <a:latin typeface="Times New Roman"/>
                <a:ea typeface="맑은 고딕"/>
                <a:cs typeface="Times New Roman"/>
              </a:rPr>
              <a:t>Poll : -</a:t>
            </a:r>
          </a:p>
          <a:p>
            <a:pPr>
              <a:buFont typeface="Wingdings" panose="05000000000000000000" pitchFamily="2" charset="2"/>
              <a:buChar char="§"/>
            </a:pPr>
            <a:r>
              <a:rPr lang="en-US" altLang="ko-KR" sz="1400" kern="0" dirty="0" smtClean="0">
                <a:latin typeface="Times New Roman"/>
                <a:ea typeface="맑은 고딕"/>
                <a:cs typeface="Times New Roman"/>
              </a:rPr>
              <a:t>Response : -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smtClean="0">
              <a:latin typeface="Times New Roman"/>
              <a:ea typeface="맑은 고딕"/>
              <a:cs typeface="Times New Roman"/>
            </a:endParaRPr>
          </a:p>
          <a:p>
            <a:pPr lvl="1">
              <a:buFont typeface="Arial" panose="020B0604020202020204" pitchFamily="34" charset="0"/>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43</a:t>
            </a:fld>
            <a:endParaRPr lang="en-US" altLang="en-US" dirty="0"/>
          </a:p>
        </p:txBody>
      </p:sp>
    </p:spTree>
    <p:extLst>
      <p:ext uri="{BB962C8B-B14F-4D97-AF65-F5344CB8AC3E}">
        <p14:creationId xmlns:p14="http://schemas.microsoft.com/office/powerpoint/2010/main" val="41748916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491037"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in its response </a:t>
            </a:r>
            <a:r>
              <a:rPr lang="en-US" altLang="ko-KR" sz="1800" dirty="0" smtClean="0">
                <a:ea typeface="Arial"/>
                <a:cs typeface="Arial"/>
                <a:sym typeface="Arial"/>
              </a:rPr>
              <a:t>frame, and the responding end does </a:t>
            </a:r>
            <a:r>
              <a:rPr lang="en-US" altLang="ko-KR" sz="1800" dirty="0">
                <a:ea typeface="Arial"/>
                <a:cs typeface="Arial"/>
                <a:sym typeface="Arial"/>
              </a:rPr>
              <a:t>not require </a:t>
            </a:r>
            <a:r>
              <a:rPr lang="en-US" altLang="ko-KR" sz="1800" dirty="0" smtClean="0">
                <a:ea typeface="Arial"/>
                <a:cs typeface="Arial"/>
                <a:sym typeface="Arial"/>
              </a:rPr>
              <a:t>ranging result from the initiating end.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66282" y="397843"/>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31356757"/>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6"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44</a:t>
            </a:fld>
            <a:endParaRPr lang="en-US" altLang="en-US" dirty="0"/>
          </a:p>
        </p:txBody>
      </p:sp>
    </p:spTree>
    <p:extLst>
      <p:ext uri="{BB962C8B-B14F-4D97-AF65-F5344CB8AC3E}">
        <p14:creationId xmlns:p14="http://schemas.microsoft.com/office/powerpoint/2010/main" val="259026284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29634"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at the end of the </a:t>
            </a:r>
            <a:r>
              <a:rPr lang="en-US" altLang="ko-KR" sz="1800" dirty="0" smtClean="0">
                <a:ea typeface="Arial"/>
                <a:cs typeface="Arial"/>
                <a:sym typeface="Arial"/>
              </a:rPr>
              <a:t>exchange, and </a:t>
            </a:r>
            <a:r>
              <a:rPr lang="en-US" altLang="ko-KR" sz="1800" dirty="0">
                <a:ea typeface="Arial"/>
                <a:cs typeface="Arial"/>
                <a:sym typeface="Arial"/>
              </a:rPr>
              <a:t>the responding end does not require</a:t>
            </a:r>
            <a:r>
              <a:rPr lang="en-US" altLang="ko-KR" sz="1800" dirty="0" smtClean="0">
                <a:ea typeface="Arial"/>
                <a:cs typeface="Arial"/>
                <a:sym typeface="Arial"/>
              </a:rPr>
              <a:t> </a:t>
            </a:r>
            <a:r>
              <a:rPr lang="en-US" altLang="ko-KR" sz="1800" dirty="0">
                <a:ea typeface="Arial"/>
                <a:cs typeface="Arial"/>
                <a:sym typeface="Arial"/>
              </a:rPr>
              <a:t>ranging result from the initiating end</a:t>
            </a:r>
            <a:r>
              <a:rPr lang="en-US" altLang="ko-KR" sz="1800" dirty="0">
                <a:solidFill>
                  <a:srgbClr val="7030A0"/>
                </a:solidFill>
                <a:ea typeface="Arial"/>
                <a:cs typeface="Arial"/>
                <a:sym typeface="Arial"/>
              </a:rPr>
              <a:t>.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77483" y="40032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a:latin typeface="Times New Roman"/>
                <a:ea typeface="맑은 고딕"/>
                <a:cs typeface="Times New Roman"/>
              </a:rPr>
              <a:t>Response </a:t>
            </a:r>
            <a:r>
              <a:rPr lang="en-US" altLang="ko-KR" sz="1400" kern="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 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902475111"/>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45</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4150453583"/>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6485" y="10423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4 : This </a:t>
            </a:r>
            <a:r>
              <a:rPr lang="en-US" altLang="ko-KR" sz="1600" dirty="0">
                <a:ea typeface="Arial"/>
                <a:cs typeface="Arial"/>
                <a:sym typeface="Arial"/>
              </a:rPr>
              <a:t>frame is initiating a multicast SS-TWR and indicates that the initiating end does not require the ranging </a:t>
            </a:r>
            <a:r>
              <a:rPr lang="en-US" altLang="ko-KR" sz="1600" dirty="0" smtClean="0">
                <a:ea typeface="Arial"/>
                <a:cs typeface="Arial"/>
                <a:sym typeface="Arial"/>
              </a:rPr>
              <a:t>result,</a:t>
            </a:r>
            <a:r>
              <a:rPr lang="en-US" altLang="ko-KR" sz="1600" dirty="0">
                <a:solidFill>
                  <a:srgbClr val="7030A0"/>
                </a:solidFill>
                <a:ea typeface="Arial"/>
                <a:cs typeface="Arial"/>
                <a:sym typeface="Arial"/>
              </a:rPr>
              <a:t>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5 : This frame is initiating a multicast SS-TWR and requests that the responding end send the ranging results in its response frame,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6 : This </a:t>
            </a:r>
            <a:r>
              <a:rPr lang="en-US" altLang="ko-KR" sz="1600" dirty="0">
                <a:ea typeface="Arial"/>
                <a:cs typeface="Arial"/>
                <a:sym typeface="Arial"/>
              </a:rPr>
              <a:t>frame is initiating a multicast SS-TWR and requests that the responding end send the ranging results at the end of the </a:t>
            </a:r>
            <a:r>
              <a:rPr lang="en-US" altLang="ko-KR" sz="1600" dirty="0" smtClean="0">
                <a:ea typeface="Arial"/>
                <a:cs typeface="Arial"/>
                <a:sym typeface="Arial"/>
              </a:rPr>
              <a:t>exchange,</a:t>
            </a:r>
            <a:r>
              <a:rPr lang="en-US" altLang="ko-KR" sz="1600" dirty="0">
                <a:ea typeface="Arial"/>
                <a:cs typeface="Arial"/>
                <a:sym typeface="Arial"/>
              </a:rPr>
              <a:t> and the responding </a:t>
            </a:r>
            <a:r>
              <a:rPr lang="en-US" altLang="ko-KR" sz="1600" dirty="0" smtClean="0">
                <a:ea typeface="Arial"/>
                <a:cs typeface="Arial"/>
                <a:sym typeface="Arial"/>
              </a:rPr>
              <a:t>ends do not </a:t>
            </a:r>
            <a:r>
              <a:rPr lang="en-US" altLang="ko-KR" sz="1600" dirty="0">
                <a:ea typeface="Arial"/>
                <a:cs typeface="Arial"/>
                <a:sym typeface="Arial"/>
              </a:rPr>
              <a:t>require</a:t>
            </a:r>
            <a:r>
              <a:rPr lang="en-US" altLang="ko-KR" sz="1600" dirty="0" smtClean="0">
                <a:ea typeface="Arial"/>
                <a:cs typeface="Arial"/>
                <a:sym typeface="Arial"/>
              </a:rPr>
              <a:t> </a:t>
            </a:r>
            <a:r>
              <a:rPr lang="en-US" altLang="ko-KR" sz="1600" dirty="0">
                <a:ea typeface="Arial"/>
                <a:cs typeface="Arial"/>
                <a:sym typeface="Arial"/>
              </a:rPr>
              <a:t>ranging result from the initiating </a:t>
            </a:r>
            <a:r>
              <a:rPr lang="en-US" altLang="ko-KR" sz="1600" dirty="0" smtClean="0">
                <a:ea typeface="Arial"/>
                <a:cs typeface="Arial"/>
                <a:sym typeface="Arial"/>
              </a:rPr>
              <a:t>end</a:t>
            </a:r>
            <a:r>
              <a:rPr lang="en-US" altLang="ko-KR" sz="1600" dirty="0" smtClean="0">
                <a:solidFill>
                  <a:srgbClr val="7030A0"/>
                </a:solidFill>
                <a:ea typeface="Arial"/>
                <a:cs typeface="Arial"/>
                <a:sym typeface="Arial"/>
              </a:rPr>
              <a:t>.</a:t>
            </a: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484369" y="5958749"/>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53042" y="322108"/>
            <a:ext cx="7772400" cy="1066800"/>
          </a:xfrm>
          <a:ln/>
        </p:spPr>
        <p:txBody>
          <a:bodyPr/>
          <a:lstStyle/>
          <a:p>
            <a:r>
              <a:rPr lang="en-US" sz="3200" dirty="0" smtClean="0"/>
              <a:t>Use Case 4 - 6</a:t>
            </a:r>
            <a:endParaRPr lang="en-US" sz="3200" dirty="0"/>
          </a:p>
        </p:txBody>
      </p:sp>
      <p:sp>
        <p:nvSpPr>
          <p:cNvPr id="13" name="평행 사변형 12"/>
          <p:cNvSpPr/>
          <p:nvPr/>
        </p:nvSpPr>
        <p:spPr bwMode="auto">
          <a:xfrm>
            <a:off x="481910" y="364038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733256"/>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6007361"/>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4</a:t>
            </a:r>
            <a:r>
              <a:rPr lang="en-US" altLang="ko-KR" sz="1400" kern="0" dirty="0">
                <a:latin typeface="Times New Roman"/>
                <a:ea typeface="맑은 고딕"/>
                <a:cs typeface="Times New Roman"/>
              </a:rPr>
              <a:t>, 5 and 6, the same IEs are included in frame with </a:t>
            </a:r>
            <a:r>
              <a:rPr lang="en-US" altLang="ko-KR" sz="1400" kern="0" dirty="0" smtClean="0">
                <a:latin typeface="Times New Roman"/>
                <a:ea typeface="맑은 고딕"/>
                <a:cs typeface="Times New Roman"/>
              </a:rPr>
              <a:t>Use Case 1, 2 </a:t>
            </a:r>
            <a:r>
              <a:rPr lang="en-US" altLang="ko-KR" sz="1400" kern="0" dirty="0">
                <a:latin typeface="Times New Roman"/>
                <a:ea typeface="맑은 고딕"/>
                <a:cs typeface="Times New Roman"/>
              </a:rPr>
              <a:t>and </a:t>
            </a:r>
            <a:r>
              <a:rPr lang="en-US" altLang="ko-KR" sz="1400" kern="0" dirty="0" smtClean="0">
                <a:latin typeface="Times New Roman"/>
                <a:ea typeface="맑은 고딕"/>
                <a:cs typeface="Times New Roman"/>
              </a:rPr>
              <a:t>3, </a:t>
            </a:r>
            <a:r>
              <a:rPr lang="en-US" altLang="ko-KR" sz="1400" kern="0" dirty="0">
                <a:latin typeface="Times New Roman"/>
                <a:ea typeface="맑은 고딕"/>
                <a:cs typeface="Times New Roman"/>
              </a:rPr>
              <a:t>respectively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426743553"/>
              </p:ext>
            </p:extLst>
          </p:nvPr>
        </p:nvGraphicFramePr>
        <p:xfrm>
          <a:off x="484369" y="387432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46</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238792518"/>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Ranging Control frame</a:t>
            </a:r>
            <a:r>
              <a:rPr lang="en-US" altLang="ko-KR" sz="1400" dirty="0" smtClean="0">
                <a:ea typeface="Arial"/>
                <a:cs typeface="Arial"/>
                <a:sym typeface="Arial"/>
              </a:rPr>
              <a:t> </a:t>
            </a:r>
            <a:r>
              <a:rPr lang="en-US" altLang="ko-KR" sz="1400" dirty="0">
                <a:ea typeface="Arial"/>
                <a:cs typeface="Arial"/>
                <a:sym typeface="Arial"/>
              </a:rPr>
              <a:t>for a multicast SS-TWR and the initiating end does not require the ranging </a:t>
            </a:r>
            <a:r>
              <a:rPr lang="en-US" altLang="ko-KR" sz="1400" dirty="0" smtClean="0">
                <a:ea typeface="Arial"/>
                <a:cs typeface="Arial"/>
                <a:sym typeface="Arial"/>
              </a:rPr>
              <a:t>results,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a:t>
            </a:r>
            <a:r>
              <a:rPr lang="en-US" altLang="ko-KR" sz="1400" dirty="0" smtClean="0">
                <a:ea typeface="Arial"/>
                <a:cs typeface="Arial"/>
                <a:sym typeface="Arial"/>
              </a:rPr>
              <a:t>end.</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Ranging Control </a:t>
            </a:r>
            <a:r>
              <a:rPr lang="en-US" altLang="ko-KR" sz="1400" kern="0" dirty="0">
                <a:latin typeface="Times New Roman"/>
                <a:ea typeface="맑은 고딕"/>
                <a:cs typeface="Times New Roman"/>
              </a:rPr>
              <a:t>: Ranging Control IE   </a:t>
            </a:r>
          </a:p>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kern="0" dirty="0" smtClean="0">
                <a:latin typeface="Times New Roman"/>
                <a:ea typeface="맑은 고딕"/>
                <a:cs typeface="Times New Roman"/>
              </a:rPr>
              <a:t>-</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p:txBody>
      </p:sp>
      <p:graphicFrame>
        <p:nvGraphicFramePr>
          <p:cNvPr id="15" name="Table 4"/>
          <p:cNvGraphicFramePr>
            <a:graphicFrameLocks noGrp="1"/>
          </p:cNvGraphicFramePr>
          <p:nvPr>
            <p:extLst>
              <p:ext uri="{D42A27DB-BD31-4B8C-83A1-F6EECF244321}">
                <p14:modId xmlns:p14="http://schemas.microsoft.com/office/powerpoint/2010/main" val="1168993897"/>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47</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2074010295"/>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multicast SS-TWR and requests that the responding end send the ranging results in its response </a:t>
            </a:r>
            <a:r>
              <a:rPr lang="en-US" altLang="ko-KR" sz="1400" dirty="0" smtClean="0">
                <a:ea typeface="Arial"/>
                <a:cs typeface="Arial"/>
                <a:sym typeface="Arial"/>
              </a:rPr>
              <a:t>frame</a:t>
            </a:r>
            <a:r>
              <a:rPr lang="en-US" altLang="ko-KR" sz="1400" dirty="0" smtClean="0">
                <a:solidFill>
                  <a:srgbClr val="7030A0"/>
                </a:solidFill>
                <a:ea typeface="Arial"/>
                <a:cs typeface="Arial"/>
                <a:sym typeface="Arial"/>
              </a:rPr>
              <a:t>, </a:t>
            </a:r>
            <a:r>
              <a:rPr lang="en-US" altLang="ko-KR" sz="1400" dirty="0" smtClean="0">
                <a:ea typeface="Arial"/>
                <a:cs typeface="Arial"/>
                <a:sym typeface="Arial"/>
              </a:rPr>
              <a:t>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r>
              <a:rPr lang="en-US" altLang="ko-KR" sz="1400" kern="0" dirty="0">
                <a:latin typeface="Times New Roman"/>
                <a:ea typeface="맑은 고딕"/>
                <a:cs typeface="Times New Roman"/>
              </a:rPr>
              <a:t>  </a:t>
            </a:r>
          </a:p>
        </p:txBody>
      </p:sp>
      <p:graphicFrame>
        <p:nvGraphicFramePr>
          <p:cNvPr id="15" name="Table 4"/>
          <p:cNvGraphicFramePr>
            <a:graphicFrameLocks noGrp="1"/>
          </p:cNvGraphicFramePr>
          <p:nvPr>
            <p:extLst>
              <p:ext uri="{D42A27DB-BD31-4B8C-83A1-F6EECF244321}">
                <p14:modId xmlns:p14="http://schemas.microsoft.com/office/powerpoint/2010/main" val="223750546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48</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087760619"/>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for </a:t>
            </a:r>
            <a:r>
              <a:rPr lang="en-US" altLang="ko-KR" sz="1400" dirty="0">
                <a:ea typeface="Arial"/>
                <a:cs typeface="Arial"/>
                <a:sym typeface="Arial"/>
              </a:rPr>
              <a:t>a multicast SS-TWR and requests that the responding end send the ranging results at the end of the </a:t>
            </a:r>
            <a:r>
              <a:rPr lang="en-US" altLang="ko-KR" sz="1400" dirty="0" smtClean="0">
                <a:ea typeface="Arial"/>
                <a:cs typeface="Arial"/>
                <a:sym typeface="Arial"/>
              </a:rPr>
              <a:t>exchange, 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9</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a:t>
            </a:r>
          </a:p>
          <a:p>
            <a:pPr marL="0" indent="0">
              <a:buNone/>
            </a:pPr>
            <a:r>
              <a:rPr lang="en-US" altLang="ko-KR" sz="1400" dirty="0">
                <a:latin typeface="Times New Roman"/>
                <a:ea typeface="맑은 고딕"/>
                <a:cs typeface="Times New Roman"/>
              </a:rPr>
              <a:t>* 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0197705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49</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426690300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Ranging Round  </a:t>
            </a:r>
          </a:p>
          <a:p>
            <a:pPr lvl="1">
              <a:buFont typeface="Wingdings" panose="05000000000000000000" pitchFamily="2" charset="2"/>
              <a:buChar char="ü"/>
            </a:pPr>
            <a:r>
              <a:rPr lang="en-US" altLang="ko-KR" sz="1600" dirty="0" smtClean="0"/>
              <a:t>Ranging Round refers to the completion of the entire ranging event between the initiator(s) and the responder(s) of the UWB network</a:t>
            </a:r>
          </a:p>
          <a:p>
            <a:pPr lvl="1">
              <a:buFont typeface="Wingdings" panose="05000000000000000000" pitchFamily="2" charset="2"/>
              <a:buChar char="ü"/>
            </a:pPr>
            <a:r>
              <a:rPr lang="en-US" altLang="ko-KR" sz="1600" dirty="0"/>
              <a:t>Ranging </a:t>
            </a:r>
            <a:r>
              <a:rPr lang="en-US" altLang="ko-KR" sz="1600" dirty="0" smtClean="0"/>
              <a:t>Round consists </a:t>
            </a:r>
            <a:r>
              <a:rPr lang="en-US" altLang="ko-KR" sz="1600" dirty="0"/>
              <a:t>of multiple Ranging </a:t>
            </a:r>
            <a:r>
              <a:rPr lang="en-US" altLang="ko-KR" sz="1600" dirty="0" smtClean="0"/>
              <a:t>Slots</a:t>
            </a:r>
          </a:p>
          <a:p>
            <a:pPr lvl="1">
              <a:buFont typeface="Wingdings" panose="05000000000000000000" pitchFamily="2" charset="2"/>
              <a:buChar char="ü"/>
            </a:pPr>
            <a:endParaRPr lang="en-US" altLang="ko-KR" sz="1600" dirty="0"/>
          </a:p>
          <a:p>
            <a:pPr>
              <a:buFont typeface="Wingdings" panose="05000000000000000000" pitchFamily="2" charset="2"/>
              <a:buChar char="§"/>
            </a:pPr>
            <a:r>
              <a:rPr lang="en-US" altLang="ko-KR" sz="1600" dirty="0" smtClean="0"/>
              <a:t> </a:t>
            </a:r>
            <a:r>
              <a:rPr lang="en-US" altLang="ko-KR" sz="2000" kern="0" dirty="0">
                <a:latin typeface="Times New Roman"/>
                <a:ea typeface="맑은 고딕"/>
                <a:cs typeface="Times New Roman"/>
              </a:rPr>
              <a:t>Ranging Block</a:t>
            </a:r>
          </a:p>
          <a:p>
            <a:pPr lvl="1">
              <a:buFont typeface="Wingdings" panose="05000000000000000000" pitchFamily="2" charset="2"/>
              <a:buChar char="ü"/>
            </a:pPr>
            <a:r>
              <a:rPr lang="en-US" altLang="ko-KR" sz="1600" dirty="0"/>
              <a:t>Ranging Block refers to a time frame for secure ranging  </a:t>
            </a:r>
          </a:p>
          <a:p>
            <a:pPr lvl="1">
              <a:buFont typeface="Wingdings" panose="05000000000000000000" pitchFamily="2" charset="2"/>
              <a:buChar char="ü"/>
            </a:pPr>
            <a:r>
              <a:rPr lang="en-US" altLang="ko-KR" sz="1600" dirty="0"/>
              <a:t>Ranging Block </a:t>
            </a:r>
            <a:r>
              <a:rPr lang="en-US" altLang="ko-KR" sz="1600" dirty="0" smtClean="0"/>
              <a:t>consists </a:t>
            </a:r>
            <a:r>
              <a:rPr lang="en-US" altLang="ko-KR" sz="1600" dirty="0"/>
              <a:t>of multiple Ranging Rounds </a:t>
            </a:r>
          </a:p>
          <a:p>
            <a:pPr marL="0" indent="0">
              <a:buNone/>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i="1" kern="0" dirty="0" smtClean="0">
              <a:latin typeface="Times New Roman"/>
              <a:ea typeface="맑은 고딕"/>
              <a:cs typeface="Times New Roman"/>
            </a:endParaRPr>
          </a:p>
          <a:p>
            <a:pPr marL="0" indent="0">
              <a:buNone/>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Round &amp; Ranging Block</a:t>
            </a:r>
            <a:endParaRPr lang="en-US" sz="3200" dirty="0"/>
          </a:p>
        </p:txBody>
      </p:sp>
      <p:sp>
        <p:nvSpPr>
          <p:cNvPr id="164" name="Rectangle 34"/>
          <p:cNvSpPr/>
          <p:nvPr/>
        </p:nvSpPr>
        <p:spPr>
          <a:xfrm>
            <a:off x="112661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1</a:t>
            </a:r>
            <a:endParaRPr lang="en-US" baseline="-25000" dirty="0">
              <a:solidFill>
                <a:schemeClr val="tx1"/>
              </a:solidFill>
            </a:endParaRPr>
          </a:p>
        </p:txBody>
      </p:sp>
      <p:cxnSp>
        <p:nvCxnSpPr>
          <p:cNvPr id="166" name="Straight Connector 70"/>
          <p:cNvCxnSpPr/>
          <p:nvPr/>
        </p:nvCxnSpPr>
        <p:spPr>
          <a:xfrm>
            <a:off x="5782997" y="4951656"/>
            <a:ext cx="464511"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67" name="직선 화살표 연결선 166"/>
          <p:cNvCxnSpPr/>
          <p:nvPr/>
        </p:nvCxnSpPr>
        <p:spPr>
          <a:xfrm>
            <a:off x="1118453" y="4645005"/>
            <a:ext cx="655998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079942" y="4354220"/>
            <a:ext cx="2517674" cy="307777"/>
          </a:xfrm>
          <a:prstGeom prst="rect">
            <a:avLst/>
          </a:prstGeom>
          <a:noFill/>
        </p:spPr>
        <p:txBody>
          <a:bodyPr wrap="none" rtlCol="0">
            <a:spAutoFit/>
          </a:bodyPr>
          <a:lstStyle/>
          <a:p>
            <a:pPr algn="ctr"/>
            <a:r>
              <a:rPr lang="en-US" sz="1400" dirty="0" smtClean="0"/>
              <a:t>Ranging Block </a:t>
            </a:r>
            <a:endParaRPr lang="en-US" sz="1400" dirty="0"/>
          </a:p>
        </p:txBody>
      </p:sp>
      <p:cxnSp>
        <p:nvCxnSpPr>
          <p:cNvPr id="169" name="직선 연결선 168"/>
          <p:cNvCxnSpPr/>
          <p:nvPr/>
        </p:nvCxnSpPr>
        <p:spPr>
          <a:xfrm>
            <a:off x="7688538" y="4525597"/>
            <a:ext cx="0" cy="65409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직선 연결선 169"/>
          <p:cNvCxnSpPr/>
          <p:nvPr/>
        </p:nvCxnSpPr>
        <p:spPr>
          <a:xfrm>
            <a:off x="1115615" y="4548850"/>
            <a:ext cx="20194"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2" name="직선 연결선 171"/>
          <p:cNvCxnSpPr/>
          <p:nvPr/>
        </p:nvCxnSpPr>
        <p:spPr>
          <a:xfrm flipH="1">
            <a:off x="899591" y="5179692"/>
            <a:ext cx="235589" cy="3763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3" name="Rectangle 34"/>
          <p:cNvSpPr/>
          <p:nvPr/>
        </p:nvSpPr>
        <p:spPr>
          <a:xfrm>
            <a:off x="220053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2</a:t>
            </a:r>
            <a:endParaRPr lang="en-US" baseline="-25000" dirty="0">
              <a:solidFill>
                <a:schemeClr val="tx1"/>
              </a:solidFill>
            </a:endParaRPr>
          </a:p>
        </p:txBody>
      </p:sp>
      <p:sp>
        <p:nvSpPr>
          <p:cNvPr id="184" name="Rectangle 34"/>
          <p:cNvSpPr/>
          <p:nvPr/>
        </p:nvSpPr>
        <p:spPr>
          <a:xfrm>
            <a:off x="3269657"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3</a:t>
            </a:r>
            <a:endParaRPr lang="en-US" baseline="-25000" dirty="0">
              <a:solidFill>
                <a:schemeClr val="tx1"/>
              </a:solidFill>
            </a:endParaRPr>
          </a:p>
        </p:txBody>
      </p:sp>
      <p:sp>
        <p:nvSpPr>
          <p:cNvPr id="185" name="Rectangle 34"/>
          <p:cNvSpPr/>
          <p:nvPr/>
        </p:nvSpPr>
        <p:spPr>
          <a:xfrm>
            <a:off x="4338779"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4</a:t>
            </a:r>
            <a:endParaRPr lang="en-US" baseline="-25000" dirty="0">
              <a:solidFill>
                <a:schemeClr val="tx1"/>
              </a:solidFill>
            </a:endParaRPr>
          </a:p>
        </p:txBody>
      </p:sp>
      <p:sp>
        <p:nvSpPr>
          <p:cNvPr id="186" name="Rectangle 34"/>
          <p:cNvSpPr/>
          <p:nvPr/>
        </p:nvSpPr>
        <p:spPr>
          <a:xfrm>
            <a:off x="6609593"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N</a:t>
            </a:r>
            <a:endParaRPr lang="en-US" baseline="-25000" dirty="0">
              <a:solidFill>
                <a:schemeClr val="tx1"/>
              </a:solidFill>
            </a:endParaRPr>
          </a:p>
        </p:txBody>
      </p:sp>
      <p:sp>
        <p:nvSpPr>
          <p:cNvPr id="188" name="Rectangle 34"/>
          <p:cNvSpPr/>
          <p:nvPr/>
        </p:nvSpPr>
        <p:spPr>
          <a:xfrm>
            <a:off x="93690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endParaRPr lang="en-US" sz="1200" dirty="0" smtClean="0">
              <a:solidFill>
                <a:schemeClr val="tx1"/>
              </a:solidFill>
            </a:endParaRPr>
          </a:p>
          <a:p>
            <a:pPr algn="ctr"/>
            <a:r>
              <a:rPr lang="en-US" sz="1200" dirty="0" smtClean="0">
                <a:solidFill>
                  <a:schemeClr val="tx1"/>
                </a:solidFill>
              </a:rPr>
              <a:t>Slot 1</a:t>
            </a:r>
            <a:endParaRPr lang="en-US" baseline="-25000" dirty="0">
              <a:solidFill>
                <a:schemeClr val="tx1"/>
              </a:solidFill>
            </a:endParaRPr>
          </a:p>
        </p:txBody>
      </p:sp>
      <p:sp>
        <p:nvSpPr>
          <p:cNvPr id="189" name="Rectangle 34"/>
          <p:cNvSpPr/>
          <p:nvPr/>
        </p:nvSpPr>
        <p:spPr>
          <a:xfrm>
            <a:off x="201082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2</a:t>
            </a:r>
            <a:endParaRPr lang="en-US" altLang="ko-KR" baseline="-25000" dirty="0">
              <a:solidFill>
                <a:schemeClr val="tx1"/>
              </a:solidFill>
            </a:endParaRPr>
          </a:p>
        </p:txBody>
      </p:sp>
      <p:sp>
        <p:nvSpPr>
          <p:cNvPr id="190" name="Rectangle 34"/>
          <p:cNvSpPr/>
          <p:nvPr/>
        </p:nvSpPr>
        <p:spPr>
          <a:xfrm>
            <a:off x="3079942"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3</a:t>
            </a:r>
            <a:endParaRPr lang="en-US" altLang="ko-KR" baseline="-25000" dirty="0">
              <a:solidFill>
                <a:schemeClr val="tx1"/>
              </a:solidFill>
            </a:endParaRPr>
          </a:p>
        </p:txBody>
      </p:sp>
      <p:sp>
        <p:nvSpPr>
          <p:cNvPr id="191" name="Rectangle 34"/>
          <p:cNvSpPr/>
          <p:nvPr/>
        </p:nvSpPr>
        <p:spPr>
          <a:xfrm>
            <a:off x="4149064" y="5556014"/>
            <a:ext cx="1069122" cy="376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smtClean="0">
                <a:solidFill>
                  <a:srgbClr val="7030A0"/>
                </a:solidFill>
              </a:rPr>
              <a:t>……</a:t>
            </a:r>
            <a:endParaRPr lang="en-US" altLang="ko-KR" baseline="-25000" dirty="0">
              <a:solidFill>
                <a:srgbClr val="7030A0"/>
              </a:solidFill>
            </a:endParaRPr>
          </a:p>
        </p:txBody>
      </p:sp>
      <p:cxnSp>
        <p:nvCxnSpPr>
          <p:cNvPr id="192" name="직선 연결선 191"/>
          <p:cNvCxnSpPr/>
          <p:nvPr/>
        </p:nvCxnSpPr>
        <p:spPr>
          <a:xfrm>
            <a:off x="2200536" y="5139918"/>
            <a:ext cx="3941464" cy="4147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4"/>
          <p:cNvSpPr/>
          <p:nvPr/>
        </p:nvSpPr>
        <p:spPr>
          <a:xfrm>
            <a:off x="5063055"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M</a:t>
            </a:r>
            <a:endParaRPr lang="en-US" altLang="ko-KR" baseline="-25000" dirty="0">
              <a:solidFill>
                <a:schemeClr val="tx1"/>
              </a:solidFill>
            </a:endParaRPr>
          </a:p>
        </p:txBody>
      </p:sp>
      <p:sp>
        <p:nvSpPr>
          <p:cNvPr id="24"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5"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24609786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a:t>
            </a:r>
            <a:r>
              <a:rPr lang="en-US" altLang="ko-KR" sz="1400" b="1" dirty="0">
                <a:ea typeface="Arial"/>
                <a:cs typeface="Arial"/>
                <a:sym typeface="Arial"/>
              </a:rPr>
              <a:t> </a:t>
            </a:r>
            <a:r>
              <a:rPr lang="en-US" altLang="ko-KR" sz="1400" dirty="0">
                <a:ea typeface="Arial"/>
                <a:cs typeface="Arial"/>
                <a:sym typeface="Arial"/>
              </a:rPr>
              <a:t>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a:t>
            </a:r>
            <a:r>
              <a:rPr lang="en-US" altLang="ko-KR" sz="1400" dirty="0" smtClean="0">
                <a:ea typeface="Arial"/>
                <a:cs typeface="Arial"/>
                <a:sym typeface="Arial"/>
              </a:rPr>
              <a:t>require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10</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a:t>
            </a:r>
            <a:r>
              <a:rPr lang="en-US" altLang="ko-KR" sz="1400" kern="0" dirty="0" smtClean="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p:txBody>
      </p:sp>
      <p:graphicFrame>
        <p:nvGraphicFramePr>
          <p:cNvPr id="15" name="Table 4"/>
          <p:cNvGraphicFramePr>
            <a:graphicFrameLocks noGrp="1"/>
          </p:cNvGraphicFramePr>
          <p:nvPr>
            <p:extLst>
              <p:ext uri="{D42A27DB-BD31-4B8C-83A1-F6EECF244321}">
                <p14:modId xmlns:p14="http://schemas.microsoft.com/office/powerpoint/2010/main" val="269854034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50</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2809857428"/>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device to send both its  identity (e.g. MAC address) and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11</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51</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72921017"/>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a:t>
            </a:r>
            <a:r>
              <a:rPr lang="en-US" altLang="ko-KR" sz="1400" dirty="0" smtClean="0">
                <a:ea typeface="Arial"/>
                <a:cs typeface="Arial"/>
                <a:sym typeface="Arial"/>
              </a:rPr>
              <a:t>device identity </a:t>
            </a:r>
            <a:r>
              <a:rPr lang="en-US" altLang="ko-KR" sz="1400" dirty="0">
                <a:ea typeface="Arial"/>
                <a:cs typeface="Arial"/>
                <a:sym typeface="Arial"/>
              </a:rPr>
              <a:t>(e.g. MAC </a:t>
            </a:r>
            <a:r>
              <a:rPr lang="en-US" altLang="ko-KR" sz="1400" dirty="0" smtClean="0">
                <a:ea typeface="Arial"/>
                <a:cs typeface="Arial"/>
                <a:sym typeface="Arial"/>
              </a:rPr>
              <a:t>address), and initiator requests ranging </a:t>
            </a:r>
            <a:r>
              <a:rPr lang="en-US" altLang="ko-KR" sz="1400" dirty="0">
                <a:ea typeface="Arial"/>
                <a:cs typeface="Arial"/>
                <a:sym typeface="Arial"/>
              </a:rPr>
              <a:t>results in </a:t>
            </a:r>
            <a:r>
              <a:rPr lang="en-US" altLang="ko-KR" sz="1400" dirty="0" smtClean="0">
                <a:ea typeface="Arial"/>
                <a:cs typeface="Arial"/>
                <a:sym typeface="Arial"/>
              </a:rPr>
              <a:t>the deferred response frame. </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409573289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52</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120276749"/>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53</a:t>
            </a:fld>
            <a:endParaRPr lang="en-US" altLang="en-US"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276243622"/>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both its identity (e.g. MAC address) and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54</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603984466"/>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300" dirty="0">
                <a:ea typeface="Arial"/>
                <a:cs typeface="Arial"/>
                <a:sym typeface="Arial"/>
              </a:rPr>
              <a:t>This frame is a </a:t>
            </a:r>
            <a:r>
              <a:rPr lang="en-US" altLang="ko-KR" sz="1300" dirty="0" smtClean="0">
                <a:ea typeface="Arial"/>
                <a:cs typeface="Arial"/>
                <a:sym typeface="Arial"/>
              </a:rPr>
              <a:t>Ranging Control frame for </a:t>
            </a:r>
            <a:r>
              <a:rPr lang="en-US" altLang="ko-KR" sz="1300" dirty="0">
                <a:ea typeface="Arial"/>
                <a:cs typeface="Arial"/>
                <a:sym typeface="Arial"/>
              </a:rPr>
              <a:t>a broadcast SS-TWR requiring that any responding device to send its  identity (e.g. MAC address) in its response frame and the ranging results at the end of the exchange</a:t>
            </a:r>
            <a:r>
              <a:rPr lang="en-US" altLang="ko-KR" sz="1300" dirty="0" smtClean="0">
                <a:ea typeface="Arial"/>
                <a:cs typeface="Arial"/>
                <a:sym typeface="Arial"/>
              </a:rPr>
              <a:t>. The </a:t>
            </a:r>
            <a:r>
              <a:rPr lang="en-US" altLang="ko-KR" sz="1300" dirty="0">
                <a:ea typeface="Arial"/>
                <a:cs typeface="Arial"/>
                <a:sym typeface="Arial"/>
              </a:rPr>
              <a:t>responding ends do not require ranging result from the initiating end.</a:t>
            </a:r>
          </a:p>
          <a:p>
            <a:pPr defTabSz="457200">
              <a:lnSpc>
                <a:spcPct val="150000"/>
              </a:lnSpc>
              <a:spcBef>
                <a:spcPts val="400"/>
              </a:spcBef>
              <a:buFont typeface="Wingdings" panose="05000000000000000000" pitchFamily="2" charset="2"/>
              <a:buChar char="§"/>
              <a:defRPr sz="1800"/>
            </a:pPr>
            <a:endParaRPr lang="en-US" altLang="ko-KR" sz="1300" dirty="0">
              <a:ea typeface="Arial"/>
              <a:cs typeface="Arial"/>
              <a:sym typeface="Arial"/>
            </a:endParaRPr>
          </a:p>
        </p:txBody>
      </p:sp>
      <p:sp>
        <p:nvSpPr>
          <p:cNvPr id="3" name="직사각형 2"/>
          <p:cNvSpPr/>
          <p:nvPr/>
        </p:nvSpPr>
        <p:spPr bwMode="auto">
          <a:xfrm>
            <a:off x="529634" y="4878092"/>
            <a:ext cx="8109746" cy="157524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a:t>
            </a:r>
          </a:p>
          <a:p>
            <a:pPr>
              <a:buFont typeface="Wingdings" panose="05000000000000000000" pitchFamily="2" charset="2"/>
              <a:buChar char="§"/>
            </a:pPr>
            <a:r>
              <a:rPr lang="en-US" altLang="ko-KR" sz="1400" kern="0" dirty="0">
                <a:latin typeface="Times New Roman"/>
                <a:ea typeface="맑은 고딕"/>
                <a:cs typeface="Times New Roman"/>
              </a:rPr>
              <a:t>Response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70436551"/>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55</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416833606"/>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TX-to-RX round-trip time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(1)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Report </a:t>
            </a:r>
            <a:r>
              <a:rPr lang="en-US" altLang="ko-KR" sz="1400" dirty="0">
                <a:latin typeface="Times New Roman"/>
                <a:ea typeface="맑은 고딕"/>
                <a:cs typeface="Times New Roman"/>
              </a:rPr>
              <a:t>Single-sided TWR (RTRST) IE </a:t>
            </a:r>
          </a:p>
        </p:txBody>
      </p:sp>
      <p:graphicFrame>
        <p:nvGraphicFramePr>
          <p:cNvPr id="15" name="Table 4"/>
          <p:cNvGraphicFramePr>
            <a:graphicFrameLocks noGrp="1"/>
          </p:cNvGraphicFramePr>
          <p:nvPr>
            <p:extLst>
              <p:ext uri="{D42A27DB-BD31-4B8C-83A1-F6EECF244321}">
                <p14:modId xmlns:p14="http://schemas.microsoft.com/office/powerpoint/2010/main" val="507845756"/>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56</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290548897"/>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ranging result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(2)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(RTOF) IE </a:t>
            </a:r>
          </a:p>
        </p:txBody>
      </p:sp>
      <p:graphicFrame>
        <p:nvGraphicFramePr>
          <p:cNvPr id="15" name="Table 4"/>
          <p:cNvGraphicFramePr>
            <a:graphicFrameLocks noGrp="1"/>
          </p:cNvGraphicFramePr>
          <p:nvPr>
            <p:extLst>
              <p:ext uri="{D42A27DB-BD31-4B8C-83A1-F6EECF244321}">
                <p14:modId xmlns:p14="http://schemas.microsoft.com/office/powerpoint/2010/main" val="328212937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57</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066736667"/>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58</a:t>
            </a:fld>
            <a:endParaRPr lang="en-US" altLang="en-US"/>
          </a:p>
        </p:txBody>
      </p:sp>
      <p:sp>
        <p:nvSpPr>
          <p:cNvPr id="7"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9"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9428004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indicates that the initiating end does not require the ranging result</a:t>
            </a:r>
            <a:r>
              <a:rPr lang="en-US" altLang="ko-KR" sz="1600" dirty="0" smtClean="0">
                <a:ea typeface="Arial"/>
                <a:cs typeface="Arial"/>
                <a:sym typeface="Arial"/>
              </a:rPr>
              <a: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If there is no Ranging Control frame for the current ranging round, this ranging round follows the ranging configuration in the last Ranging Control frame.</a:t>
            </a:r>
          </a:p>
          <a:p>
            <a:pPr defTabSz="457200">
              <a:lnSpc>
                <a:spcPct val="150000"/>
              </a:lnSpc>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529634" y="5514780"/>
            <a:ext cx="8109746" cy="8665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653456561"/>
              </p:ext>
            </p:extLst>
          </p:nvPr>
        </p:nvGraphicFramePr>
        <p:xfrm>
          <a:off x="539551" y="351891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28498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28928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51723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endParaRPr lang="en-US" altLang="ko-KR" sz="1400" i="1"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59</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11110530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6</a:t>
            </a:fld>
            <a:endParaRPr lang="en-US" altLang="en-US" dirty="0"/>
          </a:p>
        </p:txBody>
      </p:sp>
      <p:sp>
        <p:nvSpPr>
          <p:cNvPr id="4098" name="Rectangle 2"/>
          <p:cNvSpPr>
            <a:spLocks noGrp="1" noChangeArrowheads="1"/>
          </p:cNvSpPr>
          <p:nvPr>
            <p:ph type="title"/>
          </p:nvPr>
        </p:nvSpPr>
        <p:spPr>
          <a:ln/>
        </p:spPr>
        <p:txBody>
          <a:bodyPr/>
          <a:lstStyle/>
          <a:p>
            <a:r>
              <a:rPr lang="en-US" sz="3200" dirty="0" smtClean="0"/>
              <a:t>Numerology</a:t>
            </a:r>
            <a:endParaRPr lang="en-US" sz="3200" dirty="0"/>
          </a:p>
        </p:txBody>
      </p:sp>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TU is defined as the minimum MAC time step in PHY units</a:t>
            </a:r>
          </a:p>
          <a:p>
            <a:pPr>
              <a:buFont typeface="Wingdings" panose="05000000000000000000" pitchFamily="2" charset="2"/>
              <a:buChar char="§"/>
            </a:pPr>
            <a:r>
              <a:rPr lang="en-US" altLang="ko-KR" sz="2000" kern="0" dirty="0" smtClean="0">
                <a:latin typeface="Times New Roman"/>
                <a:ea typeface="맑은 고딕"/>
                <a:cs typeface="Times New Roman"/>
              </a:rPr>
              <a:t>Slot is defined as integer number of TUs</a:t>
            </a:r>
          </a:p>
          <a:p>
            <a:pPr>
              <a:buFont typeface="Wingdings" panose="05000000000000000000" pitchFamily="2" charset="2"/>
              <a:buChar char="§"/>
            </a:pPr>
            <a:r>
              <a:rPr lang="en-US" altLang="ko-KR" sz="2000" kern="0" dirty="0" smtClean="0">
                <a:latin typeface="Times New Roman"/>
                <a:ea typeface="맑은 고딕"/>
                <a:cs typeface="Times New Roman"/>
              </a:rPr>
              <a:t>Round is defined as integer number of Slots</a:t>
            </a:r>
          </a:p>
          <a:p>
            <a:pPr>
              <a:buFont typeface="Wingdings" panose="05000000000000000000" pitchFamily="2" charset="2"/>
              <a:buChar char="§"/>
            </a:pPr>
            <a:r>
              <a:rPr lang="en-US" altLang="ko-KR" sz="2000" kern="0" dirty="0" smtClean="0">
                <a:latin typeface="Times New Roman"/>
                <a:ea typeface="맑은 고딕"/>
                <a:cs typeface="Times New Roman"/>
              </a:rPr>
              <a:t>Block length is defined as integer multiple of </a:t>
            </a:r>
            <a:r>
              <a:rPr lang="en-US" altLang="ko-KR" sz="2000" i="1" kern="0" dirty="0" err="1" smtClean="0">
                <a:latin typeface="Times New Roman"/>
                <a:ea typeface="맑은 고딕"/>
                <a:cs typeface="Times New Roman"/>
              </a:rPr>
              <a:t>MinimumBlockLength</a:t>
            </a:r>
            <a:endParaRPr lang="en-US" altLang="ko-KR" sz="2000" i="1" kern="0" dirty="0" smtClean="0">
              <a:latin typeface="Times New Roman"/>
              <a:ea typeface="맑은 고딕"/>
              <a:cs typeface="Times New Roman"/>
            </a:endParaRPr>
          </a:p>
          <a:p>
            <a:pPr>
              <a:buFont typeface="Wingdings" panose="05000000000000000000" pitchFamily="2" charset="2"/>
              <a:buChar char="§"/>
            </a:pPr>
            <a:r>
              <a:rPr lang="en-US" altLang="ko-KR" sz="2000" i="1" kern="0" dirty="0" err="1" smtClean="0">
                <a:latin typeface="Times New Roman"/>
                <a:ea typeface="맑은 고딕"/>
                <a:cs typeface="Times New Roman"/>
              </a:rPr>
              <a:t>MinimumBlockLength</a:t>
            </a:r>
            <a:r>
              <a:rPr lang="en-US" altLang="ko-KR" sz="2000" i="1" kern="0" dirty="0" smtClean="0">
                <a:latin typeface="Times New Roman"/>
                <a:ea typeface="맑은 고딕"/>
                <a:cs typeface="Times New Roman"/>
              </a:rPr>
              <a:t> </a:t>
            </a:r>
            <a:r>
              <a:rPr lang="en-US" altLang="ko-KR" sz="2000" kern="0" dirty="0" smtClean="0">
                <a:latin typeface="Times New Roman"/>
                <a:ea typeface="맑은 고딕"/>
                <a:cs typeface="Times New Roman"/>
              </a:rPr>
              <a:t>is defined as an integer number of TUs </a:t>
            </a: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6553745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TWR(1)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67098567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a:t>
            </a:r>
            <a:r>
              <a:rPr lang="en-US" altLang="ko-KR" sz="1400" dirty="0">
                <a:solidFill>
                  <a:srgbClr val="FF0000"/>
                </a:solidFill>
                <a:latin typeface="Times New Roman"/>
                <a:ea typeface="맑은 고딕"/>
                <a:cs typeface="Times New Roman"/>
              </a:rPr>
              <a:t>(1)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a:t>
            </a: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60</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517151160"/>
      </p:ext>
    </p:extLst>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a:t>
            </a:r>
            <a:r>
              <a:rPr lang="en-US" altLang="ko-KR" sz="1600" dirty="0" smtClean="0">
                <a:ea typeface="Arial"/>
                <a:cs typeface="Arial"/>
              </a:rPr>
              <a:t>TWR(2)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58289547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Poll </a:t>
            </a: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61</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800190098"/>
      </p:ext>
    </p:extLst>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50188603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62</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306198464"/>
      </p:ext>
    </p:extLst>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requesting that the ranging result is sent back at end of exchange</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14517895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63</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1324334296"/>
      </p:ext>
    </p:extLst>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400" dirty="0">
                <a:ea typeface="Arial"/>
                <a:cs typeface="Arial"/>
                <a:sym typeface="Arial"/>
              </a:rPr>
              <a:t>This frame is initiating multicast DS-TWR with additional report message for time stamp measurements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425113266"/>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64</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2866632690"/>
      </p:ext>
    </p:extLst>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400" dirty="0">
                <a:ea typeface="Arial"/>
                <a:cs typeface="Arial"/>
                <a:sym typeface="Arial"/>
              </a:rPr>
              <a:t>This frame is initiating multicast DS-TWR with additional report message for time stamp measurements and requesting that the ranging result is sent back at end of exchange</a:t>
            </a:r>
          </a:p>
        </p:txBody>
      </p:sp>
      <p:sp>
        <p:nvSpPr>
          <p:cNvPr id="3" name="직사각형 2"/>
          <p:cNvSpPr/>
          <p:nvPr/>
        </p:nvSpPr>
        <p:spPr bwMode="auto">
          <a:xfrm>
            <a:off x="529634" y="4806620"/>
            <a:ext cx="8109746" cy="1502699"/>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61188489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58112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493801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65</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261581736"/>
      </p:ext>
    </p:extLst>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8 : </a:t>
            </a:r>
            <a:r>
              <a:rPr lang="en-US" altLang="ko-KR" sz="1200" dirty="0">
                <a:ea typeface="Arial"/>
                <a:cs typeface="Arial"/>
                <a:sym typeface="Arial"/>
              </a:rPr>
              <a:t>This frame is a </a:t>
            </a:r>
            <a:r>
              <a:rPr lang="en-US" altLang="ko-KR" sz="1200" dirty="0" smtClean="0">
                <a:ea typeface="Arial"/>
                <a:cs typeface="Arial"/>
                <a:sym typeface="Arial"/>
              </a:rPr>
              <a:t>Ranging Control frame </a:t>
            </a:r>
            <a:r>
              <a:rPr lang="en-US" altLang="ko-KR" sz="1200" dirty="0">
                <a:ea typeface="Arial"/>
                <a:cs typeface="Arial"/>
                <a:sym typeface="Arial"/>
              </a:rPr>
              <a:t>for multicast DS-TWR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9 :  </a:t>
            </a:r>
            <a:r>
              <a:rPr lang="en-US" altLang="ko-KR" sz="1200" dirty="0">
                <a:ea typeface="Arial"/>
                <a:cs typeface="Arial"/>
                <a:sym typeface="Arial"/>
              </a:rPr>
              <a:t>This frame is a Ranging Control frame for multicast DS-TWR 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10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multicast DS-TWR 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11 : This </a:t>
            </a:r>
            <a:r>
              <a:rPr lang="en-US" altLang="ko-KR" sz="1200" dirty="0">
                <a:ea typeface="Arial"/>
                <a:cs typeface="Arial"/>
                <a:sym typeface="Arial"/>
              </a:rPr>
              <a:t>frame is a Ranging </a:t>
            </a:r>
            <a:r>
              <a:rPr lang="en-US" altLang="ko-KR" sz="1200" dirty="0" smtClean="0">
                <a:ea typeface="Arial"/>
                <a:cs typeface="Arial"/>
                <a:sym typeface="Arial"/>
              </a:rPr>
              <a:t>Control </a:t>
            </a:r>
            <a:r>
              <a:rPr lang="en-US" altLang="ko-KR" sz="1200" dirty="0">
                <a:ea typeface="Arial"/>
                <a:cs typeface="Arial"/>
                <a:sym typeface="Arial"/>
              </a:rPr>
              <a:t>frame for multicast DS-TWR 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8 - 11</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8, 9, 10, and 11,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a:t>
            </a:r>
            <a:r>
              <a:rPr lang="en-US" altLang="ko-KR" sz="1400" kern="0" dirty="0">
                <a:latin typeface="Times New Roman"/>
                <a:ea typeface="맑은 고딕"/>
                <a:cs typeface="Times New Roman"/>
              </a:rPr>
              <a:t>respectively and 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935224840"/>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66</a:t>
            </a:fld>
            <a:endParaRPr lang="en-US" altLang="en-US" dirty="0"/>
          </a:p>
        </p:txBody>
      </p:sp>
      <p:sp>
        <p:nvSpPr>
          <p:cNvPr id="1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3268099165"/>
      </p:ext>
    </p:extLst>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12 : </a:t>
            </a:r>
            <a:r>
              <a:rPr lang="en-US" altLang="ko-KR" sz="1200" dirty="0">
                <a:ea typeface="Arial"/>
                <a:cs typeface="Arial"/>
                <a:sym typeface="Arial"/>
              </a:rPr>
              <a:t>This frame is a Ranging Control frame for </a:t>
            </a:r>
            <a:r>
              <a:rPr lang="en-US" altLang="ko-KR" sz="1200" dirty="0" smtClean="0">
                <a:ea typeface="Arial"/>
                <a:cs typeface="Arial"/>
                <a:sym typeface="Arial"/>
              </a:rPr>
              <a:t>broadcast DS-TWR </a:t>
            </a:r>
            <a:r>
              <a:rPr lang="en-US" altLang="ko-KR" sz="1200" dirty="0">
                <a:ea typeface="Arial"/>
                <a:cs typeface="Arial"/>
                <a:sym typeface="Arial"/>
              </a:rPr>
              <a:t>and indicates that the initiating end does not require the ranging </a:t>
            </a:r>
            <a:r>
              <a:rPr lang="en-US" altLang="ko-KR" sz="1200" dirty="0" smtClean="0">
                <a:ea typeface="Arial"/>
                <a:cs typeface="Arial"/>
                <a:sym typeface="Arial"/>
              </a:rPr>
              <a:t>result </a:t>
            </a: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13:  </a:t>
            </a:r>
            <a:r>
              <a:rPr lang="en-US" altLang="ko-KR" sz="1200" dirty="0">
                <a:ea typeface="Arial"/>
                <a:cs typeface="Arial"/>
                <a:sym typeface="Arial"/>
              </a:rPr>
              <a:t>This 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14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15 : 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12 - 15</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12, 13 14, and 15,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respectively and </a:t>
            </a:r>
            <a:r>
              <a:rPr lang="en-US" altLang="ko-KR" sz="1400" kern="0" dirty="0">
                <a:latin typeface="Times New Roman"/>
                <a:ea typeface="맑은 고딕"/>
                <a:cs typeface="Times New Roman"/>
              </a:rPr>
              <a:t>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700992456"/>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9"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67</a:t>
            </a:fld>
            <a:endParaRPr lang="en-US" altLang="en-US"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a:t>Jack Lee (Samsung) et. al.</a:t>
            </a:r>
            <a:endParaRPr lang="en-US" altLang="en-US" dirty="0"/>
          </a:p>
        </p:txBody>
      </p:sp>
    </p:spTree>
    <p:extLst>
      <p:ext uri="{BB962C8B-B14F-4D97-AF65-F5344CB8AC3E}">
        <p14:creationId xmlns:p14="http://schemas.microsoft.com/office/powerpoint/2010/main" val="257632760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bwMode="auto">
          <a:xfrm>
            <a:off x="4859011" y="3476625"/>
            <a:ext cx="4033469" cy="213737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98" name="Rectangle 2"/>
          <p:cNvSpPr>
            <a:spLocks noGrp="1" noChangeArrowheads="1"/>
          </p:cNvSpPr>
          <p:nvPr>
            <p:ph type="title"/>
          </p:nvPr>
        </p:nvSpPr>
        <p:spPr>
          <a:ln/>
        </p:spPr>
        <p:txBody>
          <a:bodyPr/>
          <a:lstStyle/>
          <a:p>
            <a:r>
              <a:rPr lang="en-US" sz="3200" dirty="0" smtClean="0">
                <a:solidFill>
                  <a:schemeClr val="tx1"/>
                </a:solidFill>
              </a:rPr>
              <a:t>Ranging Round  </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1800" dirty="0" smtClean="0"/>
              <a:t>Ranging Round consists of one or more polling periods (PP) and one or more ranging response periods (RRP) </a:t>
            </a:r>
          </a:p>
          <a:p>
            <a:pPr>
              <a:buFont typeface="Wingdings" panose="05000000000000000000" pitchFamily="2" charset="2"/>
              <a:buChar char="§"/>
            </a:pPr>
            <a:r>
              <a:rPr lang="en-US" altLang="ko-KR" sz="1800" dirty="0" smtClean="0"/>
              <a:t>PP is the period used by the initiator(s) to communicate to the responder(s)</a:t>
            </a:r>
          </a:p>
          <a:p>
            <a:pPr>
              <a:buFont typeface="Wingdings" panose="05000000000000000000" pitchFamily="2" charset="2"/>
              <a:buChar char="§"/>
            </a:pPr>
            <a:r>
              <a:rPr lang="en-US" altLang="ko-KR" sz="1800" dirty="0" smtClean="0"/>
              <a:t>RRP is the period used by responder(s) to communicate to the initiator(s) </a:t>
            </a:r>
            <a:endParaRPr lang="en-US" sz="1800" dirty="0" smtClean="0"/>
          </a:p>
          <a:p>
            <a:pPr>
              <a:buFont typeface="Wingdings" panose="05000000000000000000" pitchFamily="2" charset="2"/>
              <a:buChar char="§"/>
            </a:pPr>
            <a:endParaRPr lang="en-US" sz="2400" dirty="0"/>
          </a:p>
        </p:txBody>
      </p:sp>
      <p:sp>
        <p:nvSpPr>
          <p:cNvPr id="3" name="직사각형 2"/>
          <p:cNvSpPr/>
          <p:nvPr/>
        </p:nvSpPr>
        <p:spPr>
          <a:xfrm>
            <a:off x="-34354" y="3356992"/>
            <a:ext cx="922047" cy="276999"/>
          </a:xfrm>
          <a:prstGeom prst="rect">
            <a:avLst/>
          </a:prstGeom>
        </p:spPr>
        <p:txBody>
          <a:bodyPr wrap="none">
            <a:spAutoFit/>
          </a:bodyPr>
          <a:lstStyle/>
          <a:p>
            <a:r>
              <a:rPr lang="en-US" altLang="ko-KR" dirty="0" smtClean="0"/>
              <a:t>&lt;SS-TWR&gt;</a:t>
            </a:r>
            <a:endParaRPr lang="ko-KR" altLang="en-US" dirty="0"/>
          </a:p>
        </p:txBody>
      </p:sp>
      <p:sp>
        <p:nvSpPr>
          <p:cNvPr id="17" name="직사각형 16"/>
          <p:cNvSpPr/>
          <p:nvPr/>
        </p:nvSpPr>
        <p:spPr>
          <a:xfrm>
            <a:off x="36992" y="4365104"/>
            <a:ext cx="947695" cy="276999"/>
          </a:xfrm>
          <a:prstGeom prst="rect">
            <a:avLst/>
          </a:prstGeom>
        </p:spPr>
        <p:txBody>
          <a:bodyPr wrap="none">
            <a:spAutoFit/>
          </a:bodyPr>
          <a:lstStyle/>
          <a:p>
            <a:r>
              <a:rPr lang="en-US" altLang="ko-KR" dirty="0" smtClean="0"/>
              <a:t>&lt;DS-TWR&gt;</a:t>
            </a:r>
            <a:endParaRPr lang="ko-KR" altLang="en-US" dirty="0"/>
          </a:p>
        </p:txBody>
      </p:sp>
      <p:sp>
        <p:nvSpPr>
          <p:cNvPr id="18" name="직사각형 17"/>
          <p:cNvSpPr/>
          <p:nvPr/>
        </p:nvSpPr>
        <p:spPr>
          <a:xfrm>
            <a:off x="-49708" y="5427871"/>
            <a:ext cx="2417650" cy="276999"/>
          </a:xfrm>
          <a:prstGeom prst="rect">
            <a:avLst/>
          </a:prstGeom>
          <a:noFill/>
        </p:spPr>
        <p:txBody>
          <a:bodyPr wrap="none">
            <a:spAutoFit/>
          </a:bodyPr>
          <a:lstStyle/>
          <a:p>
            <a:r>
              <a:rPr lang="en-US" altLang="ko-KR" dirty="0" smtClean="0"/>
              <a:t>&lt;Many-to-Many (M2M) DS-TWR&gt;</a:t>
            </a:r>
            <a:endParaRPr lang="ko-KR" altLang="en-US" dirty="0"/>
          </a:p>
        </p:txBody>
      </p:sp>
      <p:cxnSp>
        <p:nvCxnSpPr>
          <p:cNvPr id="15" name="Straight Connector 4"/>
          <p:cNvCxnSpPr/>
          <p:nvPr/>
        </p:nvCxnSpPr>
        <p:spPr>
          <a:xfrm flipV="1">
            <a:off x="28305" y="4077072"/>
            <a:ext cx="39673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5"/>
          <p:cNvSpPr/>
          <p:nvPr/>
        </p:nvSpPr>
        <p:spPr>
          <a:xfrm>
            <a:off x="28299" y="3715553"/>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20" name="Rectangle 13"/>
          <p:cNvSpPr/>
          <p:nvPr/>
        </p:nvSpPr>
        <p:spPr>
          <a:xfrm>
            <a:off x="760643" y="3715548"/>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21" name="Rectangle 15"/>
          <p:cNvSpPr/>
          <p:nvPr/>
        </p:nvSpPr>
        <p:spPr>
          <a:xfrm>
            <a:off x="151420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22" name="Rectangle 16"/>
          <p:cNvSpPr/>
          <p:nvPr/>
        </p:nvSpPr>
        <p:spPr>
          <a:xfrm>
            <a:off x="206366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23" name="Rectangle 17"/>
          <p:cNvSpPr/>
          <p:nvPr/>
        </p:nvSpPr>
        <p:spPr>
          <a:xfrm>
            <a:off x="2613123"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24" name="Rectangle 18"/>
          <p:cNvSpPr/>
          <p:nvPr/>
        </p:nvSpPr>
        <p:spPr>
          <a:xfrm>
            <a:off x="3643448" y="3715547"/>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25" name="Straight Connector 20"/>
          <p:cNvCxnSpPr/>
          <p:nvPr/>
        </p:nvCxnSpPr>
        <p:spPr>
          <a:xfrm>
            <a:off x="3091544" y="389842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26" name="Straight Arrow Connector 123"/>
          <p:cNvCxnSpPr/>
          <p:nvPr/>
        </p:nvCxnSpPr>
        <p:spPr>
          <a:xfrm>
            <a:off x="2848987" y="4201384"/>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24"/>
          <p:cNvCxnSpPr/>
          <p:nvPr/>
        </p:nvCxnSpPr>
        <p:spPr>
          <a:xfrm flipH="1" flipV="1">
            <a:off x="1502782" y="4201390"/>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78598" y="4059258"/>
            <a:ext cx="402674" cy="230832"/>
          </a:xfrm>
          <a:prstGeom prst="rect">
            <a:avLst/>
          </a:prstGeom>
          <a:noFill/>
        </p:spPr>
        <p:txBody>
          <a:bodyPr wrap="none" rtlCol="0">
            <a:spAutoFit/>
          </a:bodyPr>
          <a:lstStyle/>
          <a:p>
            <a:pPr algn="ctr"/>
            <a:r>
              <a:rPr lang="en-US" sz="900" dirty="0"/>
              <a:t>RRP</a:t>
            </a:r>
          </a:p>
        </p:txBody>
      </p:sp>
      <p:sp>
        <p:nvSpPr>
          <p:cNvPr id="29" name="TextBox 28"/>
          <p:cNvSpPr txBox="1"/>
          <p:nvPr/>
        </p:nvSpPr>
        <p:spPr>
          <a:xfrm>
            <a:off x="762781" y="4062264"/>
            <a:ext cx="312906" cy="230832"/>
          </a:xfrm>
          <a:prstGeom prst="rect">
            <a:avLst/>
          </a:prstGeom>
          <a:noFill/>
        </p:spPr>
        <p:txBody>
          <a:bodyPr wrap="none" rtlCol="0">
            <a:spAutoFit/>
          </a:bodyPr>
          <a:lstStyle/>
          <a:p>
            <a:r>
              <a:rPr lang="en-US" sz="900" dirty="0"/>
              <a:t>PP</a:t>
            </a:r>
          </a:p>
        </p:txBody>
      </p:sp>
      <p:cxnSp>
        <p:nvCxnSpPr>
          <p:cNvPr id="33" name="Straight Connector 29"/>
          <p:cNvCxnSpPr/>
          <p:nvPr/>
        </p:nvCxnSpPr>
        <p:spPr>
          <a:xfrm flipV="1">
            <a:off x="50129" y="5091217"/>
            <a:ext cx="466588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0"/>
          <p:cNvSpPr/>
          <p:nvPr/>
        </p:nvSpPr>
        <p:spPr>
          <a:xfrm>
            <a:off x="50123" y="4725457"/>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35" name="Rectangle 32"/>
          <p:cNvSpPr/>
          <p:nvPr/>
        </p:nvSpPr>
        <p:spPr>
          <a:xfrm>
            <a:off x="782467" y="472545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36" name="Rectangle 33"/>
          <p:cNvSpPr/>
          <p:nvPr/>
        </p:nvSpPr>
        <p:spPr>
          <a:xfrm>
            <a:off x="153602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37" name="Rectangle 34"/>
          <p:cNvSpPr/>
          <p:nvPr/>
        </p:nvSpPr>
        <p:spPr>
          <a:xfrm>
            <a:off x="208548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38" name="Rectangle 35"/>
          <p:cNvSpPr/>
          <p:nvPr/>
        </p:nvSpPr>
        <p:spPr>
          <a:xfrm>
            <a:off x="2634947"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39" name="Rectangle 36"/>
          <p:cNvSpPr/>
          <p:nvPr/>
        </p:nvSpPr>
        <p:spPr>
          <a:xfrm>
            <a:off x="3665272" y="4725451"/>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40" name="Straight Connector 37"/>
          <p:cNvCxnSpPr/>
          <p:nvPr/>
        </p:nvCxnSpPr>
        <p:spPr>
          <a:xfrm>
            <a:off x="3113368" y="4908325"/>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41" name="Rectangle 38"/>
          <p:cNvSpPr/>
          <p:nvPr/>
        </p:nvSpPr>
        <p:spPr>
          <a:xfrm>
            <a:off x="4356787" y="472544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900" dirty="0">
                <a:solidFill>
                  <a:schemeClr val="tx1"/>
                </a:solidFill>
              </a:rPr>
              <a:t>P’</a:t>
            </a:r>
            <a:r>
              <a:rPr lang="en-US" altLang="ko-KR" sz="900" baseline="-25000" dirty="0">
                <a:solidFill>
                  <a:schemeClr val="tx1"/>
                </a:solidFill>
              </a:rPr>
              <a:t>1</a:t>
            </a:r>
          </a:p>
        </p:txBody>
      </p:sp>
      <p:cxnSp>
        <p:nvCxnSpPr>
          <p:cNvPr id="43" name="Straight Arrow Connector 115"/>
          <p:cNvCxnSpPr/>
          <p:nvPr/>
        </p:nvCxnSpPr>
        <p:spPr>
          <a:xfrm>
            <a:off x="2869207" y="5234195"/>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116"/>
          <p:cNvCxnSpPr/>
          <p:nvPr/>
        </p:nvCxnSpPr>
        <p:spPr>
          <a:xfrm flipH="1" flipV="1">
            <a:off x="1523002" y="5234203"/>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98818" y="5092070"/>
            <a:ext cx="402674" cy="230832"/>
          </a:xfrm>
          <a:prstGeom prst="rect">
            <a:avLst/>
          </a:prstGeom>
          <a:noFill/>
        </p:spPr>
        <p:txBody>
          <a:bodyPr wrap="none" rtlCol="0">
            <a:spAutoFit/>
          </a:bodyPr>
          <a:lstStyle/>
          <a:p>
            <a:pPr algn="ctr"/>
            <a:r>
              <a:rPr lang="en-US" sz="900" dirty="0"/>
              <a:t>RRP</a:t>
            </a:r>
          </a:p>
        </p:txBody>
      </p:sp>
      <p:sp>
        <p:nvSpPr>
          <p:cNvPr id="46" name="TextBox 45"/>
          <p:cNvSpPr txBox="1"/>
          <p:nvPr/>
        </p:nvSpPr>
        <p:spPr>
          <a:xfrm>
            <a:off x="783003" y="5095075"/>
            <a:ext cx="312906" cy="230832"/>
          </a:xfrm>
          <a:prstGeom prst="rect">
            <a:avLst/>
          </a:prstGeom>
          <a:noFill/>
        </p:spPr>
        <p:txBody>
          <a:bodyPr wrap="none" rtlCol="0">
            <a:spAutoFit/>
          </a:bodyPr>
          <a:lstStyle/>
          <a:p>
            <a:r>
              <a:rPr lang="en-US" sz="900" dirty="0"/>
              <a:t>PP</a:t>
            </a:r>
          </a:p>
        </p:txBody>
      </p:sp>
      <p:sp>
        <p:nvSpPr>
          <p:cNvPr id="47" name="TextBox 46"/>
          <p:cNvSpPr txBox="1"/>
          <p:nvPr/>
        </p:nvSpPr>
        <p:spPr>
          <a:xfrm>
            <a:off x="4363911" y="5092069"/>
            <a:ext cx="312906" cy="230832"/>
          </a:xfrm>
          <a:prstGeom prst="rect">
            <a:avLst/>
          </a:prstGeom>
          <a:noFill/>
        </p:spPr>
        <p:txBody>
          <a:bodyPr wrap="none" rtlCol="0">
            <a:spAutoFit/>
          </a:bodyPr>
          <a:lstStyle/>
          <a:p>
            <a:r>
              <a:rPr lang="en-US" sz="900" dirty="0"/>
              <a:t>PP</a:t>
            </a:r>
          </a:p>
        </p:txBody>
      </p:sp>
      <p:cxnSp>
        <p:nvCxnSpPr>
          <p:cNvPr id="51" name="Straight Connector 49"/>
          <p:cNvCxnSpPr/>
          <p:nvPr/>
        </p:nvCxnSpPr>
        <p:spPr>
          <a:xfrm flipV="1">
            <a:off x="29301" y="6171670"/>
            <a:ext cx="8934559" cy="35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ctangle 50"/>
          <p:cNvSpPr/>
          <p:nvPr/>
        </p:nvSpPr>
        <p:spPr>
          <a:xfrm>
            <a:off x="29295" y="5809496"/>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53" name="Rectangle 52"/>
          <p:cNvSpPr/>
          <p:nvPr/>
        </p:nvSpPr>
        <p:spPr>
          <a:xfrm>
            <a:off x="761639"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54" name="Rectangle 53"/>
          <p:cNvSpPr/>
          <p:nvPr/>
        </p:nvSpPr>
        <p:spPr>
          <a:xfrm>
            <a:off x="362753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55" name="Rectangle 54"/>
          <p:cNvSpPr/>
          <p:nvPr/>
        </p:nvSpPr>
        <p:spPr>
          <a:xfrm>
            <a:off x="417699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56" name="Rectangle 55"/>
          <p:cNvSpPr/>
          <p:nvPr/>
        </p:nvSpPr>
        <p:spPr>
          <a:xfrm>
            <a:off x="4726460"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57" name="Rectangle 56"/>
          <p:cNvSpPr/>
          <p:nvPr/>
        </p:nvSpPr>
        <p:spPr>
          <a:xfrm>
            <a:off x="5756784"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58" name="Straight Connector 57"/>
          <p:cNvCxnSpPr/>
          <p:nvPr/>
        </p:nvCxnSpPr>
        <p:spPr>
          <a:xfrm>
            <a:off x="5204880" y="5988788"/>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59" name="Rectangle 60"/>
          <p:cNvSpPr/>
          <p:nvPr/>
        </p:nvSpPr>
        <p:spPr>
          <a:xfrm>
            <a:off x="1316002"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0" name="Rectangle 61"/>
          <p:cNvSpPr/>
          <p:nvPr/>
        </p:nvSpPr>
        <p:spPr>
          <a:xfrm>
            <a:off x="1864830"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1" name="Straight Connector 62"/>
          <p:cNvCxnSpPr/>
          <p:nvPr/>
        </p:nvCxnSpPr>
        <p:spPr>
          <a:xfrm>
            <a:off x="2362244"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2" name="Rectangle 64"/>
          <p:cNvSpPr/>
          <p:nvPr/>
        </p:nvSpPr>
        <p:spPr>
          <a:xfrm>
            <a:off x="2896892" y="581305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3" name="Rectangle 70"/>
          <p:cNvSpPr/>
          <p:nvPr/>
        </p:nvSpPr>
        <p:spPr>
          <a:xfrm>
            <a:off x="6423615"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64" name="Rectangle 71"/>
          <p:cNvSpPr/>
          <p:nvPr/>
        </p:nvSpPr>
        <p:spPr>
          <a:xfrm>
            <a:off x="6977979"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5" name="Rectangle 72"/>
          <p:cNvSpPr/>
          <p:nvPr/>
        </p:nvSpPr>
        <p:spPr>
          <a:xfrm>
            <a:off x="7526806"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6" name="Straight Connector 73"/>
          <p:cNvCxnSpPr/>
          <p:nvPr/>
        </p:nvCxnSpPr>
        <p:spPr>
          <a:xfrm>
            <a:off x="8024219"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7" name="Rectangle 74"/>
          <p:cNvSpPr/>
          <p:nvPr/>
        </p:nvSpPr>
        <p:spPr>
          <a:xfrm>
            <a:off x="8558862" y="5813056"/>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8" name="TextBox 67"/>
          <p:cNvSpPr txBox="1"/>
          <p:nvPr/>
        </p:nvSpPr>
        <p:spPr>
          <a:xfrm>
            <a:off x="1762872" y="6222504"/>
            <a:ext cx="312906" cy="230832"/>
          </a:xfrm>
          <a:prstGeom prst="rect">
            <a:avLst/>
          </a:prstGeom>
          <a:noFill/>
        </p:spPr>
        <p:txBody>
          <a:bodyPr wrap="none" rtlCol="0">
            <a:spAutoFit/>
          </a:bodyPr>
          <a:lstStyle/>
          <a:p>
            <a:r>
              <a:rPr lang="en-US" sz="900" dirty="0"/>
              <a:t>PP</a:t>
            </a:r>
          </a:p>
        </p:txBody>
      </p:sp>
      <p:cxnSp>
        <p:nvCxnSpPr>
          <p:cNvPr id="69" name="Straight Arrow Connector 95"/>
          <p:cNvCxnSpPr>
            <a:stCxn id="68" idx="3"/>
          </p:cNvCxnSpPr>
          <p:nvPr/>
        </p:nvCxnSpPr>
        <p:spPr>
          <a:xfrm>
            <a:off x="2075778" y="6337920"/>
            <a:ext cx="11803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97"/>
          <p:cNvCxnSpPr>
            <a:stCxn id="68" idx="1"/>
          </p:cNvCxnSpPr>
          <p:nvPr/>
        </p:nvCxnSpPr>
        <p:spPr>
          <a:xfrm flipH="1">
            <a:off x="7616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103"/>
          <p:cNvCxnSpPr/>
          <p:nvPr/>
        </p:nvCxnSpPr>
        <p:spPr>
          <a:xfrm>
            <a:off x="4997827" y="6331538"/>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104"/>
          <p:cNvCxnSpPr/>
          <p:nvPr/>
        </p:nvCxnSpPr>
        <p:spPr>
          <a:xfrm flipH="1" flipV="1">
            <a:off x="3651622" y="6331544"/>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4627438" y="6235204"/>
            <a:ext cx="402674" cy="230832"/>
          </a:xfrm>
          <a:prstGeom prst="rect">
            <a:avLst/>
          </a:prstGeom>
          <a:noFill/>
        </p:spPr>
        <p:txBody>
          <a:bodyPr wrap="none" rtlCol="0">
            <a:spAutoFit/>
          </a:bodyPr>
          <a:lstStyle/>
          <a:p>
            <a:pPr algn="ctr"/>
            <a:r>
              <a:rPr lang="en-US" sz="900" dirty="0"/>
              <a:t>RRP</a:t>
            </a:r>
          </a:p>
        </p:txBody>
      </p:sp>
      <p:sp>
        <p:nvSpPr>
          <p:cNvPr id="74" name="TextBox 73"/>
          <p:cNvSpPr txBox="1"/>
          <p:nvPr/>
        </p:nvSpPr>
        <p:spPr>
          <a:xfrm>
            <a:off x="7427172" y="6222504"/>
            <a:ext cx="312906" cy="230832"/>
          </a:xfrm>
          <a:prstGeom prst="rect">
            <a:avLst/>
          </a:prstGeom>
          <a:noFill/>
        </p:spPr>
        <p:txBody>
          <a:bodyPr wrap="none" rtlCol="0">
            <a:spAutoFit/>
          </a:bodyPr>
          <a:lstStyle/>
          <a:p>
            <a:r>
              <a:rPr lang="en-US" sz="900" dirty="0"/>
              <a:t>PP</a:t>
            </a:r>
          </a:p>
        </p:txBody>
      </p:sp>
      <p:cxnSp>
        <p:nvCxnSpPr>
          <p:cNvPr id="75" name="Straight Arrow Connector 107"/>
          <p:cNvCxnSpPr>
            <a:stCxn id="74" idx="3"/>
          </p:cNvCxnSpPr>
          <p:nvPr/>
        </p:nvCxnSpPr>
        <p:spPr>
          <a:xfrm>
            <a:off x="7740078" y="6337920"/>
            <a:ext cx="122378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108"/>
          <p:cNvCxnSpPr>
            <a:stCxn id="74" idx="1"/>
          </p:cNvCxnSpPr>
          <p:nvPr/>
        </p:nvCxnSpPr>
        <p:spPr>
          <a:xfrm flipH="1">
            <a:off x="64259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7</a:t>
            </a:fld>
            <a:endParaRPr lang="en-US" altLang="en-US" dirty="0"/>
          </a:p>
        </p:txBody>
      </p:sp>
      <p:sp>
        <p:nvSpPr>
          <p:cNvPr id="83" name="Rectangle 77"/>
          <p:cNvSpPr/>
          <p:nvPr/>
        </p:nvSpPr>
        <p:spPr>
          <a:xfrm>
            <a:off x="4999897" y="3538572"/>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84" name="TextBox 83"/>
          <p:cNvSpPr txBox="1"/>
          <p:nvPr/>
        </p:nvSpPr>
        <p:spPr>
          <a:xfrm>
            <a:off x="5464589" y="3538567"/>
            <a:ext cx="3679412" cy="276999"/>
          </a:xfrm>
          <a:prstGeom prst="rect">
            <a:avLst/>
          </a:prstGeom>
          <a:noFill/>
        </p:spPr>
        <p:txBody>
          <a:bodyPr wrap="square" rtlCol="0">
            <a:spAutoFit/>
          </a:bodyPr>
          <a:lstStyle/>
          <a:p>
            <a:r>
              <a:rPr lang="en-US" dirty="0"/>
              <a:t>Ranging Control Frame </a:t>
            </a:r>
            <a:r>
              <a:rPr lang="en-US" dirty="0" smtClean="0"/>
              <a:t>: </a:t>
            </a:r>
            <a:r>
              <a:rPr lang="en-US" dirty="0"/>
              <a:t>Sent by controller</a:t>
            </a:r>
          </a:p>
        </p:txBody>
      </p:sp>
      <p:sp>
        <p:nvSpPr>
          <p:cNvPr id="85" name="Rectangle 81"/>
          <p:cNvSpPr/>
          <p:nvPr/>
        </p:nvSpPr>
        <p:spPr>
          <a:xfrm>
            <a:off x="4996371" y="407370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86" name="TextBox 85"/>
          <p:cNvSpPr txBox="1"/>
          <p:nvPr/>
        </p:nvSpPr>
        <p:spPr>
          <a:xfrm>
            <a:off x="5464587" y="4073700"/>
            <a:ext cx="3499273" cy="276999"/>
          </a:xfrm>
          <a:prstGeom prst="rect">
            <a:avLst/>
          </a:prstGeom>
          <a:noFill/>
        </p:spPr>
        <p:txBody>
          <a:bodyPr wrap="square" rtlCol="0">
            <a:spAutoFit/>
          </a:bodyPr>
          <a:lstStyle/>
          <a:p>
            <a:r>
              <a:rPr lang="en-US" dirty="0"/>
              <a:t>Polling message m: Sent by initiator m</a:t>
            </a:r>
          </a:p>
        </p:txBody>
      </p:sp>
      <p:sp>
        <p:nvSpPr>
          <p:cNvPr id="87" name="Rectangle 83"/>
          <p:cNvSpPr/>
          <p:nvPr/>
        </p:nvSpPr>
        <p:spPr>
          <a:xfrm>
            <a:off x="4996365" y="4604316"/>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sp>
        <p:nvSpPr>
          <p:cNvPr id="88" name="TextBox 87"/>
          <p:cNvSpPr txBox="1"/>
          <p:nvPr/>
        </p:nvSpPr>
        <p:spPr>
          <a:xfrm>
            <a:off x="5464581" y="4604311"/>
            <a:ext cx="3679419" cy="276999"/>
          </a:xfrm>
          <a:prstGeom prst="rect">
            <a:avLst/>
          </a:prstGeom>
          <a:noFill/>
        </p:spPr>
        <p:txBody>
          <a:bodyPr wrap="square" rtlCol="0">
            <a:spAutoFit/>
          </a:bodyPr>
          <a:lstStyle/>
          <a:p>
            <a:r>
              <a:rPr lang="en-US" dirty="0"/>
              <a:t>Response from device n: Sent by responder n</a:t>
            </a:r>
          </a:p>
        </p:txBody>
      </p:sp>
      <p:sp>
        <p:nvSpPr>
          <p:cNvPr id="89" name="TextBox 88"/>
          <p:cNvSpPr txBox="1"/>
          <p:nvPr/>
        </p:nvSpPr>
        <p:spPr>
          <a:xfrm>
            <a:off x="5460113" y="5147896"/>
            <a:ext cx="3683888" cy="279975"/>
          </a:xfrm>
          <a:prstGeom prst="rect">
            <a:avLst/>
          </a:prstGeom>
          <a:noFill/>
        </p:spPr>
        <p:txBody>
          <a:bodyPr wrap="square" rtlCol="0">
            <a:spAutoFit/>
          </a:bodyPr>
          <a:lstStyle/>
          <a:p>
            <a:r>
              <a:rPr lang="en-US" dirty="0"/>
              <a:t>Reply final poll message m: Sent by </a:t>
            </a:r>
            <a:r>
              <a:rPr lang="en-US" dirty="0" smtClean="0"/>
              <a:t>Initiator m</a:t>
            </a:r>
            <a:endParaRPr lang="en-US" dirty="0"/>
          </a:p>
        </p:txBody>
      </p:sp>
      <p:sp>
        <p:nvSpPr>
          <p:cNvPr id="90" name="Rectangle 92"/>
          <p:cNvSpPr/>
          <p:nvPr/>
        </p:nvSpPr>
        <p:spPr>
          <a:xfrm>
            <a:off x="5002954" y="5151471"/>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7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78"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3905249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2776" y="403692"/>
            <a:ext cx="7772400" cy="1066800"/>
          </a:xfrm>
          <a:ln/>
        </p:spPr>
        <p:txBody>
          <a:bodyPr/>
          <a:lstStyle/>
          <a:p>
            <a:r>
              <a:rPr lang="en-US" sz="3200" dirty="0" smtClean="0">
                <a:solidFill>
                  <a:schemeClr val="tx1"/>
                </a:solidFill>
              </a:rPr>
              <a:t>Ranging Configuration (1/2)</a:t>
            </a:r>
            <a:endParaRPr lang="en-US" sz="3200" dirty="0">
              <a:solidFill>
                <a:schemeClr val="tx1"/>
              </a:solidFill>
            </a:endParaRPr>
          </a:p>
        </p:txBody>
      </p:sp>
      <p:sp>
        <p:nvSpPr>
          <p:cNvPr id="4099" name="Rectangle 3"/>
          <p:cNvSpPr>
            <a:spLocks noGrp="1" noChangeArrowheads="1"/>
          </p:cNvSpPr>
          <p:nvPr>
            <p:ph type="body" idx="1"/>
          </p:nvPr>
        </p:nvSpPr>
        <p:spPr>
          <a:xfrm>
            <a:off x="757808" y="1402432"/>
            <a:ext cx="7918648" cy="4114800"/>
          </a:xfrm>
          <a:ln/>
        </p:spPr>
        <p:txBody>
          <a:bodyPr/>
          <a:lstStyle/>
          <a:p>
            <a:pPr>
              <a:buFont typeface="Wingdings" panose="05000000000000000000" pitchFamily="2" charset="2"/>
              <a:buChar char="§"/>
            </a:pPr>
            <a:r>
              <a:rPr lang="en-US" altLang="ko-KR" sz="2000" dirty="0"/>
              <a:t>Ranging Control Frame is to set Ranging parameters </a:t>
            </a:r>
            <a:endParaRPr lang="en-US" altLang="ko-KR" sz="2000" dirty="0" smtClean="0"/>
          </a:p>
          <a:p>
            <a:pPr>
              <a:buFont typeface="Wingdings" panose="05000000000000000000" pitchFamily="2" charset="2"/>
              <a:buChar char="§"/>
            </a:pPr>
            <a:r>
              <a:rPr lang="en-US" altLang="ko-KR" sz="2000" dirty="0" smtClean="0"/>
              <a:t>Ranging Control Frame shall be sent at the beginning of the active Ranging Round(s)</a:t>
            </a:r>
            <a:endParaRPr lang="en-US" altLang="ko-KR" sz="2000" dirty="0"/>
          </a:p>
          <a:p>
            <a:pPr>
              <a:buFont typeface="Wingdings" panose="05000000000000000000" pitchFamily="2" charset="2"/>
              <a:buChar char="§"/>
            </a:pPr>
            <a:r>
              <a:rPr lang="en-US" altLang="ko-KR" sz="2000" dirty="0"/>
              <a:t>Two device types for ranging control</a:t>
            </a:r>
            <a:endParaRPr lang="ko-KR" altLang="ko-KR" sz="2000" dirty="0"/>
          </a:p>
          <a:p>
            <a:pPr lvl="1">
              <a:buFont typeface="Arial" panose="020B0604020202020204" pitchFamily="34" charset="0"/>
              <a:buChar char="•"/>
            </a:pPr>
            <a:r>
              <a:rPr lang="en-US" altLang="ko-KR" sz="1600" dirty="0"/>
              <a:t>Ranging Controller</a:t>
            </a:r>
          </a:p>
          <a:p>
            <a:pPr marL="717550" lvl="2" indent="0">
              <a:buNone/>
            </a:pPr>
            <a:r>
              <a:rPr lang="en-US" altLang="ko-KR" sz="1600" dirty="0"/>
              <a:t>- The device that defines and controls the ranging parameters by sending a Ranging </a:t>
            </a:r>
            <a:r>
              <a:rPr lang="en-US" altLang="ko-KR" sz="1600" dirty="0" smtClean="0"/>
              <a:t>Control Frame</a:t>
            </a:r>
            <a:endParaRPr lang="ko-KR" altLang="ko-KR" sz="1600" dirty="0"/>
          </a:p>
          <a:p>
            <a:pPr lvl="1">
              <a:buFont typeface="Arial" panose="020B0604020202020204" pitchFamily="34" charset="0"/>
              <a:buChar char="•"/>
            </a:pPr>
            <a:r>
              <a:rPr lang="en-US" altLang="ko-KR" sz="1600" dirty="0"/>
              <a:t>Ranging Controlee</a:t>
            </a:r>
          </a:p>
          <a:p>
            <a:pPr marL="1003300" lvl="2" indent="-285750">
              <a:buFontTx/>
              <a:buChar char="-"/>
            </a:pPr>
            <a:r>
              <a:rPr lang="en-US" altLang="ko-KR" sz="1600" dirty="0" smtClean="0"/>
              <a:t>The </a:t>
            </a:r>
            <a:r>
              <a:rPr lang="en-US" altLang="ko-KR" sz="1600" dirty="0"/>
              <a:t>device that utilizes the ranging parameters received from the ranging </a:t>
            </a:r>
            <a:r>
              <a:rPr lang="en-US" altLang="ko-KR" sz="1600" dirty="0" smtClean="0"/>
              <a:t>controller. </a:t>
            </a:r>
          </a:p>
          <a:p>
            <a:pPr marL="1003300" lvl="2" indent="-285750">
              <a:buFontTx/>
              <a:buChar char="-"/>
            </a:pPr>
            <a:r>
              <a:rPr lang="en-US" altLang="ko-KR" sz="1600" dirty="0" smtClean="0"/>
              <a:t>There can be one or more controlees managed by the controller.</a:t>
            </a:r>
            <a:endParaRPr lang="ko-KR" altLang="ko-KR" sz="1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53864" y="6476196"/>
            <a:ext cx="530225" cy="182562"/>
          </a:xfrm>
        </p:spPr>
        <p:txBody>
          <a:bodyPr/>
          <a:lstStyle/>
          <a:p>
            <a:r>
              <a:rPr lang="en-US" altLang="en-US" dirty="0"/>
              <a:t>Slide </a:t>
            </a:r>
            <a:fld id="{825FF3E2-E949-4C4C-AB9C-2EE82B1DF989}" type="slidenum">
              <a:rPr lang="en-US" altLang="en-US"/>
              <a:pPr/>
              <a:t>8</a:t>
            </a:fld>
            <a:endParaRPr lang="en-US" altLang="en-US" dirty="0"/>
          </a:p>
        </p:txBody>
      </p:sp>
      <p:sp>
        <p:nvSpPr>
          <p:cNvPr id="4" name="직사각형 3"/>
          <p:cNvSpPr/>
          <p:nvPr/>
        </p:nvSpPr>
        <p:spPr bwMode="auto">
          <a:xfrm>
            <a:off x="2204612" y="487071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5516980" y="484309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2816680"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6129048"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2816680" y="5734807"/>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3428748" y="5426654"/>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5"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900048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solidFill>
                  <a:schemeClr val="tx1"/>
                </a:solidFill>
              </a:rPr>
              <a:t>Ranging Configuration (2/2)</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2000" dirty="0"/>
              <a:t>Two device types for ranging</a:t>
            </a:r>
            <a:endParaRPr lang="ko-KR" altLang="ko-KR" sz="2000" dirty="0"/>
          </a:p>
          <a:p>
            <a:pPr lvl="1">
              <a:buFont typeface="Arial" panose="020B0604020202020204" pitchFamily="34" charset="0"/>
              <a:buChar char="•"/>
            </a:pPr>
            <a:r>
              <a:rPr lang="en-US" altLang="ko-KR" sz="1600" dirty="0">
                <a:latin typeface="Arial" charset="0"/>
              </a:rPr>
              <a:t>Initiator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initiates </a:t>
            </a:r>
            <a:r>
              <a:rPr lang="en-US" altLang="ko-KR" sz="1600" dirty="0">
                <a:latin typeface="Arial" charset="0"/>
              </a:rPr>
              <a:t>ranging by sending a Poll</a:t>
            </a:r>
          </a:p>
          <a:p>
            <a:pPr lvl="1">
              <a:buFont typeface="Arial" panose="020B0604020202020204" pitchFamily="34" charset="0"/>
              <a:buChar char="•"/>
            </a:pPr>
            <a:r>
              <a:rPr lang="en-US" altLang="ko-KR" sz="1600" dirty="0">
                <a:latin typeface="Arial" charset="0"/>
              </a:rPr>
              <a:t>Responder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responds </a:t>
            </a:r>
            <a:r>
              <a:rPr lang="en-US" altLang="ko-KR" sz="1600" dirty="0">
                <a:latin typeface="Arial" charset="0"/>
              </a:rPr>
              <a:t>to Poll received from Initiator</a:t>
            </a:r>
            <a:endParaRPr lang="en-IE" altLang="ko-KR" sz="1600" dirty="0">
              <a:latin typeface="Arial"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9</a:t>
            </a:fld>
            <a:endParaRPr lang="en-US" altLang="en-US" dirty="0"/>
          </a:p>
        </p:txBody>
      </p:sp>
      <p:sp>
        <p:nvSpPr>
          <p:cNvPr id="4" name="직사각형 3"/>
          <p:cNvSpPr/>
          <p:nvPr/>
        </p:nvSpPr>
        <p:spPr bwMode="auto">
          <a:xfrm>
            <a:off x="35496" y="371703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3347864" y="368941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575556"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3887924"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575556" y="4581128"/>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1187624" y="4272975"/>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3" name="직사각형 12"/>
          <p:cNvSpPr/>
          <p:nvPr/>
        </p:nvSpPr>
        <p:spPr bwMode="auto">
          <a:xfrm>
            <a:off x="4628790" y="367695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14" name="직사각형 13"/>
          <p:cNvSpPr/>
          <p:nvPr/>
        </p:nvSpPr>
        <p:spPr bwMode="auto">
          <a:xfrm>
            <a:off x="7941158" y="364933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15" name="직선 연결선 14"/>
          <p:cNvCxnSpPr>
            <a:stCxn id="13" idx="2"/>
          </p:cNvCxnSpPr>
          <p:nvPr/>
        </p:nvCxnSpPr>
        <p:spPr bwMode="auto">
          <a:xfrm>
            <a:off x="5168850" y="4036995"/>
            <a:ext cx="1266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8481218" y="4036995"/>
            <a:ext cx="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화살표 연결선 16"/>
          <p:cNvCxnSpPr/>
          <p:nvPr/>
        </p:nvCxnSpPr>
        <p:spPr bwMode="auto">
          <a:xfrm>
            <a:off x="5168850" y="4541051"/>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직사각형 17"/>
          <p:cNvSpPr/>
          <p:nvPr/>
        </p:nvSpPr>
        <p:spPr>
          <a:xfrm>
            <a:off x="5780918" y="4232898"/>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9" name="직사각형 18"/>
          <p:cNvSpPr/>
          <p:nvPr/>
        </p:nvSpPr>
        <p:spPr bwMode="auto">
          <a:xfrm>
            <a:off x="65652" y="4933026"/>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Initiator</a:t>
            </a:r>
            <a:endParaRPr kumimoji="0" lang="ko-KR" altLang="en-US" sz="1600" b="0" i="0" u="none" strike="noStrike" cap="none" normalizeH="0" baseline="0" dirty="0" smtClean="0">
              <a:ln>
                <a:noFill/>
              </a:ln>
              <a:solidFill>
                <a:schemeClr val="tx1"/>
              </a:solidFill>
              <a:effectLst/>
            </a:endParaRPr>
          </a:p>
        </p:txBody>
      </p:sp>
      <p:sp>
        <p:nvSpPr>
          <p:cNvPr id="20" name="직사각형 19"/>
          <p:cNvSpPr/>
          <p:nvPr/>
        </p:nvSpPr>
        <p:spPr bwMode="auto">
          <a:xfrm>
            <a:off x="3358354" y="4935237"/>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1" name="직사각형 20"/>
          <p:cNvSpPr/>
          <p:nvPr/>
        </p:nvSpPr>
        <p:spPr bwMode="auto">
          <a:xfrm>
            <a:off x="4641450"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2" name="직사각형 21"/>
          <p:cNvSpPr/>
          <p:nvPr/>
        </p:nvSpPr>
        <p:spPr bwMode="auto">
          <a:xfrm>
            <a:off x="7958967"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Initiator</a:t>
            </a:r>
            <a:endParaRPr lang="ko-KR" altLang="en-US" sz="16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dirty="0" smtClean="0">
              <a:ln>
                <a:noFill/>
              </a:ln>
              <a:solidFill>
                <a:schemeClr val="tx1"/>
              </a:solidFill>
              <a:effectLst/>
            </a:endParaRPr>
          </a:p>
        </p:txBody>
      </p:sp>
      <p:cxnSp>
        <p:nvCxnSpPr>
          <p:cNvPr id="27" name="직선 화살표 연결선 26"/>
          <p:cNvCxnSpPr/>
          <p:nvPr/>
        </p:nvCxnSpPr>
        <p:spPr bwMode="auto">
          <a:xfrm>
            <a:off x="605712" y="5693179"/>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직사각형 27"/>
          <p:cNvSpPr/>
          <p:nvPr/>
        </p:nvSpPr>
        <p:spPr>
          <a:xfrm>
            <a:off x="2023590" y="5354625"/>
            <a:ext cx="516488" cy="338554"/>
          </a:xfrm>
          <a:prstGeom prst="rect">
            <a:avLst/>
          </a:prstGeom>
        </p:spPr>
        <p:txBody>
          <a:bodyPr wrap="none">
            <a:spAutoFit/>
          </a:bodyPr>
          <a:lstStyle/>
          <a:p>
            <a:r>
              <a:rPr lang="en-US" altLang="ko-KR" sz="1600" dirty="0" smtClean="0"/>
              <a:t>Poll</a:t>
            </a:r>
            <a:endParaRPr lang="ko-KR" altLang="en-US" sz="1600" dirty="0"/>
          </a:p>
        </p:txBody>
      </p:sp>
      <p:cxnSp>
        <p:nvCxnSpPr>
          <p:cNvPr id="29" name="직선 화살표 연결선 28"/>
          <p:cNvCxnSpPr/>
          <p:nvPr/>
        </p:nvCxnSpPr>
        <p:spPr bwMode="auto">
          <a:xfrm flipH="1">
            <a:off x="5168850" y="5733256"/>
            <a:ext cx="3299708" cy="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직사각형 33"/>
          <p:cNvSpPr/>
          <p:nvPr/>
        </p:nvSpPr>
        <p:spPr>
          <a:xfrm>
            <a:off x="6616884" y="5375250"/>
            <a:ext cx="516488" cy="338554"/>
          </a:xfrm>
          <a:prstGeom prst="rect">
            <a:avLst/>
          </a:prstGeom>
        </p:spPr>
        <p:txBody>
          <a:bodyPr wrap="none">
            <a:spAutoFit/>
          </a:bodyPr>
          <a:lstStyle/>
          <a:p>
            <a:r>
              <a:rPr lang="en-US" altLang="ko-KR" sz="1600" dirty="0" smtClean="0"/>
              <a:t>Poll</a:t>
            </a:r>
            <a:endParaRPr lang="ko-KR" altLang="en-US" sz="1600" dirty="0"/>
          </a:p>
        </p:txBody>
      </p:sp>
      <p:sp>
        <p:nvSpPr>
          <p:cNvPr id="30" name="바닥글 개체 틀 4"/>
          <p:cNvSpPr>
            <a:spLocks noGrp="1"/>
          </p:cNvSpPr>
          <p:nvPr>
            <p:ph type="ftr" sz="quarter" idx="11"/>
          </p:nvPr>
        </p:nvSpPr>
        <p:spPr>
          <a:xfrm>
            <a:off x="5486400" y="6475413"/>
            <a:ext cx="3124200" cy="184666"/>
          </a:xfrm>
        </p:spPr>
        <p:txBody>
          <a:bodyPr/>
          <a:lstStyle/>
          <a:p>
            <a:r>
              <a:rPr lang="en-US" altLang="en-US" dirty="0"/>
              <a:t>Jack Lee (Samsung) et. al.</a:t>
            </a:r>
            <a:endParaRPr lang="en-US" altLang="en-US" dirty="0"/>
          </a:p>
        </p:txBody>
      </p:sp>
    </p:spTree>
    <p:extLst>
      <p:ext uri="{BB962C8B-B14F-4D97-AF65-F5344CB8AC3E}">
        <p14:creationId xmlns:p14="http://schemas.microsoft.com/office/powerpoint/2010/main" val="48495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E834B35462A46548945328F12BCA4728" ma:contentTypeVersion="0" ma:contentTypeDescription="새 문서를 만듭니다." ma:contentTypeScope="" ma:versionID="caa3b0ab238b32a9fece07012c7d17c4">
  <xsd:schema xmlns:xsd="http://www.w3.org/2001/XMLSchema" xmlns:xs="http://www.w3.org/2001/XMLSchema" xmlns:p="http://schemas.microsoft.com/office/2006/metadata/properties" targetNamespace="http://schemas.microsoft.com/office/2006/metadata/properties" ma:root="true" ma:fieldsID="98509c16e2068e4d5d0612c501c1975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1EC1CB-4E64-468E-A312-64D67AB194AA}">
  <ds:schemaRefs>
    <ds:schemaRef ds:uri="http://purl.org/dc/term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B6BCB54-DCE7-4522-8AFD-C0E8E3F0C9DF}">
  <ds:schemaRefs>
    <ds:schemaRef ds:uri="http://schemas.microsoft.com/sharepoint/v3/contenttype/forms"/>
  </ds:schemaRefs>
</ds:datastoreItem>
</file>

<file path=customXml/itemProps3.xml><?xml version="1.0" encoding="utf-8"?>
<ds:datastoreItem xmlns:ds="http://schemas.openxmlformats.org/officeDocument/2006/customXml" ds:itemID="{2FC803E8-072C-4764-B01B-5CDFA5DAC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IEEE-P802_15</Template>
  <TotalTime>6925</TotalTime>
  <Words>9854</Words>
  <Application>Microsoft Office PowerPoint</Application>
  <PresentationFormat>화면 슬라이드 쇼(4:3)</PresentationFormat>
  <Paragraphs>2625</Paragraphs>
  <Slides>67</Slides>
  <Notes>36</Notes>
  <HiddenSlides>0</HiddenSlides>
  <MMClips>0</MMClips>
  <ScaleCrop>false</ScaleCrop>
  <HeadingPairs>
    <vt:vector size="4" baseType="variant">
      <vt:variant>
        <vt:lpstr>테마</vt:lpstr>
      </vt:variant>
      <vt:variant>
        <vt:i4>1</vt:i4>
      </vt:variant>
      <vt:variant>
        <vt:lpstr>슬라이드 제목</vt:lpstr>
      </vt:variant>
      <vt:variant>
        <vt:i4>67</vt:i4>
      </vt:variant>
    </vt:vector>
  </HeadingPairs>
  <TitlesOfParts>
    <vt:vector size="68" baseType="lpstr">
      <vt:lpstr>IEEE-P802_15</vt:lpstr>
      <vt:lpstr>PowerPoint 프레젠테이션</vt:lpstr>
      <vt:lpstr>Contents</vt:lpstr>
      <vt:lpstr>General Descriptions for Ranging</vt:lpstr>
      <vt:lpstr>Ranging Methods</vt:lpstr>
      <vt:lpstr>Ranging Round &amp; Ranging Block</vt:lpstr>
      <vt:lpstr>Numerology</vt:lpstr>
      <vt:lpstr>Ranging Round  </vt:lpstr>
      <vt:lpstr>Ranging Configuration (1/2)</vt:lpstr>
      <vt:lpstr>Ranging Configuration (2/2)</vt:lpstr>
      <vt:lpstr>Ranging Modes : Interval based Mode  </vt:lpstr>
      <vt:lpstr>Ranging Modes : Block based Mode  </vt:lpstr>
      <vt:lpstr>Ranging IEs for Configuration</vt:lpstr>
      <vt:lpstr>Ranging IEs for Configuration </vt:lpstr>
      <vt:lpstr>Ranging Control IE</vt:lpstr>
      <vt:lpstr>Ranging Interval Update IE</vt:lpstr>
      <vt:lpstr>Ranging Block Structure IEs : Ranging Round Start IE  </vt:lpstr>
      <vt:lpstr>Ranging Block Structure IEs : Next Ranging Round IE  </vt:lpstr>
      <vt:lpstr>Ranging Block Structure IEs : Ranging Block Update IE  </vt:lpstr>
      <vt:lpstr> Ranging Scheduling IE  </vt:lpstr>
      <vt:lpstr>Ranging Next Channel and Preamble IE</vt:lpstr>
      <vt:lpstr>Ranging Max Retransmission IE</vt:lpstr>
      <vt:lpstr>Ranging STS Index IE  </vt:lpstr>
      <vt:lpstr>Ranging IEs for SS-TWR/DS-TWR</vt:lpstr>
      <vt:lpstr>Ranging IEs for SS-TWR/DS-TWR  </vt:lpstr>
      <vt:lpstr>Ranging Request Reply Time IE </vt:lpstr>
      <vt:lpstr>Ranging Reply Time Instantaneous IE </vt:lpstr>
      <vt:lpstr>Ranging Reply Time Deferred IE </vt:lpstr>
      <vt:lpstr>Ranging Round Trip Measurement IE </vt:lpstr>
      <vt:lpstr>Ranging Time-of-Flight IE </vt:lpstr>
      <vt:lpstr> Ranging Report Control SS-TWR IE</vt:lpstr>
      <vt:lpstr>Ranging Time Report SS-TWR IE </vt:lpstr>
      <vt:lpstr>Ranging Report Control DS-TWR IE</vt:lpstr>
      <vt:lpstr>Ranging Time Report DS-TWR IE </vt:lpstr>
      <vt:lpstr>Ranging Request AoA IE  </vt:lpstr>
      <vt:lpstr>Ranging AoA Instantaneous IE</vt:lpstr>
      <vt:lpstr>Ranging AoA Deferred IE</vt:lpstr>
      <vt:lpstr>Examples of Ranging Message Sequences</vt:lpstr>
      <vt:lpstr>Multicast/Broadcast SS-TWR</vt:lpstr>
      <vt:lpstr>Multicast/Broadcast DS-TWR </vt:lpstr>
      <vt:lpstr>Many-to-Many SS-TWR</vt:lpstr>
      <vt:lpstr>Many-to-Many DS-TWR</vt:lpstr>
      <vt:lpstr>Use Cases of SS-TWR</vt:lpstr>
      <vt:lpstr>Use Case 1</vt:lpstr>
      <vt:lpstr>Use Case 2</vt:lpstr>
      <vt:lpstr>Use Case 3</vt:lpstr>
      <vt:lpstr>Use Case 4 - 6</vt:lpstr>
      <vt:lpstr>Use Case 7</vt:lpstr>
      <vt:lpstr>Use Case 8</vt:lpstr>
      <vt:lpstr>Use Case 9</vt:lpstr>
      <vt:lpstr>Use Case 10</vt:lpstr>
      <vt:lpstr>Use Case 11</vt:lpstr>
      <vt:lpstr>Use Case 12</vt:lpstr>
      <vt:lpstr>Use Case 13</vt:lpstr>
      <vt:lpstr>Use Case 14</vt:lpstr>
      <vt:lpstr>Use Case 15</vt:lpstr>
      <vt:lpstr>Use Case 16</vt:lpstr>
      <vt:lpstr>Use Case 17</vt:lpstr>
      <vt:lpstr>Use cases of DS-TWR</vt:lpstr>
      <vt:lpstr>Use Case 1</vt:lpstr>
      <vt:lpstr>Use Case 2</vt:lpstr>
      <vt:lpstr>Use Case 3</vt:lpstr>
      <vt:lpstr>Use Case 4</vt:lpstr>
      <vt:lpstr>Use Case 5</vt:lpstr>
      <vt:lpstr>Use Case 6</vt:lpstr>
      <vt:lpstr>Use Case 7</vt:lpstr>
      <vt:lpstr>Use Case 8 - 11</vt:lpstr>
      <vt:lpstr>Use Case 12 - 15</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AutoBVT</cp:lastModifiedBy>
  <cp:revision>443</cp:revision>
  <cp:lastPrinted>1998-02-10T13:28:06Z</cp:lastPrinted>
  <dcterms:created xsi:type="dcterms:W3CDTF">2018-03-05T13:27:29Z</dcterms:created>
  <dcterms:modified xsi:type="dcterms:W3CDTF">2018-12-21T01:15:55Z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C:\Users\samsung\Desktop\15-18-0540-00-004z-Ranging IEs and Procedures.pptx</vt:lpwstr>
  </property>
  <property fmtid="{D5CDD505-2E9C-101B-9397-08002B2CF9AE}" pid="4" name="ContentTypeId">
    <vt:lpwstr>0x010100E834B35462A46548945328F12BCA4728</vt:lpwstr>
  </property>
  <property fmtid="{5C58129F-E5B8-477A-9B38-B3E54BFA04C8}" pid="2">
    <vt:lpwstr>05281D5334E406E4F0F2F06FDA24ACAFF1BD5AB125403AF41CF6068E8367EAD2</vt:lpwstr>
  </property>
</Properties>
</file>