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2"/>
  </p:notesMasterIdLst>
  <p:handoutMasterIdLst>
    <p:handoutMasterId r:id="rId73"/>
  </p:handoutMasterIdLst>
  <p:sldIdLst>
    <p:sldId id="412" r:id="rId5"/>
    <p:sldId id="404" r:id="rId6"/>
    <p:sldId id="407" r:id="rId7"/>
    <p:sldId id="423" r:id="rId8"/>
    <p:sldId id="408" r:id="rId9"/>
    <p:sldId id="410" r:id="rId10"/>
    <p:sldId id="411" r:id="rId11"/>
    <p:sldId id="413" r:id="rId12"/>
    <p:sldId id="414" r:id="rId13"/>
    <p:sldId id="459" r:id="rId14"/>
    <p:sldId id="460" r:id="rId15"/>
    <p:sldId id="344" r:id="rId16"/>
    <p:sldId id="397" r:id="rId17"/>
    <p:sldId id="300" r:id="rId18"/>
    <p:sldId id="415" r:id="rId19"/>
    <p:sldId id="416" r:id="rId20"/>
    <p:sldId id="417" r:id="rId21"/>
    <p:sldId id="418" r:id="rId22"/>
    <p:sldId id="419" r:id="rId23"/>
    <p:sldId id="420" r:id="rId24"/>
    <p:sldId id="421" r:id="rId25"/>
    <p:sldId id="422" r:id="rId26"/>
    <p:sldId id="458" r:id="rId27"/>
    <p:sldId id="398" r:id="rId28"/>
    <p:sldId id="439" r:id="rId29"/>
    <p:sldId id="440" r:id="rId30"/>
    <p:sldId id="441" r:id="rId31"/>
    <p:sldId id="442" r:id="rId32"/>
    <p:sldId id="443" r:id="rId33"/>
    <p:sldId id="399" r:id="rId34"/>
    <p:sldId id="400" r:id="rId35"/>
    <p:sldId id="401" r:id="rId36"/>
    <p:sldId id="402" r:id="rId37"/>
    <p:sldId id="444" r:id="rId38"/>
    <p:sldId id="445" r:id="rId39"/>
    <p:sldId id="446" r:id="rId40"/>
    <p:sldId id="368" r:id="rId41"/>
    <p:sldId id="276" r:id="rId42"/>
    <p:sldId id="277" r:id="rId43"/>
    <p:sldId id="278" r:id="rId44"/>
    <p:sldId id="279" r:id="rId45"/>
    <p:sldId id="369" r:id="rId46"/>
    <p:sldId id="370" r:id="rId47"/>
    <p:sldId id="424" r:id="rId48"/>
    <p:sldId id="425" r:id="rId49"/>
    <p:sldId id="426" r:id="rId50"/>
    <p:sldId id="427" r:id="rId51"/>
    <p:sldId id="428" r:id="rId52"/>
    <p:sldId id="429" r:id="rId53"/>
    <p:sldId id="430" r:id="rId54"/>
    <p:sldId id="431" r:id="rId55"/>
    <p:sldId id="432" r:id="rId56"/>
    <p:sldId id="433" r:id="rId57"/>
    <p:sldId id="434" r:id="rId58"/>
    <p:sldId id="435" r:id="rId59"/>
    <p:sldId id="436" r:id="rId60"/>
    <p:sldId id="437" r:id="rId61"/>
    <p:sldId id="385" r:id="rId62"/>
    <p:sldId id="447" r:id="rId63"/>
    <p:sldId id="448" r:id="rId64"/>
    <p:sldId id="449" r:id="rId65"/>
    <p:sldId id="451" r:id="rId66"/>
    <p:sldId id="452" r:id="rId67"/>
    <p:sldId id="453" r:id="rId68"/>
    <p:sldId id="454" r:id="rId69"/>
    <p:sldId id="456" r:id="rId70"/>
    <p:sldId id="457" r:id="rId7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heda Li" initials="ZL" lastIdx="1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밝은 스타일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20" autoAdjust="0"/>
    <p:restoredTop sz="90304" autoAdjust="0"/>
  </p:normalViewPr>
  <p:slideViewPr>
    <p:cSldViewPr>
      <p:cViewPr varScale="1">
        <p:scale>
          <a:sx n="112" d="100"/>
          <a:sy n="112" d="100"/>
        </p:scale>
        <p:origin x="-72" y="-924"/>
      </p:cViewPr>
      <p:guideLst>
        <p:guide orient="horz" pos="2160"/>
        <p:guide pos="2880"/>
      </p:guideLst>
    </p:cSldViewPr>
  </p:slideViewPr>
  <p:notesTextViewPr>
    <p:cViewPr>
      <p:scale>
        <a:sx n="1" d="1"/>
        <a:sy n="1" d="1"/>
      </p:scale>
      <p:origin x="0" y="0"/>
    </p:cViewPr>
  </p:notesTextViewPr>
  <p:notesViewPr>
    <p:cSldViewPr>
      <p:cViewPr varScale="1">
        <p:scale>
          <a:sx n="121" d="100"/>
          <a:sy n="121" d="100"/>
        </p:scale>
        <p:origin x="-4956" y="-90"/>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16" Type="http://schemas.openxmlformats.org/officeDocument/2006/relationships/slide" Target="slides/slide1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commentAuthors" Target="commentAuthors.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notesMaster" Target="notesMasters/notesMaster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handoutMaster" Target="handoutMasters/handoutMaster1.xml"/><Relationship Id="rId78"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viewProps" Target="viewProps.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en-US" smtClean="0"/>
              <a:t>doc.: IEEE 802.15-&lt;doc#&gt;</a:t>
            </a:r>
            <a:endParaRPr lang="en-US" altLang="en-US"/>
          </a:p>
        </p:txBody>
      </p:sp>
      <p:sp>
        <p:nvSpPr>
          <p:cNvPr id="5" name="날짜 개체 틀 4"/>
          <p:cNvSpPr>
            <a:spLocks noGrp="1"/>
          </p:cNvSpPr>
          <p:nvPr>
            <p:ph type="dt" idx="11"/>
          </p:nvPr>
        </p:nvSpPr>
        <p:spPr/>
        <p:txBody>
          <a:bodyPr/>
          <a:lstStyle/>
          <a:p>
            <a:r>
              <a:rPr lang="en-US" altLang="en-US" smtClean="0"/>
              <a:t>&lt;month year&gt;</a:t>
            </a:r>
            <a:endParaRPr lang="en-US" altLang="en-US"/>
          </a:p>
        </p:txBody>
      </p:sp>
      <p:sp>
        <p:nvSpPr>
          <p:cNvPr id="6" name="바닥글 개체 틀 5"/>
          <p:cNvSpPr>
            <a:spLocks noGrp="1"/>
          </p:cNvSpPr>
          <p:nvPr>
            <p:ph type="ftr" sz="quarter" idx="12"/>
          </p:nvPr>
        </p:nvSpPr>
        <p:spPr/>
        <p:txBody>
          <a:bodyPr/>
          <a:lstStyle/>
          <a:p>
            <a:pPr lvl="4"/>
            <a:r>
              <a:rPr lang="en-US" altLang="en-US" smtClean="0"/>
              <a:t>&lt;author&gt;, &lt;company&gt;</a:t>
            </a:r>
            <a:endParaRPr lang="en-US" altLang="en-US"/>
          </a:p>
        </p:txBody>
      </p:sp>
      <p:sp>
        <p:nvSpPr>
          <p:cNvPr id="7" name="슬라이드 번호 개체 틀 6"/>
          <p:cNvSpPr>
            <a:spLocks noGrp="1"/>
          </p:cNvSpPr>
          <p:nvPr>
            <p:ph type="sldNum" sz="quarter" idx="13"/>
          </p:nvPr>
        </p:nvSpPr>
        <p:spPr/>
        <p:txBody>
          <a:bodyPr/>
          <a:lstStyle/>
          <a:p>
            <a:r>
              <a:rPr lang="en-US" altLang="en-US" smtClean="0"/>
              <a:t>Page </a:t>
            </a:r>
            <a:fld id="{954B88C7-B19C-4B0E-BE72-ED637AA66BF1}" type="slidenum">
              <a:rPr lang="en-US" altLang="en-US" smtClean="0"/>
              <a:pPr/>
              <a:t>14</a:t>
            </a:fld>
            <a:endParaRPr lang="en-US" altLang="en-US"/>
          </a:p>
        </p:txBody>
      </p:sp>
    </p:spTree>
    <p:extLst>
      <p:ext uri="{BB962C8B-B14F-4D97-AF65-F5344CB8AC3E}">
        <p14:creationId xmlns:p14="http://schemas.microsoft.com/office/powerpoint/2010/main" val="28517173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en-US" smtClean="0"/>
              <a:t>doc.: IEEE 802.15-&lt;doc#&gt;</a:t>
            </a:r>
            <a:endParaRPr lang="en-US" altLang="en-US"/>
          </a:p>
        </p:txBody>
      </p:sp>
      <p:sp>
        <p:nvSpPr>
          <p:cNvPr id="5" name="날짜 개체 틀 4"/>
          <p:cNvSpPr>
            <a:spLocks noGrp="1"/>
          </p:cNvSpPr>
          <p:nvPr>
            <p:ph type="dt" idx="11"/>
          </p:nvPr>
        </p:nvSpPr>
        <p:spPr/>
        <p:txBody>
          <a:bodyPr/>
          <a:lstStyle/>
          <a:p>
            <a:r>
              <a:rPr lang="en-US" altLang="en-US" smtClean="0"/>
              <a:t>&lt;month year&gt;</a:t>
            </a:r>
            <a:endParaRPr lang="en-US" altLang="en-US"/>
          </a:p>
        </p:txBody>
      </p:sp>
      <p:sp>
        <p:nvSpPr>
          <p:cNvPr id="6" name="바닥글 개체 틀 5"/>
          <p:cNvSpPr>
            <a:spLocks noGrp="1"/>
          </p:cNvSpPr>
          <p:nvPr>
            <p:ph type="ftr" sz="quarter" idx="12"/>
          </p:nvPr>
        </p:nvSpPr>
        <p:spPr/>
        <p:txBody>
          <a:bodyPr/>
          <a:lstStyle/>
          <a:p>
            <a:pPr lvl="4"/>
            <a:r>
              <a:rPr lang="en-US" altLang="en-US" smtClean="0"/>
              <a:t>&lt;author&gt;, &lt;company&gt;</a:t>
            </a:r>
            <a:endParaRPr lang="en-US" altLang="en-US"/>
          </a:p>
        </p:txBody>
      </p:sp>
      <p:sp>
        <p:nvSpPr>
          <p:cNvPr id="7" name="슬라이드 번호 개체 틀 6"/>
          <p:cNvSpPr>
            <a:spLocks noGrp="1"/>
          </p:cNvSpPr>
          <p:nvPr>
            <p:ph type="sldNum" sz="quarter" idx="13"/>
          </p:nvPr>
        </p:nvSpPr>
        <p:spPr/>
        <p:txBody>
          <a:bodyPr/>
          <a:lstStyle/>
          <a:p>
            <a:r>
              <a:rPr lang="en-US" altLang="en-US" smtClean="0"/>
              <a:t>Page </a:t>
            </a:r>
            <a:fld id="{954B88C7-B19C-4B0E-BE72-ED637AA66BF1}" type="slidenum">
              <a:rPr lang="en-US" altLang="en-US" smtClean="0"/>
              <a:pPr/>
              <a:t>15</a:t>
            </a:fld>
            <a:endParaRPr lang="en-US" altLang="en-US"/>
          </a:p>
        </p:txBody>
      </p:sp>
    </p:spTree>
    <p:extLst>
      <p:ext uri="{BB962C8B-B14F-4D97-AF65-F5344CB8AC3E}">
        <p14:creationId xmlns:p14="http://schemas.microsoft.com/office/powerpoint/2010/main" val="28517173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en-US" smtClean="0"/>
              <a:t>doc.: IEEE 802.15-&lt;doc#&gt;</a:t>
            </a:r>
            <a:endParaRPr lang="en-US" altLang="en-US"/>
          </a:p>
        </p:txBody>
      </p:sp>
      <p:sp>
        <p:nvSpPr>
          <p:cNvPr id="5" name="날짜 개체 틀 4"/>
          <p:cNvSpPr>
            <a:spLocks noGrp="1"/>
          </p:cNvSpPr>
          <p:nvPr>
            <p:ph type="dt" idx="11"/>
          </p:nvPr>
        </p:nvSpPr>
        <p:spPr/>
        <p:txBody>
          <a:bodyPr/>
          <a:lstStyle/>
          <a:p>
            <a:r>
              <a:rPr lang="en-US" altLang="en-US" smtClean="0"/>
              <a:t>&lt;month year&gt;</a:t>
            </a:r>
            <a:endParaRPr lang="en-US" altLang="en-US"/>
          </a:p>
        </p:txBody>
      </p:sp>
      <p:sp>
        <p:nvSpPr>
          <p:cNvPr id="6" name="바닥글 개체 틀 5"/>
          <p:cNvSpPr>
            <a:spLocks noGrp="1"/>
          </p:cNvSpPr>
          <p:nvPr>
            <p:ph type="ftr" sz="quarter" idx="12"/>
          </p:nvPr>
        </p:nvSpPr>
        <p:spPr/>
        <p:txBody>
          <a:bodyPr/>
          <a:lstStyle/>
          <a:p>
            <a:pPr lvl="4"/>
            <a:r>
              <a:rPr lang="en-US" altLang="en-US" smtClean="0"/>
              <a:t>&lt;author&gt;, &lt;company&gt;</a:t>
            </a:r>
            <a:endParaRPr lang="en-US" altLang="en-US"/>
          </a:p>
        </p:txBody>
      </p:sp>
      <p:sp>
        <p:nvSpPr>
          <p:cNvPr id="7" name="슬라이드 번호 개체 틀 6"/>
          <p:cNvSpPr>
            <a:spLocks noGrp="1"/>
          </p:cNvSpPr>
          <p:nvPr>
            <p:ph type="sldNum" sz="quarter" idx="13"/>
          </p:nvPr>
        </p:nvSpPr>
        <p:spPr/>
        <p:txBody>
          <a:bodyPr/>
          <a:lstStyle/>
          <a:p>
            <a:r>
              <a:rPr lang="en-US" altLang="en-US" smtClean="0"/>
              <a:t>Page </a:t>
            </a:r>
            <a:fld id="{954B88C7-B19C-4B0E-BE72-ED637AA66BF1}" type="slidenum">
              <a:rPr lang="en-US" altLang="en-US" smtClean="0"/>
              <a:pPr/>
              <a:t>16</a:t>
            </a:fld>
            <a:endParaRPr lang="en-US" altLang="en-US"/>
          </a:p>
        </p:txBody>
      </p:sp>
    </p:spTree>
    <p:extLst>
      <p:ext uri="{BB962C8B-B14F-4D97-AF65-F5344CB8AC3E}">
        <p14:creationId xmlns:p14="http://schemas.microsoft.com/office/powerpoint/2010/main" val="28517173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en-US" smtClean="0"/>
              <a:t>doc.: IEEE 802.15-&lt;doc#&gt;</a:t>
            </a:r>
            <a:endParaRPr lang="en-US" altLang="en-US"/>
          </a:p>
        </p:txBody>
      </p:sp>
      <p:sp>
        <p:nvSpPr>
          <p:cNvPr id="5" name="날짜 개체 틀 4"/>
          <p:cNvSpPr>
            <a:spLocks noGrp="1"/>
          </p:cNvSpPr>
          <p:nvPr>
            <p:ph type="dt" idx="11"/>
          </p:nvPr>
        </p:nvSpPr>
        <p:spPr/>
        <p:txBody>
          <a:bodyPr/>
          <a:lstStyle/>
          <a:p>
            <a:r>
              <a:rPr lang="en-US" altLang="en-US" smtClean="0"/>
              <a:t>&lt;month year&gt;</a:t>
            </a:r>
            <a:endParaRPr lang="en-US" altLang="en-US"/>
          </a:p>
        </p:txBody>
      </p:sp>
      <p:sp>
        <p:nvSpPr>
          <p:cNvPr id="6" name="바닥글 개체 틀 5"/>
          <p:cNvSpPr>
            <a:spLocks noGrp="1"/>
          </p:cNvSpPr>
          <p:nvPr>
            <p:ph type="ftr" sz="quarter" idx="12"/>
          </p:nvPr>
        </p:nvSpPr>
        <p:spPr/>
        <p:txBody>
          <a:bodyPr/>
          <a:lstStyle/>
          <a:p>
            <a:pPr lvl="4"/>
            <a:r>
              <a:rPr lang="en-US" altLang="en-US" smtClean="0"/>
              <a:t>&lt;author&gt;, &lt;company&gt;</a:t>
            </a:r>
            <a:endParaRPr lang="en-US" altLang="en-US"/>
          </a:p>
        </p:txBody>
      </p:sp>
      <p:sp>
        <p:nvSpPr>
          <p:cNvPr id="7" name="슬라이드 번호 개체 틀 6"/>
          <p:cNvSpPr>
            <a:spLocks noGrp="1"/>
          </p:cNvSpPr>
          <p:nvPr>
            <p:ph type="sldNum" sz="quarter" idx="13"/>
          </p:nvPr>
        </p:nvSpPr>
        <p:spPr/>
        <p:txBody>
          <a:bodyPr/>
          <a:lstStyle/>
          <a:p>
            <a:r>
              <a:rPr lang="en-US" altLang="en-US" smtClean="0"/>
              <a:t>Page </a:t>
            </a:r>
            <a:fld id="{954B88C7-B19C-4B0E-BE72-ED637AA66BF1}" type="slidenum">
              <a:rPr lang="en-US" altLang="en-US" smtClean="0"/>
              <a:pPr/>
              <a:t>17</a:t>
            </a:fld>
            <a:endParaRPr lang="en-US" altLang="en-US"/>
          </a:p>
        </p:txBody>
      </p:sp>
    </p:spTree>
    <p:extLst>
      <p:ext uri="{BB962C8B-B14F-4D97-AF65-F5344CB8AC3E}">
        <p14:creationId xmlns:p14="http://schemas.microsoft.com/office/powerpoint/2010/main" val="28517173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en-US" smtClean="0"/>
              <a:t>doc.: IEEE 802.15-&lt;doc#&gt;</a:t>
            </a:r>
            <a:endParaRPr lang="en-US" altLang="en-US"/>
          </a:p>
        </p:txBody>
      </p:sp>
      <p:sp>
        <p:nvSpPr>
          <p:cNvPr id="5" name="날짜 개체 틀 4"/>
          <p:cNvSpPr>
            <a:spLocks noGrp="1"/>
          </p:cNvSpPr>
          <p:nvPr>
            <p:ph type="dt" idx="11"/>
          </p:nvPr>
        </p:nvSpPr>
        <p:spPr/>
        <p:txBody>
          <a:bodyPr/>
          <a:lstStyle/>
          <a:p>
            <a:r>
              <a:rPr lang="en-US" altLang="en-US" smtClean="0"/>
              <a:t>&lt;month year&gt;</a:t>
            </a:r>
            <a:endParaRPr lang="en-US" altLang="en-US"/>
          </a:p>
        </p:txBody>
      </p:sp>
      <p:sp>
        <p:nvSpPr>
          <p:cNvPr id="6" name="바닥글 개체 틀 5"/>
          <p:cNvSpPr>
            <a:spLocks noGrp="1"/>
          </p:cNvSpPr>
          <p:nvPr>
            <p:ph type="ftr" sz="quarter" idx="12"/>
          </p:nvPr>
        </p:nvSpPr>
        <p:spPr/>
        <p:txBody>
          <a:bodyPr/>
          <a:lstStyle/>
          <a:p>
            <a:pPr lvl="4"/>
            <a:r>
              <a:rPr lang="en-US" altLang="en-US" smtClean="0"/>
              <a:t>&lt;author&gt;, &lt;company&gt;</a:t>
            </a:r>
            <a:endParaRPr lang="en-US" altLang="en-US"/>
          </a:p>
        </p:txBody>
      </p:sp>
      <p:sp>
        <p:nvSpPr>
          <p:cNvPr id="7" name="슬라이드 번호 개체 틀 6"/>
          <p:cNvSpPr>
            <a:spLocks noGrp="1"/>
          </p:cNvSpPr>
          <p:nvPr>
            <p:ph type="sldNum" sz="quarter" idx="13"/>
          </p:nvPr>
        </p:nvSpPr>
        <p:spPr/>
        <p:txBody>
          <a:bodyPr/>
          <a:lstStyle/>
          <a:p>
            <a:r>
              <a:rPr lang="en-US" altLang="en-US" smtClean="0"/>
              <a:t>Page </a:t>
            </a:r>
            <a:fld id="{954B88C7-B19C-4B0E-BE72-ED637AA66BF1}" type="slidenum">
              <a:rPr lang="en-US" altLang="en-US" smtClean="0"/>
              <a:pPr/>
              <a:t>18</a:t>
            </a:fld>
            <a:endParaRPr lang="en-US" altLang="en-US"/>
          </a:p>
        </p:txBody>
      </p:sp>
    </p:spTree>
    <p:extLst>
      <p:ext uri="{BB962C8B-B14F-4D97-AF65-F5344CB8AC3E}">
        <p14:creationId xmlns:p14="http://schemas.microsoft.com/office/powerpoint/2010/main" val="28517173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en-US" smtClean="0"/>
              <a:t>doc.: IEEE 802.15-&lt;doc#&gt;</a:t>
            </a:r>
            <a:endParaRPr lang="en-US" altLang="en-US"/>
          </a:p>
        </p:txBody>
      </p:sp>
      <p:sp>
        <p:nvSpPr>
          <p:cNvPr id="5" name="날짜 개체 틀 4"/>
          <p:cNvSpPr>
            <a:spLocks noGrp="1"/>
          </p:cNvSpPr>
          <p:nvPr>
            <p:ph type="dt" idx="11"/>
          </p:nvPr>
        </p:nvSpPr>
        <p:spPr/>
        <p:txBody>
          <a:bodyPr/>
          <a:lstStyle/>
          <a:p>
            <a:r>
              <a:rPr lang="en-US" altLang="en-US" smtClean="0"/>
              <a:t>&lt;month year&gt;</a:t>
            </a:r>
            <a:endParaRPr lang="en-US" altLang="en-US"/>
          </a:p>
        </p:txBody>
      </p:sp>
      <p:sp>
        <p:nvSpPr>
          <p:cNvPr id="6" name="바닥글 개체 틀 5"/>
          <p:cNvSpPr>
            <a:spLocks noGrp="1"/>
          </p:cNvSpPr>
          <p:nvPr>
            <p:ph type="ftr" sz="quarter" idx="12"/>
          </p:nvPr>
        </p:nvSpPr>
        <p:spPr/>
        <p:txBody>
          <a:bodyPr/>
          <a:lstStyle/>
          <a:p>
            <a:pPr lvl="4"/>
            <a:r>
              <a:rPr lang="en-US" altLang="en-US" smtClean="0"/>
              <a:t>&lt;author&gt;, &lt;company&gt;</a:t>
            </a:r>
            <a:endParaRPr lang="en-US" altLang="en-US"/>
          </a:p>
        </p:txBody>
      </p:sp>
      <p:sp>
        <p:nvSpPr>
          <p:cNvPr id="7" name="슬라이드 번호 개체 틀 6"/>
          <p:cNvSpPr>
            <a:spLocks noGrp="1"/>
          </p:cNvSpPr>
          <p:nvPr>
            <p:ph type="sldNum" sz="quarter" idx="13"/>
          </p:nvPr>
        </p:nvSpPr>
        <p:spPr/>
        <p:txBody>
          <a:bodyPr/>
          <a:lstStyle/>
          <a:p>
            <a:r>
              <a:rPr lang="en-US" altLang="en-US" smtClean="0"/>
              <a:t>Page </a:t>
            </a:r>
            <a:fld id="{954B88C7-B19C-4B0E-BE72-ED637AA66BF1}" type="slidenum">
              <a:rPr lang="en-US" altLang="en-US" smtClean="0"/>
              <a:pPr/>
              <a:t>19</a:t>
            </a:fld>
            <a:endParaRPr lang="en-US" altLang="en-US"/>
          </a:p>
        </p:txBody>
      </p:sp>
    </p:spTree>
    <p:extLst>
      <p:ext uri="{BB962C8B-B14F-4D97-AF65-F5344CB8AC3E}">
        <p14:creationId xmlns:p14="http://schemas.microsoft.com/office/powerpoint/2010/main" val="28517173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en-US" smtClean="0"/>
              <a:t>doc.: IEEE 802.15-&lt;doc#&gt;</a:t>
            </a:r>
            <a:endParaRPr lang="en-US" altLang="en-US"/>
          </a:p>
        </p:txBody>
      </p:sp>
      <p:sp>
        <p:nvSpPr>
          <p:cNvPr id="5" name="날짜 개체 틀 4"/>
          <p:cNvSpPr>
            <a:spLocks noGrp="1"/>
          </p:cNvSpPr>
          <p:nvPr>
            <p:ph type="dt" idx="11"/>
          </p:nvPr>
        </p:nvSpPr>
        <p:spPr/>
        <p:txBody>
          <a:bodyPr/>
          <a:lstStyle/>
          <a:p>
            <a:r>
              <a:rPr lang="en-US" altLang="en-US" smtClean="0"/>
              <a:t>&lt;month year&gt;</a:t>
            </a:r>
            <a:endParaRPr lang="en-US" altLang="en-US"/>
          </a:p>
        </p:txBody>
      </p:sp>
      <p:sp>
        <p:nvSpPr>
          <p:cNvPr id="6" name="바닥글 개체 틀 5"/>
          <p:cNvSpPr>
            <a:spLocks noGrp="1"/>
          </p:cNvSpPr>
          <p:nvPr>
            <p:ph type="ftr" sz="quarter" idx="12"/>
          </p:nvPr>
        </p:nvSpPr>
        <p:spPr/>
        <p:txBody>
          <a:bodyPr/>
          <a:lstStyle/>
          <a:p>
            <a:pPr lvl="4"/>
            <a:r>
              <a:rPr lang="en-US" altLang="en-US" smtClean="0"/>
              <a:t>&lt;author&gt;, &lt;company&gt;</a:t>
            </a:r>
            <a:endParaRPr lang="en-US" altLang="en-US"/>
          </a:p>
        </p:txBody>
      </p:sp>
      <p:sp>
        <p:nvSpPr>
          <p:cNvPr id="7" name="슬라이드 번호 개체 틀 6"/>
          <p:cNvSpPr>
            <a:spLocks noGrp="1"/>
          </p:cNvSpPr>
          <p:nvPr>
            <p:ph type="sldNum" sz="quarter" idx="13"/>
          </p:nvPr>
        </p:nvSpPr>
        <p:spPr/>
        <p:txBody>
          <a:bodyPr/>
          <a:lstStyle/>
          <a:p>
            <a:r>
              <a:rPr lang="en-US" altLang="en-US" smtClean="0"/>
              <a:t>Page </a:t>
            </a:r>
            <a:fld id="{954B88C7-B19C-4B0E-BE72-ED637AA66BF1}" type="slidenum">
              <a:rPr lang="en-US" altLang="en-US" smtClean="0"/>
              <a:pPr/>
              <a:t>20</a:t>
            </a:fld>
            <a:endParaRPr lang="en-US" altLang="en-US"/>
          </a:p>
        </p:txBody>
      </p:sp>
    </p:spTree>
    <p:extLst>
      <p:ext uri="{BB962C8B-B14F-4D97-AF65-F5344CB8AC3E}">
        <p14:creationId xmlns:p14="http://schemas.microsoft.com/office/powerpoint/2010/main" val="28517173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en-US" smtClean="0"/>
              <a:t>doc.: IEEE 802.15-&lt;doc#&gt;</a:t>
            </a:r>
            <a:endParaRPr lang="en-US" altLang="en-US"/>
          </a:p>
        </p:txBody>
      </p:sp>
      <p:sp>
        <p:nvSpPr>
          <p:cNvPr id="5" name="날짜 개체 틀 4"/>
          <p:cNvSpPr>
            <a:spLocks noGrp="1"/>
          </p:cNvSpPr>
          <p:nvPr>
            <p:ph type="dt" idx="11"/>
          </p:nvPr>
        </p:nvSpPr>
        <p:spPr/>
        <p:txBody>
          <a:bodyPr/>
          <a:lstStyle/>
          <a:p>
            <a:r>
              <a:rPr lang="en-US" altLang="en-US" smtClean="0"/>
              <a:t>&lt;month year&gt;</a:t>
            </a:r>
            <a:endParaRPr lang="en-US" altLang="en-US"/>
          </a:p>
        </p:txBody>
      </p:sp>
      <p:sp>
        <p:nvSpPr>
          <p:cNvPr id="6" name="바닥글 개체 틀 5"/>
          <p:cNvSpPr>
            <a:spLocks noGrp="1"/>
          </p:cNvSpPr>
          <p:nvPr>
            <p:ph type="ftr" sz="quarter" idx="12"/>
          </p:nvPr>
        </p:nvSpPr>
        <p:spPr/>
        <p:txBody>
          <a:bodyPr/>
          <a:lstStyle/>
          <a:p>
            <a:pPr lvl="4"/>
            <a:r>
              <a:rPr lang="en-US" altLang="en-US" smtClean="0"/>
              <a:t>&lt;author&gt;, &lt;company&gt;</a:t>
            </a:r>
            <a:endParaRPr lang="en-US" altLang="en-US"/>
          </a:p>
        </p:txBody>
      </p:sp>
      <p:sp>
        <p:nvSpPr>
          <p:cNvPr id="7" name="슬라이드 번호 개체 틀 6"/>
          <p:cNvSpPr>
            <a:spLocks noGrp="1"/>
          </p:cNvSpPr>
          <p:nvPr>
            <p:ph type="sldNum" sz="quarter" idx="13"/>
          </p:nvPr>
        </p:nvSpPr>
        <p:spPr/>
        <p:txBody>
          <a:bodyPr/>
          <a:lstStyle/>
          <a:p>
            <a:r>
              <a:rPr lang="en-US" altLang="en-US" smtClean="0"/>
              <a:t>Page </a:t>
            </a:r>
            <a:fld id="{954B88C7-B19C-4B0E-BE72-ED637AA66BF1}" type="slidenum">
              <a:rPr lang="en-US" altLang="en-US" smtClean="0"/>
              <a:pPr/>
              <a:t>21</a:t>
            </a:fld>
            <a:endParaRPr lang="en-US" altLang="en-US"/>
          </a:p>
        </p:txBody>
      </p:sp>
    </p:spTree>
    <p:extLst>
      <p:ext uri="{BB962C8B-B14F-4D97-AF65-F5344CB8AC3E}">
        <p14:creationId xmlns:p14="http://schemas.microsoft.com/office/powerpoint/2010/main" val="28517173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en-US" smtClean="0"/>
              <a:t>doc.: IEEE 802.15-&lt;doc#&gt;</a:t>
            </a:r>
            <a:endParaRPr lang="en-US" altLang="en-US"/>
          </a:p>
        </p:txBody>
      </p:sp>
      <p:sp>
        <p:nvSpPr>
          <p:cNvPr id="5" name="날짜 개체 틀 4"/>
          <p:cNvSpPr>
            <a:spLocks noGrp="1"/>
          </p:cNvSpPr>
          <p:nvPr>
            <p:ph type="dt" idx="11"/>
          </p:nvPr>
        </p:nvSpPr>
        <p:spPr/>
        <p:txBody>
          <a:bodyPr/>
          <a:lstStyle/>
          <a:p>
            <a:r>
              <a:rPr lang="en-US" altLang="en-US" smtClean="0"/>
              <a:t>&lt;month year&gt;</a:t>
            </a:r>
            <a:endParaRPr lang="en-US" altLang="en-US"/>
          </a:p>
        </p:txBody>
      </p:sp>
      <p:sp>
        <p:nvSpPr>
          <p:cNvPr id="6" name="바닥글 개체 틀 5"/>
          <p:cNvSpPr>
            <a:spLocks noGrp="1"/>
          </p:cNvSpPr>
          <p:nvPr>
            <p:ph type="ftr" sz="quarter" idx="12"/>
          </p:nvPr>
        </p:nvSpPr>
        <p:spPr/>
        <p:txBody>
          <a:bodyPr/>
          <a:lstStyle/>
          <a:p>
            <a:pPr lvl="4"/>
            <a:r>
              <a:rPr lang="en-US" altLang="en-US" smtClean="0"/>
              <a:t>&lt;author&gt;, &lt;company&gt;</a:t>
            </a:r>
            <a:endParaRPr lang="en-US" altLang="en-US"/>
          </a:p>
        </p:txBody>
      </p:sp>
      <p:sp>
        <p:nvSpPr>
          <p:cNvPr id="7" name="슬라이드 번호 개체 틀 6"/>
          <p:cNvSpPr>
            <a:spLocks noGrp="1"/>
          </p:cNvSpPr>
          <p:nvPr>
            <p:ph type="sldNum" sz="quarter" idx="13"/>
          </p:nvPr>
        </p:nvSpPr>
        <p:spPr/>
        <p:txBody>
          <a:bodyPr/>
          <a:lstStyle/>
          <a:p>
            <a:r>
              <a:rPr lang="en-US" altLang="en-US" smtClean="0"/>
              <a:t>Page </a:t>
            </a:r>
            <a:fld id="{954B88C7-B19C-4B0E-BE72-ED637AA66BF1}" type="slidenum">
              <a:rPr lang="en-US" altLang="en-US" smtClean="0"/>
              <a:pPr/>
              <a:t>22</a:t>
            </a:fld>
            <a:endParaRPr lang="en-US" altLang="en-US"/>
          </a:p>
        </p:txBody>
      </p:sp>
    </p:spTree>
    <p:extLst>
      <p:ext uri="{BB962C8B-B14F-4D97-AF65-F5344CB8AC3E}">
        <p14:creationId xmlns:p14="http://schemas.microsoft.com/office/powerpoint/2010/main" val="2851717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24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12838525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25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26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27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28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29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30</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31</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12838525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12838525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128385256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128385256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12838525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128385256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40</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41</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12838525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10</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11</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38525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&lt;December 2018&gt;</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smtClean="0"/>
              <a:t>&lt;Jack LEE (Samsung) et. al.&gt;</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&lt;December 2018&gt;</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smtClean="0"/>
              <a:t>&lt;Jack LEE (Samsung) et. al.&gt;</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&lt;December 2018&gt;</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smtClean="0"/>
              <a:t>&lt;Jack LEE (Samsung) et. al.&gt;</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ullet">
    <p:spTree>
      <p:nvGrpSpPr>
        <p:cNvPr id="1" name=""/>
        <p:cNvGrpSpPr/>
        <p:nvPr/>
      </p:nvGrpSpPr>
      <p:grpSpPr>
        <a:xfrm>
          <a:off x="0" y="0"/>
          <a:ext cx="0" cy="0"/>
          <a:chOff x="0" y="0"/>
          <a:chExt cx="0" cy="0"/>
        </a:xfrm>
      </p:grpSpPr>
      <p:sp>
        <p:nvSpPr>
          <p:cNvPr id="15" name="Text"/>
          <p:cNvSpPr txBox="1">
            <a:spLocks noGrp="1"/>
          </p:cNvSpPr>
          <p:nvPr>
            <p:ph type="body" sz="quarter" idx="13"/>
          </p:nvPr>
        </p:nvSpPr>
        <p:spPr>
          <a:xfrm>
            <a:off x="80312" y="6554629"/>
            <a:ext cx="7234238" cy="246221"/>
          </a:xfrm>
          <a:prstGeom prst="rect">
            <a:avLst/>
          </a:prstGeom>
        </p:spPr>
        <p:txBody>
          <a:bodyPr lIns="0" tIns="0" rIns="0" bIns="0" anchor="b">
            <a:spAutoFit/>
          </a:bodyPr>
          <a:lstStyle>
            <a:lvl1pPr marL="0" indent="0">
              <a:spcBef>
                <a:spcPts val="2856"/>
              </a:spcBef>
              <a:buClrTx/>
              <a:buSzTx/>
              <a:buNone/>
              <a:defRPr sz="1600">
                <a:solidFill>
                  <a:srgbClr val="8397A2"/>
                </a:solidFill>
              </a:defRPr>
            </a:lvl1pPr>
          </a:lstStyle>
          <a:p>
            <a:pPr marL="0" indent="0">
              <a:spcBef>
                <a:spcPts val="6800"/>
              </a:spcBef>
              <a:buClrTx/>
              <a:buSzTx/>
              <a:buNone/>
              <a:defRPr sz="1600">
                <a:solidFill>
                  <a:srgbClr val="8397A2"/>
                </a:solidFill>
              </a:defRPr>
            </a:pPr>
            <a:endParaRPr/>
          </a:p>
        </p:txBody>
      </p:sp>
      <p:sp>
        <p:nvSpPr>
          <p:cNvPr id="16" name="Text"/>
          <p:cNvSpPr txBox="1">
            <a:spLocks noGrp="1"/>
          </p:cNvSpPr>
          <p:nvPr>
            <p:ph type="body" sz="quarter" idx="14"/>
          </p:nvPr>
        </p:nvSpPr>
        <p:spPr>
          <a:xfrm>
            <a:off x="432737" y="965200"/>
            <a:ext cx="8277225" cy="1016305"/>
          </a:xfrm>
          <a:prstGeom prst="rect">
            <a:avLst/>
          </a:prstGeom>
        </p:spPr>
        <p:txBody>
          <a:bodyPr>
            <a:spAutoFit/>
          </a:bodyPr>
          <a:lstStyle>
            <a:lvl1pPr marL="0" indent="0">
              <a:spcBef>
                <a:spcPts val="2856"/>
              </a:spcBef>
              <a:buClrTx/>
              <a:buSzTx/>
              <a:buNone/>
              <a:defRPr sz="6000">
                <a:solidFill>
                  <a:srgbClr val="62ACDB"/>
                </a:solidFill>
              </a:defRPr>
            </a:lvl1pPr>
          </a:lstStyle>
          <a:p>
            <a:pPr marL="0" indent="0">
              <a:spcBef>
                <a:spcPts val="6800"/>
              </a:spcBef>
              <a:buClrTx/>
              <a:buSzTx/>
              <a:buNone/>
              <a:defRPr sz="6000">
                <a:solidFill>
                  <a:srgbClr val="62ACDB"/>
                </a:solidFill>
              </a:defRPr>
            </a:pPr>
            <a:endParaRPr/>
          </a:p>
        </p:txBody>
      </p:sp>
      <p:sp>
        <p:nvSpPr>
          <p:cNvPr id="17" name="Title Text"/>
          <p:cNvSpPr txBox="1">
            <a:spLocks noGrp="1"/>
          </p:cNvSpPr>
          <p:nvPr>
            <p:ph type="title"/>
          </p:nvPr>
        </p:nvSpPr>
        <p:spPr>
          <a:prstGeom prst="rect">
            <a:avLst/>
          </a:prstGeom>
        </p:spPr>
        <p:txBody>
          <a:bodyPr/>
          <a:lstStyle/>
          <a:p>
            <a:r>
              <a:t>Title Text</a:t>
            </a:r>
          </a:p>
        </p:txBody>
      </p:sp>
      <p:sp>
        <p:nvSpPr>
          <p:cNvPr id="18"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9" name="Slide Number"/>
          <p:cNvSpPr txBox="1">
            <a:spLocks noGrp="1"/>
          </p:cNvSpPr>
          <p:nvPr>
            <p:ph type="sldNum" sz="quarter" idx="2"/>
          </p:nvPr>
        </p:nvSpPr>
        <p:spPr>
          <a:xfrm>
            <a:off x="4520332" y="6475413"/>
            <a:ext cx="179536" cy="184666"/>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743513645"/>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altLang="en-US" dirty="0" smtClean="0"/>
              <a:t>&lt;December 2018&gt;</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altLang="en-US" dirty="0" smtClean="0"/>
              <a:t>&lt;Jack LEE (Samsung) et. al.&gt;</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dirty="0" smtClean="0"/>
              <a:t>&lt;December 2018&gt;</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smtClean="0"/>
              <a:t>&lt;Jack LEE (Samsung) et. al.&gt;</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dirty="0" smtClean="0"/>
              <a:t>&lt;December 2018&gt;</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smtClean="0"/>
              <a:t>&lt;Jack LEE (Samsung) et. al.&gt;</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dirty="0" smtClean="0"/>
              <a:t>&lt;December 2018&gt;</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dirty="0" smtClean="0"/>
              <a:t>&lt;Jack LEE (Samsung) et. al.&gt;</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날짜 개체 틀 5"/>
          <p:cNvSpPr>
            <a:spLocks noGrp="1"/>
          </p:cNvSpPr>
          <p:nvPr>
            <p:ph type="dt" sz="half" idx="10"/>
          </p:nvPr>
        </p:nvSpPr>
        <p:spPr/>
        <p:txBody>
          <a:bodyPr/>
          <a:lstStyle/>
          <a:p>
            <a:r>
              <a:rPr lang="en-US" altLang="en-US" smtClean="0"/>
              <a:t>&lt;December 2018&gt;</a:t>
            </a:r>
            <a:endParaRPr lang="en-US" altLang="en-US" dirty="0"/>
          </a:p>
        </p:txBody>
      </p:sp>
      <p:sp>
        <p:nvSpPr>
          <p:cNvPr id="7" name="바닥글 개체 틀 6"/>
          <p:cNvSpPr>
            <a:spLocks noGrp="1"/>
          </p:cNvSpPr>
          <p:nvPr>
            <p:ph type="ftr" sz="quarter" idx="11"/>
          </p:nvPr>
        </p:nvSpPr>
        <p:spPr/>
        <p:txBody>
          <a:bodyPr/>
          <a:lstStyle/>
          <a:p>
            <a:r>
              <a:rPr lang="en-US" altLang="en-US" smtClean="0"/>
              <a:t>&lt;Jack LEE (Samsung) et. al.&gt;</a:t>
            </a:r>
            <a:endParaRPr lang="en-US" altLang="en-US" dirty="0"/>
          </a:p>
        </p:txBody>
      </p:sp>
      <p:sp>
        <p:nvSpPr>
          <p:cNvPr id="8" name="슬라이드 번호 개체 틀 7"/>
          <p:cNvSpPr>
            <a:spLocks noGrp="1"/>
          </p:cNvSpPr>
          <p:nvPr>
            <p:ph type="sldNum" sz="quarter" idx="12"/>
          </p:nvPr>
        </p:nvSpPr>
        <p:spPr/>
        <p:txBody>
          <a:bodyPr/>
          <a:lstStyle/>
          <a:p>
            <a:r>
              <a:rPr lang="en-US" altLang="en-US" smtClean="0"/>
              <a:t>Slide </a:t>
            </a:r>
            <a:fld id="{43A0C1D6-706E-4838-95A6-0943C43B1ADD}" type="slidenum">
              <a:rPr lang="en-US" altLang="en-US" smtClean="0"/>
              <a:pPr/>
              <a:t>‹#›</a:t>
            </a:fld>
            <a:endParaRPr lang="en-US" altLang="en-US"/>
          </a:p>
        </p:txBody>
      </p:sp>
      <p:sp>
        <p:nvSpPr>
          <p:cNvPr id="9" name="제목 8"/>
          <p:cNvSpPr>
            <a:spLocks noGrp="1"/>
          </p:cNvSpPr>
          <p:nvPr>
            <p:ph type="title"/>
          </p:nvPr>
        </p:nvSpPr>
        <p:spPr/>
        <p:txBody>
          <a:bodyPr/>
          <a:lstStyle/>
          <a:p>
            <a:r>
              <a:rPr lang="ko-KR" altLang="en-US" smtClean="0"/>
              <a:t>마스터 제목 스타일 편집</a:t>
            </a:r>
            <a:endParaRPr lang="ko-KR" altLang="en-US"/>
          </a:p>
        </p:txBody>
      </p:sp>
    </p:spTree>
    <p:extLst>
      <p:ext uri="{BB962C8B-B14F-4D97-AF65-F5344CB8AC3E}">
        <p14:creationId xmlns:p14="http://schemas.microsoft.com/office/powerpoint/2010/main" val="318736014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smtClean="0"/>
              <a:t>&lt;December 2018&gt;</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smtClean="0"/>
              <a:t>&lt;Jack LEE (Samsung) et. al.&gt;</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dirty="0"/>
              <a:t>Slide </a:t>
            </a:r>
            <a:fld id="{77849D27-6DDF-4CEA-A842-3715DABEA1B1}" type="slidenum">
              <a:rPr lang="en-US" altLang="en-US"/>
              <a:pPr/>
              <a:t>‹#›</a:t>
            </a:fld>
            <a:endParaRPr lang="en-US" altLang="en-US" dirty="0"/>
          </a:p>
        </p:txBody>
      </p:sp>
    </p:spTree>
    <p:extLst>
      <p:ext uri="{BB962C8B-B14F-4D97-AF65-F5344CB8AC3E}">
        <p14:creationId xmlns:p14="http://schemas.microsoft.com/office/powerpoint/2010/main" val="134862184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&lt;December 2018&gt;</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smtClean="0"/>
              <a:t>&lt;Jack LEE (Samsung) et. al.&gt;</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&lt;December 2018&gt;</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smtClean="0"/>
              <a:t>&lt;Jack LEE (Samsung) et. al.&gt;</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&lt;December 2018&gt;</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&lt;Jack LEE (Samsung) et. al.&gt;</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altLang="en-US" sz="1400" b="1" dirty="0" smtClean="0"/>
              <a:t>&lt;</a:t>
            </a:r>
            <a:r>
              <a:rPr lang="en-US" sz="1400" b="1" dirty="0" smtClean="0"/>
              <a:t> </a:t>
            </a:r>
            <a:r>
              <a:rPr lang="en-US" altLang="ko-KR" sz="1200" b="1" i="0" kern="1200" dirty="0" smtClean="0">
                <a:solidFill>
                  <a:schemeClr val="tx1"/>
                </a:solidFill>
                <a:effectLst/>
                <a:latin typeface="Times New Roman" pitchFamily="18" charset="0"/>
                <a:ea typeface="+mn-ea"/>
                <a:cs typeface="+mn-cs"/>
              </a:rPr>
              <a:t>15-18-0621-00-004z</a:t>
            </a:r>
            <a:r>
              <a:rPr lang="en-US" sz="1400" b="1" dirty="0" smtClean="0"/>
              <a:t> </a:t>
            </a:r>
            <a:r>
              <a:rPr lang="en-US" altLang="en-US" sz="1400" b="1" dirty="0" smtClean="0"/>
              <a:t>&gt;</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dirty="0" smtClean="0"/>
              <a:t>December 2018</a:t>
            </a:r>
            <a:endParaRPr lang="en-US" altLang="en-US" dirty="0"/>
          </a:p>
        </p:txBody>
      </p:sp>
      <p:sp>
        <p:nvSpPr>
          <p:cNvPr id="5" name="바닥글 개체 틀 4"/>
          <p:cNvSpPr>
            <a:spLocks noGrp="1"/>
          </p:cNvSpPr>
          <p:nvPr>
            <p:ph type="ftr" sz="quarter" idx="11"/>
          </p:nvPr>
        </p:nvSpPr>
        <p:spPr/>
        <p:txBody>
          <a:bodyPr/>
          <a:lstStyle/>
          <a:p>
            <a:r>
              <a:rPr lang="en-US" altLang="en-US" dirty="0"/>
              <a:t>Jack LEE (Samsung</a:t>
            </a:r>
            <a:r>
              <a:rPr lang="en-US" altLang="en-US" dirty="0" smtClean="0"/>
              <a:t>) et. al.</a:t>
            </a:r>
            <a:endParaRPr lang="en-US" altLang="en-US" dirty="0"/>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1</a:t>
            </a:fld>
            <a:endParaRPr lang="en-US" altLang="en-US" dirty="0"/>
          </a:p>
        </p:txBody>
      </p:sp>
      <p:sp>
        <p:nvSpPr>
          <p:cNvPr id="27651" name="Rectangle 3"/>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ko-KR" sz="1600" dirty="0"/>
              <a:t>IEEE 802.15.4z MAC </a:t>
            </a:r>
            <a:r>
              <a:rPr lang="en-US" altLang="ko-KR" sz="1600" dirty="0" smtClean="0"/>
              <a:t>for Ranging</a:t>
            </a:r>
            <a:r>
              <a:rPr lang="en-US" altLang="en-US" sz="1600" dirty="0" smtClean="0">
                <a:solidFill>
                  <a:schemeClr val="tx2"/>
                </a:solidFill>
              </a:rPr>
              <a:t>]</a:t>
            </a:r>
            <a:r>
              <a:rPr lang="en-US" altLang="en-US" sz="1600" dirty="0">
                <a:solidFill>
                  <a:schemeClr val="tx2"/>
                </a:solidFill>
              </a:rPr>
              <a:t>	</a:t>
            </a:r>
          </a:p>
          <a:p>
            <a:r>
              <a:rPr lang="en-US" altLang="en-US" sz="1600" b="1" dirty="0">
                <a:solidFill>
                  <a:schemeClr val="tx2"/>
                </a:solidFill>
              </a:rPr>
              <a:t>Date </a:t>
            </a:r>
            <a:r>
              <a:rPr lang="en-US" altLang="en-US" sz="1600" b="1" dirty="0"/>
              <a:t>Submitted: </a:t>
            </a:r>
            <a:r>
              <a:rPr lang="en-US" altLang="en-US" sz="1600" dirty="0" smtClean="0"/>
              <a:t>[</a:t>
            </a:r>
            <a:r>
              <a:rPr lang="en-US" altLang="en-US" sz="1600" dirty="0" smtClean="0"/>
              <a:t>20</a:t>
            </a:r>
            <a:r>
              <a:rPr lang="en-US" altLang="en-US" sz="1600" dirty="0" smtClean="0"/>
              <a:t> </a:t>
            </a:r>
            <a:r>
              <a:rPr lang="en-US" altLang="en-US" sz="1600" dirty="0" smtClean="0"/>
              <a:t>December, 2018]</a:t>
            </a:r>
            <a:r>
              <a:rPr lang="en-US" altLang="en-US" sz="1600" dirty="0"/>
              <a:t>	</a:t>
            </a:r>
          </a:p>
          <a:p>
            <a:r>
              <a:rPr lang="en-US" altLang="en-US" sz="1600" b="1" dirty="0" smtClean="0"/>
              <a:t>Source:</a:t>
            </a:r>
            <a:r>
              <a:rPr lang="en-US" altLang="en-US" sz="1600" dirty="0" smtClean="0"/>
              <a:t> </a:t>
            </a:r>
            <a:r>
              <a:rPr lang="en-US" altLang="en-US" sz="1600" dirty="0"/>
              <a:t>[Jack LEE (Samsung</a:t>
            </a:r>
            <a:r>
              <a:rPr lang="en-US" altLang="en-US" sz="1600" dirty="0" smtClean="0"/>
              <a:t>), </a:t>
            </a:r>
            <a:r>
              <a:rPr lang="en-US" altLang="en-US" sz="1600" dirty="0"/>
              <a:t>Mingyu Lee (Samsung</a:t>
            </a:r>
            <a:r>
              <a:rPr lang="en-US" altLang="en-US" sz="1600" dirty="0" smtClean="0"/>
              <a:t>),</a:t>
            </a:r>
            <a:r>
              <a:rPr lang="en-US" altLang="en-US" sz="1600" dirty="0"/>
              <a:t> </a:t>
            </a:r>
            <a:r>
              <a:rPr lang="en-US" altLang="en-US" sz="1600" dirty="0" err="1"/>
              <a:t>Zheda</a:t>
            </a:r>
            <a:r>
              <a:rPr lang="en-US" altLang="en-US" sz="1600" dirty="0"/>
              <a:t> Li(Samsung), </a:t>
            </a:r>
            <a:r>
              <a:rPr lang="en-US" altLang="en-US" sz="1600" dirty="0" err="1"/>
              <a:t>SeongAh</a:t>
            </a:r>
            <a:r>
              <a:rPr lang="en-US" altLang="en-US" sz="1600" dirty="0"/>
              <a:t> </a:t>
            </a:r>
            <a:r>
              <a:rPr lang="en-US" altLang="en-US" sz="1600" dirty="0" err="1"/>
              <a:t>Jeong</a:t>
            </a:r>
            <a:r>
              <a:rPr lang="en-US" altLang="en-US" sz="1600" dirty="0"/>
              <a:t> (Samsung),</a:t>
            </a:r>
            <a:r>
              <a:rPr lang="en-US" altLang="en-US" sz="1600" dirty="0" smtClean="0"/>
              <a:t> Aditya </a:t>
            </a:r>
            <a:r>
              <a:rPr lang="en-US" altLang="en-US" sz="1600" dirty="0"/>
              <a:t>Vinod </a:t>
            </a:r>
            <a:r>
              <a:rPr lang="en-US" altLang="en-US" sz="1600" dirty="0" err="1"/>
              <a:t>Padaki</a:t>
            </a:r>
            <a:r>
              <a:rPr lang="en-US" altLang="en-US" sz="1600" dirty="0"/>
              <a:t> (Samsung), </a:t>
            </a:r>
            <a:r>
              <a:rPr lang="en-US" altLang="en-US" sz="1600" dirty="0" smtClean="0"/>
              <a:t>Ayman </a:t>
            </a:r>
            <a:r>
              <a:rPr lang="en-US" altLang="en-US" sz="1600" dirty="0" err="1" smtClean="0"/>
              <a:t>Naguib</a:t>
            </a:r>
            <a:r>
              <a:rPr lang="en-US" altLang="en-US" sz="1600" dirty="0" smtClean="0"/>
              <a:t> (Apple), </a:t>
            </a:r>
            <a:r>
              <a:rPr lang="en-US" altLang="en-US" sz="1600" dirty="0" err="1" smtClean="0"/>
              <a:t>Tushar</a:t>
            </a:r>
            <a:r>
              <a:rPr lang="en-US" altLang="en-US" sz="1600" dirty="0" smtClean="0"/>
              <a:t> </a:t>
            </a:r>
            <a:r>
              <a:rPr lang="en-US" altLang="en-US" sz="1600" dirty="0" err="1" smtClean="0"/>
              <a:t>Shar</a:t>
            </a:r>
            <a:r>
              <a:rPr lang="en-US" altLang="en-US" sz="1600" dirty="0" smtClean="0"/>
              <a:t> (Apple), Robert </a:t>
            </a:r>
            <a:r>
              <a:rPr lang="en-US" altLang="en-US" sz="1600" dirty="0" err="1" smtClean="0"/>
              <a:t>Golshan</a:t>
            </a:r>
            <a:r>
              <a:rPr lang="en-US" altLang="en-US" sz="1600" dirty="0" smtClean="0"/>
              <a:t> (Apple), </a:t>
            </a:r>
            <a:r>
              <a:rPr lang="en-US" altLang="en-US" sz="1600" dirty="0" err="1" smtClean="0"/>
              <a:t>Brima</a:t>
            </a:r>
            <a:r>
              <a:rPr lang="en-US" altLang="en-US" sz="1600" dirty="0" smtClean="0"/>
              <a:t> </a:t>
            </a:r>
            <a:r>
              <a:rPr lang="en-US" altLang="ko-KR" sz="1600" dirty="0"/>
              <a:t>Ibrahim </a:t>
            </a:r>
            <a:r>
              <a:rPr lang="en-US" altLang="en-US" sz="1600" dirty="0" smtClean="0"/>
              <a:t>(NXP), Frank Leong (NXP), Rias Al-</a:t>
            </a:r>
            <a:r>
              <a:rPr lang="en-US" altLang="en-US" sz="1600" dirty="0" err="1" smtClean="0"/>
              <a:t>kadi</a:t>
            </a:r>
            <a:r>
              <a:rPr lang="en-US" altLang="en-US" sz="1600" dirty="0" smtClean="0"/>
              <a:t> (NXP), Hendrik </a:t>
            </a:r>
            <a:r>
              <a:rPr lang="en-US" altLang="en-US" sz="1600" dirty="0" err="1" smtClean="0"/>
              <a:t>Ahlendorf</a:t>
            </a:r>
            <a:r>
              <a:rPr lang="en-US" altLang="en-US" sz="1600" dirty="0" smtClean="0"/>
              <a:t>(NXP), </a:t>
            </a:r>
            <a:r>
              <a:rPr lang="en-US" altLang="en-US" sz="1600" dirty="0" err="1" smtClean="0"/>
              <a:t>Diwakar</a:t>
            </a:r>
            <a:r>
              <a:rPr lang="en-US" altLang="en-US" sz="1600" dirty="0" smtClean="0"/>
              <a:t> </a:t>
            </a:r>
            <a:r>
              <a:rPr lang="en-US" altLang="en-US" sz="1600" dirty="0" err="1" smtClean="0"/>
              <a:t>Subraveti</a:t>
            </a:r>
            <a:r>
              <a:rPr lang="en-US" altLang="en-US" sz="1600" dirty="0" smtClean="0"/>
              <a:t>(NXP)]</a:t>
            </a:r>
          </a:p>
          <a:p>
            <a:pPr>
              <a:spcBef>
                <a:spcPts val="600"/>
              </a:spcBef>
              <a:spcAft>
                <a:spcPts val="600"/>
              </a:spcAft>
            </a:pPr>
            <a:r>
              <a:rPr lang="en-US" altLang="en-US" sz="1600" b="1" dirty="0" smtClean="0"/>
              <a:t>Re</a:t>
            </a:r>
            <a:r>
              <a:rPr lang="en-US" altLang="en-US" sz="1600" b="1" dirty="0"/>
              <a:t>:</a:t>
            </a:r>
            <a:r>
              <a:rPr lang="en-US" altLang="en-US" sz="1600" dirty="0"/>
              <a:t> </a:t>
            </a:r>
            <a:r>
              <a:rPr lang="en-US" altLang="en-US" sz="1600" dirty="0" smtClean="0"/>
              <a:t>[Input to the Task Group]</a:t>
            </a:r>
            <a:endParaRPr lang="en-US" altLang="en-US" dirty="0"/>
          </a:p>
          <a:p>
            <a:pPr>
              <a:spcBef>
                <a:spcPts val="600"/>
              </a:spcBef>
              <a:spcAft>
                <a:spcPts val="600"/>
              </a:spcAft>
            </a:pPr>
            <a:r>
              <a:rPr lang="en-US" altLang="en-US" sz="1600" b="1" dirty="0"/>
              <a:t>Abstract:</a:t>
            </a:r>
            <a:r>
              <a:rPr lang="en-US" altLang="en-US" sz="1600" dirty="0"/>
              <a:t>	</a:t>
            </a:r>
            <a:r>
              <a:rPr lang="en-US" altLang="en-US" sz="1600" dirty="0" smtClean="0"/>
              <a:t>[Presentation, </a:t>
            </a:r>
            <a:r>
              <a:rPr lang="en-US" altLang="ko-KR" sz="1600" dirty="0"/>
              <a:t>possible inclusion in IEEE 802.15.4z MAC</a:t>
            </a:r>
            <a:r>
              <a:rPr lang="en-US" altLang="en-US" sz="1600" dirty="0" smtClean="0"/>
              <a:t>]</a:t>
            </a:r>
            <a:endParaRPr lang="en-US" altLang="en-US" sz="1600" dirty="0"/>
          </a:p>
          <a:p>
            <a:pPr>
              <a:spcBef>
                <a:spcPts val="600"/>
              </a:spcBef>
              <a:spcAft>
                <a:spcPts val="600"/>
              </a:spcAft>
            </a:pPr>
            <a:r>
              <a:rPr lang="en-US" altLang="en-US" sz="1600" b="1" dirty="0"/>
              <a:t>Purpose:</a:t>
            </a:r>
            <a:r>
              <a:rPr lang="en-US" altLang="en-US" sz="1600" dirty="0"/>
              <a:t>	[Presentation, </a:t>
            </a:r>
            <a:r>
              <a:rPr lang="en-US" altLang="ko-KR" sz="1600" dirty="0"/>
              <a:t>possible inclusion in IEEE 802.15.4z MAC</a:t>
            </a:r>
            <a:r>
              <a:rPr lang="en-US" altLang="en-US" sz="1600" dirty="0" smtClean="0"/>
              <a:t>]</a:t>
            </a:r>
            <a:endParaRPr lang="en-US" altLang="en-US" sz="1600" dirty="0"/>
          </a:p>
          <a:p>
            <a:r>
              <a:rPr lang="en-US" altLang="en-US" sz="1600" b="1" dirty="0">
                <a:solidFill>
                  <a:schemeClr val="tx2"/>
                </a:solidFill>
              </a:rPr>
              <a:t>Notice:</a:t>
            </a:r>
            <a:r>
              <a:rPr lang="en-US" altLang="en-US" sz="1600" dirty="0">
                <a:solidFill>
                  <a:schemeClr val="tx2"/>
                </a:solidFill>
              </a:rPr>
              <a:t>	</a:t>
            </a:r>
            <a:r>
              <a:rPr lang="en-US" altLang="ko-KR" sz="1600" dirty="0"/>
              <a:t>This document does not represent the agreed views of the IEEE 802.15 Working Group. It represents only the views of the participants listed in the “Source(s)” field above.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altLang="en-US" sz="1600" dirty="0" smtClean="0">
                <a:solidFill>
                  <a:schemeClr val="tx2"/>
                </a:solidFill>
              </a:rPr>
              <a:t>.</a:t>
            </a:r>
            <a:endParaRPr lang="en-US" altLang="en-US" sz="1600" dirty="0">
              <a:solidFill>
                <a:schemeClr val="tx2"/>
              </a:solidFill>
            </a:endParaRP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9220616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10</a:t>
            </a:fld>
            <a:endParaRPr lang="en-US" altLang="en-US"/>
          </a:p>
        </p:txBody>
      </p:sp>
      <p:sp>
        <p:nvSpPr>
          <p:cNvPr id="4098" name="Rectangle 2"/>
          <p:cNvSpPr>
            <a:spLocks noGrp="1" noChangeArrowheads="1"/>
          </p:cNvSpPr>
          <p:nvPr>
            <p:ph type="title"/>
          </p:nvPr>
        </p:nvSpPr>
        <p:spPr>
          <a:ln/>
        </p:spPr>
        <p:txBody>
          <a:bodyPr/>
          <a:lstStyle/>
          <a:p>
            <a:r>
              <a:rPr lang="en-US" sz="3200" dirty="0" smtClean="0"/>
              <a:t>Ranging Modes : Interval based Mode  </a:t>
            </a:r>
            <a:endParaRPr lang="en-US" sz="3200" dirty="0"/>
          </a:p>
        </p:txBody>
      </p:sp>
      <p:sp>
        <p:nvSpPr>
          <p:cNvPr id="56" name="Rectangle 3"/>
          <p:cNvSpPr txBox="1">
            <a:spLocks noChangeArrowheads="1"/>
          </p:cNvSpPr>
          <p:nvPr/>
        </p:nvSpPr>
        <p:spPr bwMode="auto">
          <a:xfrm>
            <a:off x="611560" y="1643379"/>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2000" kern="0" dirty="0">
                <a:latin typeface="Times New Roman" panose="02020603050405020304" pitchFamily="18" charset="0"/>
                <a:ea typeface="맑은 고딕"/>
                <a:cs typeface="Times New Roman" panose="02020603050405020304" pitchFamily="18" charset="0"/>
              </a:rPr>
              <a:t>Ranging block length is multiple of </a:t>
            </a:r>
            <a:r>
              <a:rPr lang="en-US" altLang="ko-KR" sz="2000" i="1" kern="0" dirty="0" err="1">
                <a:latin typeface="Times New Roman" panose="02020603050405020304" pitchFamily="18" charset="0"/>
                <a:ea typeface="맑은 고딕"/>
                <a:cs typeface="Times New Roman" panose="02020603050405020304" pitchFamily="18" charset="0"/>
              </a:rPr>
              <a:t>MinimumBlockLength</a:t>
            </a:r>
            <a:r>
              <a:rPr lang="en-US" altLang="ko-KR" sz="2000" kern="0" dirty="0">
                <a:latin typeface="Times New Roman" panose="02020603050405020304" pitchFamily="18" charset="0"/>
                <a:ea typeface="맑은 고딕"/>
                <a:cs typeface="Times New Roman" panose="02020603050405020304" pitchFamily="18" charset="0"/>
              </a:rPr>
              <a:t>, and can be adjusted </a:t>
            </a:r>
          </a:p>
          <a:p>
            <a:pPr>
              <a:buFont typeface="Wingdings" panose="05000000000000000000" pitchFamily="2" charset="2"/>
              <a:buChar char="§"/>
            </a:pPr>
            <a:r>
              <a:rPr lang="en-US" altLang="ko-KR" sz="2000" dirty="0" smtClean="0">
                <a:latin typeface="Times New Roman" panose="02020603050405020304" pitchFamily="18" charset="0"/>
                <a:cs typeface="Times New Roman" panose="02020603050405020304" pitchFamily="18" charset="0"/>
              </a:rPr>
              <a:t>There </a:t>
            </a:r>
            <a:r>
              <a:rPr lang="en-US" altLang="ko-KR" sz="2000" dirty="0">
                <a:latin typeface="Times New Roman" panose="02020603050405020304" pitchFamily="18" charset="0"/>
                <a:cs typeface="Times New Roman" panose="02020603050405020304" pitchFamily="18" charset="0"/>
              </a:rPr>
              <a:t>can be multiple active ranging rounds within a ranging block</a:t>
            </a:r>
            <a:r>
              <a:rPr lang="en-US" altLang="ko-KR" sz="2000"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
            </a:pPr>
            <a:r>
              <a:rPr lang="en-US" altLang="ko-KR" sz="2000" kern="0" dirty="0">
                <a:latin typeface="Times New Roman" panose="02020603050405020304" pitchFamily="18" charset="0"/>
                <a:ea typeface="맑은 고딕"/>
                <a:cs typeface="Times New Roman" panose="02020603050405020304" pitchFamily="18" charset="0"/>
              </a:rPr>
              <a:t>Ranging Interval is multiple of </a:t>
            </a:r>
            <a:r>
              <a:rPr lang="en-US" altLang="ko-KR" sz="2000" i="1" kern="0" dirty="0" err="1" smtClean="0">
                <a:latin typeface="Times New Roman" panose="02020603050405020304" pitchFamily="18" charset="0"/>
                <a:ea typeface="맑은 고딕"/>
                <a:cs typeface="Times New Roman" panose="02020603050405020304" pitchFamily="18" charset="0"/>
              </a:rPr>
              <a:t>MinimumBlockLength</a:t>
            </a:r>
            <a:r>
              <a:rPr lang="en-US" altLang="ko-KR" sz="2000" i="1" kern="0" dirty="0">
                <a:latin typeface="Times New Roman" panose="02020603050405020304" pitchFamily="18" charset="0"/>
                <a:ea typeface="맑은 고딕"/>
                <a:cs typeface="Times New Roman" panose="02020603050405020304" pitchFamily="18" charset="0"/>
              </a:rPr>
              <a:t> </a:t>
            </a:r>
            <a:r>
              <a:rPr lang="en-US" altLang="ko-KR" sz="2000" kern="0" dirty="0" smtClean="0">
                <a:latin typeface="Times New Roman" panose="02020603050405020304" pitchFamily="18" charset="0"/>
                <a:ea typeface="맑은 고딕"/>
                <a:cs typeface="Times New Roman" panose="02020603050405020304" pitchFamily="18" charset="0"/>
              </a:rPr>
              <a:t>plus multiple of length of slot </a:t>
            </a:r>
            <a:endParaRPr lang="en-US" altLang="ko-KR" sz="2000" dirty="0">
              <a:latin typeface="Times New Roman" panose="02020603050405020304" pitchFamily="18" charset="0"/>
              <a:cs typeface="Times New Roman" panose="02020603050405020304" pitchFamily="18" charset="0"/>
            </a:endParaRPr>
          </a:p>
        </p:txBody>
      </p:sp>
      <p:sp>
        <p:nvSpPr>
          <p:cNvPr id="57" name="Rectangle 61"/>
          <p:cNvSpPr/>
          <p:nvPr/>
        </p:nvSpPr>
        <p:spPr>
          <a:xfrm>
            <a:off x="1831622" y="5159689"/>
            <a:ext cx="739140" cy="3765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050" dirty="0"/>
              <a:t>Ranging Round N</a:t>
            </a:r>
            <a:endParaRPr lang="en-US" sz="1050" baseline="-25000" dirty="0"/>
          </a:p>
        </p:txBody>
      </p:sp>
      <p:cxnSp>
        <p:nvCxnSpPr>
          <p:cNvPr id="58" name="Straight Connector 70"/>
          <p:cNvCxnSpPr/>
          <p:nvPr/>
        </p:nvCxnSpPr>
        <p:spPr>
          <a:xfrm>
            <a:off x="1520349" y="5346205"/>
            <a:ext cx="207695" cy="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cxnSp>
        <p:nvCxnSpPr>
          <p:cNvPr id="61" name="직선 연결선 60"/>
          <p:cNvCxnSpPr/>
          <p:nvPr/>
        </p:nvCxnSpPr>
        <p:spPr>
          <a:xfrm flipH="1">
            <a:off x="710544" y="3952397"/>
            <a:ext cx="2725" cy="104012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2" name="직선 연결선 61"/>
          <p:cNvCxnSpPr/>
          <p:nvPr/>
        </p:nvCxnSpPr>
        <p:spPr>
          <a:xfrm>
            <a:off x="6457277" y="3952397"/>
            <a:ext cx="6288" cy="107798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1" name="직선 화살표 연결선 70"/>
          <p:cNvCxnSpPr/>
          <p:nvPr/>
        </p:nvCxnSpPr>
        <p:spPr>
          <a:xfrm>
            <a:off x="710544" y="4089445"/>
            <a:ext cx="5740445"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2" name="TextBox 71"/>
          <p:cNvSpPr txBox="1"/>
          <p:nvPr/>
        </p:nvSpPr>
        <p:spPr>
          <a:xfrm>
            <a:off x="2887432" y="3798509"/>
            <a:ext cx="1396536" cy="307777"/>
          </a:xfrm>
          <a:prstGeom prst="rect">
            <a:avLst/>
          </a:prstGeom>
          <a:noFill/>
        </p:spPr>
        <p:txBody>
          <a:bodyPr wrap="none" rtlCol="0">
            <a:spAutoFit/>
          </a:bodyPr>
          <a:lstStyle/>
          <a:p>
            <a:pPr algn="ctr"/>
            <a:r>
              <a:rPr lang="en-US" altLang="ko-KR" sz="1400" dirty="0">
                <a:cs typeface="Times New Roman" panose="02020603050405020304" pitchFamily="18" charset="0"/>
              </a:rPr>
              <a:t>Ranging </a:t>
            </a:r>
            <a:r>
              <a:rPr lang="en-US" altLang="ko-KR" sz="1400" dirty="0" smtClean="0">
                <a:cs typeface="Times New Roman" panose="02020603050405020304" pitchFamily="18" charset="0"/>
              </a:rPr>
              <a:t>Interval</a:t>
            </a:r>
            <a:endParaRPr lang="en-US" sz="1400" dirty="0"/>
          </a:p>
        </p:txBody>
      </p:sp>
      <p:cxnSp>
        <p:nvCxnSpPr>
          <p:cNvPr id="73" name="직선 화살표 연결선 72"/>
          <p:cNvCxnSpPr/>
          <p:nvPr/>
        </p:nvCxnSpPr>
        <p:spPr>
          <a:xfrm>
            <a:off x="702924" y="5052426"/>
            <a:ext cx="2052000" cy="858"/>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1073428" y="4740942"/>
            <a:ext cx="1268296" cy="307777"/>
          </a:xfrm>
          <a:prstGeom prst="rect">
            <a:avLst/>
          </a:prstGeom>
          <a:noFill/>
        </p:spPr>
        <p:txBody>
          <a:bodyPr wrap="none" rtlCol="0">
            <a:spAutoFit/>
          </a:bodyPr>
          <a:lstStyle/>
          <a:p>
            <a:pPr algn="ctr"/>
            <a:r>
              <a:rPr lang="en-US" sz="1400" dirty="0">
                <a:latin typeface="Times New Roman" panose="02020603050405020304" pitchFamily="18" charset="0"/>
                <a:cs typeface="Times New Roman" panose="02020603050405020304" pitchFamily="18" charset="0"/>
              </a:rPr>
              <a:t>Ranging </a:t>
            </a:r>
            <a:r>
              <a:rPr lang="en-US" sz="1400" dirty="0" smtClean="0">
                <a:latin typeface="Times New Roman" panose="02020603050405020304" pitchFamily="18" charset="0"/>
                <a:cs typeface="Times New Roman" panose="02020603050405020304" pitchFamily="18" charset="0"/>
              </a:rPr>
              <a:t>Block</a:t>
            </a:r>
          </a:p>
        </p:txBody>
      </p:sp>
      <p:cxnSp>
        <p:nvCxnSpPr>
          <p:cNvPr id="75" name="직선 연결선 74"/>
          <p:cNvCxnSpPr/>
          <p:nvPr/>
        </p:nvCxnSpPr>
        <p:spPr>
          <a:xfrm>
            <a:off x="2746879" y="4929025"/>
            <a:ext cx="10533" cy="58201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6" name="직사각형 75"/>
          <p:cNvSpPr/>
          <p:nvPr/>
        </p:nvSpPr>
        <p:spPr bwMode="auto">
          <a:xfrm>
            <a:off x="35497" y="3798508"/>
            <a:ext cx="9015530" cy="2078764"/>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ko-KR" altLang="en-US" sz="1200">
              <a:latin typeface="Times New Roman" pitchFamily="18" charset="0"/>
            </a:endParaRPr>
          </a:p>
        </p:txBody>
      </p:sp>
      <p:sp>
        <p:nvSpPr>
          <p:cNvPr id="77" name="평행 사변형 76"/>
          <p:cNvSpPr/>
          <p:nvPr/>
        </p:nvSpPr>
        <p:spPr bwMode="auto">
          <a:xfrm>
            <a:off x="35496" y="3573016"/>
            <a:ext cx="216271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eaLnBrk="0" fontAlgn="base" hangingPunct="0">
              <a:spcBef>
                <a:spcPct val="0"/>
              </a:spcBef>
              <a:spcAft>
                <a:spcPct val="0"/>
              </a:spcAft>
            </a:pPr>
            <a:r>
              <a:rPr lang="en-US" altLang="ko-KR" sz="1400" dirty="0">
                <a:latin typeface="Times New Roman" panose="02020603050405020304" pitchFamily="18" charset="0"/>
                <a:cs typeface="Times New Roman" panose="02020603050405020304" pitchFamily="18" charset="0"/>
              </a:rPr>
              <a:t>Interval based Mode</a:t>
            </a:r>
            <a:endParaRPr lang="ko-KR" altLang="en-US" sz="1400" dirty="0">
              <a:latin typeface="Times New Roman" panose="02020603050405020304" pitchFamily="18" charset="0"/>
              <a:cs typeface="Times New Roman" panose="02020603050405020304" pitchFamily="18" charset="0"/>
            </a:endParaRPr>
          </a:p>
        </p:txBody>
      </p:sp>
      <p:sp>
        <p:nvSpPr>
          <p:cNvPr id="78" name="Rectangle 34"/>
          <p:cNvSpPr/>
          <p:nvPr/>
        </p:nvSpPr>
        <p:spPr>
          <a:xfrm>
            <a:off x="713269" y="5150216"/>
            <a:ext cx="739140" cy="3765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050" dirty="0"/>
              <a:t>Ranging Round </a:t>
            </a:r>
            <a:r>
              <a:rPr lang="en-US" sz="1050" dirty="0" smtClean="0"/>
              <a:t>1</a:t>
            </a:r>
            <a:endParaRPr lang="en-US" sz="1050" baseline="-25000" dirty="0"/>
          </a:p>
        </p:txBody>
      </p:sp>
      <p:cxnSp>
        <p:nvCxnSpPr>
          <p:cNvPr id="79" name="Straight Connector 70"/>
          <p:cNvCxnSpPr/>
          <p:nvPr/>
        </p:nvCxnSpPr>
        <p:spPr>
          <a:xfrm>
            <a:off x="7429099" y="5360520"/>
            <a:ext cx="207695" cy="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cxnSp>
        <p:nvCxnSpPr>
          <p:cNvPr id="80" name="직선 화살표 연결선 58"/>
          <p:cNvCxnSpPr/>
          <p:nvPr/>
        </p:nvCxnSpPr>
        <p:spPr>
          <a:xfrm flipV="1">
            <a:off x="6499820" y="5048719"/>
            <a:ext cx="2052000"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1" name="직선 연결선 62"/>
          <p:cNvCxnSpPr/>
          <p:nvPr/>
        </p:nvCxnSpPr>
        <p:spPr>
          <a:xfrm>
            <a:off x="8578081" y="4924460"/>
            <a:ext cx="10533" cy="58201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6" name="Rectangle 34"/>
          <p:cNvSpPr/>
          <p:nvPr/>
        </p:nvSpPr>
        <p:spPr>
          <a:xfrm>
            <a:off x="6466777" y="5158757"/>
            <a:ext cx="894382" cy="3765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050" dirty="0"/>
              <a:t>Ranging Round </a:t>
            </a:r>
            <a:r>
              <a:rPr lang="en-US" sz="1050" dirty="0" smtClean="0"/>
              <a:t>1</a:t>
            </a:r>
            <a:endParaRPr lang="en-US" sz="1050" baseline="-25000" dirty="0"/>
          </a:p>
        </p:txBody>
      </p:sp>
      <p:sp>
        <p:nvSpPr>
          <p:cNvPr id="107" name="Rectangle 34"/>
          <p:cNvSpPr/>
          <p:nvPr/>
        </p:nvSpPr>
        <p:spPr>
          <a:xfrm>
            <a:off x="7635669" y="5145461"/>
            <a:ext cx="894382" cy="3765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050" dirty="0"/>
              <a:t>Ranging Round M</a:t>
            </a:r>
            <a:endParaRPr lang="en-US" sz="1050" baseline="-25000" dirty="0"/>
          </a:p>
        </p:txBody>
      </p:sp>
      <p:sp>
        <p:nvSpPr>
          <p:cNvPr id="108" name="TextBox 107"/>
          <p:cNvSpPr txBox="1"/>
          <p:nvPr/>
        </p:nvSpPr>
        <p:spPr>
          <a:xfrm>
            <a:off x="6878575" y="4754065"/>
            <a:ext cx="1313181" cy="307777"/>
          </a:xfrm>
          <a:prstGeom prst="rect">
            <a:avLst/>
          </a:prstGeom>
          <a:noFill/>
        </p:spPr>
        <p:txBody>
          <a:bodyPr wrap="none" rtlCol="0">
            <a:spAutoFit/>
          </a:bodyPr>
          <a:lstStyle/>
          <a:p>
            <a:pPr algn="ctr"/>
            <a:r>
              <a:rPr lang="en-US" sz="1400" dirty="0">
                <a:latin typeface="Times New Roman" panose="02020603050405020304" pitchFamily="18" charset="0"/>
                <a:cs typeface="Times New Roman" panose="02020603050405020304" pitchFamily="18" charset="0"/>
              </a:rPr>
              <a:t>Ranging Block </a:t>
            </a:r>
          </a:p>
        </p:txBody>
      </p:sp>
      <p:cxnSp>
        <p:nvCxnSpPr>
          <p:cNvPr id="109" name="직선 연결선 51"/>
          <p:cNvCxnSpPr/>
          <p:nvPr/>
        </p:nvCxnSpPr>
        <p:spPr>
          <a:xfrm>
            <a:off x="708043" y="5109784"/>
            <a:ext cx="0" cy="47945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0" name="직선 연결선 51"/>
          <p:cNvCxnSpPr/>
          <p:nvPr/>
        </p:nvCxnSpPr>
        <p:spPr>
          <a:xfrm>
            <a:off x="6466777" y="5101367"/>
            <a:ext cx="0" cy="47945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2" name="직선 화살표 연결선 128"/>
          <p:cNvCxnSpPr/>
          <p:nvPr/>
        </p:nvCxnSpPr>
        <p:spPr>
          <a:xfrm>
            <a:off x="702923" y="4610049"/>
            <a:ext cx="4824537"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3"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34"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
        <p:nvSpPr>
          <p:cNvPr id="5" name="직사각형 4"/>
          <p:cNvSpPr/>
          <p:nvPr/>
        </p:nvSpPr>
        <p:spPr>
          <a:xfrm>
            <a:off x="1903350" y="4119463"/>
            <a:ext cx="2380618" cy="461665"/>
          </a:xfrm>
          <a:prstGeom prst="rect">
            <a:avLst/>
          </a:prstGeom>
        </p:spPr>
        <p:txBody>
          <a:bodyPr wrap="square">
            <a:spAutoFit/>
          </a:bodyPr>
          <a:lstStyle/>
          <a:p>
            <a:pPr algn="ctr"/>
            <a:r>
              <a:rPr lang="en-US" altLang="ko-KR" dirty="0" smtClean="0">
                <a:cs typeface="Times New Roman" panose="02020603050405020304" pitchFamily="18" charset="0"/>
              </a:rPr>
              <a:t>Multiple</a:t>
            </a:r>
            <a:r>
              <a:rPr lang="en-US" altLang="ko-KR" dirty="0" smtClean="0"/>
              <a:t> </a:t>
            </a:r>
            <a:r>
              <a:rPr lang="en-US" altLang="ko-KR" dirty="0"/>
              <a:t>of </a:t>
            </a:r>
            <a:endParaRPr lang="en-US" altLang="ko-KR" dirty="0" smtClean="0"/>
          </a:p>
          <a:p>
            <a:pPr algn="ctr"/>
            <a:r>
              <a:rPr lang="en-US" altLang="ko-KR" i="1" kern="0" dirty="0" err="1" smtClean="0">
                <a:latin typeface="Times New Roman"/>
                <a:ea typeface="맑은 고딕"/>
                <a:cs typeface="Times New Roman"/>
              </a:rPr>
              <a:t>MinimumBlockLength</a:t>
            </a:r>
            <a:endParaRPr lang="ko-KR" altLang="en-US" dirty="0"/>
          </a:p>
        </p:txBody>
      </p:sp>
      <p:sp>
        <p:nvSpPr>
          <p:cNvPr id="40" name="직사각형 39"/>
          <p:cNvSpPr/>
          <p:nvPr/>
        </p:nvSpPr>
        <p:spPr>
          <a:xfrm>
            <a:off x="5472587" y="4119463"/>
            <a:ext cx="990977" cy="461665"/>
          </a:xfrm>
          <a:prstGeom prst="rect">
            <a:avLst/>
          </a:prstGeom>
        </p:spPr>
        <p:txBody>
          <a:bodyPr wrap="none">
            <a:spAutoFit/>
          </a:bodyPr>
          <a:lstStyle/>
          <a:p>
            <a:r>
              <a:rPr lang="en-US" altLang="ko-KR" dirty="0" smtClean="0">
                <a:cs typeface="Times New Roman" panose="02020603050405020304" pitchFamily="18" charset="0"/>
              </a:rPr>
              <a:t>Multiple</a:t>
            </a:r>
            <a:r>
              <a:rPr lang="en-US" altLang="ko-KR" dirty="0" smtClean="0"/>
              <a:t> </a:t>
            </a:r>
            <a:r>
              <a:rPr lang="en-US" altLang="ko-KR" dirty="0"/>
              <a:t>of </a:t>
            </a:r>
            <a:endParaRPr lang="en-US" altLang="ko-KR" dirty="0" smtClean="0"/>
          </a:p>
          <a:p>
            <a:r>
              <a:rPr lang="en-US" altLang="ko-KR" kern="0" dirty="0" smtClean="0">
                <a:latin typeface="Times New Roman"/>
                <a:ea typeface="맑은 고딕"/>
                <a:cs typeface="Times New Roman"/>
              </a:rPr>
              <a:t>length of slot</a:t>
            </a:r>
            <a:endParaRPr lang="ko-KR" altLang="en-US" dirty="0"/>
          </a:p>
        </p:txBody>
      </p:sp>
      <p:cxnSp>
        <p:nvCxnSpPr>
          <p:cNvPr id="41" name="직선 화살표 연결선 128"/>
          <p:cNvCxnSpPr/>
          <p:nvPr/>
        </p:nvCxnSpPr>
        <p:spPr>
          <a:xfrm>
            <a:off x="5527460" y="4610049"/>
            <a:ext cx="923529" cy="134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3" name="직사각형 62"/>
          <p:cNvSpPr/>
          <p:nvPr/>
        </p:nvSpPr>
        <p:spPr>
          <a:xfrm>
            <a:off x="637104" y="5529899"/>
            <a:ext cx="4085291" cy="276999"/>
          </a:xfrm>
          <a:prstGeom prst="rect">
            <a:avLst/>
          </a:prstGeom>
        </p:spPr>
        <p:txBody>
          <a:bodyPr wrap="square">
            <a:spAutoFit/>
          </a:bodyPr>
          <a:lstStyle/>
          <a:p>
            <a:r>
              <a:rPr lang="en-US" altLang="ko-KR" dirty="0" smtClean="0">
                <a:cs typeface="Times New Roman" panose="02020603050405020304" pitchFamily="18" charset="0"/>
              </a:rPr>
              <a:t>* Ranging Block = Multiple</a:t>
            </a:r>
            <a:r>
              <a:rPr lang="en-US" altLang="ko-KR" dirty="0" smtClean="0"/>
              <a:t> </a:t>
            </a:r>
            <a:r>
              <a:rPr lang="en-US" altLang="ko-KR" dirty="0"/>
              <a:t>of </a:t>
            </a:r>
            <a:r>
              <a:rPr lang="en-US" altLang="ko-KR" i="1" kern="0" dirty="0" err="1" smtClean="0">
                <a:latin typeface="Times New Roman"/>
                <a:ea typeface="맑은 고딕"/>
                <a:cs typeface="Times New Roman"/>
              </a:rPr>
              <a:t>MinimumBlockLength</a:t>
            </a:r>
            <a:endParaRPr lang="ko-KR" altLang="en-US" dirty="0"/>
          </a:p>
        </p:txBody>
      </p:sp>
    </p:spTree>
    <p:extLst>
      <p:ext uri="{BB962C8B-B14F-4D97-AF65-F5344CB8AC3E}">
        <p14:creationId xmlns:p14="http://schemas.microsoft.com/office/powerpoint/2010/main" val="26944161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11</a:t>
            </a:fld>
            <a:endParaRPr lang="en-US" altLang="en-US"/>
          </a:p>
        </p:txBody>
      </p:sp>
      <p:sp>
        <p:nvSpPr>
          <p:cNvPr id="4098" name="Rectangle 2"/>
          <p:cNvSpPr>
            <a:spLocks noGrp="1" noChangeArrowheads="1"/>
          </p:cNvSpPr>
          <p:nvPr>
            <p:ph type="title"/>
          </p:nvPr>
        </p:nvSpPr>
        <p:spPr>
          <a:ln/>
        </p:spPr>
        <p:txBody>
          <a:bodyPr/>
          <a:lstStyle/>
          <a:p>
            <a:r>
              <a:rPr lang="en-US" sz="3200" dirty="0" smtClean="0"/>
              <a:t>Ranging Modes : Block based Mode  </a:t>
            </a:r>
            <a:endParaRPr lang="en-US" sz="3200" dirty="0"/>
          </a:p>
        </p:txBody>
      </p:sp>
      <p:sp>
        <p:nvSpPr>
          <p:cNvPr id="56" name="Rectangle 3"/>
          <p:cNvSpPr txBox="1">
            <a:spLocks noChangeArrowheads="1"/>
          </p:cNvSpPr>
          <p:nvPr/>
        </p:nvSpPr>
        <p:spPr bwMode="auto">
          <a:xfrm>
            <a:off x="673918" y="1643379"/>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2000" kern="0" dirty="0">
                <a:latin typeface="Times New Roman" panose="02020603050405020304" pitchFamily="18" charset="0"/>
                <a:ea typeface="맑은 고딕"/>
                <a:cs typeface="Times New Roman" panose="02020603050405020304" pitchFamily="18" charset="0"/>
              </a:rPr>
              <a:t>Ranging block length is multiple of </a:t>
            </a:r>
            <a:r>
              <a:rPr lang="en-US" altLang="ko-KR" sz="2000" i="1" kern="0" dirty="0" err="1">
                <a:latin typeface="Times New Roman" panose="02020603050405020304" pitchFamily="18" charset="0"/>
                <a:ea typeface="맑은 고딕"/>
                <a:cs typeface="Times New Roman" panose="02020603050405020304" pitchFamily="18" charset="0"/>
              </a:rPr>
              <a:t>MinimumBlockLength</a:t>
            </a:r>
            <a:r>
              <a:rPr lang="en-US" altLang="ko-KR" sz="2000" kern="0" dirty="0">
                <a:latin typeface="Times New Roman" panose="02020603050405020304" pitchFamily="18" charset="0"/>
                <a:ea typeface="맑은 고딕"/>
                <a:cs typeface="Times New Roman" panose="02020603050405020304" pitchFamily="18" charset="0"/>
              </a:rPr>
              <a:t>, and can be </a:t>
            </a:r>
            <a:r>
              <a:rPr lang="en-US" altLang="ko-KR" sz="2000" kern="0" dirty="0" smtClean="0">
                <a:latin typeface="Times New Roman" panose="02020603050405020304" pitchFamily="18" charset="0"/>
                <a:ea typeface="맑은 고딕"/>
                <a:cs typeface="Times New Roman" panose="02020603050405020304" pitchFamily="18" charset="0"/>
              </a:rPr>
              <a:t>adjusted </a:t>
            </a:r>
            <a:endParaRPr lang="en-US" altLang="ko-KR" sz="2000" kern="0" dirty="0">
              <a:latin typeface="Times New Roman" panose="02020603050405020304" pitchFamily="18" charset="0"/>
              <a:ea typeface="맑은 고딕"/>
              <a:cs typeface="Times New Roman" panose="02020603050405020304" pitchFamily="18" charset="0"/>
            </a:endParaRPr>
          </a:p>
          <a:p>
            <a:pPr>
              <a:buFont typeface="Wingdings" panose="05000000000000000000" pitchFamily="2" charset="2"/>
              <a:buChar char="§"/>
            </a:pPr>
            <a:r>
              <a:rPr lang="en-US" altLang="ko-KR" sz="2000" dirty="0">
                <a:latin typeface="Times New Roman" panose="02020603050405020304" pitchFamily="18" charset="0"/>
                <a:cs typeface="Times New Roman" panose="02020603050405020304" pitchFamily="18" charset="0"/>
              </a:rPr>
              <a:t>Time schedule for next active ranging round is repeatedly transmitted block-by-block: block, round, and slot index for the next active ranging round to </a:t>
            </a:r>
            <a:r>
              <a:rPr lang="en-US" altLang="ko-KR" sz="2000" dirty="0" smtClean="0">
                <a:latin typeface="Times New Roman" panose="02020603050405020304" pitchFamily="18" charset="0"/>
                <a:cs typeface="Times New Roman" panose="02020603050405020304" pitchFamily="18" charset="0"/>
              </a:rPr>
              <a:t>start </a:t>
            </a:r>
            <a:endParaRPr lang="en-US" altLang="ko-KR" sz="2000"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US" altLang="ko-KR" sz="2000" dirty="0">
                <a:latin typeface="Times New Roman" panose="02020603050405020304" pitchFamily="18" charset="0"/>
                <a:cs typeface="Times New Roman" panose="02020603050405020304" pitchFamily="18" charset="0"/>
              </a:rPr>
              <a:t>Referring to the selected ranging </a:t>
            </a:r>
            <a:r>
              <a:rPr lang="en-US" altLang="ko-KR" sz="2000" dirty="0" smtClean="0">
                <a:latin typeface="Times New Roman" panose="02020603050405020304" pitchFamily="18" charset="0"/>
                <a:cs typeface="Times New Roman" panose="02020603050405020304" pitchFamily="18" charset="0"/>
              </a:rPr>
              <a:t>block and the selected ranging round, </a:t>
            </a:r>
            <a:r>
              <a:rPr lang="en-US" altLang="ko-KR" sz="2000" dirty="0">
                <a:latin typeface="Times New Roman" panose="02020603050405020304" pitchFamily="18" charset="0"/>
                <a:cs typeface="Times New Roman" panose="02020603050405020304" pitchFamily="18" charset="0"/>
              </a:rPr>
              <a:t>the active ranging round of a block starts with a randomly selected </a:t>
            </a:r>
            <a:r>
              <a:rPr lang="en-US" altLang="ko-KR" sz="2000" dirty="0" smtClean="0">
                <a:latin typeface="Times New Roman" panose="02020603050405020304" pitchFamily="18" charset="0"/>
                <a:cs typeface="Times New Roman" panose="02020603050405020304" pitchFamily="18" charset="0"/>
              </a:rPr>
              <a:t>slot offset</a:t>
            </a:r>
            <a:endParaRPr lang="en-US" altLang="ko-KR" sz="2000" dirty="0">
              <a:latin typeface="Times New Roman" panose="02020603050405020304" pitchFamily="18" charset="0"/>
              <a:cs typeface="Times New Roman" panose="02020603050405020304" pitchFamily="18" charset="0"/>
            </a:endParaRPr>
          </a:p>
        </p:txBody>
      </p:sp>
      <p:sp>
        <p:nvSpPr>
          <p:cNvPr id="34" name="Rectangle 34"/>
          <p:cNvSpPr/>
          <p:nvPr/>
        </p:nvSpPr>
        <p:spPr>
          <a:xfrm>
            <a:off x="266760" y="5688763"/>
            <a:ext cx="739140" cy="3765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050" dirty="0"/>
              <a:t>Ranging Round </a:t>
            </a:r>
            <a:endParaRPr lang="en-US" sz="1050" baseline="-25000" dirty="0"/>
          </a:p>
        </p:txBody>
      </p:sp>
      <p:cxnSp>
        <p:nvCxnSpPr>
          <p:cNvPr id="35" name="직선 연결선 34"/>
          <p:cNvCxnSpPr/>
          <p:nvPr/>
        </p:nvCxnSpPr>
        <p:spPr>
          <a:xfrm>
            <a:off x="263249" y="4999448"/>
            <a:ext cx="0" cy="80557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6" name="직선 연결선 35"/>
          <p:cNvCxnSpPr/>
          <p:nvPr/>
        </p:nvCxnSpPr>
        <p:spPr>
          <a:xfrm>
            <a:off x="6101085" y="4952733"/>
            <a:ext cx="0" cy="80557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7" name="직선 화살표 연결선 36"/>
          <p:cNvCxnSpPr/>
          <p:nvPr/>
        </p:nvCxnSpPr>
        <p:spPr>
          <a:xfrm flipV="1">
            <a:off x="263249" y="5169084"/>
            <a:ext cx="5837836"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1854172" y="4839659"/>
            <a:ext cx="2589170" cy="307777"/>
          </a:xfrm>
          <a:prstGeom prst="rect">
            <a:avLst/>
          </a:prstGeom>
          <a:noFill/>
        </p:spPr>
        <p:txBody>
          <a:bodyPr wrap="none" rtlCol="0">
            <a:spAutoFit/>
          </a:bodyPr>
          <a:lstStyle/>
          <a:p>
            <a:pPr algn="ctr"/>
            <a:r>
              <a:rPr lang="en-US" sz="1400" dirty="0" smtClean="0">
                <a:latin typeface="Times New Roman" panose="02020603050405020304" pitchFamily="18" charset="0"/>
                <a:cs typeface="Times New Roman" panose="02020603050405020304" pitchFamily="18" charset="0"/>
              </a:rPr>
              <a:t>Multiple of Ranging block length</a:t>
            </a:r>
            <a:endParaRPr lang="en-US" sz="1400" dirty="0">
              <a:latin typeface="Times New Roman" panose="02020603050405020304" pitchFamily="18" charset="0"/>
              <a:cs typeface="Times New Roman" panose="02020603050405020304" pitchFamily="18" charset="0"/>
            </a:endParaRPr>
          </a:p>
        </p:txBody>
      </p:sp>
      <p:sp>
        <p:nvSpPr>
          <p:cNvPr id="39" name="직사각형 38"/>
          <p:cNvSpPr/>
          <p:nvPr/>
        </p:nvSpPr>
        <p:spPr bwMode="auto">
          <a:xfrm>
            <a:off x="72198" y="4797151"/>
            <a:ext cx="9015530" cy="1645151"/>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ko-KR" altLang="en-US" sz="1200">
              <a:latin typeface="Times New Roman" pitchFamily="18" charset="0"/>
            </a:endParaRPr>
          </a:p>
        </p:txBody>
      </p:sp>
      <p:sp>
        <p:nvSpPr>
          <p:cNvPr id="40" name="평행 사변형 39"/>
          <p:cNvSpPr/>
          <p:nvPr/>
        </p:nvSpPr>
        <p:spPr bwMode="auto">
          <a:xfrm>
            <a:off x="72197" y="4571582"/>
            <a:ext cx="216271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eaLnBrk="0" fontAlgn="base" hangingPunct="0">
              <a:spcBef>
                <a:spcPct val="0"/>
              </a:spcBef>
              <a:spcAft>
                <a:spcPct val="0"/>
              </a:spcAft>
            </a:pPr>
            <a:r>
              <a:rPr lang="en-US" altLang="ko-KR" sz="1400" dirty="0">
                <a:latin typeface="Times New Roman" panose="02020603050405020304" pitchFamily="18" charset="0"/>
                <a:cs typeface="Times New Roman" panose="02020603050405020304" pitchFamily="18" charset="0"/>
              </a:rPr>
              <a:t>Block based Mode</a:t>
            </a:r>
            <a:endParaRPr lang="ko-KR" altLang="en-US" sz="1400" dirty="0">
              <a:latin typeface="Times New Roman" panose="02020603050405020304" pitchFamily="18" charset="0"/>
              <a:cs typeface="Times New Roman" panose="02020603050405020304" pitchFamily="18" charset="0"/>
            </a:endParaRPr>
          </a:p>
        </p:txBody>
      </p:sp>
      <p:sp>
        <p:nvSpPr>
          <p:cNvPr id="41" name="Rectangle 34"/>
          <p:cNvSpPr/>
          <p:nvPr/>
        </p:nvSpPr>
        <p:spPr>
          <a:xfrm>
            <a:off x="267505" y="5688763"/>
            <a:ext cx="739140" cy="3765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50" baseline="-25000" dirty="0">
              <a:solidFill>
                <a:schemeClr val="tx1"/>
              </a:solidFill>
            </a:endParaRPr>
          </a:p>
        </p:txBody>
      </p:sp>
      <p:sp>
        <p:nvSpPr>
          <p:cNvPr id="42" name="Rectangle 61"/>
          <p:cNvSpPr/>
          <p:nvPr/>
        </p:nvSpPr>
        <p:spPr>
          <a:xfrm>
            <a:off x="2080911" y="5688763"/>
            <a:ext cx="739140" cy="3765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50" baseline="-25000" dirty="0">
              <a:solidFill>
                <a:schemeClr val="tx1"/>
              </a:solidFill>
            </a:endParaRPr>
          </a:p>
        </p:txBody>
      </p:sp>
      <p:cxnSp>
        <p:nvCxnSpPr>
          <p:cNvPr id="43" name="Straight Connector 70"/>
          <p:cNvCxnSpPr/>
          <p:nvPr/>
        </p:nvCxnSpPr>
        <p:spPr>
          <a:xfrm>
            <a:off x="1811674" y="5834686"/>
            <a:ext cx="207695" cy="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cxnSp>
        <p:nvCxnSpPr>
          <p:cNvPr id="44" name="직선 화살표 연결선 43"/>
          <p:cNvCxnSpPr/>
          <p:nvPr/>
        </p:nvCxnSpPr>
        <p:spPr>
          <a:xfrm>
            <a:off x="263249" y="5571892"/>
            <a:ext cx="2542305" cy="858"/>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886782" y="5298597"/>
            <a:ext cx="1402948" cy="738664"/>
          </a:xfrm>
          <a:prstGeom prst="rect">
            <a:avLst/>
          </a:prstGeom>
          <a:noFill/>
        </p:spPr>
        <p:txBody>
          <a:bodyPr wrap="none" rtlCol="0">
            <a:spAutoFit/>
          </a:bodyPr>
          <a:lstStyle/>
          <a:p>
            <a:pPr algn="ctr"/>
            <a:r>
              <a:rPr lang="en-US" sz="1400" dirty="0"/>
              <a:t>Ranging Block </a:t>
            </a:r>
            <a:r>
              <a:rPr lang="en-US" sz="1400" dirty="0" smtClean="0"/>
              <a:t>1</a:t>
            </a:r>
          </a:p>
          <a:p>
            <a:pPr algn="ctr"/>
            <a:endParaRPr lang="ko-KR" altLang="en-US" sz="1400" dirty="0"/>
          </a:p>
          <a:p>
            <a:pPr algn="ctr"/>
            <a:r>
              <a:rPr lang="en-US" sz="1400" dirty="0" smtClean="0"/>
              <a:t> </a:t>
            </a:r>
            <a:endParaRPr lang="en-US" sz="1400" dirty="0"/>
          </a:p>
        </p:txBody>
      </p:sp>
      <p:sp>
        <p:nvSpPr>
          <p:cNvPr id="46" name="Rectangle 34"/>
          <p:cNvSpPr/>
          <p:nvPr/>
        </p:nvSpPr>
        <p:spPr>
          <a:xfrm>
            <a:off x="1006645" y="5688763"/>
            <a:ext cx="739140" cy="3765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50" baseline="-25000" dirty="0">
              <a:solidFill>
                <a:schemeClr val="tx1"/>
              </a:solidFill>
            </a:endParaRPr>
          </a:p>
        </p:txBody>
      </p:sp>
      <p:sp>
        <p:nvSpPr>
          <p:cNvPr id="47" name="TextBox 46"/>
          <p:cNvSpPr txBox="1"/>
          <p:nvPr/>
        </p:nvSpPr>
        <p:spPr>
          <a:xfrm>
            <a:off x="3430679" y="5300118"/>
            <a:ext cx="1372491" cy="307777"/>
          </a:xfrm>
          <a:prstGeom prst="rect">
            <a:avLst/>
          </a:prstGeom>
          <a:noFill/>
        </p:spPr>
        <p:txBody>
          <a:bodyPr wrap="none" rtlCol="0">
            <a:spAutoFit/>
          </a:bodyPr>
          <a:lstStyle/>
          <a:p>
            <a:pPr algn="ctr"/>
            <a:r>
              <a:rPr lang="en-US" sz="1400" dirty="0"/>
              <a:t>Ranging Block 2 </a:t>
            </a:r>
          </a:p>
        </p:txBody>
      </p:sp>
      <p:sp>
        <p:nvSpPr>
          <p:cNvPr id="48" name="Rectangle 34"/>
          <p:cNvSpPr/>
          <p:nvPr/>
        </p:nvSpPr>
        <p:spPr>
          <a:xfrm>
            <a:off x="6101085" y="5688763"/>
            <a:ext cx="739140" cy="3765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50" baseline="-25000" dirty="0">
              <a:solidFill>
                <a:schemeClr val="tx1"/>
              </a:solidFill>
            </a:endParaRPr>
          </a:p>
        </p:txBody>
      </p:sp>
      <p:sp>
        <p:nvSpPr>
          <p:cNvPr id="49" name="Rectangle 61"/>
          <p:cNvSpPr/>
          <p:nvPr/>
        </p:nvSpPr>
        <p:spPr>
          <a:xfrm>
            <a:off x="7936900" y="5682317"/>
            <a:ext cx="739140" cy="3765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50" dirty="0">
              <a:solidFill>
                <a:schemeClr val="tx1"/>
              </a:solidFill>
            </a:endParaRPr>
          </a:p>
        </p:txBody>
      </p:sp>
      <p:cxnSp>
        <p:nvCxnSpPr>
          <p:cNvPr id="50" name="Straight Connector 70"/>
          <p:cNvCxnSpPr/>
          <p:nvPr/>
        </p:nvCxnSpPr>
        <p:spPr>
          <a:xfrm>
            <a:off x="7667663" y="5831282"/>
            <a:ext cx="207695" cy="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cxnSp>
        <p:nvCxnSpPr>
          <p:cNvPr id="51" name="직선 화살표 연결선 50"/>
          <p:cNvCxnSpPr/>
          <p:nvPr/>
        </p:nvCxnSpPr>
        <p:spPr>
          <a:xfrm>
            <a:off x="6092079" y="5568488"/>
            <a:ext cx="2542305" cy="858"/>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6715862" y="5281237"/>
            <a:ext cx="1396536" cy="307777"/>
          </a:xfrm>
          <a:prstGeom prst="rect">
            <a:avLst/>
          </a:prstGeom>
          <a:noFill/>
        </p:spPr>
        <p:txBody>
          <a:bodyPr wrap="none" rtlCol="0">
            <a:spAutoFit/>
          </a:bodyPr>
          <a:lstStyle/>
          <a:p>
            <a:pPr algn="ctr"/>
            <a:r>
              <a:rPr lang="en-US" sz="1400" dirty="0"/>
              <a:t>Ranging Block </a:t>
            </a:r>
            <a:r>
              <a:rPr lang="en-US" sz="1400" dirty="0" smtClean="0"/>
              <a:t>N </a:t>
            </a:r>
            <a:endParaRPr lang="en-US" sz="1400" dirty="0"/>
          </a:p>
        </p:txBody>
      </p:sp>
      <p:sp>
        <p:nvSpPr>
          <p:cNvPr id="53" name="Rectangle 34"/>
          <p:cNvSpPr/>
          <p:nvPr/>
        </p:nvSpPr>
        <p:spPr>
          <a:xfrm>
            <a:off x="6834630" y="5688763"/>
            <a:ext cx="739140" cy="3765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50" dirty="0">
              <a:solidFill>
                <a:schemeClr val="tx1"/>
              </a:solidFill>
            </a:endParaRPr>
          </a:p>
        </p:txBody>
      </p:sp>
      <p:cxnSp>
        <p:nvCxnSpPr>
          <p:cNvPr id="54" name="직선 연결선 126"/>
          <p:cNvCxnSpPr/>
          <p:nvPr/>
        </p:nvCxnSpPr>
        <p:spPr>
          <a:xfrm flipH="1">
            <a:off x="2811498" y="5281237"/>
            <a:ext cx="0" cy="52378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5" name="Rectangle 34"/>
          <p:cNvSpPr/>
          <p:nvPr/>
        </p:nvSpPr>
        <p:spPr>
          <a:xfrm>
            <a:off x="2809399" y="5686217"/>
            <a:ext cx="739140" cy="3765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50" baseline="-25000" dirty="0">
              <a:solidFill>
                <a:schemeClr val="tx1"/>
              </a:solidFill>
            </a:endParaRPr>
          </a:p>
        </p:txBody>
      </p:sp>
      <p:sp>
        <p:nvSpPr>
          <p:cNvPr id="59" name="Rectangle 61"/>
          <p:cNvSpPr/>
          <p:nvPr/>
        </p:nvSpPr>
        <p:spPr>
          <a:xfrm>
            <a:off x="4622805" y="5686217"/>
            <a:ext cx="739140" cy="3765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50" baseline="-25000" dirty="0">
              <a:solidFill>
                <a:schemeClr val="tx1"/>
              </a:solidFill>
            </a:endParaRPr>
          </a:p>
        </p:txBody>
      </p:sp>
      <p:cxnSp>
        <p:nvCxnSpPr>
          <p:cNvPr id="60" name="Straight Connector 70"/>
          <p:cNvCxnSpPr/>
          <p:nvPr/>
        </p:nvCxnSpPr>
        <p:spPr>
          <a:xfrm>
            <a:off x="4353568" y="5832140"/>
            <a:ext cx="207695" cy="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cxnSp>
        <p:nvCxnSpPr>
          <p:cNvPr id="63" name="직선 화살표 연결선 90"/>
          <p:cNvCxnSpPr/>
          <p:nvPr/>
        </p:nvCxnSpPr>
        <p:spPr>
          <a:xfrm>
            <a:off x="2805143" y="5569346"/>
            <a:ext cx="2542305" cy="858"/>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4" name="Rectangle 34"/>
          <p:cNvSpPr/>
          <p:nvPr/>
        </p:nvSpPr>
        <p:spPr>
          <a:xfrm>
            <a:off x="3548539" y="5686217"/>
            <a:ext cx="739140" cy="3765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050" baseline="-25000" dirty="0">
              <a:solidFill>
                <a:schemeClr val="tx1"/>
              </a:solidFill>
            </a:endParaRPr>
          </a:p>
        </p:txBody>
      </p:sp>
      <p:cxnSp>
        <p:nvCxnSpPr>
          <p:cNvPr id="69" name="직선 화살표 연결선 58"/>
          <p:cNvCxnSpPr>
            <a:endCxn id="33" idx="1"/>
          </p:cNvCxnSpPr>
          <p:nvPr/>
        </p:nvCxnSpPr>
        <p:spPr>
          <a:xfrm>
            <a:off x="6104118" y="5869405"/>
            <a:ext cx="266700"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2" name="TextBox 81"/>
          <p:cNvSpPr txBox="1"/>
          <p:nvPr/>
        </p:nvSpPr>
        <p:spPr>
          <a:xfrm>
            <a:off x="5881515" y="6021288"/>
            <a:ext cx="800668" cy="307777"/>
          </a:xfrm>
          <a:prstGeom prst="rect">
            <a:avLst/>
          </a:prstGeom>
          <a:noFill/>
        </p:spPr>
        <p:txBody>
          <a:bodyPr wrap="none" rtlCol="0">
            <a:spAutoFit/>
          </a:bodyPr>
          <a:lstStyle/>
          <a:p>
            <a:pPr algn="ctr"/>
            <a:r>
              <a:rPr lang="en-US" sz="1200" dirty="0" smtClean="0">
                <a:latin typeface="Times New Roman" panose="02020603050405020304" pitchFamily="18" charset="0"/>
                <a:cs typeface="Times New Roman" panose="02020603050405020304" pitchFamily="18" charset="0"/>
              </a:rPr>
              <a:t>slot offse</a:t>
            </a:r>
            <a:r>
              <a:rPr lang="en-US" sz="1400" dirty="0" smtClean="0">
                <a:latin typeface="Times New Roman" panose="02020603050405020304" pitchFamily="18" charset="0"/>
                <a:cs typeface="Times New Roman" panose="02020603050405020304" pitchFamily="18" charset="0"/>
              </a:rPr>
              <a:t>t</a:t>
            </a:r>
            <a:endParaRPr lang="en-US" sz="1400" dirty="0">
              <a:latin typeface="Times New Roman" panose="02020603050405020304" pitchFamily="18" charset="0"/>
              <a:cs typeface="Times New Roman" panose="02020603050405020304" pitchFamily="18" charset="0"/>
            </a:endParaRPr>
          </a:p>
        </p:txBody>
      </p:sp>
      <p:cxnSp>
        <p:nvCxnSpPr>
          <p:cNvPr id="83" name="Straight Connector 70"/>
          <p:cNvCxnSpPr/>
          <p:nvPr/>
        </p:nvCxnSpPr>
        <p:spPr>
          <a:xfrm>
            <a:off x="5635581" y="5877769"/>
            <a:ext cx="207695" cy="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cxnSp>
        <p:nvCxnSpPr>
          <p:cNvPr id="84" name="직선 연결선 126"/>
          <p:cNvCxnSpPr/>
          <p:nvPr/>
        </p:nvCxnSpPr>
        <p:spPr>
          <a:xfrm>
            <a:off x="5357994" y="5281237"/>
            <a:ext cx="10546" cy="59578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5" name="직선 화살표 연결선 58"/>
          <p:cNvCxnSpPr/>
          <p:nvPr/>
        </p:nvCxnSpPr>
        <p:spPr>
          <a:xfrm flipV="1">
            <a:off x="2080911" y="5805264"/>
            <a:ext cx="728488"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6" name="TextBox 85"/>
          <p:cNvSpPr txBox="1"/>
          <p:nvPr/>
        </p:nvSpPr>
        <p:spPr>
          <a:xfrm>
            <a:off x="2145622" y="5794646"/>
            <a:ext cx="543740" cy="276999"/>
          </a:xfrm>
          <a:prstGeom prst="rect">
            <a:avLst/>
          </a:prstGeom>
          <a:noFill/>
        </p:spPr>
        <p:txBody>
          <a:bodyPr wrap="none" rtlCol="0">
            <a:spAutoFit/>
          </a:bodyPr>
          <a:lstStyle/>
          <a:p>
            <a:pPr algn="ctr"/>
            <a:r>
              <a:rPr lang="en-US" sz="1200" dirty="0" smtClean="0">
                <a:latin typeface="Times New Roman" panose="02020603050405020304" pitchFamily="18" charset="0"/>
                <a:cs typeface="Times New Roman" panose="02020603050405020304" pitchFamily="18" charset="0"/>
              </a:rPr>
              <a:t>round</a:t>
            </a:r>
            <a:endParaRPr lang="en-US" sz="1400" dirty="0">
              <a:latin typeface="Times New Roman" panose="02020603050405020304" pitchFamily="18" charset="0"/>
              <a:cs typeface="Times New Roman" panose="02020603050405020304" pitchFamily="18" charset="0"/>
            </a:endParaRPr>
          </a:p>
        </p:txBody>
      </p:sp>
      <p:sp>
        <p:nvSpPr>
          <p:cNvPr id="87" name="Rectangle 34"/>
          <p:cNvSpPr/>
          <p:nvPr/>
        </p:nvSpPr>
        <p:spPr>
          <a:xfrm>
            <a:off x="5299663" y="4348183"/>
            <a:ext cx="813691" cy="2756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t> </a:t>
            </a:r>
            <a:endParaRPr lang="en-US" baseline="-25000" dirty="0"/>
          </a:p>
        </p:txBody>
      </p:sp>
      <p:sp>
        <p:nvSpPr>
          <p:cNvPr id="88" name="Rectangle 34"/>
          <p:cNvSpPr/>
          <p:nvPr/>
        </p:nvSpPr>
        <p:spPr>
          <a:xfrm>
            <a:off x="6969472" y="4321837"/>
            <a:ext cx="813691" cy="27569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aseline="-25000" dirty="0"/>
          </a:p>
        </p:txBody>
      </p:sp>
      <p:sp>
        <p:nvSpPr>
          <p:cNvPr id="89" name="TextBox 88"/>
          <p:cNvSpPr txBox="1"/>
          <p:nvPr/>
        </p:nvSpPr>
        <p:spPr>
          <a:xfrm>
            <a:off x="6206019" y="4332142"/>
            <a:ext cx="716735" cy="307777"/>
          </a:xfrm>
          <a:prstGeom prst="rect">
            <a:avLst/>
          </a:prstGeom>
          <a:noFill/>
        </p:spPr>
        <p:txBody>
          <a:bodyPr wrap="none" rtlCol="0">
            <a:spAutoFit/>
          </a:bodyPr>
          <a:lstStyle/>
          <a:p>
            <a:pPr algn="ctr"/>
            <a:r>
              <a:rPr lang="en-US" sz="1400" dirty="0"/>
              <a:t>Active  </a:t>
            </a:r>
          </a:p>
        </p:txBody>
      </p:sp>
      <p:sp>
        <p:nvSpPr>
          <p:cNvPr id="90" name="TextBox 89"/>
          <p:cNvSpPr txBox="1"/>
          <p:nvPr/>
        </p:nvSpPr>
        <p:spPr>
          <a:xfrm>
            <a:off x="7860339" y="4305796"/>
            <a:ext cx="853119" cy="307777"/>
          </a:xfrm>
          <a:prstGeom prst="rect">
            <a:avLst/>
          </a:prstGeom>
          <a:noFill/>
        </p:spPr>
        <p:txBody>
          <a:bodyPr wrap="none" rtlCol="0">
            <a:spAutoFit/>
          </a:bodyPr>
          <a:lstStyle/>
          <a:p>
            <a:pPr algn="ctr"/>
            <a:r>
              <a:rPr lang="en-US" sz="1400" dirty="0"/>
              <a:t>Inactive  </a:t>
            </a:r>
          </a:p>
        </p:txBody>
      </p:sp>
      <p:sp>
        <p:nvSpPr>
          <p:cNvPr id="33" name="Rectangle 34"/>
          <p:cNvSpPr/>
          <p:nvPr/>
        </p:nvSpPr>
        <p:spPr>
          <a:xfrm>
            <a:off x="6370818" y="5688763"/>
            <a:ext cx="739140" cy="3765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050" dirty="0"/>
              <a:t>Ranging Round </a:t>
            </a:r>
            <a:endParaRPr lang="en-US" sz="1050" baseline="-25000" dirty="0"/>
          </a:p>
        </p:txBody>
      </p:sp>
      <p:sp>
        <p:nvSpPr>
          <p:cNvPr id="9" name="직사각형 8"/>
          <p:cNvSpPr/>
          <p:nvPr/>
        </p:nvSpPr>
        <p:spPr>
          <a:xfrm>
            <a:off x="192263" y="6009777"/>
            <a:ext cx="4085291" cy="461665"/>
          </a:xfrm>
          <a:prstGeom prst="rect">
            <a:avLst/>
          </a:prstGeom>
        </p:spPr>
        <p:txBody>
          <a:bodyPr wrap="square">
            <a:spAutoFit/>
          </a:bodyPr>
          <a:lstStyle/>
          <a:p>
            <a:pPr marL="171450" indent="-171450">
              <a:buFont typeface="Arial" charset="0"/>
              <a:buChar char="•"/>
            </a:pPr>
            <a:r>
              <a:rPr lang="en-US" altLang="ko-KR" dirty="0" smtClean="0">
                <a:cs typeface="Times New Roman" panose="02020603050405020304" pitchFamily="18" charset="0"/>
              </a:rPr>
              <a:t>Ranging Block </a:t>
            </a:r>
          </a:p>
          <a:p>
            <a:r>
              <a:rPr lang="en-US" altLang="ko-KR" dirty="0" smtClean="0">
                <a:cs typeface="Times New Roman" panose="02020603050405020304" pitchFamily="18" charset="0"/>
              </a:rPr>
              <a:t>= Multiple</a:t>
            </a:r>
            <a:r>
              <a:rPr lang="en-US" altLang="ko-KR" dirty="0" smtClean="0"/>
              <a:t> </a:t>
            </a:r>
            <a:r>
              <a:rPr lang="en-US" altLang="ko-KR" dirty="0"/>
              <a:t>of </a:t>
            </a:r>
            <a:r>
              <a:rPr lang="en-US" altLang="ko-KR" i="1" kern="0" dirty="0" err="1" smtClean="0">
                <a:latin typeface="Times New Roman"/>
                <a:ea typeface="맑은 고딕"/>
                <a:cs typeface="Times New Roman"/>
              </a:rPr>
              <a:t>MinimumBlockLength</a:t>
            </a:r>
            <a:endParaRPr lang="ko-KR" altLang="en-US" dirty="0"/>
          </a:p>
        </p:txBody>
      </p:sp>
      <p:sp>
        <p:nvSpPr>
          <p:cNvPr id="61" name="날짜 개체 틀 3"/>
          <p:cNvSpPr>
            <a:spLocks noGrp="1"/>
          </p:cNvSpPr>
          <p:nvPr>
            <p:ph type="dt" sz="half" idx="10"/>
          </p:nvPr>
        </p:nvSpPr>
        <p:spPr>
          <a:xfrm>
            <a:off x="685800" y="381000"/>
            <a:ext cx="1600200" cy="212725"/>
          </a:xfrm>
        </p:spPr>
        <p:txBody>
          <a:bodyPr/>
          <a:lstStyle/>
          <a:p>
            <a:r>
              <a:rPr lang="en-US" altLang="en-US" dirty="0" smtClean="0"/>
              <a:t>&lt;month year&gt;</a:t>
            </a:r>
            <a:endParaRPr lang="en-US" altLang="en-US" dirty="0"/>
          </a:p>
        </p:txBody>
      </p:sp>
      <p:sp>
        <p:nvSpPr>
          <p:cNvPr id="62" name="바닥글 개체 틀 4"/>
          <p:cNvSpPr>
            <a:spLocks noGrp="1"/>
          </p:cNvSpPr>
          <p:nvPr>
            <p:ph type="ftr" sz="quarter" idx="11"/>
          </p:nvPr>
        </p:nvSpPr>
        <p:spPr>
          <a:xfrm>
            <a:off x="5486400" y="6475413"/>
            <a:ext cx="3124200" cy="182562"/>
          </a:xfrm>
        </p:spPr>
        <p:txBody>
          <a:bodyPr/>
          <a:lstStyle/>
          <a:p>
            <a:r>
              <a:rPr lang="en-US" altLang="en-US" dirty="0" smtClean="0"/>
              <a:t>&lt;author&gt;, &lt;company&gt;</a:t>
            </a:r>
            <a:endParaRPr lang="en-US" altLang="en-US" dirty="0"/>
          </a:p>
        </p:txBody>
      </p:sp>
      <p:sp>
        <p:nvSpPr>
          <p:cNvPr id="57" name="Rectangle 34"/>
          <p:cNvSpPr/>
          <p:nvPr/>
        </p:nvSpPr>
        <p:spPr>
          <a:xfrm>
            <a:off x="2996757" y="5683174"/>
            <a:ext cx="154493" cy="379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t> </a:t>
            </a:r>
            <a:endParaRPr lang="en-US" baseline="-25000" dirty="0"/>
          </a:p>
        </p:txBody>
      </p:sp>
      <p:cxnSp>
        <p:nvCxnSpPr>
          <p:cNvPr id="58" name="Straight Arrow Connector 4"/>
          <p:cNvCxnSpPr/>
          <p:nvPr/>
        </p:nvCxnSpPr>
        <p:spPr>
          <a:xfrm flipH="1" flipV="1">
            <a:off x="3024975" y="6069271"/>
            <a:ext cx="356675" cy="13659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a:off x="3430679" y="6165304"/>
            <a:ext cx="2980303" cy="276999"/>
          </a:xfrm>
          <a:prstGeom prst="rect">
            <a:avLst/>
          </a:prstGeom>
          <a:noFill/>
        </p:spPr>
        <p:txBody>
          <a:bodyPr wrap="none" rtlCol="0">
            <a:spAutoFit/>
          </a:bodyPr>
          <a:lstStyle/>
          <a:p>
            <a:pPr algn="ctr"/>
            <a:r>
              <a:rPr lang="en-US" dirty="0" smtClean="0"/>
              <a:t>Scheduled time for next active ranging round</a:t>
            </a:r>
            <a:endParaRPr lang="en-US" dirty="0"/>
          </a:p>
        </p:txBody>
      </p:sp>
    </p:spTree>
    <p:extLst>
      <p:ext uri="{BB962C8B-B14F-4D97-AF65-F5344CB8AC3E}">
        <p14:creationId xmlns:p14="http://schemas.microsoft.com/office/powerpoint/2010/main" val="33256369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683568" y="2636912"/>
            <a:ext cx="7772400" cy="1470025"/>
          </a:xfrm>
        </p:spPr>
        <p:txBody>
          <a:bodyPr/>
          <a:lstStyle/>
          <a:p>
            <a:r>
              <a:rPr lang="en-US" altLang="ko-KR" dirty="0" smtClean="0"/>
              <a:t>Ranging IEs for Configuration</a:t>
            </a:r>
            <a:endParaRPr lang="ko-KR" altLang="en-US" dirty="0"/>
          </a:p>
        </p:txBody>
      </p:sp>
      <p:sp>
        <p:nvSpPr>
          <p:cNvPr id="6" name="슬라이드 번호 개체 틀 5"/>
          <p:cNvSpPr>
            <a:spLocks noGrp="1"/>
          </p:cNvSpPr>
          <p:nvPr>
            <p:ph type="sldNum" sz="quarter" idx="12"/>
          </p:nvPr>
        </p:nvSpPr>
        <p:spPr/>
        <p:txBody>
          <a:bodyPr/>
          <a:lstStyle/>
          <a:p>
            <a:r>
              <a:rPr lang="en-US" altLang="en-US" smtClean="0"/>
              <a:t>Slide </a:t>
            </a:r>
            <a:fld id="{4EF2733A-7873-4D87-9B81-5F5F3E4A4D35}" type="slidenum">
              <a:rPr lang="en-US" altLang="en-US" smtClean="0"/>
              <a:pPr/>
              <a:t>12</a:t>
            </a:fld>
            <a:endParaRPr lang="en-US" altLang="en-US"/>
          </a:p>
        </p:txBody>
      </p:sp>
      <p:sp>
        <p:nvSpPr>
          <p:cNvPr id="8"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9"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37189909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13</a:t>
            </a:fld>
            <a:endParaRPr lang="en-US" altLang="en-US"/>
          </a:p>
        </p:txBody>
      </p:sp>
      <p:sp>
        <p:nvSpPr>
          <p:cNvPr id="4098" name="Rectangle 2"/>
          <p:cNvSpPr>
            <a:spLocks noGrp="1" noChangeArrowheads="1"/>
          </p:cNvSpPr>
          <p:nvPr>
            <p:ph type="title"/>
          </p:nvPr>
        </p:nvSpPr>
        <p:spPr>
          <a:ln/>
        </p:spPr>
        <p:txBody>
          <a:bodyPr/>
          <a:lstStyle/>
          <a:p>
            <a:r>
              <a:rPr lang="en-US" sz="3200" dirty="0"/>
              <a:t>Ranging </a:t>
            </a:r>
            <a:r>
              <a:rPr lang="en-US" altLang="ko-KR" sz="3200" dirty="0" smtClean="0"/>
              <a:t>IEs for Configuration </a:t>
            </a:r>
            <a:endParaRPr lang="en-US" sz="3200" dirty="0"/>
          </a:p>
        </p:txBody>
      </p:sp>
      <p:graphicFrame>
        <p:nvGraphicFramePr>
          <p:cNvPr id="3" name="표 1"/>
          <p:cNvGraphicFramePr>
            <a:graphicFrameLocks noGrp="1"/>
          </p:cNvGraphicFramePr>
          <p:nvPr>
            <p:extLst>
              <p:ext uri="{D42A27DB-BD31-4B8C-83A1-F6EECF244321}">
                <p14:modId xmlns:p14="http://schemas.microsoft.com/office/powerpoint/2010/main" val="3867579184"/>
              </p:ext>
            </p:extLst>
          </p:nvPr>
        </p:nvGraphicFramePr>
        <p:xfrm>
          <a:off x="827584" y="2060848"/>
          <a:ext cx="7344816" cy="3561900"/>
        </p:xfrm>
        <a:graphic>
          <a:graphicData uri="http://schemas.openxmlformats.org/drawingml/2006/table">
            <a:tbl>
              <a:tblPr firstRow="1" firstCol="1" bandRow="1">
                <a:tableStyleId>{9D7B26C5-4107-4FEC-AEDC-1716B250A1EF}</a:tableStyleId>
              </a:tblPr>
              <a:tblGrid>
                <a:gridCol w="6254408">
                  <a:extLst>
                    <a:ext uri="{9D8B030D-6E8A-4147-A177-3AD203B41FA5}">
                      <a16:colId xmlns:a16="http://schemas.microsoft.com/office/drawing/2014/main" xmlns="" val="20000"/>
                    </a:ext>
                  </a:extLst>
                </a:gridCol>
                <a:gridCol w="1090408">
                  <a:extLst>
                    <a:ext uri="{9D8B030D-6E8A-4147-A177-3AD203B41FA5}">
                      <a16:colId xmlns:a16="http://schemas.microsoft.com/office/drawing/2014/main" xmlns="" val="20001"/>
                    </a:ext>
                  </a:extLst>
                </a:gridCol>
              </a:tblGrid>
              <a:tr h="352348">
                <a:tc>
                  <a:txBody>
                    <a:bodyPr/>
                    <a:lstStyle/>
                    <a:p>
                      <a:pPr algn="ctr" fontAlgn="ctr">
                        <a:spcBef>
                          <a:spcPts val="600"/>
                        </a:spcBef>
                        <a:spcAft>
                          <a:spcPts val="6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a:effectLst/>
                        </a:rPr>
                        <a:t>IE Name</a:t>
                      </a:r>
                      <a:endParaRPr lang="ko-KR" sz="1800" kern="50" dirty="0">
                        <a:effectLst/>
                        <a:latin typeface="Times New Roman"/>
                        <a:ea typeface="DejaVu Sans"/>
                        <a:cs typeface="Arial"/>
                      </a:endParaRPr>
                    </a:p>
                  </a:txBody>
                  <a:tcPr marL="68580" marR="68580" marT="0" marB="0" anchor="ctr"/>
                </a:tc>
                <a:tc>
                  <a:txBody>
                    <a:bodyPr/>
                    <a:lstStyle/>
                    <a:p>
                      <a:pPr algn="ctr" fontAlgn="ctr">
                        <a:spcBef>
                          <a:spcPts val="600"/>
                        </a:spcBef>
                        <a:spcAft>
                          <a:spcPts val="6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a:effectLst/>
                        </a:rPr>
                        <a:t>Acronym</a:t>
                      </a:r>
                      <a:endParaRPr lang="ko-KR" sz="1800" kern="50" dirty="0">
                        <a:effectLst/>
                        <a:latin typeface="Times New Roman"/>
                        <a:ea typeface="DejaVu Sans"/>
                        <a:cs typeface="Arial"/>
                      </a:endParaRPr>
                    </a:p>
                  </a:txBody>
                  <a:tcPr marL="68580" marR="68580" marT="0" marB="0" anchor="ctr"/>
                </a:tc>
                <a:extLst>
                  <a:ext uri="{0D108BD9-81ED-4DB2-BD59-A6C34878D82A}">
                    <a16:rowId xmlns:a16="http://schemas.microsoft.com/office/drawing/2014/main" xmlns="" val="10000"/>
                  </a:ext>
                </a:extLst>
              </a:tr>
              <a:tr h="352348">
                <a:tc>
                  <a:txBody>
                    <a:bodyPr/>
                    <a:lstStyle/>
                    <a:p>
                      <a:pPr algn="l"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a:effectLst/>
                        </a:rPr>
                        <a:t>Ranging </a:t>
                      </a:r>
                      <a:r>
                        <a:rPr lang="en-US" sz="1200" kern="0" dirty="0" smtClean="0">
                          <a:effectLst/>
                        </a:rPr>
                        <a:t>Control IE</a:t>
                      </a:r>
                      <a:endParaRPr lang="ko-KR" sz="1800" kern="50" dirty="0">
                        <a:effectLst/>
                        <a:latin typeface="Times New Roman"/>
                        <a:ea typeface="DejaVu Sans"/>
                        <a:cs typeface="Arial"/>
                      </a:endParaRPr>
                    </a:p>
                  </a:txBody>
                  <a:tcPr marL="68580" marR="68580" marT="0" marB="0" anchor="ctr"/>
                </a:tc>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smtClean="0">
                          <a:effectLst/>
                        </a:rPr>
                        <a:t>RC </a:t>
                      </a:r>
                      <a:r>
                        <a:rPr lang="en-US" sz="1200" kern="0" dirty="0">
                          <a:effectLst/>
                        </a:rPr>
                        <a:t>IE</a:t>
                      </a:r>
                      <a:endParaRPr lang="ko-KR" sz="1800" kern="50" dirty="0">
                        <a:effectLst/>
                        <a:latin typeface="Times New Roman"/>
                        <a:ea typeface="DejaVu Sans"/>
                        <a:cs typeface="Arial"/>
                      </a:endParaRPr>
                    </a:p>
                  </a:txBody>
                  <a:tcPr marL="68580" marR="68580" marT="0" marB="0" anchor="ctr"/>
                </a:tc>
                <a:extLst>
                  <a:ext uri="{0D108BD9-81ED-4DB2-BD59-A6C34878D82A}">
                    <a16:rowId xmlns:a16="http://schemas.microsoft.com/office/drawing/2014/main" xmlns="" val="10001"/>
                  </a:ext>
                </a:extLst>
              </a:tr>
              <a:tr h="352348">
                <a:tc>
                  <a:txBody>
                    <a:bodyPr/>
                    <a:lstStyle/>
                    <a:p>
                      <a:pPr algn="l"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a:effectLst/>
                        </a:rPr>
                        <a:t>Ranging </a:t>
                      </a:r>
                      <a:r>
                        <a:rPr lang="en-US" sz="1200" kern="0" dirty="0" smtClean="0">
                          <a:effectLst/>
                        </a:rPr>
                        <a:t>Interval</a:t>
                      </a:r>
                      <a:r>
                        <a:rPr lang="en-US" sz="1200" kern="0" baseline="0" dirty="0" smtClean="0">
                          <a:effectLst/>
                        </a:rPr>
                        <a:t> Update </a:t>
                      </a:r>
                      <a:r>
                        <a:rPr lang="en-US" sz="1200" kern="0" dirty="0" smtClean="0">
                          <a:effectLst/>
                        </a:rPr>
                        <a:t>IE </a:t>
                      </a:r>
                      <a:r>
                        <a:rPr lang="en-US" altLang="ko-KR" sz="1200" strike="noStrike" kern="0" dirty="0" smtClean="0">
                          <a:effectLst/>
                        </a:rPr>
                        <a:t> </a:t>
                      </a:r>
                      <a:endParaRPr lang="ko-KR" sz="1200" kern="50" dirty="0">
                        <a:effectLst/>
                        <a:latin typeface="Times New Roman"/>
                        <a:ea typeface="DejaVu Sans"/>
                        <a:cs typeface="Arial"/>
                      </a:endParaRPr>
                    </a:p>
                  </a:txBody>
                  <a:tcPr marL="68580" marR="68580" marT="0" marB="0" anchor="ctr"/>
                </a:tc>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smtClean="0">
                          <a:effectLst/>
                        </a:rPr>
                        <a:t>RIU </a:t>
                      </a:r>
                      <a:r>
                        <a:rPr lang="en-US" sz="1200" kern="0" dirty="0">
                          <a:effectLst/>
                        </a:rPr>
                        <a:t>IE</a:t>
                      </a:r>
                      <a:endParaRPr lang="ko-KR" sz="1800" kern="50" dirty="0">
                        <a:effectLst/>
                        <a:latin typeface="Times New Roman"/>
                        <a:ea typeface="DejaVu Sans"/>
                        <a:cs typeface="Arial"/>
                      </a:endParaRPr>
                    </a:p>
                  </a:txBody>
                  <a:tcPr marL="68580" marR="68580" marT="0" marB="0" anchor="ctr"/>
                </a:tc>
                <a:extLst>
                  <a:ext uri="{0D108BD9-81ED-4DB2-BD59-A6C34878D82A}">
                    <a16:rowId xmlns:a16="http://schemas.microsoft.com/office/drawing/2014/main" xmlns="" val="10002"/>
                  </a:ext>
                </a:extLst>
              </a:tr>
              <a:tr h="352348">
                <a:tc>
                  <a:txBody>
                    <a:bodyPr/>
                    <a:lstStyle/>
                    <a:p>
                      <a:pPr marL="0" marR="0" indent="0" algn="l"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sz="1200" strike="noStrike" kern="0" dirty="0" smtClean="0">
                          <a:effectLst/>
                        </a:rPr>
                        <a:t>Ranging Round Start IE</a:t>
                      </a:r>
                      <a:endParaRPr lang="ko-KR" altLang="ko-KR" sz="1200" strike="noStrike" kern="0" baseline="0" dirty="0" smtClean="0">
                        <a:solidFill>
                          <a:srgbClr val="0070C0"/>
                        </a:solidFill>
                        <a:effectLst/>
                        <a:latin typeface="Times New Roman"/>
                        <a:ea typeface="맑은 고딕"/>
                        <a:cs typeface="Times New Roman"/>
                      </a:endParaRPr>
                    </a:p>
                  </a:txBody>
                  <a:tcPr marL="68580" marR="68580" marT="0" marB="0" anchor="ctr"/>
                </a:tc>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smtClean="0">
                          <a:effectLst/>
                        </a:rPr>
                        <a:t>RRS </a:t>
                      </a:r>
                      <a:r>
                        <a:rPr lang="en-US" sz="1200" kern="0" dirty="0">
                          <a:effectLst/>
                        </a:rPr>
                        <a:t>IE</a:t>
                      </a:r>
                      <a:endParaRPr lang="ko-KR" sz="1800" kern="50" dirty="0">
                        <a:effectLst/>
                        <a:latin typeface="Times New Roman"/>
                        <a:ea typeface="DejaVu Sans"/>
                        <a:cs typeface="Arial"/>
                      </a:endParaRPr>
                    </a:p>
                  </a:txBody>
                  <a:tcPr marL="68580" marR="68580" marT="0" marB="0" anchor="ctr"/>
                </a:tc>
                <a:extLst>
                  <a:ext uri="{0D108BD9-81ED-4DB2-BD59-A6C34878D82A}">
                    <a16:rowId xmlns:a16="http://schemas.microsoft.com/office/drawing/2014/main" xmlns="" val="10003"/>
                  </a:ext>
                </a:extLst>
              </a:tr>
              <a:tr h="352348">
                <a:tc>
                  <a:txBody>
                    <a:bodyPr/>
                    <a:lstStyle/>
                    <a:p>
                      <a:pPr algn="l"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smtClean="0">
                          <a:effectLst/>
                        </a:rPr>
                        <a:t>Next</a:t>
                      </a:r>
                      <a:r>
                        <a:rPr lang="en-US" sz="1200" kern="0" baseline="0" dirty="0" smtClean="0">
                          <a:effectLst/>
                        </a:rPr>
                        <a:t> Ranging Round IE</a:t>
                      </a:r>
                      <a:endParaRPr lang="ko-KR" sz="1200" kern="50" dirty="0">
                        <a:effectLst/>
                        <a:latin typeface="Times New Roman"/>
                        <a:ea typeface="DejaVu Sans"/>
                        <a:cs typeface="Arial"/>
                      </a:endParaRPr>
                    </a:p>
                  </a:txBody>
                  <a:tcPr marL="68580" marR="68580" marT="0" marB="0" anchor="ctr"/>
                </a:tc>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smtClean="0">
                          <a:effectLst/>
                        </a:rPr>
                        <a:t>RNRR </a:t>
                      </a:r>
                      <a:r>
                        <a:rPr lang="en-US" sz="1200" kern="0" dirty="0">
                          <a:effectLst/>
                        </a:rPr>
                        <a:t>IE</a:t>
                      </a:r>
                      <a:endParaRPr lang="ko-KR" sz="1800" kern="50" dirty="0">
                        <a:effectLst/>
                        <a:latin typeface="Times New Roman"/>
                        <a:ea typeface="DejaVu Sans"/>
                        <a:cs typeface="Arial"/>
                      </a:endParaRPr>
                    </a:p>
                  </a:txBody>
                  <a:tcPr marL="68580" marR="68580" marT="0" marB="0" anchor="ctr"/>
                </a:tc>
                <a:extLst>
                  <a:ext uri="{0D108BD9-81ED-4DB2-BD59-A6C34878D82A}">
                    <a16:rowId xmlns:a16="http://schemas.microsoft.com/office/drawing/2014/main" xmlns="" val="10004"/>
                  </a:ext>
                </a:extLst>
              </a:tr>
              <a:tr h="335547">
                <a:tc>
                  <a:txBody>
                    <a:bodyPr/>
                    <a:lstStyle/>
                    <a:p>
                      <a:pPr algn="l"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a:effectLst/>
                        </a:rPr>
                        <a:t>Ranging </a:t>
                      </a:r>
                      <a:r>
                        <a:rPr lang="en-US" sz="1200" kern="0" dirty="0" smtClean="0">
                          <a:effectLst/>
                        </a:rPr>
                        <a:t>Block Update IE</a:t>
                      </a:r>
                      <a:endParaRPr lang="ko-KR" sz="1200" kern="0" dirty="0">
                        <a:solidFill>
                          <a:schemeClr val="tx1"/>
                        </a:solidFill>
                        <a:effectLst/>
                        <a:latin typeface="Times New Roman"/>
                        <a:ea typeface="맑은 고딕"/>
                        <a:cs typeface="Times New Roman"/>
                      </a:endParaRPr>
                    </a:p>
                  </a:txBody>
                  <a:tcPr marL="68580" marR="68580" marT="0" marB="0" anchor="ctr"/>
                </a:tc>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smtClean="0">
                          <a:effectLst/>
                        </a:rPr>
                        <a:t>RFU </a:t>
                      </a:r>
                      <a:r>
                        <a:rPr lang="en-US" sz="1200" kern="0" dirty="0">
                          <a:effectLst/>
                        </a:rPr>
                        <a:t>IE</a:t>
                      </a:r>
                      <a:endParaRPr lang="ko-KR" sz="1800" kern="50" dirty="0">
                        <a:effectLst/>
                        <a:latin typeface="Times New Roman"/>
                        <a:ea typeface="DejaVu Sans"/>
                        <a:cs typeface="Arial"/>
                      </a:endParaRPr>
                    </a:p>
                  </a:txBody>
                  <a:tcPr marL="68580" marR="68580" marT="0" marB="0" anchor="ctr"/>
                </a:tc>
                <a:extLst>
                  <a:ext uri="{0D108BD9-81ED-4DB2-BD59-A6C34878D82A}">
                    <a16:rowId xmlns:a16="http://schemas.microsoft.com/office/drawing/2014/main" xmlns="" val="10005"/>
                  </a:ext>
                </a:extLst>
              </a:tr>
              <a:tr h="352348">
                <a:tc>
                  <a:txBody>
                    <a:bodyPr/>
                    <a:lstStyle/>
                    <a:p>
                      <a:pPr>
                        <a:buFont typeface="Wingdings" panose="05000000000000000000" pitchFamily="2" charset="2"/>
                        <a:buNone/>
                      </a:pPr>
                      <a:r>
                        <a:rPr lang="en-US" altLang="ko-KR" sz="1200" kern="0" dirty="0" smtClean="0">
                          <a:effectLst/>
                        </a:rPr>
                        <a:t>Ranging Scheduling IE</a:t>
                      </a:r>
                      <a:endParaRPr lang="en-US" altLang="ko-KR" sz="1200" kern="0" dirty="0" smtClean="0">
                        <a:solidFill>
                          <a:schemeClr val="tx1"/>
                        </a:solidFill>
                        <a:effectLst/>
                        <a:latin typeface="Times New Roman"/>
                        <a:ea typeface="맑은 고딕"/>
                        <a:cs typeface="Times New Roman"/>
                      </a:endParaRPr>
                    </a:p>
                  </a:txBody>
                  <a:tcPr marL="68580" marR="68580" marT="0" marB="0" anchor="ctr"/>
                </a:tc>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altLang="ko-KR" sz="1200" strike="noStrike" kern="0" dirty="0" smtClean="0">
                          <a:effectLst/>
                        </a:rPr>
                        <a:t>RS IE</a:t>
                      </a:r>
                      <a:endParaRPr lang="ko-KR" sz="1200" strike="noStrike" kern="0" dirty="0">
                        <a:solidFill>
                          <a:schemeClr val="tx1"/>
                        </a:solidFill>
                        <a:effectLst/>
                        <a:latin typeface="Times New Roman"/>
                        <a:ea typeface="맑은 고딕"/>
                        <a:cs typeface="Times New Roman"/>
                      </a:endParaRPr>
                    </a:p>
                  </a:txBody>
                  <a:tcPr marL="68580" marR="68580" marT="0" marB="0" anchor="ctr"/>
                </a:tc>
                <a:extLst>
                  <a:ext uri="{0D108BD9-81ED-4DB2-BD59-A6C34878D82A}">
                    <a16:rowId xmlns:a16="http://schemas.microsoft.com/office/drawing/2014/main" xmlns="" val="10006"/>
                  </a:ext>
                </a:extLst>
              </a:tr>
              <a:tr h="381750">
                <a:tc>
                  <a:txBody>
                    <a:bodyPr/>
                    <a:lstStyle/>
                    <a:p>
                      <a:pPr>
                        <a:buFont typeface="Wingdings" panose="05000000000000000000" pitchFamily="2" charset="2"/>
                        <a:buNone/>
                      </a:pPr>
                      <a:r>
                        <a:rPr lang="en-US" altLang="ko-KR" sz="1200" kern="0" dirty="0" smtClean="0">
                          <a:effectLst/>
                        </a:rPr>
                        <a:t>Ranging Next Channel and Preamble IE</a:t>
                      </a:r>
                      <a:endParaRPr lang="ko-KR" altLang="en-US" sz="1200" kern="0" dirty="0" smtClean="0">
                        <a:solidFill>
                          <a:schemeClr val="tx1"/>
                        </a:solidFill>
                        <a:effectLst/>
                        <a:latin typeface="Times New Roman"/>
                        <a:ea typeface="맑은 고딕"/>
                        <a:cs typeface="Times New Roman"/>
                      </a:endParaRPr>
                    </a:p>
                  </a:txBody>
                  <a:tcPr marL="68580" marR="68580" marT="0" marB="0" anchor="ctr"/>
                </a:tc>
                <a:tc>
                  <a:txBody>
                    <a:bodyPr/>
                    <a:lstStyle/>
                    <a:p>
                      <a:pPr marL="0" marR="0" indent="0" algn="ctr"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effectLst/>
                        </a:rPr>
                        <a:t>RNCP IE</a:t>
                      </a:r>
                      <a:endParaRPr lang="ko-KR" altLang="ko-KR" sz="1200" kern="0" dirty="0" smtClean="0">
                        <a:solidFill>
                          <a:schemeClr val="tx1"/>
                        </a:solidFill>
                        <a:effectLst/>
                        <a:latin typeface="Times New Roman"/>
                        <a:ea typeface="맑은 고딕"/>
                        <a:cs typeface="Times New Roman"/>
                      </a:endParaRPr>
                    </a:p>
                  </a:txBody>
                  <a:tcPr marL="68580" marR="68580" marT="0" marB="0" anchor="ctr"/>
                </a:tc>
                <a:extLst>
                  <a:ext uri="{0D108BD9-81ED-4DB2-BD59-A6C34878D82A}">
                    <a16:rowId xmlns:a16="http://schemas.microsoft.com/office/drawing/2014/main" xmlns="" val="10007"/>
                  </a:ext>
                </a:extLst>
              </a:tr>
              <a:tr h="381750">
                <a:tc>
                  <a:txBody>
                    <a:bodyPr/>
                    <a:lstStyle/>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altLang="ko-KR" sz="1200" kern="0" dirty="0" smtClean="0">
                          <a:effectLst/>
                        </a:rPr>
                        <a:t>Ranging Max</a:t>
                      </a:r>
                      <a:r>
                        <a:rPr lang="en-US" altLang="ko-KR" sz="1200" kern="0" baseline="0" dirty="0" smtClean="0">
                          <a:effectLst/>
                        </a:rPr>
                        <a:t> Retransmission</a:t>
                      </a:r>
                      <a:r>
                        <a:rPr lang="en-US" altLang="ko-KR" sz="1200" kern="0" dirty="0" smtClean="0">
                          <a:effectLst/>
                        </a:rPr>
                        <a:t> IE</a:t>
                      </a:r>
                      <a:endParaRPr lang="ko-KR" altLang="en-US" sz="1200" kern="0" dirty="0" smtClean="0">
                        <a:solidFill>
                          <a:schemeClr val="tx1"/>
                        </a:solidFill>
                        <a:effectLst/>
                        <a:latin typeface="Times New Roman"/>
                        <a:ea typeface="맑은 고딕"/>
                        <a:cs typeface="Times New Roman"/>
                      </a:endParaRPr>
                    </a:p>
                  </a:txBody>
                  <a:tcPr marL="68580" marR="68580" marT="0" marB="0" anchor="ctr"/>
                </a:tc>
                <a:tc>
                  <a:txBody>
                    <a:bodyPr/>
                    <a:lstStyle/>
                    <a:p>
                      <a:pPr marL="0" marR="0" indent="0" algn="ctr"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solidFill>
                            <a:schemeClr val="tx1"/>
                          </a:solidFill>
                          <a:effectLst/>
                          <a:latin typeface="+mn-lt"/>
                          <a:ea typeface="+mn-ea"/>
                          <a:cs typeface="+mn-cs"/>
                        </a:rPr>
                        <a:t>RMR IE</a:t>
                      </a:r>
                      <a:endParaRPr lang="ko-KR" altLang="ko-KR" sz="1200" kern="0" dirty="0" smtClean="0">
                        <a:solidFill>
                          <a:schemeClr val="tx1"/>
                        </a:solidFill>
                        <a:effectLst/>
                        <a:latin typeface="+mn-lt"/>
                        <a:ea typeface="+mn-ea"/>
                        <a:cs typeface="+mn-cs"/>
                      </a:endParaRPr>
                    </a:p>
                  </a:txBody>
                  <a:tcPr marL="68580" marR="68580" marT="0" marB="0" anchor="ctr"/>
                </a:tc>
                <a:extLst>
                  <a:ext uri="{0D108BD9-81ED-4DB2-BD59-A6C34878D82A}">
                    <a16:rowId xmlns:a16="http://schemas.microsoft.com/office/drawing/2014/main" xmlns="" val="10008"/>
                  </a:ext>
                </a:extLst>
              </a:tr>
              <a:tr h="348765">
                <a:tc>
                  <a:txBody>
                    <a:bodyPr/>
                    <a:lstStyle/>
                    <a:p>
                      <a:pPr>
                        <a:buFont typeface="Wingdings" panose="05000000000000000000" pitchFamily="2" charset="2"/>
                        <a:buNone/>
                      </a:pPr>
                      <a:r>
                        <a:rPr lang="en-US" altLang="ko-KR" sz="1200" kern="0" dirty="0" smtClean="0">
                          <a:effectLst/>
                        </a:rPr>
                        <a:t>Ranging STS Index IE  </a:t>
                      </a:r>
                      <a:endParaRPr lang="en-US" altLang="ko-KR" sz="1200" kern="0" dirty="0">
                        <a:solidFill>
                          <a:schemeClr val="tx1"/>
                        </a:solidFill>
                        <a:effectLst/>
                        <a:latin typeface="Times New Roman"/>
                        <a:ea typeface="맑은 고딕"/>
                        <a:cs typeface="Times New Roman"/>
                      </a:endParaRPr>
                    </a:p>
                  </a:txBody>
                  <a:tcPr marL="68580" marR="68580" marT="0" marB="0" anchor="ctr"/>
                </a:tc>
                <a:tc>
                  <a:txBody>
                    <a:bodyPr/>
                    <a:lstStyle/>
                    <a:p>
                      <a:pPr marL="0" marR="0" indent="0" algn="ctr"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effectLst/>
                        </a:rPr>
                        <a:t>RSI</a:t>
                      </a:r>
                      <a:r>
                        <a:rPr lang="en-US" altLang="ko-KR" sz="1200" kern="0" baseline="0" dirty="0" smtClean="0">
                          <a:effectLst/>
                        </a:rPr>
                        <a:t> IE</a:t>
                      </a:r>
                      <a:endParaRPr lang="ko-KR" altLang="ko-KR" sz="1200" kern="0" dirty="0" smtClean="0">
                        <a:solidFill>
                          <a:schemeClr val="tx1"/>
                        </a:solidFill>
                        <a:effectLst/>
                        <a:latin typeface="Times New Roman"/>
                        <a:ea typeface="맑은 고딕"/>
                        <a:cs typeface="Times New Roman"/>
                      </a:endParaRPr>
                    </a:p>
                  </a:txBody>
                  <a:tcPr marL="68580" marR="68580" marT="0" marB="0" anchor="ctr"/>
                </a:tc>
                <a:extLst>
                  <a:ext uri="{0D108BD9-81ED-4DB2-BD59-A6C34878D82A}">
                    <a16:rowId xmlns:a16="http://schemas.microsoft.com/office/drawing/2014/main" xmlns="" val="10009"/>
                  </a:ext>
                </a:extLst>
              </a:tr>
            </a:tbl>
          </a:graphicData>
        </a:graphic>
      </p:graphicFrame>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30252155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en-US" smtClean="0"/>
              <a:t>Slide </a:t>
            </a:r>
            <a:fld id="{7FFA85FD-E192-4C2D-9860-28C59D48001D}" type="slidenum">
              <a:rPr lang="en-US" altLang="en-US" smtClean="0"/>
              <a:pPr/>
              <a:t>14</a:t>
            </a:fld>
            <a:endParaRPr lang="en-US" altLang="en-US"/>
          </a:p>
        </p:txBody>
      </p:sp>
      <p:sp>
        <p:nvSpPr>
          <p:cNvPr id="12" name="Rectangle 2"/>
          <p:cNvSpPr>
            <a:spLocks noGrp="1" noChangeArrowheads="1"/>
          </p:cNvSpPr>
          <p:nvPr>
            <p:ph type="title"/>
          </p:nvPr>
        </p:nvSpPr>
        <p:spPr>
          <a:xfrm>
            <a:off x="683568" y="476672"/>
            <a:ext cx="7772400" cy="1066800"/>
          </a:xfrm>
          <a:ln/>
        </p:spPr>
        <p:txBody>
          <a:bodyPr/>
          <a:lstStyle/>
          <a:p>
            <a:r>
              <a:rPr lang="en-US" altLang="ko-KR" sz="3200" dirty="0">
                <a:solidFill>
                  <a:schemeClr val="tx1"/>
                </a:solidFill>
                <a:ea typeface="맑은 고딕"/>
                <a:cs typeface="Times New Roman"/>
              </a:rPr>
              <a:t>Ranging Control </a:t>
            </a:r>
            <a:r>
              <a:rPr lang="en-US" altLang="ko-KR" sz="3200" dirty="0">
                <a:ea typeface="맑은 고딕"/>
                <a:cs typeface="Times New Roman"/>
              </a:rPr>
              <a:t>IE</a:t>
            </a:r>
            <a:endParaRPr lang="en-US" altLang="ko-KR" sz="3200" i="1" dirty="0">
              <a:ea typeface="맑은 고딕"/>
              <a:cs typeface="Times New Roman"/>
            </a:endParaRPr>
          </a:p>
        </p:txBody>
      </p:sp>
      <p:graphicFrame>
        <p:nvGraphicFramePr>
          <p:cNvPr id="2" name="표 1"/>
          <p:cNvGraphicFramePr>
            <a:graphicFrameLocks noGrp="1"/>
          </p:cNvGraphicFramePr>
          <p:nvPr>
            <p:extLst>
              <p:ext uri="{D42A27DB-BD31-4B8C-83A1-F6EECF244321}">
                <p14:modId xmlns:p14="http://schemas.microsoft.com/office/powerpoint/2010/main" val="1801412191"/>
              </p:ext>
            </p:extLst>
          </p:nvPr>
        </p:nvGraphicFramePr>
        <p:xfrm>
          <a:off x="39196" y="1412776"/>
          <a:ext cx="9080125" cy="5011495"/>
        </p:xfrm>
        <a:graphic>
          <a:graphicData uri="http://schemas.openxmlformats.org/drawingml/2006/table">
            <a:tbl>
              <a:tblPr firstRow="1" bandRow="1">
                <a:tableStyleId>{9D7B26C5-4107-4FEC-AEDC-1716B250A1EF}</a:tableStyleId>
              </a:tblPr>
              <a:tblGrid>
                <a:gridCol w="1886513">
                  <a:extLst>
                    <a:ext uri="{9D8B030D-6E8A-4147-A177-3AD203B41FA5}">
                      <a16:colId xmlns:a16="http://schemas.microsoft.com/office/drawing/2014/main" xmlns="" val="20000"/>
                    </a:ext>
                  </a:extLst>
                </a:gridCol>
                <a:gridCol w="561759">
                  <a:extLst>
                    <a:ext uri="{9D8B030D-6E8A-4147-A177-3AD203B41FA5}">
                      <a16:colId xmlns:a16="http://schemas.microsoft.com/office/drawing/2014/main" xmlns="" val="20001"/>
                    </a:ext>
                  </a:extLst>
                </a:gridCol>
                <a:gridCol w="2376264">
                  <a:extLst>
                    <a:ext uri="{9D8B030D-6E8A-4147-A177-3AD203B41FA5}">
                      <a16:colId xmlns:a16="http://schemas.microsoft.com/office/drawing/2014/main" xmlns="" val="20002"/>
                    </a:ext>
                  </a:extLst>
                </a:gridCol>
                <a:gridCol w="4255589">
                  <a:extLst>
                    <a:ext uri="{9D8B030D-6E8A-4147-A177-3AD203B41FA5}">
                      <a16:colId xmlns:a16="http://schemas.microsoft.com/office/drawing/2014/main" xmlns="" val="20003"/>
                    </a:ext>
                  </a:extLst>
                </a:gridCol>
              </a:tblGrid>
              <a:tr h="288032">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Parameters</a:t>
                      </a:r>
                      <a:endParaRPr lang="en-US" altLang="ko-KR" sz="1200" dirty="0" smtClean="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ym typeface="SF Hello Semibold"/>
                        </a:rPr>
                        <a:t>Size</a:t>
                      </a:r>
                      <a:endParaRPr lang="en-US" altLang="ko-KR" sz="1100" dirty="0" smtClean="0">
                        <a:latin typeface="SF Hello Semibold"/>
                        <a:ea typeface="SF Hello Semibold"/>
                        <a:cs typeface="SF Hello Semibold"/>
                        <a:sym typeface="SF Hello Semibold"/>
                      </a:endParaRPr>
                    </a:p>
                  </a:txBody>
                  <a:tcPr marL="36000" marR="36000" marT="0" marB="0"/>
                </a:tc>
                <a:tc>
                  <a:txBody>
                    <a:bodyPr/>
                    <a:lstStyle/>
                    <a:p>
                      <a:pPr algn="l" defTabSz="457200">
                        <a:tabLst/>
                        <a:defRPr sz="1800">
                          <a:solidFill>
                            <a:srgbClr val="000000"/>
                          </a:solidFill>
                        </a:defRPr>
                      </a:pPr>
                      <a:r>
                        <a:rPr lang="en-US" altLang="ko-KR" sz="1200" dirty="0" smtClean="0">
                          <a:sym typeface="SF Hello Semibold"/>
                        </a:rPr>
                        <a:t>Value</a:t>
                      </a:r>
                      <a:endParaRPr lang="en-US" altLang="ko-KR" sz="1200" dirty="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Description</a:t>
                      </a:r>
                      <a:endParaRPr lang="en-US" altLang="ko-KR" sz="1200" dirty="0" smtClean="0">
                        <a:latin typeface="SF Hello Semibold"/>
                        <a:ea typeface="SF Hello Semibold"/>
                        <a:cs typeface="SF Hello Semibold"/>
                        <a:sym typeface="SF Hello Semibold"/>
                      </a:endParaRPr>
                    </a:p>
                  </a:txBody>
                  <a:tcPr marL="36000" marR="36000" marT="0" marB="0"/>
                </a:tc>
                <a:extLst>
                  <a:ext uri="{0D108BD9-81ED-4DB2-BD59-A6C34878D82A}">
                    <a16:rowId xmlns:a16="http://schemas.microsoft.com/office/drawing/2014/main" xmlns="" val="10000"/>
                  </a:ext>
                </a:extLst>
              </a:tr>
              <a:tr h="349334">
                <a:tc>
                  <a:txBody>
                    <a:bodyPr/>
                    <a:lstStyle/>
                    <a:p>
                      <a:pPr algn="l"/>
                      <a:r>
                        <a:rPr lang="en-US" altLang="ko-KR" sz="1200" dirty="0" smtClean="0"/>
                        <a:t>Poll</a:t>
                      </a:r>
                      <a:r>
                        <a:rPr lang="en-US" altLang="ko-KR" sz="1200" baseline="0" dirty="0" smtClean="0"/>
                        <a:t> </a:t>
                      </a:r>
                      <a:r>
                        <a:rPr lang="en-US" altLang="ko-KR" sz="1200" dirty="0" smtClean="0"/>
                        <a:t>Mode</a:t>
                      </a:r>
                      <a:endParaRPr lang="en-US" altLang="ko-KR" sz="1200" b="0" i="0" dirty="0" smtClean="0">
                        <a:solidFill>
                          <a:schemeClr val="tx1"/>
                        </a:solidFill>
                      </a:endParaRPr>
                    </a:p>
                  </a:txBody>
                  <a:tcPr marL="36000" marR="36000" marT="0" marB="0"/>
                </a:tc>
                <a:tc>
                  <a:txBody>
                    <a:bodyPr/>
                    <a:lstStyle/>
                    <a:p>
                      <a:pPr latinLnBrk="1"/>
                      <a:r>
                        <a:rPr lang="en-US" altLang="ko-KR" sz="1200" dirty="0" smtClean="0"/>
                        <a:t>1 bit</a:t>
                      </a:r>
                      <a:endParaRPr lang="ko-KR" altLang="en-US" sz="1200" dirty="0"/>
                    </a:p>
                  </a:txBody>
                  <a:tcPr marL="36000" marR="36000" marT="0" marB="0"/>
                </a:tc>
                <a:tc>
                  <a:txBody>
                    <a:bodyPr/>
                    <a:lstStyle/>
                    <a:p>
                      <a:pPr algn="l"/>
                      <a:r>
                        <a:rPr lang="en-US" altLang="ko-KR" sz="1100" dirty="0" smtClean="0"/>
                        <a:t>0:</a:t>
                      </a:r>
                      <a:r>
                        <a:rPr lang="en-US" altLang="ko-KR" sz="1100" baseline="0" dirty="0" smtClean="0"/>
                        <a:t> Controller</a:t>
                      </a:r>
                    </a:p>
                    <a:p>
                      <a:pPr algn="l"/>
                      <a:r>
                        <a:rPr lang="en-US" altLang="ko-KR" sz="1100" baseline="0" dirty="0" smtClean="0"/>
                        <a:t>1: Controlee</a:t>
                      </a:r>
                      <a:endParaRPr lang="en-US" altLang="ko-KR" sz="1100" b="0" i="0" dirty="0" smtClean="0">
                        <a:solidFill>
                          <a:schemeClr val="tx1"/>
                        </a:solidFill>
                      </a:endParaRPr>
                    </a:p>
                  </a:txBody>
                  <a:tcPr marL="36000" marR="36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olidFill>
                            <a:schemeClr val="tx1"/>
                          </a:solidFill>
                        </a:rPr>
                        <a:t>Indicates whether the device to send the poll</a:t>
                      </a:r>
                      <a:r>
                        <a:rPr lang="en-US" altLang="ko-KR" sz="1100" baseline="0" dirty="0" smtClean="0">
                          <a:solidFill>
                            <a:schemeClr val="tx1"/>
                          </a:solidFill>
                        </a:rPr>
                        <a:t> </a:t>
                      </a:r>
                      <a:r>
                        <a:rPr lang="en-US" altLang="ko-KR" sz="1100" dirty="0" smtClean="0">
                          <a:solidFill>
                            <a:schemeClr val="tx1"/>
                          </a:solidFill>
                        </a:rPr>
                        <a:t>is a Controller (0) or a Controlee (1)</a:t>
                      </a:r>
                      <a:r>
                        <a:rPr lang="en-US" altLang="ko-KR" sz="1100" b="1" dirty="0" smtClean="0">
                          <a:solidFill>
                            <a:schemeClr val="tx1"/>
                          </a:solidFill>
                        </a:rPr>
                        <a:t>  </a:t>
                      </a:r>
                      <a:endParaRPr lang="ko-KR" altLang="ko-KR" sz="1100" dirty="0" smtClean="0">
                        <a:solidFill>
                          <a:schemeClr val="tx1"/>
                        </a:solidFill>
                      </a:endParaRPr>
                    </a:p>
                  </a:txBody>
                  <a:tcPr marL="36000" marR="36000" marT="0" marB="0"/>
                </a:tc>
                <a:extLst>
                  <a:ext uri="{0D108BD9-81ED-4DB2-BD59-A6C34878D82A}">
                    <a16:rowId xmlns:a16="http://schemas.microsoft.com/office/drawing/2014/main" xmlns="" val="10001"/>
                  </a:ext>
                </a:extLst>
              </a:tr>
              <a:tr h="671316">
                <a:tc>
                  <a:txBody>
                    <a:bodyPr/>
                    <a:lstStyle/>
                    <a:p>
                      <a:pPr algn="l"/>
                      <a:r>
                        <a:rPr lang="en-US" altLang="ko-KR" sz="1200" dirty="0" smtClean="0"/>
                        <a:t>Secure</a:t>
                      </a:r>
                      <a:r>
                        <a:rPr lang="en-US" altLang="ko-KR" sz="1200" baseline="0" dirty="0" smtClean="0"/>
                        <a:t> </a:t>
                      </a:r>
                      <a:r>
                        <a:rPr lang="en-US" altLang="ko-KR" sz="1200" dirty="0" smtClean="0"/>
                        <a:t>Mode </a:t>
                      </a:r>
                      <a:endParaRPr lang="en-US" altLang="ko-KR" sz="1200" b="0" i="0" dirty="0" smtClean="0">
                        <a:solidFill>
                          <a:schemeClr val="tx1"/>
                        </a:solidFill>
                      </a:endParaRPr>
                    </a:p>
                  </a:txBody>
                  <a:tcPr marL="36000" marR="36000" marT="0" marB="0"/>
                </a:tc>
                <a:tc>
                  <a:txBody>
                    <a:bodyPr/>
                    <a:lstStyle/>
                    <a:p>
                      <a:pPr latinLnBrk="1"/>
                      <a:r>
                        <a:rPr lang="en-US" altLang="ko-KR" sz="1200" dirty="0" smtClean="0"/>
                        <a:t>2 bits </a:t>
                      </a:r>
                      <a:endParaRPr lang="ko-KR" altLang="en-US" sz="1200" dirty="0"/>
                    </a:p>
                  </a:txBody>
                  <a:tcPr marL="36000" marR="36000" marT="0" marB="0"/>
                </a:tc>
                <a:tc>
                  <a:txBody>
                    <a:bodyPr/>
                    <a:lstStyle/>
                    <a:p>
                      <a:pPr algn="l"/>
                      <a:r>
                        <a:rPr lang="en-US" altLang="ko-KR" sz="1100" dirty="0" smtClean="0"/>
                        <a:t>00:</a:t>
                      </a:r>
                      <a:r>
                        <a:rPr lang="en-US" altLang="ko-KR" sz="1100" baseline="0" dirty="0" smtClean="0"/>
                        <a:t> Normal</a:t>
                      </a:r>
                    </a:p>
                    <a:p>
                      <a:pPr algn="l"/>
                      <a:r>
                        <a:rPr lang="en-US" altLang="ko-KR" sz="1100" baseline="0" dirty="0" smtClean="0"/>
                        <a:t>01: Secure w/o Payload</a:t>
                      </a:r>
                    </a:p>
                    <a:p>
                      <a:pPr algn="l"/>
                      <a:r>
                        <a:rPr lang="en-US" altLang="ko-KR" sz="1100" dirty="0" smtClean="0"/>
                        <a:t>10:</a:t>
                      </a:r>
                      <a:r>
                        <a:rPr lang="en-US" altLang="ko-KR" sz="1100" baseline="0" dirty="0" smtClean="0"/>
                        <a:t> </a:t>
                      </a:r>
                      <a:r>
                        <a:rPr lang="en-US" altLang="ko-KR" sz="1100" dirty="0" smtClean="0"/>
                        <a:t>Secure</a:t>
                      </a:r>
                      <a:r>
                        <a:rPr lang="en-US" altLang="ko-KR" sz="1100" baseline="0" dirty="0" smtClean="0"/>
                        <a:t> w Payload</a:t>
                      </a:r>
                    </a:p>
                    <a:p>
                      <a:pPr algn="l"/>
                      <a:r>
                        <a:rPr lang="en-US" altLang="ko-KR" sz="1100" b="0" i="0" baseline="0" dirty="0" smtClean="0">
                          <a:solidFill>
                            <a:schemeClr val="tx1"/>
                          </a:solidFill>
                        </a:rPr>
                        <a:t>11: Reserved</a:t>
                      </a:r>
                      <a:endParaRPr lang="en-US" altLang="ko-KR" sz="1100" b="0" i="0" dirty="0" smtClean="0">
                        <a:solidFill>
                          <a:schemeClr val="tx1"/>
                        </a:solidFill>
                      </a:endParaRPr>
                    </a:p>
                  </a:txBody>
                  <a:tcPr marL="36000" marR="36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olidFill>
                            <a:schemeClr val="tx1"/>
                          </a:solidFill>
                        </a:rPr>
                        <a:t>Indicates whether the</a:t>
                      </a:r>
                      <a:r>
                        <a:rPr lang="en-US" altLang="ko-KR" sz="1100" baseline="0" dirty="0" smtClean="0">
                          <a:solidFill>
                            <a:schemeClr val="tx1"/>
                          </a:solidFill>
                        </a:rPr>
                        <a:t> ranging frame has no STS with payload (0), STS without Payload(1), STS with Payload</a:t>
                      </a:r>
                      <a:r>
                        <a:rPr lang="en-US" altLang="ko-KR" sz="1100" dirty="0" smtClean="0">
                          <a:solidFill>
                            <a:schemeClr val="tx1"/>
                          </a:solidFill>
                        </a:rPr>
                        <a:t>(2)</a:t>
                      </a:r>
                      <a:endParaRPr lang="ko-KR" altLang="ko-KR" sz="1100" dirty="0" smtClean="0">
                        <a:solidFill>
                          <a:schemeClr val="tx1"/>
                        </a:solidFill>
                      </a:endParaRPr>
                    </a:p>
                    <a:p>
                      <a:pPr latinLnBrk="1"/>
                      <a:endParaRPr lang="ko-KR" altLang="en-US" sz="1200" dirty="0">
                        <a:solidFill>
                          <a:schemeClr val="tx1"/>
                        </a:solidFill>
                      </a:endParaRPr>
                    </a:p>
                  </a:txBody>
                  <a:tcPr marL="36000" marR="36000" marT="0" marB="0"/>
                </a:tc>
                <a:extLst>
                  <a:ext uri="{0D108BD9-81ED-4DB2-BD59-A6C34878D82A}">
                    <a16:rowId xmlns:a16="http://schemas.microsoft.com/office/drawing/2014/main" xmlns="" val="10002"/>
                  </a:ext>
                </a:extLst>
              </a:tr>
              <a:tr h="671316">
                <a:tc>
                  <a:txBody>
                    <a:bodyPr/>
                    <a:lstStyle/>
                    <a:p>
                      <a:pPr algn="l"/>
                      <a:r>
                        <a:rPr lang="en-US" altLang="ko-KR" sz="1200" dirty="0" smtClean="0"/>
                        <a:t>Cast Mode </a:t>
                      </a:r>
                      <a:endParaRPr lang="en-US" altLang="ko-KR" sz="1200" b="0" i="0" dirty="0" smtClean="0">
                        <a:solidFill>
                          <a:schemeClr val="tx1"/>
                        </a:solidFill>
                      </a:endParaRPr>
                    </a:p>
                  </a:txBody>
                  <a:tcPr marL="36000" marR="36000" marT="0" marB="0"/>
                </a:tc>
                <a:tc>
                  <a:txBody>
                    <a:bodyPr/>
                    <a:lstStyle/>
                    <a:p>
                      <a:pPr latinLnBrk="1"/>
                      <a:r>
                        <a:rPr lang="en-US" altLang="ko-KR" sz="1200" dirty="0" smtClean="0"/>
                        <a:t>2 bits</a:t>
                      </a:r>
                      <a:endParaRPr lang="ko-KR" altLang="en-US" sz="1200" dirty="0"/>
                    </a:p>
                  </a:txBody>
                  <a:tcPr marL="36000" marR="36000" marT="0" marB="0"/>
                </a:tc>
                <a:tc>
                  <a:txBody>
                    <a:bodyPr/>
                    <a:lstStyle/>
                    <a:p>
                      <a:pPr algn="l"/>
                      <a:r>
                        <a:rPr lang="en-US" altLang="ko-KR" sz="1100" dirty="0" smtClean="0"/>
                        <a:t>00:</a:t>
                      </a:r>
                      <a:r>
                        <a:rPr lang="en-US" altLang="ko-KR" sz="1100" baseline="0" dirty="0" smtClean="0"/>
                        <a:t> Unicast</a:t>
                      </a:r>
                    </a:p>
                    <a:p>
                      <a:pPr algn="l"/>
                      <a:r>
                        <a:rPr lang="en-US" altLang="ko-KR" sz="1100" baseline="0" dirty="0" smtClean="0"/>
                        <a:t>01: Multicast</a:t>
                      </a:r>
                    </a:p>
                    <a:p>
                      <a:pPr algn="l"/>
                      <a:r>
                        <a:rPr lang="en-US" altLang="ko-KR" sz="1100" baseline="0" dirty="0" smtClean="0"/>
                        <a:t>10: Broadcast</a:t>
                      </a:r>
                    </a:p>
                    <a:p>
                      <a:pPr algn="l"/>
                      <a:r>
                        <a:rPr lang="en-US" altLang="ko-KR" sz="1100" baseline="0" dirty="0" smtClean="0"/>
                        <a:t>11: Many-2-Many</a:t>
                      </a:r>
                      <a:endParaRPr lang="en-US" altLang="ko-KR" sz="1100" b="0" i="0" dirty="0" smtClean="0">
                        <a:solidFill>
                          <a:schemeClr val="tx1"/>
                        </a:solidFill>
                      </a:endParaRPr>
                    </a:p>
                  </a:txBody>
                  <a:tcPr marL="36000" marR="36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olidFill>
                            <a:schemeClr val="tx1"/>
                          </a:solidFill>
                        </a:rPr>
                        <a:t> Indicates whether the transmission is Unicast (00), Multicast (01), Broadcast (10), or Many-to-Many (11).  </a:t>
                      </a:r>
                      <a:endParaRPr lang="ko-KR" altLang="ko-KR" sz="1100" dirty="0" smtClean="0">
                        <a:solidFill>
                          <a:schemeClr val="tx1"/>
                        </a:solidFill>
                      </a:endParaRPr>
                    </a:p>
                    <a:p>
                      <a:pPr latinLnBrk="1"/>
                      <a:endParaRPr lang="ko-KR" altLang="en-US" sz="1200" dirty="0">
                        <a:solidFill>
                          <a:schemeClr val="tx1"/>
                        </a:solidFill>
                      </a:endParaRPr>
                    </a:p>
                  </a:txBody>
                  <a:tcPr marL="36000" marR="36000" marT="0" marB="0"/>
                </a:tc>
                <a:extLst>
                  <a:ext uri="{0D108BD9-81ED-4DB2-BD59-A6C34878D82A}">
                    <a16:rowId xmlns:a16="http://schemas.microsoft.com/office/drawing/2014/main" xmlns="" val="10003"/>
                  </a:ext>
                </a:extLst>
              </a:tr>
              <a:tr h="461530">
                <a:tc>
                  <a:txBody>
                    <a:bodyPr/>
                    <a:lstStyle/>
                    <a:p>
                      <a:pPr algn="l"/>
                      <a:r>
                        <a:rPr lang="en-US" altLang="ko-KR" sz="1200" dirty="0" smtClean="0"/>
                        <a:t>Multicast Mode </a:t>
                      </a:r>
                      <a:endParaRPr lang="en-US" altLang="ko-KR" sz="1200" b="0" i="0" dirty="0" smtClean="0">
                        <a:solidFill>
                          <a:schemeClr val="tx1"/>
                        </a:solidFill>
                      </a:endParaRPr>
                    </a:p>
                  </a:txBody>
                  <a:tcPr marL="36000" marR="36000" marT="0" marB="0"/>
                </a:tc>
                <a:tc>
                  <a:txBody>
                    <a:bodyPr/>
                    <a:lstStyle/>
                    <a:p>
                      <a:pPr latinLnBrk="1"/>
                      <a:r>
                        <a:rPr lang="en-US" altLang="ko-KR" sz="1200" dirty="0" smtClean="0"/>
                        <a:t>1 bit</a:t>
                      </a:r>
                      <a:endParaRPr lang="ko-KR" altLang="en-US" sz="1200" dirty="0"/>
                    </a:p>
                  </a:txBody>
                  <a:tcPr marL="36000" marR="36000" marT="0" marB="0"/>
                </a:tc>
                <a:tc>
                  <a:txBody>
                    <a:bodyPr/>
                    <a:lstStyle/>
                    <a:p>
                      <a:pPr algn="l"/>
                      <a:r>
                        <a:rPr lang="en-US" altLang="ko-KR" sz="1100" dirty="0" smtClean="0"/>
                        <a:t>0: Contention</a:t>
                      </a:r>
                    </a:p>
                    <a:p>
                      <a:pPr algn="l"/>
                      <a:r>
                        <a:rPr lang="en-US" altLang="ko-KR" sz="1100" dirty="0" smtClean="0"/>
                        <a:t>1: Scheduled</a:t>
                      </a:r>
                      <a:endParaRPr lang="en-US" altLang="ko-KR" sz="1100" b="0" i="0" dirty="0" smtClean="0">
                        <a:solidFill>
                          <a:schemeClr val="tx1"/>
                        </a:solidFill>
                      </a:endParaRPr>
                    </a:p>
                  </a:txBody>
                  <a:tcPr marL="36000" marR="36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olidFill>
                            <a:schemeClr val="tx1"/>
                          </a:solidFill>
                        </a:rPr>
                        <a:t>Indicates whether the ranging is contention based (0) or scheduled (1). Applies when Cast Mode is 01 or 11. </a:t>
                      </a:r>
                      <a:endParaRPr lang="ko-KR" altLang="ko-KR" sz="1100" dirty="0" smtClean="0">
                        <a:solidFill>
                          <a:schemeClr val="tx1"/>
                        </a:solidFill>
                      </a:endParaRPr>
                    </a:p>
                  </a:txBody>
                  <a:tcPr marL="36000" marR="36000" marT="0" marB="0"/>
                </a:tc>
                <a:extLst>
                  <a:ext uri="{0D108BD9-81ED-4DB2-BD59-A6C34878D82A}">
                    <a16:rowId xmlns:a16="http://schemas.microsoft.com/office/drawing/2014/main" xmlns="" val="10004"/>
                  </a:ext>
                </a:extLst>
              </a:tr>
              <a:tr h="263094">
                <a:tc>
                  <a:txBody>
                    <a:bodyPr/>
                    <a:lstStyle/>
                    <a:p>
                      <a:pPr algn="l"/>
                      <a:r>
                        <a:rPr lang="en-US" altLang="ko-KR" sz="1200" dirty="0" smtClean="0"/>
                        <a:t>Ranging</a:t>
                      </a:r>
                      <a:r>
                        <a:rPr lang="en-US" altLang="ko-KR" sz="1200" baseline="0" dirty="0" smtClean="0"/>
                        <a:t> </a:t>
                      </a:r>
                      <a:r>
                        <a:rPr lang="en-US" altLang="ko-KR" sz="1200" dirty="0" smtClean="0"/>
                        <a:t>Mode </a:t>
                      </a:r>
                      <a:endParaRPr lang="en-US" altLang="ko-KR" sz="1200" b="0" i="0" dirty="0" smtClean="0">
                        <a:solidFill>
                          <a:schemeClr val="tx1"/>
                        </a:solidFill>
                      </a:endParaRPr>
                    </a:p>
                  </a:txBody>
                  <a:tcPr marL="36000" marR="36000" marT="0" marB="0"/>
                </a:tc>
                <a:tc>
                  <a:txBody>
                    <a:bodyPr/>
                    <a:lstStyle/>
                    <a:p>
                      <a:pPr latinLnBrk="1"/>
                      <a:r>
                        <a:rPr lang="en-US" altLang="ko-KR" sz="1200" dirty="0" smtClean="0"/>
                        <a:t>1</a:t>
                      </a:r>
                      <a:r>
                        <a:rPr lang="en-US" altLang="ko-KR" sz="1200" baseline="0" dirty="0" smtClean="0"/>
                        <a:t> bit</a:t>
                      </a:r>
                      <a:endParaRPr lang="ko-KR" altLang="en-US" sz="1200" dirty="0"/>
                    </a:p>
                  </a:txBody>
                  <a:tcPr marL="36000" marR="36000" marT="0" marB="0"/>
                </a:tc>
                <a:tc>
                  <a:txBody>
                    <a:bodyPr/>
                    <a:lstStyle/>
                    <a:p>
                      <a:pPr algn="l"/>
                      <a:r>
                        <a:rPr lang="en-US" altLang="ko-KR" sz="1100" dirty="0" smtClean="0"/>
                        <a:t>0: SS-TWR</a:t>
                      </a:r>
                    </a:p>
                    <a:p>
                      <a:pPr algn="l"/>
                      <a:r>
                        <a:rPr lang="en-US" altLang="ko-KR" sz="1100" dirty="0" smtClean="0"/>
                        <a:t>1: DS-TWR</a:t>
                      </a:r>
                      <a:endParaRPr lang="en-US" altLang="ko-KR" sz="1100" b="0" i="0" dirty="0" smtClean="0">
                        <a:solidFill>
                          <a:schemeClr val="tx1"/>
                        </a:solidFill>
                      </a:endParaRPr>
                    </a:p>
                  </a:txBody>
                  <a:tcPr marL="36000" marR="36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olidFill>
                            <a:schemeClr val="tx1"/>
                          </a:solidFill>
                        </a:rPr>
                        <a:t>Indicates if the ranging is SS-TWR (0) i.e., no final reply poll; or DS-TWR (1) i.e., includes a final reply poll. </a:t>
                      </a:r>
                      <a:endParaRPr lang="ko-KR" altLang="ko-KR" sz="1100" dirty="0" smtClean="0">
                        <a:solidFill>
                          <a:schemeClr val="tx1"/>
                        </a:solidFill>
                      </a:endParaRPr>
                    </a:p>
                  </a:txBody>
                  <a:tcPr marL="36000" marR="36000" marT="0" marB="0"/>
                </a:tc>
                <a:extLst>
                  <a:ext uri="{0D108BD9-81ED-4DB2-BD59-A6C34878D82A}">
                    <a16:rowId xmlns:a16="http://schemas.microsoft.com/office/drawing/2014/main" xmlns="" val="10005"/>
                  </a:ext>
                </a:extLst>
              </a:tr>
              <a:tr h="329382">
                <a:tc>
                  <a:txBody>
                    <a:bodyPr/>
                    <a:lstStyle/>
                    <a:p>
                      <a:pPr algn="l"/>
                      <a:r>
                        <a:rPr lang="en-US" altLang="ko-KR" sz="1200" dirty="0" smtClean="0"/>
                        <a:t>Time</a:t>
                      </a:r>
                      <a:r>
                        <a:rPr lang="en-US" altLang="ko-KR" sz="1200" baseline="0" dirty="0" smtClean="0"/>
                        <a:t>  Structure Indicator</a:t>
                      </a:r>
                      <a:endParaRPr lang="en-US" altLang="ko-KR" sz="1200" b="0" i="0" dirty="0" smtClean="0">
                        <a:solidFill>
                          <a:schemeClr val="tx1"/>
                        </a:solidFill>
                      </a:endParaRPr>
                    </a:p>
                  </a:txBody>
                  <a:tcPr marL="36000" marR="36000" marT="0" marB="0"/>
                </a:tc>
                <a:tc>
                  <a:txBody>
                    <a:bodyPr/>
                    <a:lstStyle/>
                    <a:p>
                      <a:pPr latinLnBrk="1"/>
                      <a:r>
                        <a:rPr lang="en-US" altLang="ko-KR" sz="1200" dirty="0" smtClean="0"/>
                        <a:t>1 bit</a:t>
                      </a:r>
                      <a:endParaRPr lang="ko-KR" altLang="en-US" sz="1200" dirty="0"/>
                    </a:p>
                  </a:txBody>
                  <a:tcPr marL="36000" marR="3600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100" dirty="0" smtClean="0"/>
                        <a:t>0:</a:t>
                      </a:r>
                      <a:r>
                        <a:rPr lang="en-US" altLang="ko-KR" sz="11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100" baseline="0" dirty="0" smtClean="0"/>
                        <a:t>1: Invoking Interval Update IE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100" baseline="0" dirty="0" smtClean="0"/>
                        <a:t>    and  Block Structure IEs</a:t>
                      </a:r>
                      <a:endParaRPr lang="en-US" altLang="ko-KR" sz="1100" b="0" i="0" baseline="0" dirty="0" smtClean="0">
                        <a:solidFill>
                          <a:schemeClr val="tx1"/>
                        </a:solidFill>
                      </a:endParaRPr>
                    </a:p>
                  </a:txBody>
                  <a:tcPr marL="36000" marR="3600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100" dirty="0" smtClean="0">
                          <a:solidFill>
                            <a:schemeClr val="tx1"/>
                          </a:solidFill>
                        </a:rPr>
                        <a:t>Indicates if  the Interval</a:t>
                      </a:r>
                      <a:r>
                        <a:rPr lang="en-US" altLang="ko-KR" sz="1100" baseline="0" dirty="0" smtClean="0">
                          <a:solidFill>
                            <a:schemeClr val="tx1"/>
                          </a:solidFill>
                        </a:rPr>
                        <a:t> IE is invoked (0) i.e., </a:t>
                      </a:r>
                      <a:r>
                        <a:rPr lang="en-US" altLang="ko-KR" sz="1100" dirty="0" smtClean="0">
                          <a:solidFill>
                            <a:schemeClr val="tx1"/>
                          </a:solidFill>
                        </a:rPr>
                        <a:t>Interval</a:t>
                      </a:r>
                      <a:r>
                        <a:rPr lang="en-US" altLang="ko-KR" sz="1100" baseline="0" dirty="0" smtClean="0">
                          <a:solidFill>
                            <a:schemeClr val="tx1"/>
                          </a:solidFill>
                        </a:rPr>
                        <a:t> based mode; </a:t>
                      </a:r>
                      <a:r>
                        <a:rPr lang="en-US" altLang="ko-KR" sz="1100" dirty="0" smtClean="0">
                          <a:solidFill>
                            <a:schemeClr val="tx1"/>
                          </a:solidFill>
                        </a:rPr>
                        <a:t>or</a:t>
                      </a:r>
                      <a:r>
                        <a:rPr lang="en-US" altLang="ko-KR" sz="1100" baseline="0" dirty="0" smtClean="0">
                          <a:solidFill>
                            <a:schemeClr val="tx1"/>
                          </a:solidFill>
                        </a:rPr>
                        <a:t> </a:t>
                      </a:r>
                      <a:r>
                        <a:rPr lang="en-US" altLang="ko-KR" sz="1100" baseline="0" dirty="0" smtClean="0"/>
                        <a:t>Interval Update IE and Block Structure </a:t>
                      </a:r>
                      <a:r>
                        <a:rPr lang="en-US" altLang="ko-KR" sz="1100" baseline="0" dirty="0" smtClean="0">
                          <a:solidFill>
                            <a:schemeClr val="tx1"/>
                          </a:solidFill>
                        </a:rPr>
                        <a:t>Block Structure IEs are invoked </a:t>
                      </a:r>
                      <a:r>
                        <a:rPr lang="en-US" altLang="ko-KR" sz="1100" dirty="0" smtClean="0">
                          <a:solidFill>
                            <a:schemeClr val="tx1"/>
                          </a:solidFill>
                        </a:rPr>
                        <a:t>(1) i.e., Block</a:t>
                      </a:r>
                      <a:r>
                        <a:rPr lang="en-US" altLang="ko-KR" sz="1100" baseline="0" dirty="0" smtClean="0">
                          <a:solidFill>
                            <a:schemeClr val="tx1"/>
                          </a:solidFill>
                        </a:rPr>
                        <a:t> based mode</a:t>
                      </a:r>
                      <a:endParaRPr lang="ko-KR" altLang="ko-KR" sz="1100" dirty="0" smtClean="0">
                        <a:solidFill>
                          <a:schemeClr val="tx1"/>
                        </a:solidFill>
                      </a:endParaRPr>
                    </a:p>
                  </a:txBody>
                  <a:tcPr marL="36000" marR="36000" marT="0" marB="0"/>
                </a:tc>
                <a:extLst>
                  <a:ext uri="{0D108BD9-81ED-4DB2-BD59-A6C34878D82A}">
                    <a16:rowId xmlns:a16="http://schemas.microsoft.com/office/drawing/2014/main" xmlns="" val="10006"/>
                  </a:ext>
                </a:extLst>
              </a:tr>
              <a:tr h="244533">
                <a:tc>
                  <a:txBody>
                    <a:bodyPr/>
                    <a:lstStyle/>
                    <a:p>
                      <a:pPr algn="l"/>
                      <a:r>
                        <a:rPr lang="en-US" altLang="ko-KR" sz="1200" i="1" kern="1200" baseline="0" dirty="0" err="1" smtClean="0"/>
                        <a:t>MinimumBlockLength</a:t>
                      </a:r>
                      <a:endParaRPr lang="en-US" altLang="ko-KR" sz="1200" b="0" i="1" kern="1200" baseline="0" dirty="0" smtClean="0">
                        <a:solidFill>
                          <a:schemeClr val="tx1"/>
                        </a:solidFill>
                        <a:latin typeface="+mn-lt"/>
                        <a:ea typeface="+mn-ea"/>
                        <a:cs typeface="+mn-cs"/>
                      </a:endParaRPr>
                    </a:p>
                  </a:txBody>
                  <a:tcPr marL="36000" marR="36000" marT="0" marB="0"/>
                </a:tc>
                <a:tc>
                  <a:txBody>
                    <a:bodyPr/>
                    <a:lstStyle/>
                    <a:p>
                      <a:pPr latinLnBrk="1"/>
                      <a:r>
                        <a:rPr lang="en-US" altLang="ko-KR" sz="1200" dirty="0" smtClean="0"/>
                        <a:t>TBD</a:t>
                      </a:r>
                      <a:endParaRPr lang="ko-KR" altLang="en-US" sz="1200" dirty="0"/>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t># of TU</a:t>
                      </a:r>
                      <a:endParaRPr lang="en-US" altLang="ko-KR" sz="1100" b="0" i="0" dirty="0" smtClean="0">
                        <a:solidFill>
                          <a:schemeClr val="tx1"/>
                        </a:solidFill>
                      </a:endParaRPr>
                    </a:p>
                  </a:txBody>
                  <a:tcPr marL="36000" marR="36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olidFill>
                            <a:schemeClr val="tx1"/>
                          </a:solidFill>
                        </a:rPr>
                        <a:t>Specifies the length (duration) of minimum</a:t>
                      </a:r>
                      <a:r>
                        <a:rPr lang="en-US" altLang="ko-KR" sz="1100" baseline="0" dirty="0" smtClean="0">
                          <a:solidFill>
                            <a:schemeClr val="tx1"/>
                          </a:solidFill>
                        </a:rPr>
                        <a:t> length of Ranging Block</a:t>
                      </a:r>
                      <a:endParaRPr lang="ko-KR" altLang="ko-KR" sz="1100" dirty="0" smtClean="0">
                        <a:solidFill>
                          <a:schemeClr val="tx1"/>
                        </a:solidFill>
                      </a:endParaRPr>
                    </a:p>
                  </a:txBody>
                  <a:tcPr marL="36000" marR="36000" marT="0" marB="0"/>
                </a:tc>
                <a:extLst>
                  <a:ext uri="{0D108BD9-81ED-4DB2-BD59-A6C34878D82A}">
                    <a16:rowId xmlns:a16="http://schemas.microsoft.com/office/drawing/2014/main" xmlns="" val="10007"/>
                  </a:ext>
                </a:extLst>
              </a:tr>
              <a:tr h="244533">
                <a:tc>
                  <a:txBody>
                    <a:bodyPr/>
                    <a:lstStyle/>
                    <a:p>
                      <a:pPr algn="ctr"/>
                      <a:r>
                        <a:rPr lang="en-US" altLang="ko-KR" sz="1200" kern="1200" dirty="0" smtClean="0">
                          <a:solidFill>
                            <a:schemeClr val="tx1"/>
                          </a:solidFill>
                          <a:latin typeface="+mn-lt"/>
                          <a:ea typeface="+mn-ea"/>
                          <a:cs typeface="+mn-cs"/>
                        </a:rPr>
                        <a:t>Multiplier for </a:t>
                      </a:r>
                      <a:r>
                        <a:rPr lang="en-US" altLang="ko-KR" sz="1200" i="1" kern="1200" dirty="0" err="1" smtClean="0">
                          <a:solidFill>
                            <a:schemeClr val="tx1"/>
                          </a:solidFill>
                          <a:latin typeface="+mn-lt"/>
                          <a:ea typeface="+mn-ea"/>
                          <a:cs typeface="+mn-cs"/>
                        </a:rPr>
                        <a:t>MinimumBlock</a:t>
                      </a:r>
                      <a:r>
                        <a:rPr lang="en-US" altLang="ko-KR" sz="1200" i="1" kern="1200" baseline="0" dirty="0" err="1" smtClean="0">
                          <a:solidFill>
                            <a:schemeClr val="tx1"/>
                          </a:solidFill>
                          <a:latin typeface="+mn-lt"/>
                          <a:ea typeface="+mn-ea"/>
                          <a:cs typeface="+mn-cs"/>
                        </a:rPr>
                        <a:t>Length</a:t>
                      </a:r>
                      <a:endParaRPr lang="en-US" altLang="ko-KR" sz="1200" i="1" kern="1200" dirty="0" smtClean="0">
                        <a:solidFill>
                          <a:schemeClr val="tx1"/>
                        </a:solidFill>
                        <a:latin typeface="+mn-lt"/>
                        <a:ea typeface="+mn-ea"/>
                        <a:cs typeface="+mn-cs"/>
                      </a:endParaRPr>
                    </a:p>
                  </a:txBody>
                  <a:tcPr marL="36000" marR="36000" marT="0" marB="0"/>
                </a:tc>
                <a:tc>
                  <a:txBody>
                    <a:bodyPr/>
                    <a:lstStyle/>
                    <a:p>
                      <a:pPr latinLnBrk="1"/>
                      <a:r>
                        <a:rPr lang="en-US" altLang="ko-KR" sz="1200" dirty="0" smtClean="0"/>
                        <a:t>TBD</a:t>
                      </a:r>
                      <a:endParaRPr lang="ko-KR" altLang="en-US" sz="1200" dirty="0"/>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b="0" i="0" dirty="0" smtClean="0">
                          <a:solidFill>
                            <a:schemeClr val="tx1"/>
                          </a:solidFill>
                        </a:rPr>
                        <a:t>Integer</a:t>
                      </a:r>
                    </a:p>
                  </a:txBody>
                  <a:tcPr marL="36000" marR="36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olidFill>
                            <a:schemeClr val="tx1"/>
                          </a:solidFill>
                        </a:rPr>
                        <a:t>Indicates the multiplier for </a:t>
                      </a:r>
                      <a:r>
                        <a:rPr lang="en-US" altLang="ko-KR" sz="1100" i="1" dirty="0" err="1" smtClean="0">
                          <a:solidFill>
                            <a:schemeClr val="tx1"/>
                          </a:solidFill>
                        </a:rPr>
                        <a:t>MinimumBlockLength</a:t>
                      </a:r>
                      <a:r>
                        <a:rPr lang="en-US" altLang="ko-KR" sz="1100" baseline="0" dirty="0" smtClean="0">
                          <a:solidFill>
                            <a:schemeClr val="tx1"/>
                          </a:solidFill>
                        </a:rPr>
                        <a:t> to calculate the length of Ranging Block</a:t>
                      </a:r>
                      <a:endParaRPr lang="ko-KR" altLang="ko-KR" sz="1100" dirty="0" smtClean="0">
                        <a:solidFill>
                          <a:schemeClr val="tx1"/>
                        </a:solidFill>
                      </a:endParaRPr>
                    </a:p>
                  </a:txBody>
                  <a:tcPr marL="36000" marR="36000" marT="0" marB="0"/>
                </a:tc>
              </a:tr>
              <a:tr h="214435">
                <a:tc>
                  <a:txBody>
                    <a:bodyPr/>
                    <a:lstStyle/>
                    <a:p>
                      <a:pPr algn="l"/>
                      <a:r>
                        <a:rPr lang="en-US" altLang="ko-KR" sz="1200" dirty="0" smtClean="0"/>
                        <a:t>Length of </a:t>
                      </a:r>
                      <a:r>
                        <a:rPr lang="en-US" altLang="ko-KR" sz="1200" baseline="0" dirty="0" smtClean="0"/>
                        <a:t> </a:t>
                      </a:r>
                      <a:r>
                        <a:rPr lang="en-US" altLang="ko-KR" sz="1200" dirty="0" smtClean="0"/>
                        <a:t>Ranging Slot </a:t>
                      </a:r>
                      <a:endParaRPr lang="en-US" altLang="ko-KR" sz="1200" b="0" i="0" dirty="0" smtClean="0">
                        <a:solidFill>
                          <a:schemeClr val="tx1"/>
                        </a:solidFill>
                      </a:endParaRPr>
                    </a:p>
                  </a:txBody>
                  <a:tcPr marL="36000" marR="36000" marT="0" marB="0"/>
                </a:tc>
                <a:tc>
                  <a:txBody>
                    <a:bodyPr/>
                    <a:lstStyle/>
                    <a:p>
                      <a:pPr latinLnBrk="1"/>
                      <a:r>
                        <a:rPr lang="en-US" altLang="ko-KR" sz="1200" dirty="0" smtClean="0"/>
                        <a:t>TBD</a:t>
                      </a:r>
                      <a:endParaRPr lang="ko-KR" altLang="en-US" sz="1200" dirty="0"/>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t># of TU</a:t>
                      </a:r>
                      <a:endParaRPr lang="en-US" altLang="ko-KR" sz="1100" b="0" i="0" dirty="0" smtClean="0">
                        <a:solidFill>
                          <a:schemeClr val="tx1"/>
                        </a:solidFill>
                      </a:endParaRPr>
                    </a:p>
                  </a:txBody>
                  <a:tcPr marL="36000" marR="36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olidFill>
                            <a:schemeClr val="tx1"/>
                          </a:solidFill>
                        </a:rPr>
                        <a:t>Specifies the length (duration) of each Ranging</a:t>
                      </a:r>
                      <a:r>
                        <a:rPr lang="en-US" altLang="ko-KR" sz="1100" baseline="0" dirty="0" smtClean="0">
                          <a:solidFill>
                            <a:schemeClr val="tx1"/>
                          </a:solidFill>
                        </a:rPr>
                        <a:t> S</a:t>
                      </a:r>
                      <a:r>
                        <a:rPr lang="en-US" altLang="ko-KR" sz="1100" dirty="0" smtClean="0">
                          <a:solidFill>
                            <a:schemeClr val="tx1"/>
                          </a:solidFill>
                        </a:rPr>
                        <a:t>lot  </a:t>
                      </a:r>
                      <a:endParaRPr lang="ko-KR" altLang="ko-KR" sz="1100" dirty="0" smtClean="0">
                        <a:solidFill>
                          <a:schemeClr val="tx1"/>
                        </a:solidFill>
                      </a:endParaRPr>
                    </a:p>
                  </a:txBody>
                  <a:tcPr marL="36000" marR="36000" marT="0" marB="0"/>
                </a:tc>
                <a:extLst>
                  <a:ext uri="{0D108BD9-81ED-4DB2-BD59-A6C34878D82A}">
                    <a16:rowId xmlns:a16="http://schemas.microsoft.com/office/drawing/2014/main" xmlns="" val="10008"/>
                  </a:ext>
                </a:extLst>
              </a:tr>
              <a:tr h="254815">
                <a:tc>
                  <a:txBody>
                    <a:bodyPr/>
                    <a:lstStyle/>
                    <a:p>
                      <a:pPr algn="l"/>
                      <a:r>
                        <a:rPr lang="en-US" altLang="ko-KR" sz="1200" dirty="0" smtClean="0"/>
                        <a:t>Length</a:t>
                      </a:r>
                      <a:r>
                        <a:rPr lang="en-US" altLang="ko-KR" sz="1200" baseline="0" dirty="0" smtClean="0"/>
                        <a:t> </a:t>
                      </a:r>
                      <a:r>
                        <a:rPr lang="en-US" altLang="ko-KR" sz="1200" dirty="0" smtClean="0"/>
                        <a:t>of </a:t>
                      </a:r>
                      <a:r>
                        <a:rPr lang="en-US" altLang="ko-KR" sz="1200" baseline="0" dirty="0" smtClean="0"/>
                        <a:t> </a:t>
                      </a:r>
                      <a:r>
                        <a:rPr lang="en-US" altLang="ko-KR" sz="1200" dirty="0" smtClean="0"/>
                        <a:t>Ranging Round</a:t>
                      </a:r>
                      <a:endParaRPr lang="en-US" altLang="ko-KR" sz="1200" b="0" i="0" dirty="0" smtClean="0">
                        <a:solidFill>
                          <a:schemeClr val="tx1"/>
                        </a:solidFill>
                      </a:endParaRPr>
                    </a:p>
                  </a:txBody>
                  <a:tcPr marL="36000" marR="36000" marT="0" marB="0"/>
                </a:tc>
                <a:tc>
                  <a:txBody>
                    <a:bodyPr/>
                    <a:lstStyle/>
                    <a:p>
                      <a:pPr latinLnBrk="1"/>
                      <a:r>
                        <a:rPr lang="en-US" altLang="ko-KR" sz="1200" dirty="0" smtClean="0"/>
                        <a:t>TBD</a:t>
                      </a:r>
                      <a:endParaRPr lang="ko-KR" altLang="en-US" sz="1200" dirty="0"/>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t># of slots</a:t>
                      </a:r>
                      <a:endParaRPr lang="en-US" altLang="ko-KR" sz="1100" b="0" i="0" dirty="0" smtClean="0">
                        <a:solidFill>
                          <a:schemeClr val="tx1"/>
                        </a:solidFill>
                      </a:endParaRPr>
                    </a:p>
                  </a:txBody>
                  <a:tcPr marL="36000" marR="36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olidFill>
                            <a:schemeClr val="tx1"/>
                          </a:solidFill>
                        </a:rPr>
                        <a:t>Specifies the length (duration) of Ranging</a:t>
                      </a:r>
                      <a:r>
                        <a:rPr lang="en-US" altLang="ko-KR" sz="1100" baseline="0" dirty="0" smtClean="0">
                          <a:solidFill>
                            <a:schemeClr val="tx1"/>
                          </a:solidFill>
                        </a:rPr>
                        <a:t> R</a:t>
                      </a:r>
                      <a:r>
                        <a:rPr lang="en-US" altLang="ko-KR" sz="1100" dirty="0" smtClean="0">
                          <a:solidFill>
                            <a:schemeClr val="tx1"/>
                          </a:solidFill>
                        </a:rPr>
                        <a:t>ound</a:t>
                      </a:r>
                      <a:endParaRPr lang="ko-KR" altLang="ko-KR" sz="1100" dirty="0" smtClean="0">
                        <a:solidFill>
                          <a:schemeClr val="tx1"/>
                        </a:solidFill>
                      </a:endParaRPr>
                    </a:p>
                  </a:txBody>
                  <a:tcPr marL="36000" marR="36000" marT="0" marB="0"/>
                </a:tc>
                <a:extLst>
                  <a:ext uri="{0D108BD9-81ED-4DB2-BD59-A6C34878D82A}">
                    <a16:rowId xmlns:a16="http://schemas.microsoft.com/office/drawing/2014/main" xmlns="" val="10009"/>
                  </a:ext>
                </a:extLst>
              </a:tr>
              <a:tr h="254815">
                <a:tc>
                  <a:txBody>
                    <a:bodyPr/>
                    <a:lstStyle/>
                    <a:p>
                      <a:pPr algn="l"/>
                      <a:r>
                        <a:rPr lang="en-US" altLang="ko-KR" sz="1200" b="0" i="0" dirty="0" smtClean="0">
                          <a:solidFill>
                            <a:schemeClr val="tx1"/>
                          </a:solidFill>
                        </a:rPr>
                        <a:t># of Ranging</a:t>
                      </a:r>
                      <a:r>
                        <a:rPr lang="en-US" altLang="ko-KR" sz="1200" b="0" i="0" baseline="0" dirty="0" smtClean="0">
                          <a:solidFill>
                            <a:schemeClr val="tx1"/>
                          </a:solidFill>
                        </a:rPr>
                        <a:t> Rounds</a:t>
                      </a:r>
                      <a:endParaRPr lang="en-US" altLang="ko-KR" sz="1200" b="0" i="0" dirty="0" smtClean="0">
                        <a:solidFill>
                          <a:schemeClr val="tx1"/>
                        </a:solidFill>
                      </a:endParaRPr>
                    </a:p>
                  </a:txBody>
                  <a:tcPr marL="36000" marR="36000" marT="0" marB="0"/>
                </a:tc>
                <a:tc>
                  <a:txBody>
                    <a:bodyPr/>
                    <a:lstStyle/>
                    <a:p>
                      <a:pPr latinLnBrk="1"/>
                      <a:r>
                        <a:rPr lang="en-US" altLang="ko-KR" sz="1200" dirty="0" smtClean="0"/>
                        <a:t>TBD</a:t>
                      </a:r>
                      <a:endParaRPr lang="ko-KR" altLang="en-US" sz="1200" dirty="0"/>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b="0" i="0" dirty="0" smtClean="0">
                          <a:solidFill>
                            <a:schemeClr val="tx1"/>
                          </a:solidFill>
                        </a:rPr>
                        <a:t>integer</a:t>
                      </a:r>
                    </a:p>
                  </a:txBody>
                  <a:tcPr marL="36000" marR="36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olidFill>
                            <a:schemeClr val="tx1"/>
                          </a:solidFill>
                        </a:rPr>
                        <a:t>Specifies the number of Ranging</a:t>
                      </a:r>
                      <a:r>
                        <a:rPr lang="en-US" altLang="ko-KR" sz="1100" baseline="0" dirty="0" smtClean="0">
                          <a:solidFill>
                            <a:schemeClr val="tx1"/>
                          </a:solidFill>
                        </a:rPr>
                        <a:t> Rounds in a Ranging Block</a:t>
                      </a:r>
                      <a:endParaRPr lang="ko-KR" altLang="ko-KR" sz="1100" dirty="0" smtClean="0">
                        <a:solidFill>
                          <a:schemeClr val="tx1"/>
                        </a:solidFill>
                      </a:endParaRPr>
                    </a:p>
                  </a:txBody>
                  <a:tcPr marL="36000" marR="36000" marT="0" marB="0"/>
                </a:tc>
                <a:extLst>
                  <a:ext uri="{0D108BD9-81ED-4DB2-BD59-A6C34878D82A}">
                    <a16:rowId xmlns:a16="http://schemas.microsoft.com/office/drawing/2014/main" xmlns="" val="10010"/>
                  </a:ext>
                </a:extLst>
              </a:tr>
              <a:tr h="397409">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t>Deferred</a:t>
                      </a:r>
                    </a:p>
                    <a:p>
                      <a:pPr algn="l" latinLnBrk="1"/>
                      <a:endParaRPr lang="ko-KR" altLang="en-US" sz="1200" dirty="0"/>
                    </a:p>
                  </a:txBody>
                  <a:tcPr marL="36000" marR="36000" marT="0" marB="0"/>
                </a:tc>
                <a:tc>
                  <a:txBody>
                    <a:bodyPr/>
                    <a:lstStyle/>
                    <a:p>
                      <a:pPr latinLnBrk="1"/>
                      <a:r>
                        <a:rPr lang="en-US" altLang="ko-KR" sz="1200" dirty="0" smtClean="0"/>
                        <a:t>1 bit</a:t>
                      </a:r>
                      <a:endParaRPr lang="ko-KR" altLang="en-US" sz="1200" dirty="0"/>
                    </a:p>
                  </a:txBody>
                  <a:tcPr marL="36000" marR="3600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100" dirty="0" smtClean="0"/>
                        <a:t>0: No need to use  deferred</a:t>
                      </a:r>
                      <a:r>
                        <a:rPr lang="en-US" altLang="ko-KR" sz="1100" baseline="0" dirty="0" smtClean="0"/>
                        <a:t> frame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100" baseline="0" dirty="0" smtClean="0"/>
                        <a:t>1: Need to use  </a:t>
                      </a:r>
                      <a:r>
                        <a:rPr lang="en-US" altLang="ko-KR" sz="1100" dirty="0" smtClean="0"/>
                        <a:t>deferred</a:t>
                      </a:r>
                      <a:r>
                        <a:rPr lang="en-US" altLang="ko-KR" sz="1100" baseline="0" dirty="0" smtClean="0"/>
                        <a:t> frame</a:t>
                      </a:r>
                      <a:endParaRPr lang="en-US" altLang="ko-KR" sz="1100" b="0" i="0" baseline="0" dirty="0" smtClean="0">
                        <a:solidFill>
                          <a:schemeClr val="tx1"/>
                        </a:solidFill>
                      </a:endParaRPr>
                    </a:p>
                  </a:txBody>
                  <a:tcPr marL="36000" marR="36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olidFill>
                            <a:schemeClr val="tx1"/>
                          </a:solidFill>
                        </a:rPr>
                        <a:t>Indicates whether the deferred</a:t>
                      </a:r>
                      <a:r>
                        <a:rPr lang="en-US" altLang="ko-KR" sz="1100" baseline="0" dirty="0" smtClean="0">
                          <a:solidFill>
                            <a:schemeClr val="tx1"/>
                          </a:solidFill>
                        </a:rPr>
                        <a:t> frame is required or not </a:t>
                      </a:r>
                      <a:r>
                        <a:rPr lang="en-US" altLang="ko-KR" sz="1100" dirty="0" smtClean="0">
                          <a:solidFill>
                            <a:schemeClr val="tx1"/>
                          </a:solidFill>
                        </a:rPr>
                        <a:t> </a:t>
                      </a:r>
                      <a:endParaRPr lang="ko-KR" altLang="ko-KR" sz="1100" dirty="0" smtClean="0">
                        <a:solidFill>
                          <a:schemeClr val="tx1"/>
                        </a:solidFill>
                      </a:endParaRPr>
                    </a:p>
                  </a:txBody>
                  <a:tcPr marL="36000" marR="36000" marT="0" marB="0"/>
                </a:tc>
                <a:extLst>
                  <a:ext uri="{0D108BD9-81ED-4DB2-BD59-A6C34878D82A}">
                    <a16:rowId xmlns:a16="http://schemas.microsoft.com/office/drawing/2014/main" xmlns="" val="10011"/>
                  </a:ext>
                </a:extLst>
              </a:tr>
            </a:tbl>
          </a:graphicData>
        </a:graphic>
      </p:graphicFrame>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38413788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en-US" smtClean="0"/>
              <a:t>Slide </a:t>
            </a:r>
            <a:fld id="{7FFA85FD-E192-4C2D-9860-28C59D48001D}" type="slidenum">
              <a:rPr lang="en-US" altLang="en-US" smtClean="0"/>
              <a:pPr/>
              <a:t>15</a:t>
            </a:fld>
            <a:endParaRPr lang="en-US" altLang="en-US"/>
          </a:p>
        </p:txBody>
      </p:sp>
      <p:sp>
        <p:nvSpPr>
          <p:cNvPr id="12" name="Rectangle 2"/>
          <p:cNvSpPr>
            <a:spLocks noGrp="1" noChangeArrowheads="1"/>
          </p:cNvSpPr>
          <p:nvPr>
            <p:ph type="title"/>
          </p:nvPr>
        </p:nvSpPr>
        <p:spPr>
          <a:xfrm>
            <a:off x="685800" y="685800"/>
            <a:ext cx="7772400" cy="1066800"/>
          </a:xfrm>
          <a:ln/>
        </p:spPr>
        <p:txBody>
          <a:bodyPr/>
          <a:lstStyle/>
          <a:p>
            <a:r>
              <a:rPr lang="en-US" altLang="ko-KR" sz="3200" dirty="0">
                <a:solidFill>
                  <a:schemeClr val="tx1"/>
                </a:solidFill>
                <a:ea typeface="맑은 고딕"/>
                <a:cs typeface="Times New Roman"/>
              </a:rPr>
              <a:t>Ranging </a:t>
            </a:r>
            <a:r>
              <a:rPr lang="en-US" altLang="ko-KR" sz="3200" dirty="0" smtClean="0">
                <a:solidFill>
                  <a:schemeClr val="tx1"/>
                </a:solidFill>
                <a:ea typeface="맑은 고딕"/>
                <a:cs typeface="Times New Roman"/>
              </a:rPr>
              <a:t>Interval Update </a:t>
            </a:r>
            <a:r>
              <a:rPr lang="en-US" altLang="ko-KR" sz="3200" dirty="0" smtClean="0">
                <a:ea typeface="맑은 고딕"/>
                <a:cs typeface="Times New Roman"/>
              </a:rPr>
              <a:t>IE</a:t>
            </a:r>
            <a:endParaRPr lang="en-US" altLang="ko-KR" sz="3200" i="1" dirty="0">
              <a:ea typeface="맑은 고딕"/>
              <a:cs typeface="Times New Roman"/>
            </a:endParaRPr>
          </a:p>
        </p:txBody>
      </p:sp>
      <p:graphicFrame>
        <p:nvGraphicFramePr>
          <p:cNvPr id="2" name="표 1"/>
          <p:cNvGraphicFramePr>
            <a:graphicFrameLocks noGrp="1"/>
          </p:cNvGraphicFramePr>
          <p:nvPr>
            <p:extLst>
              <p:ext uri="{D42A27DB-BD31-4B8C-83A1-F6EECF244321}">
                <p14:modId xmlns:p14="http://schemas.microsoft.com/office/powerpoint/2010/main" val="874024971"/>
              </p:ext>
            </p:extLst>
          </p:nvPr>
        </p:nvGraphicFramePr>
        <p:xfrm>
          <a:off x="33720" y="2113032"/>
          <a:ext cx="9080125" cy="1105664"/>
        </p:xfrm>
        <a:graphic>
          <a:graphicData uri="http://schemas.openxmlformats.org/drawingml/2006/table">
            <a:tbl>
              <a:tblPr firstRow="1" bandRow="1">
                <a:tableStyleId>{9D7B26C5-4107-4FEC-AEDC-1716B250A1EF}</a:tableStyleId>
              </a:tblPr>
              <a:tblGrid>
                <a:gridCol w="1886513">
                  <a:extLst>
                    <a:ext uri="{9D8B030D-6E8A-4147-A177-3AD203B41FA5}">
                      <a16:colId xmlns:a16="http://schemas.microsoft.com/office/drawing/2014/main" xmlns="" val="20000"/>
                    </a:ext>
                  </a:extLst>
                </a:gridCol>
                <a:gridCol w="561759">
                  <a:extLst>
                    <a:ext uri="{9D8B030D-6E8A-4147-A177-3AD203B41FA5}">
                      <a16:colId xmlns:a16="http://schemas.microsoft.com/office/drawing/2014/main" xmlns="" val="20001"/>
                    </a:ext>
                  </a:extLst>
                </a:gridCol>
                <a:gridCol w="2376264">
                  <a:extLst>
                    <a:ext uri="{9D8B030D-6E8A-4147-A177-3AD203B41FA5}">
                      <a16:colId xmlns:a16="http://schemas.microsoft.com/office/drawing/2014/main" xmlns="" val="20002"/>
                    </a:ext>
                  </a:extLst>
                </a:gridCol>
                <a:gridCol w="4255589">
                  <a:extLst>
                    <a:ext uri="{9D8B030D-6E8A-4147-A177-3AD203B41FA5}">
                      <a16:colId xmlns:a16="http://schemas.microsoft.com/office/drawing/2014/main" xmlns="" val="20003"/>
                    </a:ext>
                  </a:extLst>
                </a:gridCol>
              </a:tblGrid>
              <a:tr h="288032">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Parameters</a:t>
                      </a:r>
                      <a:endParaRPr lang="en-US" altLang="ko-KR" sz="1200" dirty="0" smtClean="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ym typeface="SF Hello Semibold"/>
                        </a:rPr>
                        <a:t>Size</a:t>
                      </a:r>
                      <a:endParaRPr lang="en-US" altLang="ko-KR" sz="1100" dirty="0" smtClean="0">
                        <a:latin typeface="SF Hello Semibold"/>
                        <a:ea typeface="SF Hello Semibold"/>
                        <a:cs typeface="SF Hello Semibold"/>
                        <a:sym typeface="SF Hello Semibold"/>
                      </a:endParaRPr>
                    </a:p>
                  </a:txBody>
                  <a:tcPr marL="36000" marR="36000" marT="0" marB="0"/>
                </a:tc>
                <a:tc>
                  <a:txBody>
                    <a:bodyPr/>
                    <a:lstStyle/>
                    <a:p>
                      <a:pPr algn="l" defTabSz="457200">
                        <a:tabLst/>
                        <a:defRPr sz="1800">
                          <a:solidFill>
                            <a:srgbClr val="000000"/>
                          </a:solidFill>
                        </a:defRPr>
                      </a:pPr>
                      <a:r>
                        <a:rPr lang="en-US" altLang="ko-KR" sz="1200" dirty="0" smtClean="0">
                          <a:sym typeface="SF Hello Semibold"/>
                        </a:rPr>
                        <a:t>Value</a:t>
                      </a:r>
                      <a:endParaRPr lang="en-US" altLang="ko-KR" sz="1200" dirty="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Description</a:t>
                      </a:r>
                      <a:endParaRPr lang="en-US" altLang="ko-KR" sz="1200" dirty="0" smtClean="0">
                        <a:latin typeface="SF Hello Semibold"/>
                        <a:ea typeface="SF Hello Semibold"/>
                        <a:cs typeface="SF Hello Semibold"/>
                        <a:sym typeface="SF Hello Semibold"/>
                      </a:endParaRPr>
                    </a:p>
                  </a:txBody>
                  <a:tcPr marL="36000" marR="36000" marT="0" marB="0"/>
                </a:tc>
                <a:extLst>
                  <a:ext uri="{0D108BD9-81ED-4DB2-BD59-A6C34878D82A}">
                    <a16:rowId xmlns:a16="http://schemas.microsoft.com/office/drawing/2014/main" xmlns="" val="10000"/>
                  </a:ext>
                </a:extLst>
              </a:tr>
              <a:tr h="451872">
                <a:tc>
                  <a:txBody>
                    <a:bodyPr/>
                    <a:lstStyle/>
                    <a:p>
                      <a:pPr algn="ctr"/>
                      <a:r>
                        <a:rPr lang="en-US" altLang="ko-KR" sz="1200" kern="1200" dirty="0" smtClean="0">
                          <a:solidFill>
                            <a:schemeClr val="tx1"/>
                          </a:solidFill>
                          <a:latin typeface="+mn-lt"/>
                          <a:ea typeface="+mn-ea"/>
                          <a:cs typeface="+mn-cs"/>
                        </a:rPr>
                        <a:t>Multiplier for </a:t>
                      </a:r>
                      <a:r>
                        <a:rPr lang="en-US" altLang="ko-KR" sz="1200" i="1" kern="1200" dirty="0" err="1" smtClean="0">
                          <a:solidFill>
                            <a:schemeClr val="tx1"/>
                          </a:solidFill>
                          <a:latin typeface="+mn-lt"/>
                          <a:ea typeface="+mn-ea"/>
                          <a:cs typeface="+mn-cs"/>
                        </a:rPr>
                        <a:t>MinimumBlock</a:t>
                      </a:r>
                      <a:r>
                        <a:rPr lang="en-US" altLang="ko-KR" sz="1200" i="1" kern="1200" baseline="0" dirty="0" err="1" smtClean="0">
                          <a:solidFill>
                            <a:schemeClr val="tx1"/>
                          </a:solidFill>
                          <a:latin typeface="+mn-lt"/>
                          <a:ea typeface="+mn-ea"/>
                          <a:cs typeface="+mn-cs"/>
                        </a:rPr>
                        <a:t>Length</a:t>
                      </a:r>
                      <a:endParaRPr lang="en-US" altLang="ko-KR" sz="1200" i="1" kern="1200" dirty="0" smtClean="0">
                        <a:solidFill>
                          <a:schemeClr val="tx1"/>
                        </a:solidFill>
                        <a:latin typeface="+mn-lt"/>
                        <a:ea typeface="+mn-ea"/>
                        <a:cs typeface="+mn-cs"/>
                      </a:endParaRPr>
                    </a:p>
                  </a:txBody>
                  <a:tcPr marL="36000" marR="36000" marT="0" marB="0"/>
                </a:tc>
                <a:tc>
                  <a:txBody>
                    <a:bodyPr/>
                    <a:lstStyle/>
                    <a:p>
                      <a:pPr latinLnBrk="1"/>
                      <a:r>
                        <a:rPr lang="en-US" altLang="ko-KR" sz="1200" dirty="0" smtClean="0"/>
                        <a:t>TBD</a:t>
                      </a:r>
                      <a:endParaRPr lang="ko-KR" altLang="en-US" sz="1200" dirty="0"/>
                    </a:p>
                  </a:txBody>
                  <a:tcPr marL="36000" marR="36000" marT="0" marB="0"/>
                </a:tc>
                <a:tc>
                  <a:txBody>
                    <a:bodyPr/>
                    <a:lstStyle/>
                    <a:p>
                      <a:pPr algn="l"/>
                      <a:r>
                        <a:rPr lang="en-US" altLang="ko-KR" sz="1200" dirty="0" smtClean="0"/>
                        <a:t>Integer</a:t>
                      </a:r>
                      <a:endParaRPr lang="en-US" altLang="ko-KR" sz="1200" b="0" i="0" dirty="0" smtClean="0">
                        <a:solidFill>
                          <a:schemeClr val="tx1"/>
                        </a:solidFill>
                      </a:endParaRPr>
                    </a:p>
                  </a:txBody>
                  <a:tcPr marL="36000" marR="36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olidFill>
                            <a:schemeClr val="tx1"/>
                          </a:solidFill>
                        </a:rPr>
                        <a:t>Indicates the multiplier for </a:t>
                      </a:r>
                      <a:r>
                        <a:rPr lang="en-US" altLang="ko-KR" sz="1200" i="1" dirty="0" err="1" smtClean="0">
                          <a:solidFill>
                            <a:schemeClr val="tx1"/>
                          </a:solidFill>
                        </a:rPr>
                        <a:t>MinimumBlockLength</a:t>
                      </a:r>
                      <a:r>
                        <a:rPr lang="en-US" altLang="ko-KR" sz="1200" baseline="0" dirty="0" smtClean="0">
                          <a:solidFill>
                            <a:schemeClr val="tx1"/>
                          </a:solidFill>
                        </a:rPr>
                        <a:t> to calculate the Ranging Interval</a:t>
                      </a:r>
                      <a:endParaRPr lang="ko-KR" altLang="ko-KR" sz="1200" dirty="0" smtClean="0">
                        <a:solidFill>
                          <a:schemeClr val="tx1"/>
                        </a:solidFill>
                      </a:endParaRPr>
                    </a:p>
                  </a:txBody>
                  <a:tcPr marL="36000" marR="36000" marT="0" marB="0"/>
                </a:tc>
                <a:extLst>
                  <a:ext uri="{0D108BD9-81ED-4DB2-BD59-A6C34878D82A}">
                    <a16:rowId xmlns:a16="http://schemas.microsoft.com/office/drawing/2014/main" xmlns="" val="10001"/>
                  </a:ext>
                </a:extLst>
              </a:tr>
              <a:tr h="354320">
                <a:tc>
                  <a:txBody>
                    <a:bodyPr/>
                    <a:lstStyle/>
                    <a:p>
                      <a:pPr algn="ctr"/>
                      <a:r>
                        <a:rPr lang="en-US" altLang="ko-KR" sz="1200" kern="1200" dirty="0" smtClean="0">
                          <a:solidFill>
                            <a:schemeClr val="tx1"/>
                          </a:solidFill>
                          <a:latin typeface="+mn-lt"/>
                          <a:ea typeface="+mn-ea"/>
                          <a:cs typeface="+mn-cs"/>
                        </a:rPr>
                        <a:t>Multiplier for  </a:t>
                      </a:r>
                    </a:p>
                    <a:p>
                      <a:pPr algn="l"/>
                      <a:r>
                        <a:rPr lang="en-US" altLang="ko-KR" sz="1200" kern="1200" dirty="0" smtClean="0">
                          <a:solidFill>
                            <a:schemeClr val="tx1"/>
                          </a:solidFill>
                          <a:latin typeface="+mn-lt"/>
                          <a:ea typeface="+mn-ea"/>
                          <a:cs typeface="+mn-cs"/>
                        </a:rPr>
                        <a:t>Length of  Ranging Slot </a:t>
                      </a:r>
                    </a:p>
                  </a:txBody>
                  <a:tcPr marL="36000" marR="36000" marT="0" marB="0"/>
                </a:tc>
                <a:tc>
                  <a:txBody>
                    <a:bodyPr/>
                    <a:lstStyle/>
                    <a:p>
                      <a:pPr latinLnBrk="1"/>
                      <a:r>
                        <a:rPr lang="en-US" altLang="ko-KR" sz="1200" dirty="0" smtClean="0"/>
                        <a:t>TBD</a:t>
                      </a:r>
                      <a:endParaRPr lang="ko-KR" altLang="en-US" sz="1200" dirty="0"/>
                    </a:p>
                  </a:txBody>
                  <a:tcPr marL="36000" marR="36000" marT="0" marB="0"/>
                </a:tc>
                <a:tc>
                  <a:txBody>
                    <a:bodyPr/>
                    <a:lstStyle/>
                    <a:p>
                      <a:pPr algn="l"/>
                      <a:r>
                        <a:rPr lang="en-US" altLang="ko-KR" sz="1200" dirty="0" smtClean="0"/>
                        <a:t>Integer</a:t>
                      </a:r>
                      <a:endParaRPr lang="en-US" altLang="ko-KR" sz="1200" b="0" i="0" dirty="0" smtClean="0">
                        <a:solidFill>
                          <a:schemeClr val="tx1"/>
                        </a:solidFill>
                      </a:endParaRPr>
                    </a:p>
                  </a:txBody>
                  <a:tcPr marL="36000" marR="36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olidFill>
                            <a:schemeClr val="tx1"/>
                          </a:solidFill>
                        </a:rPr>
                        <a:t>Indicates the multiplier for </a:t>
                      </a:r>
                      <a:r>
                        <a:rPr lang="en-US" altLang="ko-KR" sz="1200" kern="1200" dirty="0" smtClean="0">
                          <a:solidFill>
                            <a:schemeClr val="tx1"/>
                          </a:solidFill>
                          <a:latin typeface="+mn-lt"/>
                          <a:ea typeface="+mn-ea"/>
                          <a:cs typeface="+mn-cs"/>
                        </a:rPr>
                        <a:t>Length of  Ranging Slot </a:t>
                      </a:r>
                      <a:r>
                        <a:rPr lang="en-US" altLang="ko-KR" sz="1200" baseline="0" dirty="0" smtClean="0">
                          <a:solidFill>
                            <a:schemeClr val="tx1"/>
                          </a:solidFill>
                        </a:rPr>
                        <a:t> to calculate the Ranging Interval</a:t>
                      </a:r>
                      <a:endParaRPr lang="ko-KR" altLang="ko-KR" sz="1200" dirty="0" smtClean="0">
                        <a:solidFill>
                          <a:schemeClr val="tx1"/>
                        </a:solidFill>
                      </a:endParaRPr>
                    </a:p>
                  </a:txBody>
                  <a:tcPr marL="36000" marR="36000" marT="0" marB="0"/>
                </a:tc>
                <a:extLst>
                  <a:ext uri="{0D108BD9-81ED-4DB2-BD59-A6C34878D82A}">
                    <a16:rowId xmlns:a16="http://schemas.microsoft.com/office/drawing/2014/main" xmlns="" val="10002"/>
                  </a:ext>
                </a:extLst>
              </a:tr>
            </a:tbl>
          </a:graphicData>
        </a:graphic>
      </p:graphicFrame>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26375687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en-US" smtClean="0"/>
              <a:t>Slide </a:t>
            </a:r>
            <a:fld id="{7FFA85FD-E192-4C2D-9860-28C59D48001D}" type="slidenum">
              <a:rPr lang="en-US" altLang="en-US" smtClean="0"/>
              <a:pPr/>
              <a:t>16</a:t>
            </a:fld>
            <a:endParaRPr lang="en-US" altLang="en-US"/>
          </a:p>
        </p:txBody>
      </p:sp>
      <p:sp>
        <p:nvSpPr>
          <p:cNvPr id="12" name="Rectangle 2"/>
          <p:cNvSpPr>
            <a:spLocks noGrp="1" noChangeArrowheads="1"/>
          </p:cNvSpPr>
          <p:nvPr>
            <p:ph type="title"/>
          </p:nvPr>
        </p:nvSpPr>
        <p:spPr>
          <a:xfrm>
            <a:off x="685800" y="685800"/>
            <a:ext cx="7772400" cy="1066800"/>
          </a:xfrm>
          <a:ln/>
        </p:spPr>
        <p:txBody>
          <a:bodyPr/>
          <a:lstStyle/>
          <a:p>
            <a:r>
              <a:rPr lang="en-US" altLang="ko-KR" sz="3200" dirty="0">
                <a:solidFill>
                  <a:schemeClr val="tx1"/>
                </a:solidFill>
                <a:ea typeface="맑은 고딕"/>
                <a:cs typeface="Times New Roman"/>
              </a:rPr>
              <a:t>Ranging </a:t>
            </a:r>
            <a:r>
              <a:rPr lang="en-US" altLang="ko-KR" sz="3200" dirty="0">
                <a:solidFill>
                  <a:schemeClr val="tx1"/>
                </a:solidFill>
              </a:rPr>
              <a:t>Block Structure </a:t>
            </a:r>
            <a:r>
              <a:rPr lang="en-US" altLang="ko-KR" sz="3200" dirty="0" smtClean="0">
                <a:solidFill>
                  <a:schemeClr val="tx1"/>
                </a:solidFill>
              </a:rPr>
              <a:t>IEs :</a:t>
            </a:r>
            <a:br>
              <a:rPr lang="en-US" altLang="ko-KR" sz="3200" dirty="0" smtClean="0">
                <a:solidFill>
                  <a:schemeClr val="tx1"/>
                </a:solidFill>
              </a:rPr>
            </a:br>
            <a:r>
              <a:rPr lang="en-US" altLang="ko-KR" sz="3200" dirty="0" smtClean="0">
                <a:solidFill>
                  <a:schemeClr val="tx1"/>
                </a:solidFill>
              </a:rPr>
              <a:t>Ranging </a:t>
            </a:r>
            <a:r>
              <a:rPr lang="en-US" altLang="ko-KR" sz="3200" dirty="0" smtClean="0">
                <a:solidFill>
                  <a:schemeClr val="tx1"/>
                </a:solidFill>
                <a:ea typeface="맑은 고딕"/>
                <a:cs typeface="Times New Roman"/>
              </a:rPr>
              <a:t>Round </a:t>
            </a:r>
            <a:r>
              <a:rPr lang="en-US" altLang="ko-KR" sz="3200" dirty="0">
                <a:solidFill>
                  <a:schemeClr val="tx1"/>
                </a:solidFill>
                <a:ea typeface="맑은 고딕"/>
                <a:cs typeface="Times New Roman"/>
              </a:rPr>
              <a:t>Start IE  </a:t>
            </a:r>
            <a:endParaRPr lang="en-US" altLang="ko-KR" sz="3200" i="1" dirty="0">
              <a:solidFill>
                <a:schemeClr val="tx1"/>
              </a:solidFill>
              <a:ea typeface="맑은 고딕"/>
              <a:cs typeface="Times New Roman"/>
            </a:endParaRPr>
          </a:p>
        </p:txBody>
      </p:sp>
      <p:graphicFrame>
        <p:nvGraphicFramePr>
          <p:cNvPr id="2" name="표 1"/>
          <p:cNvGraphicFramePr>
            <a:graphicFrameLocks noGrp="1"/>
          </p:cNvGraphicFramePr>
          <p:nvPr>
            <p:extLst>
              <p:ext uri="{D42A27DB-BD31-4B8C-83A1-F6EECF244321}">
                <p14:modId xmlns:p14="http://schemas.microsoft.com/office/powerpoint/2010/main" val="3590319356"/>
              </p:ext>
            </p:extLst>
          </p:nvPr>
        </p:nvGraphicFramePr>
        <p:xfrm>
          <a:off x="33720" y="2113032"/>
          <a:ext cx="9080125" cy="2720360"/>
        </p:xfrm>
        <a:graphic>
          <a:graphicData uri="http://schemas.openxmlformats.org/drawingml/2006/table">
            <a:tbl>
              <a:tblPr firstRow="1" bandRow="1">
                <a:tableStyleId>{9D7B26C5-4107-4FEC-AEDC-1716B250A1EF}</a:tableStyleId>
              </a:tblPr>
              <a:tblGrid>
                <a:gridCol w="1886513">
                  <a:extLst>
                    <a:ext uri="{9D8B030D-6E8A-4147-A177-3AD203B41FA5}">
                      <a16:colId xmlns:a16="http://schemas.microsoft.com/office/drawing/2014/main" xmlns="" val="20000"/>
                    </a:ext>
                  </a:extLst>
                </a:gridCol>
                <a:gridCol w="561759">
                  <a:extLst>
                    <a:ext uri="{9D8B030D-6E8A-4147-A177-3AD203B41FA5}">
                      <a16:colId xmlns:a16="http://schemas.microsoft.com/office/drawing/2014/main" xmlns="" val="20001"/>
                    </a:ext>
                  </a:extLst>
                </a:gridCol>
                <a:gridCol w="2376264">
                  <a:extLst>
                    <a:ext uri="{9D8B030D-6E8A-4147-A177-3AD203B41FA5}">
                      <a16:colId xmlns:a16="http://schemas.microsoft.com/office/drawing/2014/main" xmlns="" val="20002"/>
                    </a:ext>
                  </a:extLst>
                </a:gridCol>
                <a:gridCol w="4255589">
                  <a:extLst>
                    <a:ext uri="{9D8B030D-6E8A-4147-A177-3AD203B41FA5}">
                      <a16:colId xmlns:a16="http://schemas.microsoft.com/office/drawing/2014/main" xmlns="" val="20003"/>
                    </a:ext>
                  </a:extLst>
                </a:gridCol>
              </a:tblGrid>
              <a:tr h="288032">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Parameters</a:t>
                      </a:r>
                      <a:endParaRPr lang="en-US" altLang="ko-KR" sz="1200" dirty="0" smtClean="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ym typeface="SF Hello Semibold"/>
                        </a:rPr>
                        <a:t>Size</a:t>
                      </a:r>
                      <a:endParaRPr lang="en-US" altLang="ko-KR" sz="1100" dirty="0" smtClean="0">
                        <a:latin typeface="SF Hello Semibold"/>
                        <a:ea typeface="SF Hello Semibold"/>
                        <a:cs typeface="SF Hello Semibold"/>
                        <a:sym typeface="SF Hello Semibold"/>
                      </a:endParaRPr>
                    </a:p>
                  </a:txBody>
                  <a:tcPr marL="36000" marR="36000" marT="0" marB="0"/>
                </a:tc>
                <a:tc>
                  <a:txBody>
                    <a:bodyPr/>
                    <a:lstStyle/>
                    <a:p>
                      <a:pPr algn="l" defTabSz="457200">
                        <a:tabLst/>
                        <a:defRPr sz="1800">
                          <a:solidFill>
                            <a:srgbClr val="000000"/>
                          </a:solidFill>
                        </a:defRPr>
                      </a:pPr>
                      <a:r>
                        <a:rPr lang="en-US" altLang="ko-KR" sz="1200" dirty="0" smtClean="0">
                          <a:sym typeface="SF Hello Semibold"/>
                        </a:rPr>
                        <a:t>Value</a:t>
                      </a:r>
                      <a:endParaRPr lang="en-US" altLang="ko-KR" sz="1200" dirty="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Description</a:t>
                      </a:r>
                      <a:endParaRPr lang="en-US" altLang="ko-KR" sz="1200" dirty="0" smtClean="0">
                        <a:latin typeface="SF Hello Semibold"/>
                        <a:ea typeface="SF Hello Semibold"/>
                        <a:cs typeface="SF Hello Semibold"/>
                        <a:sym typeface="SF Hello Semibold"/>
                      </a:endParaRPr>
                    </a:p>
                  </a:txBody>
                  <a:tcPr marL="36000" marR="36000" marT="0" marB="0"/>
                </a:tc>
                <a:extLst>
                  <a:ext uri="{0D108BD9-81ED-4DB2-BD59-A6C34878D82A}">
                    <a16:rowId xmlns:a16="http://schemas.microsoft.com/office/drawing/2014/main" xmlns="" val="10000"/>
                  </a:ext>
                </a:extLst>
              </a:tr>
              <a:tr h="451872">
                <a:tc>
                  <a:txBody>
                    <a:bodyPr/>
                    <a:lstStyle/>
                    <a:p>
                      <a:pPr algn="l" defTabSz="457200">
                        <a:tabLst/>
                        <a:defRPr sz="1800"/>
                      </a:pPr>
                      <a:r>
                        <a:rPr sz="1200" kern="1200" dirty="0" err="1">
                          <a:solidFill>
                            <a:schemeClr val="tx1"/>
                          </a:solidFill>
                          <a:latin typeface="+mn-lt"/>
                          <a:ea typeface="+mn-ea"/>
                          <a:cs typeface="+mn-cs"/>
                          <a:sym typeface="SF Hello Regular"/>
                        </a:rPr>
                        <a:t>UWB_Session_ID</a:t>
                      </a:r>
                      <a:endParaRPr sz="1200" kern="1200" dirty="0">
                        <a:solidFill>
                          <a:schemeClr val="tx1"/>
                        </a:solidFill>
                        <a:latin typeface="+mn-lt"/>
                        <a:ea typeface="+mn-ea"/>
                        <a:cs typeface="+mn-cs"/>
                        <a:sym typeface="SF Hello Regular"/>
                      </a:endParaRP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4</a:t>
                      </a:r>
                    </a:p>
                  </a:txBody>
                  <a:tcPr marL="38100" marR="38100" marT="38100" marB="38100" horzOverflow="overflow"/>
                </a:tc>
                <a:tc>
                  <a:txBody>
                    <a:bodyPr/>
                    <a:lstStyle/>
                    <a:p>
                      <a:pPr algn="l" defTabSz="457200">
                        <a:tabLst/>
                        <a:defRPr sz="2400">
                          <a:solidFill>
                            <a:srgbClr val="7F7F7F"/>
                          </a:solidFill>
                          <a:latin typeface="SF Hello Regular"/>
                          <a:ea typeface="SF Hello Regular"/>
                          <a:cs typeface="SF Hello Regular"/>
                          <a:sym typeface="SF Hello Regular"/>
                        </a:defRPr>
                      </a:pPr>
                      <a:r>
                        <a:rPr sz="1200" kern="1200" dirty="0">
                          <a:solidFill>
                            <a:schemeClr val="tx1"/>
                          </a:solidFill>
                          <a:latin typeface="+mn-lt"/>
                          <a:ea typeface="+mn-ea"/>
                          <a:cs typeface="+mn-cs"/>
                        </a:rPr>
                        <a:t>0 - (2</a:t>
                      </a:r>
                      <a:r>
                        <a:rPr sz="1200" kern="1200" baseline="30000" dirty="0">
                          <a:solidFill>
                            <a:schemeClr val="tx1"/>
                          </a:solidFill>
                          <a:latin typeface="+mn-lt"/>
                          <a:ea typeface="+mn-ea"/>
                          <a:cs typeface="+mn-cs"/>
                        </a:rPr>
                        <a:t>32</a:t>
                      </a:r>
                      <a:r>
                        <a:rPr sz="1200" kern="1200" dirty="0">
                          <a:solidFill>
                            <a:schemeClr val="tx1"/>
                          </a:solidFill>
                          <a:latin typeface="+mn-lt"/>
                          <a:ea typeface="+mn-ea"/>
                          <a:cs typeface="+mn-cs"/>
                        </a:rPr>
                        <a:t>-1)</a:t>
                      </a: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ID of the UWB ranging session</a:t>
                      </a:r>
                    </a:p>
                  </a:txBody>
                  <a:tcPr marL="38100" marR="38100" marT="38100" marB="38100" horzOverflow="overflow"/>
                </a:tc>
                <a:extLst>
                  <a:ext uri="{0D108BD9-81ED-4DB2-BD59-A6C34878D82A}">
                    <a16:rowId xmlns:a16="http://schemas.microsoft.com/office/drawing/2014/main" xmlns="" val="10001"/>
                  </a:ext>
                </a:extLst>
              </a:tr>
              <a:tr h="451872">
                <a:tc>
                  <a:txBody>
                    <a:bodyPr/>
                    <a:lstStyle/>
                    <a:p>
                      <a:pPr algn="l" defTabSz="457200">
                        <a:tabLst/>
                        <a:defRPr sz="1800"/>
                      </a:pPr>
                      <a:r>
                        <a:rPr sz="1200" kern="1200" dirty="0" err="1">
                          <a:solidFill>
                            <a:schemeClr val="tx1"/>
                          </a:solidFill>
                          <a:latin typeface="+mn-lt"/>
                          <a:ea typeface="+mn-ea"/>
                          <a:cs typeface="+mn-cs"/>
                          <a:sym typeface="SF Hello Regular"/>
                        </a:rPr>
                        <a:t>Ranging_Block</a:t>
                      </a:r>
                      <a:endParaRPr sz="1200" kern="1200" dirty="0">
                        <a:solidFill>
                          <a:schemeClr val="tx1"/>
                        </a:solidFill>
                        <a:latin typeface="+mn-lt"/>
                        <a:ea typeface="+mn-ea"/>
                        <a:cs typeface="+mn-cs"/>
                        <a:sym typeface="SF Hello Regular"/>
                      </a:endParaRP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2</a:t>
                      </a:r>
                    </a:p>
                  </a:txBody>
                  <a:tcPr marL="38100" marR="38100" marT="38100" marB="38100" horzOverflow="overflow"/>
                </a:tc>
                <a:tc>
                  <a:txBody>
                    <a:bodyPr/>
                    <a:lstStyle/>
                    <a:p>
                      <a:pPr algn="l" defTabSz="457200">
                        <a:tabLst/>
                        <a:defRPr sz="1800"/>
                      </a:pPr>
                      <a:r>
                        <a:rPr sz="1200" kern="1200">
                          <a:solidFill>
                            <a:schemeClr val="tx1"/>
                          </a:solidFill>
                          <a:latin typeface="+mn-lt"/>
                          <a:ea typeface="+mn-ea"/>
                          <a:cs typeface="+mn-cs"/>
                          <a:sym typeface="SF Hello Regular"/>
                        </a:rPr>
                        <a:t>0 - 65535</a:t>
                      </a:r>
                    </a:p>
                  </a:txBody>
                  <a:tcPr marL="38100" marR="38100" marT="38100" marB="38100" horzOverflow="overflow"/>
                </a:tc>
                <a:tc>
                  <a:txBody>
                    <a:bodyPr/>
                    <a:lstStyle/>
                    <a:p>
                      <a:pPr algn="l" defTabSz="457200">
                        <a:tabLst/>
                        <a:defRPr sz="1800"/>
                      </a:pPr>
                      <a:r>
                        <a:rPr sz="1200" kern="1200" dirty="0" smtClean="0">
                          <a:solidFill>
                            <a:schemeClr val="tx1"/>
                          </a:solidFill>
                          <a:latin typeface="+mn-lt"/>
                          <a:ea typeface="+mn-ea"/>
                          <a:cs typeface="+mn-cs"/>
                          <a:sym typeface="SF Hello Regular"/>
                        </a:rPr>
                        <a:t>Index </a:t>
                      </a:r>
                      <a:r>
                        <a:rPr sz="1200" kern="1200" dirty="0">
                          <a:solidFill>
                            <a:schemeClr val="tx1"/>
                          </a:solidFill>
                          <a:latin typeface="+mn-lt"/>
                          <a:ea typeface="+mn-ea"/>
                          <a:cs typeface="+mn-cs"/>
                          <a:sym typeface="SF Hello Regular"/>
                        </a:rPr>
                        <a:t>of current ranging block</a:t>
                      </a:r>
                    </a:p>
                  </a:txBody>
                  <a:tcPr marL="38100" marR="38100" marT="38100" marB="38100" horzOverflow="overflow"/>
                </a:tc>
                <a:extLst>
                  <a:ext uri="{0D108BD9-81ED-4DB2-BD59-A6C34878D82A}">
                    <a16:rowId xmlns:a16="http://schemas.microsoft.com/office/drawing/2014/main" xmlns="" val="10002"/>
                  </a:ext>
                </a:extLst>
              </a:tr>
              <a:tr h="451872">
                <a:tc>
                  <a:txBody>
                    <a:bodyPr/>
                    <a:lstStyle/>
                    <a:p>
                      <a:pPr algn="l" defTabSz="457200">
                        <a:tabLst/>
                        <a:defRPr sz="1800"/>
                      </a:pPr>
                      <a:r>
                        <a:rPr sz="1200" kern="1200">
                          <a:solidFill>
                            <a:schemeClr val="tx1"/>
                          </a:solidFill>
                          <a:latin typeface="+mn-lt"/>
                          <a:ea typeface="+mn-ea"/>
                          <a:cs typeface="+mn-cs"/>
                          <a:sym typeface="SF Hello Regular"/>
                        </a:rPr>
                        <a:t>Hopping_Mode</a:t>
                      </a: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1</a:t>
                      </a: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0:No Hopping
1:Hopping</a:t>
                      </a: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Hop mode for the current ranging block as set from the ranging exchange in the previous ranging </a:t>
                      </a:r>
                      <a:r>
                        <a:rPr lang="en-US" sz="1200" kern="1200" dirty="0" smtClean="0">
                          <a:solidFill>
                            <a:schemeClr val="tx1"/>
                          </a:solidFill>
                          <a:latin typeface="+mn-lt"/>
                          <a:ea typeface="+mn-ea"/>
                          <a:cs typeface="+mn-cs"/>
                          <a:sym typeface="SF Hello Regular"/>
                        </a:rPr>
                        <a:t>block</a:t>
                      </a:r>
                      <a:endParaRPr sz="1200" kern="1200" dirty="0">
                        <a:solidFill>
                          <a:schemeClr val="tx1"/>
                        </a:solidFill>
                        <a:latin typeface="+mn-lt"/>
                        <a:ea typeface="+mn-ea"/>
                        <a:cs typeface="+mn-cs"/>
                        <a:sym typeface="SF Hello Regular"/>
                      </a:endParaRPr>
                    </a:p>
                  </a:txBody>
                  <a:tcPr marL="38100" marR="38100" marT="38100" marB="38100" horzOverflow="overflow"/>
                </a:tc>
                <a:extLst>
                  <a:ext uri="{0D108BD9-81ED-4DB2-BD59-A6C34878D82A}">
                    <a16:rowId xmlns:a16="http://schemas.microsoft.com/office/drawing/2014/main" xmlns="" val="10003"/>
                  </a:ext>
                </a:extLst>
              </a:tr>
              <a:tr h="451872">
                <a:tc>
                  <a:txBody>
                    <a:bodyPr/>
                    <a:lstStyle/>
                    <a:p>
                      <a:pPr algn="l" defTabSz="457200">
                        <a:tabLst/>
                        <a:defRPr sz="1800"/>
                      </a:pPr>
                      <a:r>
                        <a:rPr sz="1200" kern="1200">
                          <a:solidFill>
                            <a:schemeClr val="tx1"/>
                          </a:solidFill>
                          <a:latin typeface="+mn-lt"/>
                          <a:ea typeface="+mn-ea"/>
                          <a:cs typeface="+mn-cs"/>
                          <a:sym typeface="SF Hello Regular"/>
                        </a:rPr>
                        <a:t>Round_Index</a:t>
                      </a:r>
                    </a:p>
                  </a:txBody>
                  <a:tcPr marL="38100" marR="38100" marT="38100" marB="38100" horzOverflow="overflow"/>
                </a:tc>
                <a:tc>
                  <a:txBody>
                    <a:bodyPr/>
                    <a:lstStyle/>
                    <a:p>
                      <a:pPr algn="l" defTabSz="457200">
                        <a:tabLst/>
                        <a:defRPr sz="1800"/>
                      </a:pPr>
                      <a:r>
                        <a:rPr sz="1200" kern="1200">
                          <a:solidFill>
                            <a:schemeClr val="tx1"/>
                          </a:solidFill>
                          <a:latin typeface="+mn-lt"/>
                          <a:ea typeface="+mn-ea"/>
                          <a:cs typeface="+mn-cs"/>
                          <a:sym typeface="SF Hello Regular"/>
                        </a:rPr>
                        <a:t>2</a:t>
                      </a:r>
                    </a:p>
                  </a:txBody>
                  <a:tcPr marL="38100" marR="38100" marT="38100" marB="38100" horzOverflow="overflow"/>
                </a:tc>
                <a:tc>
                  <a:txBody>
                    <a:bodyPr/>
                    <a:lstStyle/>
                    <a:p>
                      <a:pPr algn="l" defTabSz="457200">
                        <a:tabLst/>
                        <a:defRPr sz="2400">
                          <a:solidFill>
                            <a:schemeClr val="accent6"/>
                          </a:solidFill>
                          <a:latin typeface="SF Hello Regular"/>
                          <a:ea typeface="SF Hello Regular"/>
                          <a:cs typeface="SF Hello Regular"/>
                          <a:sym typeface="SF Hello Regular"/>
                        </a:defRPr>
                      </a:pPr>
                      <a:r>
                        <a:rPr sz="1200" kern="1200" dirty="0">
                          <a:solidFill>
                            <a:schemeClr val="tx1"/>
                          </a:solidFill>
                          <a:latin typeface="+mn-lt"/>
                          <a:ea typeface="+mn-ea"/>
                          <a:cs typeface="+mn-cs"/>
                        </a:rPr>
                        <a:t>0-65535</a:t>
                      </a:r>
                      <a:endParaRPr sz="1200" kern="1200" dirty="0">
                        <a:solidFill>
                          <a:schemeClr val="tx1"/>
                        </a:solidFill>
                        <a:latin typeface="+mn-lt"/>
                        <a:ea typeface="+mn-ea"/>
                        <a:cs typeface="+mn-cs"/>
                        <a:sym typeface="Times New Roman"/>
                      </a:endParaRP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The ranging round index for the current ranging block as set from the ranging exchange in the previous ranging block</a:t>
                      </a:r>
                    </a:p>
                  </a:txBody>
                  <a:tcPr marL="38100" marR="38100" marT="38100" marB="38100" horzOverflow="overflow"/>
                </a:tc>
                <a:extLst>
                  <a:ext uri="{0D108BD9-81ED-4DB2-BD59-A6C34878D82A}">
                    <a16:rowId xmlns:a16="http://schemas.microsoft.com/office/drawing/2014/main" xmlns="" val="10004"/>
                  </a:ext>
                </a:extLst>
              </a:tr>
              <a:tr h="354320">
                <a:tc>
                  <a:txBody>
                    <a:bodyPr/>
                    <a:lstStyle/>
                    <a:p>
                      <a:pPr algn="l" defTabSz="457200">
                        <a:tabLst/>
                        <a:defRPr sz="1800"/>
                      </a:pPr>
                      <a:r>
                        <a:rPr sz="1200" kern="1200" dirty="0" err="1">
                          <a:solidFill>
                            <a:schemeClr val="tx1"/>
                          </a:solidFill>
                          <a:latin typeface="+mn-lt"/>
                          <a:ea typeface="+mn-ea"/>
                          <a:cs typeface="+mn-cs"/>
                          <a:sym typeface="SF Hello Regular"/>
                        </a:rPr>
                        <a:t>Slot_Offset</a:t>
                      </a:r>
                      <a:endParaRPr sz="1200" kern="1200" dirty="0">
                        <a:solidFill>
                          <a:schemeClr val="tx1"/>
                        </a:solidFill>
                        <a:latin typeface="+mn-lt"/>
                        <a:ea typeface="+mn-ea"/>
                        <a:cs typeface="+mn-cs"/>
                        <a:sym typeface="SF Hello Regular"/>
                      </a:endParaRPr>
                    </a:p>
                  </a:txBody>
                  <a:tcPr marL="38100" marR="38100" marT="38100" marB="38100" horzOverflow="overflow"/>
                </a:tc>
                <a:tc>
                  <a:txBody>
                    <a:bodyPr/>
                    <a:lstStyle/>
                    <a:p>
                      <a:pPr algn="l" defTabSz="457200">
                        <a:tabLst/>
                        <a:defRPr sz="1800"/>
                      </a:pPr>
                      <a:r>
                        <a:rPr sz="1200" kern="1200">
                          <a:solidFill>
                            <a:schemeClr val="tx1"/>
                          </a:solidFill>
                          <a:latin typeface="+mn-lt"/>
                          <a:ea typeface="+mn-ea"/>
                          <a:cs typeface="+mn-cs"/>
                          <a:sym typeface="SF Hello Regular"/>
                        </a:rPr>
                        <a:t>1</a:t>
                      </a:r>
                    </a:p>
                  </a:txBody>
                  <a:tcPr marL="38100" marR="38100" marT="38100" marB="38100" horzOverflow="overflow"/>
                </a:tc>
                <a:tc>
                  <a:txBody>
                    <a:bodyPr/>
                    <a:lstStyle/>
                    <a:p>
                      <a:pPr algn="l" defTabSz="457200">
                        <a:tabLst/>
                        <a:defRPr sz="1800"/>
                      </a:pPr>
                      <a:r>
                        <a:rPr sz="1200" kern="1200">
                          <a:solidFill>
                            <a:schemeClr val="tx1"/>
                          </a:solidFill>
                          <a:latin typeface="+mn-lt"/>
                          <a:ea typeface="+mn-ea"/>
                          <a:cs typeface="+mn-cs"/>
                          <a:sym typeface="SF Hello Regular"/>
                        </a:rPr>
                        <a:t>-127-128</a:t>
                      </a:r>
                    </a:p>
                  </a:txBody>
                  <a:tcPr marL="38100" marR="38100" marT="38100" marB="38100" horzOverflow="overflow"/>
                </a:tc>
                <a:tc>
                  <a:txBody>
                    <a:bodyPr/>
                    <a:lstStyle/>
                    <a:p>
                      <a:pPr marL="0" marR="0" indent="0" algn="l" defTabSz="825500" rtl="0" eaLnBrk="1" fontAlgn="auto" latinLnBrk="0" hangingPunct="1">
                        <a:lnSpc>
                          <a:spcPct val="100000"/>
                        </a:lnSpc>
                        <a:spcBef>
                          <a:spcPts val="2400"/>
                        </a:spcBef>
                        <a:spcAft>
                          <a:spcPts val="0"/>
                        </a:spcAft>
                        <a:buClr>
                          <a:srgbClr val="454D52"/>
                        </a:buClr>
                        <a:buSzTx/>
                        <a:buFontTx/>
                        <a:buNone/>
                        <a:tabLst/>
                        <a:defRPr sz="2400">
                          <a:solidFill>
                            <a:srgbClr val="454D52"/>
                          </a:solidFill>
                          <a:latin typeface="+mn-lt"/>
                          <a:ea typeface="+mn-ea"/>
                          <a:cs typeface="+mn-cs"/>
                        </a:defRPr>
                      </a:pPr>
                      <a:r>
                        <a:rPr sz="1200" kern="1200" dirty="0">
                          <a:solidFill>
                            <a:schemeClr val="tx1"/>
                          </a:solidFill>
                          <a:latin typeface="+mn-lt"/>
                          <a:ea typeface="+mn-ea"/>
                          <a:cs typeface="+mn-cs"/>
                        </a:rPr>
                        <a:t>slot offset of the ranging round in the current </a:t>
                      </a:r>
                      <a:r>
                        <a:rPr sz="1200" kern="1200" dirty="0" smtClean="0">
                          <a:solidFill>
                            <a:schemeClr val="tx1"/>
                          </a:solidFill>
                          <a:latin typeface="+mn-lt"/>
                          <a:ea typeface="+mn-ea"/>
                          <a:cs typeface="+mn-cs"/>
                        </a:rPr>
                        <a:t>block</a:t>
                      </a:r>
                      <a:r>
                        <a:rPr lang="en-US" sz="1200" kern="1200" dirty="0" smtClean="0">
                          <a:solidFill>
                            <a:schemeClr val="tx1"/>
                          </a:solidFill>
                          <a:latin typeface="+mn-lt"/>
                          <a:ea typeface="+mn-ea"/>
                          <a:cs typeface="+mn-cs"/>
                        </a:rPr>
                        <a:t>.</a:t>
                      </a:r>
                      <a:r>
                        <a:rPr lang="en-US" altLang="ko-KR" sz="1200" dirty="0" smtClean="0">
                          <a:solidFill>
                            <a:schemeClr val="tx1"/>
                          </a:solidFill>
                        </a:rPr>
                        <a:t> The setting of </a:t>
                      </a:r>
                      <a:r>
                        <a:rPr lang="en-US" altLang="ko-KR" sz="1200" dirty="0" err="1" smtClean="0">
                          <a:solidFill>
                            <a:schemeClr val="tx1"/>
                          </a:solidFill>
                        </a:rPr>
                        <a:t>Slot_Offset</a:t>
                      </a:r>
                      <a:r>
                        <a:rPr lang="en-US" altLang="ko-KR" sz="1200" dirty="0" smtClean="0">
                          <a:solidFill>
                            <a:schemeClr val="tx1"/>
                          </a:solidFill>
                        </a:rPr>
                        <a:t> shall maintain the active ranging round within a block.</a:t>
                      </a:r>
                    </a:p>
                  </a:txBody>
                  <a:tcPr marL="38100" marR="38100" marT="38100" marB="38100" horzOverflow="overflow"/>
                </a:tc>
                <a:extLst>
                  <a:ext uri="{0D108BD9-81ED-4DB2-BD59-A6C34878D82A}">
                    <a16:rowId xmlns:a16="http://schemas.microsoft.com/office/drawing/2014/main" xmlns="" val="10005"/>
                  </a:ext>
                </a:extLst>
              </a:tr>
            </a:tbl>
          </a:graphicData>
        </a:graphic>
      </p:graphicFrame>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2916918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en-US" smtClean="0"/>
              <a:t>Slide </a:t>
            </a:r>
            <a:fld id="{7FFA85FD-E192-4C2D-9860-28C59D48001D}" type="slidenum">
              <a:rPr lang="en-US" altLang="en-US" smtClean="0"/>
              <a:pPr/>
              <a:t>17</a:t>
            </a:fld>
            <a:endParaRPr lang="en-US" altLang="en-US"/>
          </a:p>
        </p:txBody>
      </p:sp>
      <p:sp>
        <p:nvSpPr>
          <p:cNvPr id="12" name="Rectangle 2"/>
          <p:cNvSpPr>
            <a:spLocks noGrp="1" noChangeArrowheads="1"/>
          </p:cNvSpPr>
          <p:nvPr>
            <p:ph type="title"/>
          </p:nvPr>
        </p:nvSpPr>
        <p:spPr>
          <a:xfrm>
            <a:off x="685800" y="685800"/>
            <a:ext cx="7772400" cy="1066800"/>
          </a:xfrm>
          <a:ln/>
        </p:spPr>
        <p:txBody>
          <a:bodyPr/>
          <a:lstStyle/>
          <a:p>
            <a:r>
              <a:rPr lang="en-US" altLang="ko-KR" sz="3200" dirty="0">
                <a:solidFill>
                  <a:schemeClr val="tx1"/>
                </a:solidFill>
                <a:ea typeface="맑은 고딕"/>
                <a:cs typeface="Times New Roman"/>
              </a:rPr>
              <a:t>Ranging </a:t>
            </a:r>
            <a:r>
              <a:rPr lang="en-US" altLang="ko-KR" sz="3200" dirty="0">
                <a:solidFill>
                  <a:schemeClr val="tx1"/>
                </a:solidFill>
              </a:rPr>
              <a:t>Block Structure IEs :</a:t>
            </a:r>
            <a:r>
              <a:rPr lang="en-US" altLang="ko-KR" sz="3200" dirty="0" smtClean="0">
                <a:solidFill>
                  <a:schemeClr val="tx1"/>
                </a:solidFill>
                <a:ea typeface="맑은 고딕"/>
                <a:cs typeface="Times New Roman"/>
              </a:rPr>
              <a:t/>
            </a:r>
            <a:br>
              <a:rPr lang="en-US" altLang="ko-KR" sz="3200" dirty="0" smtClean="0">
                <a:solidFill>
                  <a:schemeClr val="tx1"/>
                </a:solidFill>
                <a:ea typeface="맑은 고딕"/>
                <a:cs typeface="Times New Roman"/>
              </a:rPr>
            </a:br>
            <a:r>
              <a:rPr lang="en-US" altLang="ko-KR" sz="3200" dirty="0" smtClean="0">
                <a:solidFill>
                  <a:schemeClr val="tx1"/>
                </a:solidFill>
                <a:ea typeface="맑은 고딕"/>
                <a:cs typeface="Times New Roman"/>
              </a:rPr>
              <a:t>Next </a:t>
            </a:r>
            <a:r>
              <a:rPr lang="en-US" altLang="ko-KR" sz="3200" dirty="0">
                <a:solidFill>
                  <a:schemeClr val="tx1"/>
                </a:solidFill>
                <a:ea typeface="맑은 고딕"/>
                <a:cs typeface="Times New Roman"/>
              </a:rPr>
              <a:t>Ranging Round </a:t>
            </a:r>
            <a:r>
              <a:rPr lang="en-US" altLang="ko-KR" sz="3200" dirty="0" smtClean="0">
                <a:solidFill>
                  <a:schemeClr val="tx1"/>
                </a:solidFill>
                <a:ea typeface="맑은 고딕"/>
                <a:cs typeface="Times New Roman"/>
              </a:rPr>
              <a:t>IE  </a:t>
            </a:r>
            <a:endParaRPr lang="en-US" altLang="ko-KR" sz="3200" i="1" dirty="0">
              <a:solidFill>
                <a:schemeClr val="tx1"/>
              </a:solidFill>
              <a:ea typeface="맑은 고딕"/>
              <a:cs typeface="Times New Roman"/>
            </a:endParaRPr>
          </a:p>
        </p:txBody>
      </p:sp>
      <p:graphicFrame>
        <p:nvGraphicFramePr>
          <p:cNvPr id="2" name="표 1"/>
          <p:cNvGraphicFramePr>
            <a:graphicFrameLocks noGrp="1"/>
          </p:cNvGraphicFramePr>
          <p:nvPr>
            <p:extLst>
              <p:ext uri="{D42A27DB-BD31-4B8C-83A1-F6EECF244321}">
                <p14:modId xmlns:p14="http://schemas.microsoft.com/office/powerpoint/2010/main" val="253882494"/>
              </p:ext>
            </p:extLst>
          </p:nvPr>
        </p:nvGraphicFramePr>
        <p:xfrm>
          <a:off x="33720" y="2113032"/>
          <a:ext cx="9080125" cy="2449840"/>
        </p:xfrm>
        <a:graphic>
          <a:graphicData uri="http://schemas.openxmlformats.org/drawingml/2006/table">
            <a:tbl>
              <a:tblPr firstRow="1" bandRow="1">
                <a:tableStyleId>{9D7B26C5-4107-4FEC-AEDC-1716B250A1EF}</a:tableStyleId>
              </a:tblPr>
              <a:tblGrid>
                <a:gridCol w="1886513">
                  <a:extLst>
                    <a:ext uri="{9D8B030D-6E8A-4147-A177-3AD203B41FA5}">
                      <a16:colId xmlns:a16="http://schemas.microsoft.com/office/drawing/2014/main" xmlns="" val="20000"/>
                    </a:ext>
                  </a:extLst>
                </a:gridCol>
                <a:gridCol w="561759">
                  <a:extLst>
                    <a:ext uri="{9D8B030D-6E8A-4147-A177-3AD203B41FA5}">
                      <a16:colId xmlns:a16="http://schemas.microsoft.com/office/drawing/2014/main" xmlns="" val="20001"/>
                    </a:ext>
                  </a:extLst>
                </a:gridCol>
                <a:gridCol w="2376264">
                  <a:extLst>
                    <a:ext uri="{9D8B030D-6E8A-4147-A177-3AD203B41FA5}">
                      <a16:colId xmlns:a16="http://schemas.microsoft.com/office/drawing/2014/main" xmlns="" val="20002"/>
                    </a:ext>
                  </a:extLst>
                </a:gridCol>
                <a:gridCol w="4255589">
                  <a:extLst>
                    <a:ext uri="{9D8B030D-6E8A-4147-A177-3AD203B41FA5}">
                      <a16:colId xmlns:a16="http://schemas.microsoft.com/office/drawing/2014/main" xmlns="" val="20003"/>
                    </a:ext>
                  </a:extLst>
                </a:gridCol>
              </a:tblGrid>
              <a:tr h="288032">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Parameters</a:t>
                      </a:r>
                      <a:endParaRPr lang="en-US" altLang="ko-KR" sz="1200" dirty="0" smtClean="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ym typeface="SF Hello Semibold"/>
                        </a:rPr>
                        <a:t>Size</a:t>
                      </a:r>
                      <a:endParaRPr lang="en-US" altLang="ko-KR" sz="1100" dirty="0" smtClean="0">
                        <a:latin typeface="SF Hello Semibold"/>
                        <a:ea typeface="SF Hello Semibold"/>
                        <a:cs typeface="SF Hello Semibold"/>
                        <a:sym typeface="SF Hello Semibold"/>
                      </a:endParaRPr>
                    </a:p>
                  </a:txBody>
                  <a:tcPr marL="36000" marR="36000" marT="0" marB="0"/>
                </a:tc>
                <a:tc>
                  <a:txBody>
                    <a:bodyPr/>
                    <a:lstStyle/>
                    <a:p>
                      <a:pPr algn="l" defTabSz="457200">
                        <a:tabLst/>
                        <a:defRPr sz="1800">
                          <a:solidFill>
                            <a:srgbClr val="000000"/>
                          </a:solidFill>
                        </a:defRPr>
                      </a:pPr>
                      <a:r>
                        <a:rPr lang="en-US" altLang="ko-KR" sz="1200" dirty="0" smtClean="0">
                          <a:sym typeface="SF Hello Semibold"/>
                        </a:rPr>
                        <a:t>Value</a:t>
                      </a:r>
                      <a:endParaRPr lang="en-US" altLang="ko-KR" sz="1200" dirty="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Description</a:t>
                      </a:r>
                      <a:endParaRPr lang="en-US" altLang="ko-KR" sz="1200" dirty="0" smtClean="0">
                        <a:latin typeface="SF Hello Semibold"/>
                        <a:ea typeface="SF Hello Semibold"/>
                        <a:cs typeface="SF Hello Semibold"/>
                        <a:sym typeface="SF Hello Semibold"/>
                      </a:endParaRPr>
                    </a:p>
                  </a:txBody>
                  <a:tcPr marL="36000" marR="36000" marT="0" marB="0"/>
                </a:tc>
                <a:extLst>
                  <a:ext uri="{0D108BD9-81ED-4DB2-BD59-A6C34878D82A}">
                    <a16:rowId xmlns:a16="http://schemas.microsoft.com/office/drawing/2014/main" xmlns="" val="10000"/>
                  </a:ext>
                </a:extLst>
              </a:tr>
              <a:tr h="451872">
                <a:tc>
                  <a:txBody>
                    <a:bodyPr/>
                    <a:lstStyle/>
                    <a:p>
                      <a:pPr algn="l" defTabSz="457200">
                        <a:tabLst/>
                        <a:defRPr sz="1800"/>
                      </a:pPr>
                      <a:r>
                        <a:rPr sz="1200" kern="1200" dirty="0" err="1">
                          <a:solidFill>
                            <a:schemeClr val="tx1"/>
                          </a:solidFill>
                          <a:latin typeface="+mn-lt"/>
                          <a:ea typeface="+mn-ea"/>
                          <a:cs typeface="+mn-cs"/>
                          <a:sym typeface="SF Hello Regular"/>
                        </a:rPr>
                        <a:t>UWB_Session_ID</a:t>
                      </a:r>
                      <a:endParaRPr sz="1200" kern="1200" dirty="0">
                        <a:solidFill>
                          <a:schemeClr val="tx1"/>
                        </a:solidFill>
                        <a:latin typeface="+mn-lt"/>
                        <a:ea typeface="+mn-ea"/>
                        <a:cs typeface="+mn-cs"/>
                        <a:sym typeface="SF Hello Regular"/>
                      </a:endParaRP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4</a:t>
                      </a:r>
                    </a:p>
                  </a:txBody>
                  <a:tcPr marL="38100" marR="38100" marT="38100" marB="38100" horzOverflow="overflow"/>
                </a:tc>
                <a:tc>
                  <a:txBody>
                    <a:bodyPr/>
                    <a:lstStyle/>
                    <a:p>
                      <a:pPr algn="l" defTabSz="457200">
                        <a:tabLst/>
                        <a:defRPr sz="2400">
                          <a:solidFill>
                            <a:srgbClr val="7F7F7F"/>
                          </a:solidFill>
                          <a:latin typeface="SF Hello Regular"/>
                          <a:ea typeface="SF Hello Regular"/>
                          <a:cs typeface="SF Hello Regular"/>
                          <a:sym typeface="SF Hello Regular"/>
                        </a:defRPr>
                      </a:pPr>
                      <a:r>
                        <a:rPr lang="en-US" altLang="ko-KR" sz="1200" kern="1200" dirty="0" smtClean="0">
                          <a:solidFill>
                            <a:schemeClr val="tx1"/>
                          </a:solidFill>
                          <a:latin typeface="+mn-lt"/>
                          <a:ea typeface="+mn-ea"/>
                          <a:cs typeface="+mn-cs"/>
                        </a:rPr>
                        <a:t>0 - (2</a:t>
                      </a:r>
                      <a:r>
                        <a:rPr lang="en-US" altLang="ko-KR" sz="1200" kern="1200" baseline="30000" dirty="0" smtClean="0">
                          <a:solidFill>
                            <a:schemeClr val="tx1"/>
                          </a:solidFill>
                          <a:latin typeface="+mn-lt"/>
                          <a:ea typeface="+mn-ea"/>
                          <a:cs typeface="+mn-cs"/>
                        </a:rPr>
                        <a:t>32</a:t>
                      </a:r>
                      <a:r>
                        <a:rPr lang="en-US" altLang="ko-KR" sz="1200" kern="1200" dirty="0" smtClean="0">
                          <a:solidFill>
                            <a:schemeClr val="tx1"/>
                          </a:solidFill>
                          <a:latin typeface="+mn-lt"/>
                          <a:ea typeface="+mn-ea"/>
                          <a:cs typeface="+mn-cs"/>
                        </a:rPr>
                        <a:t>-1)</a:t>
                      </a:r>
                      <a:endParaRPr lang="en-US" altLang="ko-KR" sz="1200" kern="1200" dirty="0">
                        <a:solidFill>
                          <a:schemeClr val="tx1"/>
                        </a:solidFill>
                        <a:latin typeface="+mn-lt"/>
                        <a:ea typeface="+mn-ea"/>
                        <a:cs typeface="+mn-cs"/>
                      </a:endParaRP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ID of the UWB ranging session</a:t>
                      </a:r>
                    </a:p>
                  </a:txBody>
                  <a:tcPr marL="38100" marR="38100" marT="38100" marB="38100" horzOverflow="overflow"/>
                </a:tc>
                <a:extLst>
                  <a:ext uri="{0D108BD9-81ED-4DB2-BD59-A6C34878D82A}">
                    <a16:rowId xmlns:a16="http://schemas.microsoft.com/office/drawing/2014/main" xmlns="" val="10001"/>
                  </a:ext>
                </a:extLst>
              </a:tr>
              <a:tr h="451872">
                <a:tc>
                  <a:txBody>
                    <a:bodyPr/>
                    <a:lstStyle/>
                    <a:p>
                      <a:pPr algn="l" defTabSz="457200">
                        <a:tabLst/>
                        <a:defRPr sz="1800"/>
                      </a:pPr>
                      <a:r>
                        <a:rPr sz="1200" kern="1200" dirty="0" err="1">
                          <a:solidFill>
                            <a:schemeClr val="tx1"/>
                          </a:solidFill>
                          <a:latin typeface="+mn-lt"/>
                          <a:ea typeface="+mn-ea"/>
                          <a:cs typeface="+mn-cs"/>
                          <a:sym typeface="SF Hello Regular"/>
                        </a:rPr>
                        <a:t>Ranging_Block</a:t>
                      </a:r>
                      <a:endParaRPr sz="1200" kern="1200" dirty="0">
                        <a:solidFill>
                          <a:schemeClr val="tx1"/>
                        </a:solidFill>
                        <a:latin typeface="+mn-lt"/>
                        <a:ea typeface="+mn-ea"/>
                        <a:cs typeface="+mn-cs"/>
                        <a:sym typeface="SF Hello Regular"/>
                      </a:endParaRP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2</a:t>
                      </a: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0 - 65535</a:t>
                      </a:r>
                    </a:p>
                  </a:txBody>
                  <a:tcPr marL="38100" marR="38100" marT="38100" marB="38100" horzOverflow="overflow"/>
                </a:tc>
                <a:tc>
                  <a:txBody>
                    <a:bodyPr/>
                    <a:lstStyle/>
                    <a:p>
                      <a:pPr algn="l" defTabSz="457200">
                        <a:tabLst/>
                        <a:defRPr sz="1800"/>
                      </a:pPr>
                      <a:r>
                        <a:rPr sz="1200" kern="1200" dirty="0" smtClean="0">
                          <a:solidFill>
                            <a:schemeClr val="tx1"/>
                          </a:solidFill>
                          <a:latin typeface="+mn-lt"/>
                          <a:ea typeface="+mn-ea"/>
                          <a:cs typeface="+mn-cs"/>
                          <a:sym typeface="SF Hello Regular"/>
                        </a:rPr>
                        <a:t>Index </a:t>
                      </a:r>
                      <a:r>
                        <a:rPr sz="1200" kern="1200" dirty="0">
                          <a:solidFill>
                            <a:schemeClr val="tx1"/>
                          </a:solidFill>
                          <a:latin typeface="+mn-lt"/>
                          <a:ea typeface="+mn-ea"/>
                          <a:cs typeface="+mn-cs"/>
                          <a:sym typeface="SF Hello Regular"/>
                        </a:rPr>
                        <a:t>of </a:t>
                      </a:r>
                      <a:r>
                        <a:rPr lang="en-US" sz="1200" kern="1200" dirty="0" smtClean="0">
                          <a:solidFill>
                            <a:schemeClr val="tx1"/>
                          </a:solidFill>
                          <a:latin typeface="+mn-lt"/>
                          <a:ea typeface="+mn-ea"/>
                          <a:cs typeface="+mn-cs"/>
                          <a:sym typeface="SF Hello Regular"/>
                        </a:rPr>
                        <a:t>next</a:t>
                      </a:r>
                      <a:r>
                        <a:rPr lang="en-US" sz="1200" kern="1200" baseline="0" dirty="0" smtClean="0">
                          <a:solidFill>
                            <a:schemeClr val="tx1"/>
                          </a:solidFill>
                          <a:latin typeface="+mn-lt"/>
                          <a:ea typeface="+mn-ea"/>
                          <a:cs typeface="+mn-cs"/>
                          <a:sym typeface="SF Hello Regular"/>
                        </a:rPr>
                        <a:t> </a:t>
                      </a:r>
                      <a:r>
                        <a:rPr sz="1200" kern="1200" dirty="0" smtClean="0">
                          <a:solidFill>
                            <a:schemeClr val="tx1"/>
                          </a:solidFill>
                          <a:latin typeface="+mn-lt"/>
                          <a:ea typeface="+mn-ea"/>
                          <a:cs typeface="+mn-cs"/>
                          <a:sym typeface="SF Hello Regular"/>
                        </a:rPr>
                        <a:t>ranging </a:t>
                      </a:r>
                      <a:r>
                        <a:rPr sz="1200" kern="1200" dirty="0">
                          <a:solidFill>
                            <a:schemeClr val="tx1"/>
                          </a:solidFill>
                          <a:latin typeface="+mn-lt"/>
                          <a:ea typeface="+mn-ea"/>
                          <a:cs typeface="+mn-cs"/>
                          <a:sym typeface="SF Hello Regular"/>
                        </a:rPr>
                        <a:t>block</a:t>
                      </a:r>
                    </a:p>
                  </a:txBody>
                  <a:tcPr marL="38100" marR="38100" marT="38100" marB="38100" horzOverflow="overflow"/>
                </a:tc>
                <a:extLst>
                  <a:ext uri="{0D108BD9-81ED-4DB2-BD59-A6C34878D82A}">
                    <a16:rowId xmlns:a16="http://schemas.microsoft.com/office/drawing/2014/main" xmlns="" val="10002"/>
                  </a:ext>
                </a:extLst>
              </a:tr>
              <a:tr h="451872">
                <a:tc>
                  <a:txBody>
                    <a:bodyPr/>
                    <a:lstStyle/>
                    <a:p>
                      <a:pPr algn="l" defTabSz="457200">
                        <a:tabLst/>
                        <a:defRPr sz="1800"/>
                      </a:pPr>
                      <a:r>
                        <a:rPr sz="1200" kern="1200">
                          <a:solidFill>
                            <a:schemeClr val="tx1"/>
                          </a:solidFill>
                          <a:latin typeface="+mn-lt"/>
                          <a:ea typeface="+mn-ea"/>
                          <a:cs typeface="+mn-cs"/>
                          <a:sym typeface="SF Hello Regular"/>
                        </a:rPr>
                        <a:t>Hopping_Mode</a:t>
                      </a:r>
                    </a:p>
                  </a:txBody>
                  <a:tcPr marL="38100" marR="38100" marT="38100" marB="38100" horzOverflow="overflow"/>
                </a:tc>
                <a:tc>
                  <a:txBody>
                    <a:bodyPr/>
                    <a:lstStyle/>
                    <a:p>
                      <a:pPr algn="l" defTabSz="457200">
                        <a:tabLst/>
                        <a:defRPr sz="1800"/>
                      </a:pPr>
                      <a:r>
                        <a:rPr sz="1200" kern="1200">
                          <a:solidFill>
                            <a:schemeClr val="tx1"/>
                          </a:solidFill>
                          <a:latin typeface="+mn-lt"/>
                          <a:ea typeface="+mn-ea"/>
                          <a:cs typeface="+mn-cs"/>
                          <a:sym typeface="SF Hello Regular"/>
                        </a:rPr>
                        <a:t>1</a:t>
                      </a: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0:No Hopping
1:Hopping</a:t>
                      </a: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Hop mode for the next ranging block</a:t>
                      </a:r>
                    </a:p>
                  </a:txBody>
                  <a:tcPr marL="38100" marR="38100" marT="38100" marB="38100" horzOverflow="overflow"/>
                </a:tc>
                <a:extLst>
                  <a:ext uri="{0D108BD9-81ED-4DB2-BD59-A6C34878D82A}">
                    <a16:rowId xmlns:a16="http://schemas.microsoft.com/office/drawing/2014/main" xmlns="" val="10003"/>
                  </a:ext>
                </a:extLst>
              </a:tr>
              <a:tr h="451872">
                <a:tc>
                  <a:txBody>
                    <a:bodyPr/>
                    <a:lstStyle/>
                    <a:p>
                      <a:pPr algn="l" defTabSz="457200">
                        <a:tabLst/>
                        <a:defRPr sz="1800"/>
                      </a:pPr>
                      <a:r>
                        <a:rPr sz="1200" kern="1200">
                          <a:solidFill>
                            <a:schemeClr val="tx1"/>
                          </a:solidFill>
                          <a:latin typeface="+mn-lt"/>
                          <a:ea typeface="+mn-ea"/>
                          <a:cs typeface="+mn-cs"/>
                          <a:sym typeface="SF Hello Regular"/>
                        </a:rPr>
                        <a:t>Round_Index</a:t>
                      </a:r>
                    </a:p>
                  </a:txBody>
                  <a:tcPr marL="38100" marR="38100" marT="38100" marB="38100" horzOverflow="overflow"/>
                </a:tc>
                <a:tc>
                  <a:txBody>
                    <a:bodyPr/>
                    <a:lstStyle/>
                    <a:p>
                      <a:pPr algn="l" defTabSz="457200">
                        <a:tabLst/>
                        <a:defRPr sz="1800"/>
                      </a:pPr>
                      <a:r>
                        <a:rPr sz="1200" kern="1200">
                          <a:solidFill>
                            <a:schemeClr val="tx1"/>
                          </a:solidFill>
                          <a:latin typeface="+mn-lt"/>
                          <a:ea typeface="+mn-ea"/>
                          <a:cs typeface="+mn-cs"/>
                          <a:sym typeface="SF Hello Regular"/>
                        </a:rPr>
                        <a:t>2</a:t>
                      </a:r>
                    </a:p>
                  </a:txBody>
                  <a:tcPr marL="38100" marR="38100" marT="38100" marB="38100" horzOverflow="overflow"/>
                </a:tc>
                <a:tc>
                  <a:txBody>
                    <a:bodyPr/>
                    <a:lstStyle/>
                    <a:p>
                      <a:pPr algn="l" defTabSz="457200">
                        <a:tabLst/>
                        <a:defRPr sz="2400">
                          <a:solidFill>
                            <a:schemeClr val="accent6"/>
                          </a:solidFill>
                          <a:latin typeface="SF Hello Regular"/>
                          <a:ea typeface="SF Hello Regular"/>
                          <a:cs typeface="SF Hello Regular"/>
                          <a:sym typeface="SF Hello Regular"/>
                        </a:defRPr>
                      </a:pPr>
                      <a:r>
                        <a:rPr sz="1200" kern="1200">
                          <a:solidFill>
                            <a:schemeClr val="tx1"/>
                          </a:solidFill>
                          <a:latin typeface="+mn-lt"/>
                          <a:ea typeface="+mn-ea"/>
                          <a:cs typeface="+mn-cs"/>
                        </a:rPr>
                        <a:t>0-65535</a:t>
                      </a:r>
                      <a:endParaRPr sz="1200" kern="1200">
                        <a:solidFill>
                          <a:schemeClr val="tx1"/>
                        </a:solidFill>
                        <a:latin typeface="+mn-lt"/>
                        <a:ea typeface="+mn-ea"/>
                        <a:cs typeface="+mn-cs"/>
                        <a:sym typeface="Times New Roman"/>
                      </a:endParaRP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The ranging round index for the next ranging block</a:t>
                      </a:r>
                    </a:p>
                  </a:txBody>
                  <a:tcPr marL="38100" marR="38100" marT="38100" marB="38100" horzOverflow="overflow"/>
                </a:tc>
                <a:extLst>
                  <a:ext uri="{0D108BD9-81ED-4DB2-BD59-A6C34878D82A}">
                    <a16:rowId xmlns:a16="http://schemas.microsoft.com/office/drawing/2014/main" xmlns="" val="10004"/>
                  </a:ext>
                </a:extLst>
              </a:tr>
              <a:tr h="354320">
                <a:tc>
                  <a:txBody>
                    <a:bodyPr/>
                    <a:lstStyle/>
                    <a:p>
                      <a:pPr algn="l" defTabSz="457200">
                        <a:tabLst/>
                        <a:defRPr sz="1800"/>
                      </a:pPr>
                      <a:r>
                        <a:rPr sz="1200" kern="1200">
                          <a:solidFill>
                            <a:schemeClr val="tx1"/>
                          </a:solidFill>
                          <a:latin typeface="+mn-lt"/>
                          <a:ea typeface="+mn-ea"/>
                          <a:cs typeface="+mn-cs"/>
                          <a:sym typeface="SF Hello Regular"/>
                        </a:rPr>
                        <a:t>Slot_Offset</a:t>
                      </a:r>
                    </a:p>
                  </a:txBody>
                  <a:tcPr marL="38100" marR="38100" marT="38100" marB="38100" horzOverflow="overflow"/>
                </a:tc>
                <a:tc>
                  <a:txBody>
                    <a:bodyPr/>
                    <a:lstStyle/>
                    <a:p>
                      <a:pPr algn="l" defTabSz="457200">
                        <a:tabLst/>
                        <a:defRPr sz="1800"/>
                      </a:pPr>
                      <a:r>
                        <a:rPr sz="1200" kern="1200" dirty="0">
                          <a:solidFill>
                            <a:schemeClr val="tx1"/>
                          </a:solidFill>
                          <a:latin typeface="+mn-lt"/>
                          <a:ea typeface="+mn-ea"/>
                          <a:cs typeface="+mn-cs"/>
                          <a:sym typeface="SF Hello Regular"/>
                        </a:rPr>
                        <a:t>1</a:t>
                      </a:r>
                    </a:p>
                  </a:txBody>
                  <a:tcPr marL="38100" marR="38100" marT="38100" marB="38100" horzOverflow="overflow"/>
                </a:tc>
                <a:tc>
                  <a:txBody>
                    <a:bodyPr/>
                    <a:lstStyle/>
                    <a:p>
                      <a:pPr algn="l" defTabSz="457200">
                        <a:tabLst/>
                        <a:defRPr sz="1800"/>
                      </a:pPr>
                      <a:r>
                        <a:rPr sz="1200" kern="1200">
                          <a:solidFill>
                            <a:schemeClr val="tx1"/>
                          </a:solidFill>
                          <a:latin typeface="+mn-lt"/>
                          <a:ea typeface="+mn-ea"/>
                          <a:cs typeface="+mn-cs"/>
                          <a:sym typeface="SF Hello Regular"/>
                        </a:rPr>
                        <a:t>-127-128</a:t>
                      </a:r>
                    </a:p>
                  </a:txBody>
                  <a:tcPr marL="38100" marR="38100" marT="38100" marB="38100" horzOverflow="overflow"/>
                </a:tc>
                <a:tc>
                  <a:txBody>
                    <a:bodyPr/>
                    <a:lstStyle/>
                    <a:p>
                      <a:pPr algn="l" defTabSz="825500">
                        <a:spcBef>
                          <a:spcPts val="2400"/>
                        </a:spcBef>
                        <a:buClr>
                          <a:srgbClr val="454D52"/>
                        </a:buClr>
                        <a:tabLst/>
                        <a:defRPr sz="2400">
                          <a:solidFill>
                            <a:srgbClr val="454D52"/>
                          </a:solidFill>
                          <a:latin typeface="+mn-lt"/>
                          <a:ea typeface="+mn-ea"/>
                          <a:cs typeface="+mn-cs"/>
                        </a:defRPr>
                      </a:pPr>
                      <a:r>
                        <a:rPr sz="1200" kern="1200" dirty="0">
                          <a:solidFill>
                            <a:schemeClr val="tx1"/>
                          </a:solidFill>
                          <a:latin typeface="+mn-lt"/>
                          <a:ea typeface="+mn-ea"/>
                          <a:cs typeface="+mn-cs"/>
                        </a:rPr>
                        <a:t>slot offset of the ranging round in </a:t>
                      </a:r>
                      <a:r>
                        <a:rPr sz="1200" kern="1200" dirty="0" smtClean="0">
                          <a:solidFill>
                            <a:schemeClr val="tx1"/>
                          </a:solidFill>
                          <a:latin typeface="+mn-lt"/>
                          <a:ea typeface="+mn-ea"/>
                          <a:cs typeface="+mn-cs"/>
                        </a:rPr>
                        <a:t>the</a:t>
                      </a:r>
                      <a:r>
                        <a:rPr lang="en-US" sz="1200" kern="1200" dirty="0" smtClean="0">
                          <a:solidFill>
                            <a:schemeClr val="tx1"/>
                          </a:solidFill>
                          <a:latin typeface="+mn-lt"/>
                          <a:ea typeface="+mn-ea"/>
                          <a:cs typeface="+mn-cs"/>
                        </a:rPr>
                        <a:t> next</a:t>
                      </a:r>
                      <a:r>
                        <a:rPr lang="en-US" sz="1200" kern="1200" baseline="0" dirty="0" smtClean="0">
                          <a:solidFill>
                            <a:schemeClr val="tx1"/>
                          </a:solidFill>
                          <a:latin typeface="+mn-lt"/>
                          <a:ea typeface="+mn-ea"/>
                          <a:cs typeface="+mn-cs"/>
                        </a:rPr>
                        <a:t> </a:t>
                      </a:r>
                      <a:r>
                        <a:rPr sz="1200" kern="1200" dirty="0" smtClean="0">
                          <a:solidFill>
                            <a:schemeClr val="tx1"/>
                          </a:solidFill>
                          <a:latin typeface="+mn-lt"/>
                          <a:ea typeface="+mn-ea"/>
                          <a:cs typeface="+mn-cs"/>
                        </a:rPr>
                        <a:t>block</a:t>
                      </a:r>
                      <a:endParaRPr sz="1200" kern="1200" dirty="0">
                        <a:solidFill>
                          <a:schemeClr val="tx1"/>
                        </a:solidFill>
                        <a:latin typeface="+mn-lt"/>
                        <a:ea typeface="+mn-ea"/>
                        <a:cs typeface="+mn-cs"/>
                      </a:endParaRPr>
                    </a:p>
                  </a:txBody>
                  <a:tcPr marL="38100" marR="38100" marT="38100" marB="38100" horzOverflow="overflow"/>
                </a:tc>
                <a:extLst>
                  <a:ext uri="{0D108BD9-81ED-4DB2-BD59-A6C34878D82A}">
                    <a16:rowId xmlns:a16="http://schemas.microsoft.com/office/drawing/2014/main" xmlns="" val="10005"/>
                  </a:ext>
                </a:extLst>
              </a:tr>
            </a:tbl>
          </a:graphicData>
        </a:graphic>
      </p:graphicFrame>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31244986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en-US" smtClean="0"/>
              <a:t>Slide </a:t>
            </a:r>
            <a:fld id="{7FFA85FD-E192-4C2D-9860-28C59D48001D}" type="slidenum">
              <a:rPr lang="en-US" altLang="en-US" smtClean="0"/>
              <a:pPr/>
              <a:t>18</a:t>
            </a:fld>
            <a:endParaRPr lang="en-US" altLang="en-US"/>
          </a:p>
        </p:txBody>
      </p:sp>
      <p:sp>
        <p:nvSpPr>
          <p:cNvPr id="12" name="Rectangle 2"/>
          <p:cNvSpPr>
            <a:spLocks noGrp="1" noChangeArrowheads="1"/>
          </p:cNvSpPr>
          <p:nvPr>
            <p:ph type="title"/>
          </p:nvPr>
        </p:nvSpPr>
        <p:spPr>
          <a:xfrm>
            <a:off x="685800" y="685800"/>
            <a:ext cx="7772400" cy="1066800"/>
          </a:xfrm>
          <a:ln/>
        </p:spPr>
        <p:txBody>
          <a:bodyPr/>
          <a:lstStyle/>
          <a:p>
            <a:r>
              <a:rPr lang="en-US" altLang="ko-KR" sz="3200" dirty="0">
                <a:solidFill>
                  <a:schemeClr val="tx1"/>
                </a:solidFill>
                <a:ea typeface="맑은 고딕"/>
                <a:cs typeface="Times New Roman"/>
              </a:rPr>
              <a:t>Ranging </a:t>
            </a:r>
            <a:r>
              <a:rPr lang="en-US" altLang="ko-KR" sz="3200" dirty="0">
                <a:solidFill>
                  <a:schemeClr val="tx1"/>
                </a:solidFill>
              </a:rPr>
              <a:t>Block Structure IEs :</a:t>
            </a:r>
            <a:r>
              <a:rPr lang="en-US" altLang="ko-KR" sz="3200" dirty="0" smtClean="0">
                <a:solidFill>
                  <a:schemeClr val="tx1"/>
                </a:solidFill>
                <a:ea typeface="맑은 고딕"/>
                <a:cs typeface="Times New Roman"/>
              </a:rPr>
              <a:t/>
            </a:r>
            <a:br>
              <a:rPr lang="en-US" altLang="ko-KR" sz="3200" dirty="0" smtClean="0">
                <a:solidFill>
                  <a:schemeClr val="tx1"/>
                </a:solidFill>
                <a:ea typeface="맑은 고딕"/>
                <a:cs typeface="Times New Roman"/>
              </a:rPr>
            </a:br>
            <a:r>
              <a:rPr lang="en-US" altLang="ko-KR" sz="3200" dirty="0" smtClean="0">
                <a:solidFill>
                  <a:schemeClr val="tx1"/>
                </a:solidFill>
                <a:ea typeface="맑은 고딕"/>
                <a:cs typeface="Times New Roman"/>
              </a:rPr>
              <a:t>Ranging Block Update IE  </a:t>
            </a:r>
            <a:endParaRPr lang="en-US" altLang="ko-KR" sz="3200" i="1" dirty="0">
              <a:solidFill>
                <a:schemeClr val="tx1"/>
              </a:solidFill>
              <a:ea typeface="맑은 고딕"/>
              <a:cs typeface="Times New Roman"/>
            </a:endParaRPr>
          </a:p>
        </p:txBody>
      </p:sp>
      <p:graphicFrame>
        <p:nvGraphicFramePr>
          <p:cNvPr id="2" name="표 1"/>
          <p:cNvGraphicFramePr>
            <a:graphicFrameLocks noGrp="1"/>
          </p:cNvGraphicFramePr>
          <p:nvPr>
            <p:extLst>
              <p:ext uri="{D42A27DB-BD31-4B8C-83A1-F6EECF244321}">
                <p14:modId xmlns:p14="http://schemas.microsoft.com/office/powerpoint/2010/main" val="1427637778"/>
              </p:ext>
            </p:extLst>
          </p:nvPr>
        </p:nvGraphicFramePr>
        <p:xfrm>
          <a:off x="33720" y="2113032"/>
          <a:ext cx="9080125" cy="2230388"/>
        </p:xfrm>
        <a:graphic>
          <a:graphicData uri="http://schemas.openxmlformats.org/drawingml/2006/table">
            <a:tbl>
              <a:tblPr firstRow="1" bandRow="1">
                <a:tableStyleId>{9D7B26C5-4107-4FEC-AEDC-1716B250A1EF}</a:tableStyleId>
              </a:tblPr>
              <a:tblGrid>
                <a:gridCol w="1886513">
                  <a:extLst>
                    <a:ext uri="{9D8B030D-6E8A-4147-A177-3AD203B41FA5}">
                      <a16:colId xmlns:a16="http://schemas.microsoft.com/office/drawing/2014/main" xmlns="" val="20000"/>
                    </a:ext>
                  </a:extLst>
                </a:gridCol>
                <a:gridCol w="561759">
                  <a:extLst>
                    <a:ext uri="{9D8B030D-6E8A-4147-A177-3AD203B41FA5}">
                      <a16:colId xmlns:a16="http://schemas.microsoft.com/office/drawing/2014/main" xmlns="" val="20001"/>
                    </a:ext>
                  </a:extLst>
                </a:gridCol>
                <a:gridCol w="2376264">
                  <a:extLst>
                    <a:ext uri="{9D8B030D-6E8A-4147-A177-3AD203B41FA5}">
                      <a16:colId xmlns:a16="http://schemas.microsoft.com/office/drawing/2014/main" xmlns="" val="20002"/>
                    </a:ext>
                  </a:extLst>
                </a:gridCol>
                <a:gridCol w="4255589">
                  <a:extLst>
                    <a:ext uri="{9D8B030D-6E8A-4147-A177-3AD203B41FA5}">
                      <a16:colId xmlns:a16="http://schemas.microsoft.com/office/drawing/2014/main" xmlns="" val="20003"/>
                    </a:ext>
                  </a:extLst>
                </a:gridCol>
              </a:tblGrid>
              <a:tr h="288032">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Parameters</a:t>
                      </a:r>
                      <a:endParaRPr lang="en-US" altLang="ko-KR" sz="1200" dirty="0" smtClean="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ym typeface="SF Hello Semibold"/>
                        </a:rPr>
                        <a:t>Size</a:t>
                      </a:r>
                      <a:endParaRPr lang="en-US" altLang="ko-KR" sz="1100" dirty="0" smtClean="0">
                        <a:latin typeface="SF Hello Semibold"/>
                        <a:ea typeface="SF Hello Semibold"/>
                        <a:cs typeface="SF Hello Semibold"/>
                        <a:sym typeface="SF Hello Semibold"/>
                      </a:endParaRPr>
                    </a:p>
                  </a:txBody>
                  <a:tcPr marL="36000" marR="36000" marT="0" marB="0"/>
                </a:tc>
                <a:tc>
                  <a:txBody>
                    <a:bodyPr/>
                    <a:lstStyle/>
                    <a:p>
                      <a:pPr algn="l" defTabSz="457200">
                        <a:tabLst/>
                        <a:defRPr sz="1800">
                          <a:solidFill>
                            <a:srgbClr val="000000"/>
                          </a:solidFill>
                        </a:defRPr>
                      </a:pPr>
                      <a:r>
                        <a:rPr lang="en-US" altLang="ko-KR" sz="1200" dirty="0" smtClean="0">
                          <a:sym typeface="SF Hello Semibold"/>
                        </a:rPr>
                        <a:t>Value</a:t>
                      </a:r>
                      <a:endParaRPr lang="en-US" altLang="ko-KR" sz="1200" dirty="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Description</a:t>
                      </a:r>
                      <a:endParaRPr lang="en-US" altLang="ko-KR" sz="1200" dirty="0" smtClean="0">
                        <a:latin typeface="SF Hello Semibold"/>
                        <a:ea typeface="SF Hello Semibold"/>
                        <a:cs typeface="SF Hello Semibold"/>
                        <a:sym typeface="SF Hello Semibold"/>
                      </a:endParaRPr>
                    </a:p>
                  </a:txBody>
                  <a:tcPr marL="36000" marR="36000" marT="0" marB="0"/>
                </a:tc>
                <a:extLst>
                  <a:ext uri="{0D108BD9-81ED-4DB2-BD59-A6C34878D82A}">
                    <a16:rowId xmlns:a16="http://schemas.microsoft.com/office/drawing/2014/main" xmlns="" val="10000"/>
                  </a:ext>
                </a:extLst>
              </a:tr>
              <a:tr h="451872">
                <a:tc>
                  <a:txBody>
                    <a:bodyPr/>
                    <a:lstStyle/>
                    <a:p>
                      <a:pPr algn="l" defTabSz="457200">
                        <a:tabLst/>
                        <a:defRPr sz="1800"/>
                      </a:pPr>
                      <a:r>
                        <a:rPr sz="1200" kern="1200" dirty="0" err="1">
                          <a:solidFill>
                            <a:schemeClr val="tx1"/>
                          </a:solidFill>
                          <a:latin typeface="+mn-lt"/>
                          <a:ea typeface="+mn-ea"/>
                          <a:cs typeface="+mn-cs"/>
                          <a:sym typeface="SF Hello Regular"/>
                        </a:rPr>
                        <a:t>UWB_Session_ID</a:t>
                      </a:r>
                      <a:endParaRPr sz="1200" kern="1200" dirty="0">
                        <a:solidFill>
                          <a:schemeClr val="tx1"/>
                        </a:solidFill>
                        <a:latin typeface="+mn-lt"/>
                        <a:ea typeface="+mn-ea"/>
                        <a:cs typeface="+mn-cs"/>
                        <a:sym typeface="SF Hello Regular"/>
                      </a:endParaRPr>
                    </a:p>
                  </a:txBody>
                  <a:tcPr marL="14288" marR="14288" marT="19050" marB="19050" horzOverflow="overflow"/>
                </a:tc>
                <a:tc>
                  <a:txBody>
                    <a:bodyPr/>
                    <a:lstStyle/>
                    <a:p>
                      <a:pPr algn="l" defTabSz="457200">
                        <a:tabLst/>
                        <a:defRPr sz="1800"/>
                      </a:pPr>
                      <a:r>
                        <a:rPr sz="1200" kern="1200" dirty="0">
                          <a:solidFill>
                            <a:schemeClr val="tx1"/>
                          </a:solidFill>
                          <a:latin typeface="+mn-lt"/>
                          <a:ea typeface="+mn-ea"/>
                          <a:cs typeface="+mn-cs"/>
                          <a:sym typeface="SF Hello Regular"/>
                        </a:rPr>
                        <a:t>4</a:t>
                      </a:r>
                    </a:p>
                  </a:txBody>
                  <a:tcPr marL="14288" marR="14288" marT="19050" marB="19050" horzOverflow="overflow"/>
                </a:tc>
                <a:tc>
                  <a:txBody>
                    <a:bodyPr/>
                    <a:lstStyle/>
                    <a:p>
                      <a:pPr algn="l" defTabSz="457200">
                        <a:tabLst/>
                        <a:defRPr sz="2400">
                          <a:solidFill>
                            <a:srgbClr val="7F7F7F"/>
                          </a:solidFill>
                          <a:latin typeface="SF Hello Regular"/>
                          <a:ea typeface="SF Hello Regular"/>
                          <a:cs typeface="SF Hello Regular"/>
                          <a:sym typeface="SF Hello Regular"/>
                        </a:defRPr>
                      </a:pPr>
                      <a:r>
                        <a:rPr lang="en-US" altLang="ko-KR" sz="1200" kern="1200" dirty="0" smtClean="0">
                          <a:solidFill>
                            <a:schemeClr val="tx1"/>
                          </a:solidFill>
                          <a:latin typeface="+mn-lt"/>
                          <a:ea typeface="+mn-ea"/>
                          <a:cs typeface="+mn-cs"/>
                        </a:rPr>
                        <a:t>0 - (2</a:t>
                      </a:r>
                      <a:r>
                        <a:rPr lang="en-US" altLang="ko-KR" sz="1200" kern="1200" baseline="30000" dirty="0" smtClean="0">
                          <a:solidFill>
                            <a:schemeClr val="tx1"/>
                          </a:solidFill>
                          <a:latin typeface="+mn-lt"/>
                          <a:ea typeface="+mn-ea"/>
                          <a:cs typeface="+mn-cs"/>
                        </a:rPr>
                        <a:t>32</a:t>
                      </a:r>
                      <a:r>
                        <a:rPr lang="en-US" altLang="ko-KR" sz="1200" kern="1200" dirty="0" smtClean="0">
                          <a:solidFill>
                            <a:schemeClr val="tx1"/>
                          </a:solidFill>
                          <a:latin typeface="+mn-lt"/>
                          <a:ea typeface="+mn-ea"/>
                          <a:cs typeface="+mn-cs"/>
                        </a:rPr>
                        <a:t>-1)</a:t>
                      </a:r>
                      <a:endParaRPr lang="en-US" altLang="ko-KR" sz="1200" kern="1200" dirty="0">
                        <a:solidFill>
                          <a:schemeClr val="tx1"/>
                        </a:solidFill>
                        <a:latin typeface="+mn-lt"/>
                        <a:ea typeface="+mn-ea"/>
                        <a:cs typeface="+mn-cs"/>
                      </a:endParaRPr>
                    </a:p>
                  </a:txBody>
                  <a:tcPr marL="14288" marR="14288" marT="19050" marB="19050" horzOverflow="overflow"/>
                </a:tc>
                <a:tc>
                  <a:txBody>
                    <a:bodyPr/>
                    <a:lstStyle/>
                    <a:p>
                      <a:pPr algn="l" defTabSz="457200">
                        <a:tabLst/>
                        <a:defRPr sz="1800"/>
                      </a:pPr>
                      <a:r>
                        <a:rPr sz="1200" kern="1200" dirty="0">
                          <a:solidFill>
                            <a:schemeClr val="tx1"/>
                          </a:solidFill>
                          <a:latin typeface="+mn-lt"/>
                          <a:ea typeface="+mn-ea"/>
                          <a:cs typeface="+mn-cs"/>
                          <a:sym typeface="SF Hello Regular"/>
                        </a:rPr>
                        <a:t>ID of the UWB ranging session</a:t>
                      </a:r>
                    </a:p>
                  </a:txBody>
                  <a:tcPr marL="14288" marR="14288" marT="19050" marB="19050" horzOverflow="overflow"/>
                </a:tc>
                <a:extLst>
                  <a:ext uri="{0D108BD9-81ED-4DB2-BD59-A6C34878D82A}">
                    <a16:rowId xmlns:a16="http://schemas.microsoft.com/office/drawing/2014/main" xmlns="" val="10001"/>
                  </a:ext>
                </a:extLst>
              </a:tr>
              <a:tr h="451872">
                <a:tc>
                  <a:txBody>
                    <a:bodyPr/>
                    <a:lstStyle/>
                    <a:p>
                      <a:pPr algn="l" defTabSz="457200">
                        <a:tabLst/>
                        <a:defRPr sz="1800"/>
                      </a:pPr>
                      <a:r>
                        <a:rPr sz="1200" kern="1200" dirty="0" err="1">
                          <a:solidFill>
                            <a:schemeClr val="tx1"/>
                          </a:solidFill>
                          <a:latin typeface="+mn-lt"/>
                          <a:ea typeface="+mn-ea"/>
                          <a:cs typeface="+mn-cs"/>
                          <a:sym typeface="SF Hello Regular"/>
                        </a:rPr>
                        <a:t>Updated_Block_Multiplier</a:t>
                      </a:r>
                      <a:endParaRPr sz="1200" kern="1200" dirty="0">
                        <a:solidFill>
                          <a:schemeClr val="tx1"/>
                        </a:solidFill>
                        <a:latin typeface="+mn-lt"/>
                        <a:ea typeface="+mn-ea"/>
                        <a:cs typeface="+mn-cs"/>
                        <a:sym typeface="SF Hello Regular"/>
                      </a:endParaRPr>
                    </a:p>
                  </a:txBody>
                  <a:tcPr marL="14288" marR="14288" marT="19050" marB="19050" horzOverflow="overflow"/>
                </a:tc>
                <a:tc>
                  <a:txBody>
                    <a:bodyPr/>
                    <a:lstStyle/>
                    <a:p>
                      <a:pPr algn="l" defTabSz="457200">
                        <a:tabLst/>
                        <a:defRPr sz="1800"/>
                      </a:pPr>
                      <a:r>
                        <a:rPr sz="1200" kern="1200" dirty="0">
                          <a:solidFill>
                            <a:schemeClr val="tx1"/>
                          </a:solidFill>
                          <a:latin typeface="+mn-lt"/>
                          <a:ea typeface="+mn-ea"/>
                          <a:cs typeface="+mn-cs"/>
                          <a:sym typeface="SF Hello Regular"/>
                        </a:rPr>
                        <a:t>1</a:t>
                      </a:r>
                    </a:p>
                  </a:txBody>
                  <a:tcPr marL="14288" marR="14288" marT="19050" marB="19050" horzOverflow="overflow"/>
                </a:tc>
                <a:tc>
                  <a:txBody>
                    <a:bodyPr/>
                    <a:lstStyle/>
                    <a:p>
                      <a:pPr algn="l" defTabSz="457200">
                        <a:tabLst/>
                        <a:defRPr sz="1800"/>
                      </a:pPr>
                      <a:r>
                        <a:rPr sz="1200" kern="1200" dirty="0">
                          <a:solidFill>
                            <a:schemeClr val="tx1"/>
                          </a:solidFill>
                          <a:latin typeface="+mn-lt"/>
                          <a:ea typeface="+mn-ea"/>
                          <a:cs typeface="+mn-cs"/>
                          <a:sym typeface="SF Hello Regular"/>
                        </a:rPr>
                        <a:t>Range = 1 to 255
</a:t>
                      </a:r>
                      <a:r>
                        <a:rPr sz="1200" kern="1200" dirty="0" err="1">
                          <a:solidFill>
                            <a:schemeClr val="tx1"/>
                          </a:solidFill>
                          <a:latin typeface="+mn-lt"/>
                          <a:ea typeface="+mn-ea"/>
                          <a:cs typeface="+mn-cs"/>
                          <a:sym typeface="SF Hello Regular"/>
                        </a:rPr>
                        <a:t>T_Block</a:t>
                      </a:r>
                      <a:r>
                        <a:rPr sz="1200" kern="1200" dirty="0">
                          <a:solidFill>
                            <a:schemeClr val="tx1"/>
                          </a:solidFill>
                          <a:latin typeface="+mn-lt"/>
                          <a:ea typeface="+mn-ea"/>
                          <a:cs typeface="+mn-cs"/>
                          <a:sym typeface="SF Hello Regular"/>
                        </a:rPr>
                        <a:t> = N *</a:t>
                      </a:r>
                      <a:r>
                        <a:rPr sz="1200" kern="1200" dirty="0" err="1">
                          <a:solidFill>
                            <a:schemeClr val="tx1"/>
                          </a:solidFill>
                          <a:latin typeface="+mn-lt"/>
                          <a:ea typeface="+mn-ea"/>
                          <a:cs typeface="+mn-cs"/>
                          <a:sym typeface="SF Hello Regular"/>
                        </a:rPr>
                        <a:t>Min_Block</a:t>
                      </a:r>
                      <a:r>
                        <a:rPr sz="1200" kern="1200" dirty="0">
                          <a:solidFill>
                            <a:schemeClr val="tx1"/>
                          </a:solidFill>
                          <a:latin typeface="+mn-lt"/>
                          <a:ea typeface="+mn-ea"/>
                          <a:cs typeface="+mn-cs"/>
                          <a:sym typeface="SF Hello Regular"/>
                        </a:rPr>
                        <a:t> </a:t>
                      </a:r>
                      <a:r>
                        <a:rPr sz="1200" kern="1200" dirty="0" err="1">
                          <a:solidFill>
                            <a:schemeClr val="tx1"/>
                          </a:solidFill>
                          <a:latin typeface="+mn-lt"/>
                          <a:ea typeface="+mn-ea"/>
                          <a:cs typeface="+mn-cs"/>
                          <a:sym typeface="SF Hello Regular"/>
                        </a:rPr>
                        <a:t>ms</a:t>
                      </a:r>
                      <a:r>
                        <a:rPr sz="1200" kern="1200" dirty="0">
                          <a:solidFill>
                            <a:schemeClr val="tx1"/>
                          </a:solidFill>
                          <a:latin typeface="+mn-lt"/>
                          <a:ea typeface="+mn-ea"/>
                          <a:cs typeface="+mn-cs"/>
                          <a:sym typeface="SF Hello Regular"/>
                        </a:rPr>
                        <a:t>
Time Range =48ms to X2 </a:t>
                      </a:r>
                      <a:r>
                        <a:rPr sz="1200" kern="1200" dirty="0" err="1">
                          <a:solidFill>
                            <a:schemeClr val="tx1"/>
                          </a:solidFill>
                          <a:latin typeface="+mn-lt"/>
                          <a:ea typeface="+mn-ea"/>
                          <a:cs typeface="+mn-cs"/>
                          <a:sym typeface="SF Hello Regular"/>
                        </a:rPr>
                        <a:t>ms</a:t>
                      </a:r>
                      <a:endParaRPr sz="1200" kern="1200" dirty="0">
                        <a:solidFill>
                          <a:schemeClr val="tx1"/>
                        </a:solidFill>
                        <a:latin typeface="+mn-lt"/>
                        <a:ea typeface="+mn-ea"/>
                        <a:cs typeface="+mn-cs"/>
                        <a:sym typeface="SF Hello Regular"/>
                      </a:endParaRPr>
                    </a:p>
                  </a:txBody>
                  <a:tcPr marL="14288" marR="14288" marT="19050" marB="19050" horzOverflow="overflow"/>
                </a:tc>
                <a:tc>
                  <a:txBody>
                    <a:bodyPr/>
                    <a:lstStyle/>
                    <a:p>
                      <a:pPr algn="l" defTabSz="457200">
                        <a:tabLst/>
                        <a:defRPr sz="1800"/>
                      </a:pPr>
                      <a:r>
                        <a:rPr sz="1200" kern="1200" dirty="0" smtClean="0">
                          <a:solidFill>
                            <a:schemeClr val="tx1"/>
                          </a:solidFill>
                          <a:latin typeface="+mn-lt"/>
                          <a:ea typeface="+mn-ea"/>
                          <a:cs typeface="+mn-cs"/>
                          <a:sym typeface="SF Hello Regular"/>
                        </a:rPr>
                        <a:t>Updated </a:t>
                      </a:r>
                      <a:r>
                        <a:rPr sz="1200" kern="1200" dirty="0">
                          <a:solidFill>
                            <a:schemeClr val="tx1"/>
                          </a:solidFill>
                          <a:latin typeface="+mn-lt"/>
                          <a:ea typeface="+mn-ea"/>
                          <a:cs typeface="+mn-cs"/>
                          <a:sym typeface="SF Hello Regular"/>
                        </a:rPr>
                        <a:t>Block Multiplier. Value must be greater than or equal to Min block multiplier set by initiator at session setup.</a:t>
                      </a:r>
                    </a:p>
                  </a:txBody>
                  <a:tcPr marL="14288" marR="14288" marT="19050" marB="19050" horzOverflow="overflow"/>
                </a:tc>
                <a:extLst>
                  <a:ext uri="{0D108BD9-81ED-4DB2-BD59-A6C34878D82A}">
                    <a16:rowId xmlns:a16="http://schemas.microsoft.com/office/drawing/2014/main" xmlns="" val="10002"/>
                  </a:ext>
                </a:extLst>
              </a:tr>
              <a:tr h="451872">
                <a:tc>
                  <a:txBody>
                    <a:bodyPr/>
                    <a:lstStyle/>
                    <a:p>
                      <a:pPr algn="l" defTabSz="457200">
                        <a:tabLst/>
                        <a:defRPr sz="1800"/>
                      </a:pPr>
                      <a:r>
                        <a:rPr sz="1200" kern="1200" dirty="0" err="1">
                          <a:solidFill>
                            <a:schemeClr val="tx1"/>
                          </a:solidFill>
                          <a:latin typeface="+mn-lt"/>
                          <a:ea typeface="+mn-ea"/>
                          <a:cs typeface="+mn-cs"/>
                          <a:sym typeface="SF Hello Regular"/>
                        </a:rPr>
                        <a:t>Round_Length_Update</a:t>
                      </a:r>
                      <a:endParaRPr sz="1200" kern="1200" dirty="0">
                        <a:solidFill>
                          <a:schemeClr val="tx1"/>
                        </a:solidFill>
                        <a:latin typeface="+mn-lt"/>
                        <a:ea typeface="+mn-ea"/>
                        <a:cs typeface="+mn-cs"/>
                        <a:sym typeface="SF Hello Regular"/>
                      </a:endParaRPr>
                    </a:p>
                  </a:txBody>
                  <a:tcPr marL="14288" marR="14288" marT="19050" marB="19050" horzOverflow="overflow"/>
                </a:tc>
                <a:tc>
                  <a:txBody>
                    <a:bodyPr/>
                    <a:lstStyle/>
                    <a:p>
                      <a:pPr algn="l" defTabSz="457200">
                        <a:tabLst/>
                        <a:defRPr sz="2800">
                          <a:solidFill>
                            <a:schemeClr val="accent6"/>
                          </a:solidFill>
                          <a:latin typeface="SF Hello Regular"/>
                          <a:ea typeface="SF Hello Regular"/>
                          <a:cs typeface="SF Hello Regular"/>
                          <a:sym typeface="SF Hello Regular"/>
                        </a:defRPr>
                      </a:pPr>
                      <a:r>
                        <a:rPr lang="en-US" sz="1200" kern="1200" dirty="0" smtClean="0">
                          <a:solidFill>
                            <a:schemeClr val="tx1"/>
                          </a:solidFill>
                          <a:latin typeface="+mn-lt"/>
                          <a:ea typeface="+mn-ea"/>
                          <a:cs typeface="+mn-cs"/>
                        </a:rPr>
                        <a:t>TBD</a:t>
                      </a:r>
                      <a:endParaRPr sz="1200" kern="1200" dirty="0">
                        <a:solidFill>
                          <a:schemeClr val="tx1"/>
                        </a:solidFill>
                        <a:latin typeface="+mn-lt"/>
                        <a:ea typeface="+mn-ea"/>
                        <a:cs typeface="+mn-cs"/>
                      </a:endParaRPr>
                    </a:p>
                  </a:txBody>
                  <a:tcPr marL="14288" marR="14288" marT="19050" marB="19050" horzOverflow="overflow"/>
                </a:tc>
                <a:tc>
                  <a:txBody>
                    <a:bodyPr/>
                    <a:lstStyle/>
                    <a:p>
                      <a:pPr marL="0" marR="0" indent="0" algn="l" defTabSz="457200" rtl="0" eaLnBrk="1" fontAlgn="auto" latinLnBrk="0" hangingPunct="1">
                        <a:lnSpc>
                          <a:spcPct val="100000"/>
                        </a:lnSpc>
                        <a:spcBef>
                          <a:spcPts val="0"/>
                        </a:spcBef>
                        <a:spcAft>
                          <a:spcPts val="0"/>
                        </a:spcAft>
                        <a:buClrTx/>
                        <a:buSzTx/>
                        <a:buFontTx/>
                        <a:buNone/>
                        <a:tabLst/>
                        <a:defRPr sz="2800">
                          <a:solidFill>
                            <a:schemeClr val="accent6"/>
                          </a:solidFill>
                          <a:latin typeface="SF Hello Regular"/>
                          <a:ea typeface="SF Hello Regular"/>
                          <a:cs typeface="SF Hello Regular"/>
                          <a:sym typeface="SF Hello Regular"/>
                        </a:defRPr>
                      </a:pPr>
                      <a:r>
                        <a:rPr lang="en-US" altLang="ko-KR" sz="1200" kern="1200" dirty="0" smtClean="0">
                          <a:solidFill>
                            <a:schemeClr val="tx1"/>
                          </a:solidFill>
                          <a:latin typeface="+mn-lt"/>
                          <a:ea typeface="+mn-ea"/>
                          <a:cs typeface="+mn-cs"/>
                        </a:rPr>
                        <a:t># of TU</a:t>
                      </a:r>
                    </a:p>
                    <a:p>
                      <a:pPr algn="l" defTabSz="457200">
                        <a:tabLst/>
                        <a:defRPr sz="2800">
                          <a:solidFill>
                            <a:schemeClr val="accent6"/>
                          </a:solidFill>
                          <a:latin typeface="SF Hello Regular"/>
                          <a:ea typeface="SF Hello Regular"/>
                          <a:cs typeface="SF Hello Regular"/>
                          <a:sym typeface="SF Hello Regular"/>
                        </a:defRPr>
                      </a:pPr>
                      <a:endParaRPr sz="1200" kern="1200" dirty="0">
                        <a:solidFill>
                          <a:schemeClr val="tx1"/>
                        </a:solidFill>
                        <a:latin typeface="+mn-lt"/>
                        <a:ea typeface="+mn-ea"/>
                        <a:cs typeface="+mn-cs"/>
                      </a:endParaRPr>
                    </a:p>
                  </a:txBody>
                  <a:tcPr marL="14288" marR="14288" marT="19050" marB="19050" horzOverflow="overflow"/>
                </a:tc>
                <a:tc>
                  <a:txBody>
                    <a:bodyPr/>
                    <a:lstStyle/>
                    <a:p>
                      <a:pPr marL="0" marR="0" indent="0" algn="l" defTabSz="457200" rtl="0" eaLnBrk="1" fontAlgn="auto" latinLnBrk="0" hangingPunct="1">
                        <a:lnSpc>
                          <a:spcPct val="100000"/>
                        </a:lnSpc>
                        <a:spcBef>
                          <a:spcPts val="0"/>
                        </a:spcBef>
                        <a:spcAft>
                          <a:spcPts val="0"/>
                        </a:spcAft>
                        <a:buClrTx/>
                        <a:buSzTx/>
                        <a:buFontTx/>
                        <a:buNone/>
                        <a:tabLst/>
                        <a:defRPr sz="2800">
                          <a:solidFill>
                            <a:schemeClr val="accent6"/>
                          </a:solidFill>
                          <a:latin typeface="SF Hello Regular"/>
                          <a:ea typeface="SF Hello Regular"/>
                          <a:cs typeface="SF Hello Regular"/>
                          <a:sym typeface="SF Hello Regular"/>
                        </a:defRPr>
                      </a:pPr>
                      <a:r>
                        <a:rPr lang="en-US" altLang="ko-KR" sz="1200" kern="1200" dirty="0" smtClean="0">
                          <a:solidFill>
                            <a:schemeClr val="tx1"/>
                          </a:solidFill>
                          <a:latin typeface="+mn-lt"/>
                          <a:ea typeface="+mn-ea"/>
                          <a:cs typeface="+mn-cs"/>
                          <a:sym typeface="SF Hello Regular"/>
                        </a:rPr>
                        <a:t>Updated Round Length   </a:t>
                      </a:r>
                      <a:endParaRPr lang="en-US" altLang="ko-KR" sz="1200" kern="1200" dirty="0" smtClean="0">
                        <a:solidFill>
                          <a:schemeClr val="tx1"/>
                        </a:solidFill>
                        <a:latin typeface="+mn-lt"/>
                        <a:ea typeface="+mn-ea"/>
                        <a:cs typeface="+mn-cs"/>
                      </a:endParaRPr>
                    </a:p>
                    <a:p>
                      <a:pPr algn="l" defTabSz="457200">
                        <a:tabLst/>
                        <a:defRPr sz="2800">
                          <a:solidFill>
                            <a:schemeClr val="accent6"/>
                          </a:solidFill>
                          <a:latin typeface="SF Hello Regular"/>
                          <a:ea typeface="SF Hello Regular"/>
                          <a:cs typeface="SF Hello Regular"/>
                          <a:sym typeface="SF Hello Regular"/>
                        </a:defRPr>
                      </a:pPr>
                      <a:endParaRPr sz="1200" kern="1200" dirty="0">
                        <a:solidFill>
                          <a:schemeClr val="tx1"/>
                        </a:solidFill>
                        <a:latin typeface="+mn-lt"/>
                        <a:ea typeface="+mn-ea"/>
                        <a:cs typeface="+mn-cs"/>
                      </a:endParaRPr>
                    </a:p>
                  </a:txBody>
                  <a:tcPr marL="14288" marR="14288" marT="19050" marB="19050" horzOverflow="overflow"/>
                </a:tc>
                <a:extLst>
                  <a:ext uri="{0D108BD9-81ED-4DB2-BD59-A6C34878D82A}">
                    <a16:rowId xmlns:a16="http://schemas.microsoft.com/office/drawing/2014/main" xmlns="" val="10003"/>
                  </a:ext>
                </a:extLst>
              </a:tr>
              <a:tr h="451872">
                <a:tc>
                  <a:txBody>
                    <a:bodyPr/>
                    <a:lstStyle/>
                    <a:p>
                      <a:pPr algn="l" defTabSz="457200">
                        <a:tabLst/>
                        <a:defRPr sz="1800"/>
                      </a:pPr>
                      <a:r>
                        <a:rPr sz="1200" kern="1200" dirty="0" err="1">
                          <a:solidFill>
                            <a:schemeClr val="tx1"/>
                          </a:solidFill>
                          <a:latin typeface="+mn-lt"/>
                          <a:ea typeface="+mn-ea"/>
                          <a:cs typeface="+mn-cs"/>
                          <a:sym typeface="SF Hello Regular"/>
                        </a:rPr>
                        <a:t>Relative_Block_Index</a:t>
                      </a:r>
                      <a:endParaRPr sz="1200" kern="1200" dirty="0">
                        <a:solidFill>
                          <a:schemeClr val="tx1"/>
                        </a:solidFill>
                        <a:latin typeface="+mn-lt"/>
                        <a:ea typeface="+mn-ea"/>
                        <a:cs typeface="+mn-cs"/>
                        <a:sym typeface="SF Hello Regular"/>
                      </a:endParaRPr>
                    </a:p>
                  </a:txBody>
                  <a:tcPr marL="14288" marR="14288" marT="19050" marB="19050" horzOverflow="overflow"/>
                </a:tc>
                <a:tc>
                  <a:txBody>
                    <a:bodyPr/>
                    <a:lstStyle/>
                    <a:p>
                      <a:pPr algn="l" defTabSz="457200">
                        <a:tabLst/>
                        <a:defRPr sz="1800"/>
                      </a:pPr>
                      <a:r>
                        <a:rPr sz="1200" kern="1200" dirty="0">
                          <a:solidFill>
                            <a:schemeClr val="tx1"/>
                          </a:solidFill>
                          <a:latin typeface="+mn-lt"/>
                          <a:ea typeface="+mn-ea"/>
                          <a:cs typeface="+mn-cs"/>
                          <a:sym typeface="SF Hello Regular"/>
                        </a:rPr>
                        <a:t>2</a:t>
                      </a:r>
                    </a:p>
                  </a:txBody>
                  <a:tcPr marL="14288" marR="14288" marT="19050" marB="19050" horzOverflow="overflow"/>
                </a:tc>
                <a:tc>
                  <a:txBody>
                    <a:bodyPr/>
                    <a:lstStyle/>
                    <a:p>
                      <a:pPr algn="l" defTabSz="457200">
                        <a:tabLst/>
                        <a:defRPr sz="1800"/>
                      </a:pPr>
                      <a:r>
                        <a:rPr sz="1200" kern="1200" dirty="0">
                          <a:solidFill>
                            <a:schemeClr val="tx1"/>
                          </a:solidFill>
                          <a:latin typeface="+mn-lt"/>
                          <a:ea typeface="+mn-ea"/>
                          <a:cs typeface="+mn-cs"/>
                          <a:sym typeface="SF Hello Regular"/>
                        </a:rPr>
                        <a:t>0 - 0xFFFF</a:t>
                      </a:r>
                    </a:p>
                  </a:txBody>
                  <a:tcPr marL="14288" marR="14288" marT="19050" marB="19050" horzOverflow="overflow"/>
                </a:tc>
                <a:tc>
                  <a:txBody>
                    <a:bodyPr/>
                    <a:lstStyle/>
                    <a:p>
                      <a:pPr algn="l" defTabSz="457200">
                        <a:tabLst/>
                        <a:defRPr sz="1800"/>
                      </a:pPr>
                      <a:r>
                        <a:rPr sz="1200" kern="1200" dirty="0">
                          <a:solidFill>
                            <a:schemeClr val="tx1"/>
                          </a:solidFill>
                          <a:latin typeface="+mn-lt"/>
                          <a:ea typeface="+mn-ea"/>
                          <a:cs typeface="+mn-cs"/>
                          <a:sym typeface="SF Hello Regular"/>
                        </a:rPr>
                        <a:t>Index of first ranging block with updated block length relative to current block</a:t>
                      </a:r>
                    </a:p>
                  </a:txBody>
                  <a:tcPr marL="14288" marR="14288" marT="19050" marB="19050" horzOverflow="overflow"/>
                </a:tc>
                <a:extLst>
                  <a:ext uri="{0D108BD9-81ED-4DB2-BD59-A6C34878D82A}">
                    <a16:rowId xmlns:a16="http://schemas.microsoft.com/office/drawing/2014/main" xmlns="" val="10004"/>
                  </a:ext>
                </a:extLst>
              </a:tr>
            </a:tbl>
          </a:graphicData>
        </a:graphic>
      </p:graphicFrame>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26220875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en-US" smtClean="0"/>
              <a:t>Slide </a:t>
            </a:r>
            <a:fld id="{7FFA85FD-E192-4C2D-9860-28C59D48001D}" type="slidenum">
              <a:rPr lang="en-US" altLang="en-US" smtClean="0"/>
              <a:pPr/>
              <a:t>19</a:t>
            </a:fld>
            <a:endParaRPr lang="en-US" altLang="en-US"/>
          </a:p>
        </p:txBody>
      </p:sp>
      <p:sp>
        <p:nvSpPr>
          <p:cNvPr id="12" name="Rectangle 2"/>
          <p:cNvSpPr>
            <a:spLocks noGrp="1" noChangeArrowheads="1"/>
          </p:cNvSpPr>
          <p:nvPr>
            <p:ph type="title"/>
          </p:nvPr>
        </p:nvSpPr>
        <p:spPr>
          <a:xfrm>
            <a:off x="685800" y="685800"/>
            <a:ext cx="7772400" cy="1066800"/>
          </a:xfrm>
          <a:ln/>
        </p:spPr>
        <p:txBody>
          <a:bodyPr/>
          <a:lstStyle/>
          <a:p>
            <a:r>
              <a:rPr lang="en-US" altLang="ko-KR" sz="3200" dirty="0" smtClean="0">
                <a:solidFill>
                  <a:schemeClr val="tx1"/>
                </a:solidFill>
                <a:ea typeface="맑은 고딕"/>
                <a:cs typeface="Times New Roman"/>
              </a:rPr>
              <a:t> Ranging Scheduling IE  </a:t>
            </a:r>
            <a:endParaRPr lang="en-US" altLang="ko-KR" sz="3200" i="1" dirty="0">
              <a:solidFill>
                <a:schemeClr val="tx1"/>
              </a:solidFill>
              <a:ea typeface="맑은 고딕"/>
              <a:cs typeface="Times New Roman"/>
            </a:endParaRPr>
          </a:p>
        </p:txBody>
      </p:sp>
      <p:graphicFrame>
        <p:nvGraphicFramePr>
          <p:cNvPr id="2" name="표 1"/>
          <p:cNvGraphicFramePr>
            <a:graphicFrameLocks noGrp="1"/>
          </p:cNvGraphicFramePr>
          <p:nvPr>
            <p:extLst>
              <p:ext uri="{D42A27DB-BD31-4B8C-83A1-F6EECF244321}">
                <p14:modId xmlns:p14="http://schemas.microsoft.com/office/powerpoint/2010/main" val="2242314573"/>
              </p:ext>
            </p:extLst>
          </p:nvPr>
        </p:nvGraphicFramePr>
        <p:xfrm>
          <a:off x="33720" y="2113032"/>
          <a:ext cx="9134127" cy="874772"/>
        </p:xfrm>
        <a:graphic>
          <a:graphicData uri="http://schemas.openxmlformats.org/drawingml/2006/table">
            <a:tbl>
              <a:tblPr firstRow="1" bandRow="1">
                <a:tableStyleId>{9D7B26C5-4107-4FEC-AEDC-1716B250A1EF}</a:tableStyleId>
              </a:tblPr>
              <a:tblGrid>
                <a:gridCol w="1886513">
                  <a:extLst>
                    <a:ext uri="{9D8B030D-6E8A-4147-A177-3AD203B41FA5}">
                      <a16:colId xmlns:a16="http://schemas.microsoft.com/office/drawing/2014/main" xmlns="" val="20000"/>
                    </a:ext>
                  </a:extLst>
                </a:gridCol>
                <a:gridCol w="615761">
                  <a:extLst>
                    <a:ext uri="{9D8B030D-6E8A-4147-A177-3AD203B41FA5}">
                      <a16:colId xmlns:a16="http://schemas.microsoft.com/office/drawing/2014/main" xmlns="" val="20001"/>
                    </a:ext>
                  </a:extLst>
                </a:gridCol>
                <a:gridCol w="2376264">
                  <a:extLst>
                    <a:ext uri="{9D8B030D-6E8A-4147-A177-3AD203B41FA5}">
                      <a16:colId xmlns:a16="http://schemas.microsoft.com/office/drawing/2014/main" xmlns="" val="20002"/>
                    </a:ext>
                  </a:extLst>
                </a:gridCol>
                <a:gridCol w="4255589">
                  <a:extLst>
                    <a:ext uri="{9D8B030D-6E8A-4147-A177-3AD203B41FA5}">
                      <a16:colId xmlns:a16="http://schemas.microsoft.com/office/drawing/2014/main" xmlns="" val="20003"/>
                    </a:ext>
                  </a:extLst>
                </a:gridCol>
              </a:tblGrid>
              <a:tr h="288032">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Parameters</a:t>
                      </a:r>
                      <a:endParaRPr lang="en-US" altLang="ko-KR" sz="1200" dirty="0" smtClean="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ym typeface="SF Hello Semibold"/>
                        </a:rPr>
                        <a:t>Size</a:t>
                      </a:r>
                      <a:endParaRPr lang="en-US" altLang="ko-KR" sz="1100" dirty="0" smtClean="0">
                        <a:latin typeface="SF Hello Semibold"/>
                        <a:ea typeface="SF Hello Semibold"/>
                        <a:cs typeface="SF Hello Semibold"/>
                        <a:sym typeface="SF Hello Semibold"/>
                      </a:endParaRPr>
                    </a:p>
                  </a:txBody>
                  <a:tcPr marL="36000" marR="36000" marT="0" marB="0"/>
                </a:tc>
                <a:tc>
                  <a:txBody>
                    <a:bodyPr/>
                    <a:lstStyle/>
                    <a:p>
                      <a:pPr algn="l" defTabSz="457200">
                        <a:tabLst/>
                        <a:defRPr sz="1800">
                          <a:solidFill>
                            <a:srgbClr val="000000"/>
                          </a:solidFill>
                        </a:defRPr>
                      </a:pPr>
                      <a:r>
                        <a:rPr lang="en-US" altLang="ko-KR" sz="1200" dirty="0" smtClean="0">
                          <a:sym typeface="SF Hello Semibold"/>
                        </a:rPr>
                        <a:t>Value</a:t>
                      </a:r>
                      <a:endParaRPr lang="en-US" altLang="ko-KR" sz="1200" dirty="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Description</a:t>
                      </a:r>
                      <a:endParaRPr lang="en-US" altLang="ko-KR" sz="1200" dirty="0" smtClean="0">
                        <a:latin typeface="SF Hello Semibold"/>
                        <a:ea typeface="SF Hello Semibold"/>
                        <a:cs typeface="SF Hello Semibold"/>
                        <a:sym typeface="SF Hello Semibold"/>
                      </a:endParaRPr>
                    </a:p>
                  </a:txBody>
                  <a:tcPr marL="36000" marR="36000" marT="0" marB="0"/>
                </a:tc>
                <a:extLst>
                  <a:ext uri="{0D108BD9-81ED-4DB2-BD59-A6C34878D82A}">
                    <a16:rowId xmlns:a16="http://schemas.microsoft.com/office/drawing/2014/main" xmlns="" val="10000"/>
                  </a:ext>
                </a:extLst>
              </a:tr>
              <a:tr h="451872">
                <a:tc>
                  <a:txBody>
                    <a:bodyPr/>
                    <a:lstStyle/>
                    <a:p>
                      <a:pPr algn="l"/>
                      <a:r>
                        <a:rPr lang="en-US" altLang="ko-KR" sz="1200" kern="1200" dirty="0" smtClean="0">
                          <a:solidFill>
                            <a:schemeClr val="tx1"/>
                          </a:solidFill>
                          <a:latin typeface="+mn-lt"/>
                          <a:ea typeface="+mn-ea"/>
                          <a:cs typeface="+mn-cs"/>
                        </a:rPr>
                        <a:t>Address/ID</a:t>
                      </a:r>
                    </a:p>
                  </a:txBody>
                  <a:tcPr marL="14288" marR="14288" marT="19050" marB="19050" horzOverflow="overflow"/>
                </a:tc>
                <a:tc>
                  <a:txBody>
                    <a:bodyPr/>
                    <a:lstStyle/>
                    <a:p>
                      <a:pPr algn="l" defTabSz="457200">
                        <a:tabLst/>
                        <a:defRPr sz="1800"/>
                      </a:pPr>
                      <a:r>
                        <a:rPr lang="en-US" sz="1200" kern="1200" dirty="0" smtClean="0">
                          <a:solidFill>
                            <a:schemeClr val="tx1"/>
                          </a:solidFill>
                          <a:latin typeface="+mn-lt"/>
                          <a:ea typeface="+mn-ea"/>
                          <a:cs typeface="+mn-cs"/>
                          <a:sym typeface="SF Hello Regular"/>
                        </a:rPr>
                        <a:t>Variable</a:t>
                      </a:r>
                      <a:endParaRPr sz="1200" kern="1200" dirty="0">
                        <a:solidFill>
                          <a:schemeClr val="tx1"/>
                        </a:solidFill>
                        <a:latin typeface="+mn-lt"/>
                        <a:ea typeface="+mn-ea"/>
                        <a:cs typeface="+mn-cs"/>
                        <a:sym typeface="SF Hello Regular"/>
                      </a:endParaRPr>
                    </a:p>
                  </a:txBody>
                  <a:tcPr marL="14288" marR="14288" marT="19050" marB="19050" horzOverflow="overflow"/>
                </a:tc>
                <a:tc>
                  <a:txBody>
                    <a:bodyPr/>
                    <a:lstStyle/>
                    <a:p>
                      <a:pPr algn="l" defTabSz="457200">
                        <a:tabLst/>
                        <a:defRPr sz="2800">
                          <a:solidFill>
                            <a:srgbClr val="7F7F7F"/>
                          </a:solidFill>
                          <a:latin typeface="SF Hello Regular"/>
                          <a:ea typeface="SF Hello Regular"/>
                          <a:cs typeface="SF Hello Regular"/>
                          <a:sym typeface="SF Hello Regular"/>
                        </a:defRPr>
                      </a:pPr>
                      <a:r>
                        <a:rPr lang="en-US" sz="1200" kern="1200" dirty="0" smtClean="0">
                          <a:solidFill>
                            <a:schemeClr val="tx1"/>
                          </a:solidFill>
                          <a:latin typeface="+mn-lt"/>
                          <a:ea typeface="+mn-ea"/>
                          <a:cs typeface="+mn-cs"/>
                        </a:rPr>
                        <a:t> MAC address or Group</a:t>
                      </a:r>
                      <a:r>
                        <a:rPr lang="en-US" sz="1200" kern="1200" baseline="0" dirty="0" smtClean="0">
                          <a:solidFill>
                            <a:schemeClr val="tx1"/>
                          </a:solidFill>
                          <a:latin typeface="+mn-lt"/>
                          <a:ea typeface="+mn-ea"/>
                          <a:cs typeface="+mn-cs"/>
                        </a:rPr>
                        <a:t> ID</a:t>
                      </a:r>
                      <a:endParaRPr sz="1200" kern="1200" dirty="0">
                        <a:solidFill>
                          <a:schemeClr val="tx1"/>
                        </a:solidFill>
                        <a:latin typeface="+mn-lt"/>
                        <a:ea typeface="+mn-ea"/>
                        <a:cs typeface="+mn-cs"/>
                      </a:endParaRPr>
                    </a:p>
                  </a:txBody>
                  <a:tcPr marL="14288" marR="14288" marT="19050" marB="19050" horzOverflow="overflow"/>
                </a:tc>
                <a:tc>
                  <a:txBody>
                    <a:bodyPr/>
                    <a:lstStyle/>
                    <a:p>
                      <a:pPr algn="l" defTabSz="457200">
                        <a:tabLst/>
                        <a:defRPr sz="1800"/>
                      </a:pPr>
                      <a:r>
                        <a:rPr lang="en-US" altLang="ko-KR" sz="1200" dirty="0" smtClean="0"/>
                        <a:t>Gives</a:t>
                      </a:r>
                      <a:r>
                        <a:rPr lang="en-US" altLang="ko-KR" sz="1200" baseline="0" dirty="0" smtClean="0"/>
                        <a:t> </a:t>
                      </a:r>
                      <a:r>
                        <a:rPr lang="en-US" altLang="ko-KR" sz="1200" dirty="0" smtClean="0"/>
                        <a:t>the schedule of the responders by specifying the MAC address or group ID in the sequential order of the schedule when Multicast</a:t>
                      </a:r>
                      <a:r>
                        <a:rPr lang="en-US" altLang="ko-KR" sz="1200" baseline="0" dirty="0" smtClean="0"/>
                        <a:t> Mode is 1</a:t>
                      </a:r>
                      <a:endParaRPr sz="1200" kern="1200" dirty="0">
                        <a:solidFill>
                          <a:schemeClr val="tx1"/>
                        </a:solidFill>
                        <a:latin typeface="+mn-lt"/>
                        <a:ea typeface="+mn-ea"/>
                        <a:cs typeface="+mn-cs"/>
                        <a:sym typeface="SF Hello Regular"/>
                      </a:endParaRPr>
                    </a:p>
                  </a:txBody>
                  <a:tcPr marL="14288" marR="14288" marT="19050" marB="19050" horzOverflow="overflow"/>
                </a:tc>
                <a:extLst>
                  <a:ext uri="{0D108BD9-81ED-4DB2-BD59-A6C34878D82A}">
                    <a16:rowId xmlns:a16="http://schemas.microsoft.com/office/drawing/2014/main" xmlns="" val="10001"/>
                  </a:ext>
                </a:extLst>
              </a:tr>
            </a:tbl>
          </a:graphicData>
        </a:graphic>
      </p:graphicFrame>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3507362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smtClean="0"/>
              <a:t>Slide </a:t>
            </a:r>
            <a:fld id="{825FF3E2-E949-4C4C-AB9C-2EE82B1DF989}" type="slidenum">
              <a:rPr lang="en-US" altLang="en-US" smtClean="0"/>
              <a:pPr/>
              <a:t>2</a:t>
            </a:fld>
            <a:endParaRPr lang="en-US" altLang="en-US"/>
          </a:p>
        </p:txBody>
      </p:sp>
      <p:sp>
        <p:nvSpPr>
          <p:cNvPr id="4098" name="Rectangle 2"/>
          <p:cNvSpPr>
            <a:spLocks noGrp="1" noChangeArrowheads="1"/>
          </p:cNvSpPr>
          <p:nvPr>
            <p:ph type="title"/>
          </p:nvPr>
        </p:nvSpPr>
        <p:spPr>
          <a:ln/>
        </p:spPr>
        <p:txBody>
          <a:bodyPr/>
          <a:lstStyle/>
          <a:p>
            <a:r>
              <a:rPr lang="en-US" sz="3200" smtClean="0"/>
              <a:t>Contents</a:t>
            </a:r>
            <a:endParaRPr lang="en-US" altLang="en-US" sz="3200" dirty="0"/>
          </a:p>
        </p:txBody>
      </p:sp>
      <p:sp>
        <p:nvSpPr>
          <p:cNvPr id="4099" name="Rectangle 3"/>
          <p:cNvSpPr>
            <a:spLocks noGrp="1" noChangeArrowheads="1"/>
          </p:cNvSpPr>
          <p:nvPr>
            <p:ph type="body" idx="1"/>
          </p:nvPr>
        </p:nvSpPr>
        <p:spPr>
          <a:xfrm>
            <a:off x="755576" y="2060848"/>
            <a:ext cx="7918648" cy="4114800"/>
          </a:xfrm>
          <a:ln/>
        </p:spPr>
        <p:txBody>
          <a:bodyPr/>
          <a:lstStyle/>
          <a:p>
            <a:pPr marL="457200" indent="-457200">
              <a:buFont typeface="+mj-lt"/>
              <a:buAutoNum type="arabicPeriod"/>
            </a:pPr>
            <a:r>
              <a:rPr lang="en-US" altLang="ko-KR" sz="1600" dirty="0"/>
              <a:t>General </a:t>
            </a:r>
            <a:r>
              <a:rPr lang="en-US" altLang="ko-KR" sz="1600" dirty="0" smtClean="0"/>
              <a:t>Descriptions </a:t>
            </a:r>
            <a:r>
              <a:rPr lang="en-US" altLang="ko-KR" sz="1600" dirty="0"/>
              <a:t>for </a:t>
            </a:r>
            <a:r>
              <a:rPr lang="en-US" altLang="ko-KR" sz="1600" dirty="0" smtClean="0"/>
              <a:t>Ranging</a:t>
            </a:r>
          </a:p>
          <a:p>
            <a:pPr marL="457200" indent="-457200">
              <a:buFont typeface="+mj-lt"/>
              <a:buAutoNum type="arabicPeriod"/>
            </a:pPr>
            <a:endParaRPr lang="en-US" sz="1600" dirty="0" smtClean="0"/>
          </a:p>
          <a:p>
            <a:pPr marL="457200" indent="-457200">
              <a:buFont typeface="+mj-lt"/>
              <a:buAutoNum type="arabicPeriod"/>
            </a:pPr>
            <a:r>
              <a:rPr lang="en-US" sz="1600" dirty="0" smtClean="0"/>
              <a:t>Ranging IEs for Configuration </a:t>
            </a:r>
            <a:endParaRPr lang="en-US" sz="1600" dirty="0"/>
          </a:p>
          <a:p>
            <a:pPr marL="457200" indent="-457200">
              <a:buFont typeface="+mj-lt"/>
              <a:buAutoNum type="arabicPeriod"/>
            </a:pPr>
            <a:endParaRPr lang="en-US" sz="1600" dirty="0" smtClean="0"/>
          </a:p>
          <a:p>
            <a:pPr marL="457200" indent="-457200">
              <a:buFont typeface="+mj-lt"/>
              <a:buAutoNum type="arabicPeriod"/>
            </a:pPr>
            <a:r>
              <a:rPr lang="en-US" sz="1600" dirty="0" smtClean="0"/>
              <a:t>Ranging IEs for SS-TWR/DS-TWR </a:t>
            </a:r>
          </a:p>
          <a:p>
            <a:pPr marL="857250" lvl="1" indent="-457200">
              <a:buFont typeface="+mj-lt"/>
              <a:buAutoNum type="arabicParenR"/>
            </a:pPr>
            <a:endParaRPr lang="en-US" sz="1600" dirty="0" smtClean="0"/>
          </a:p>
          <a:p>
            <a:pPr marL="457200" indent="-457200">
              <a:buFont typeface="+mj-lt"/>
              <a:buAutoNum type="arabicPeriod"/>
            </a:pPr>
            <a:r>
              <a:rPr lang="en-US" sz="1600" dirty="0" smtClean="0"/>
              <a:t>Examples of Ranging Message Sequences</a:t>
            </a:r>
          </a:p>
          <a:p>
            <a:pPr marL="400050" lvl="1" indent="0">
              <a:buNone/>
            </a:pPr>
            <a:endParaRPr lang="en-US" sz="1600" dirty="0" smtClean="0"/>
          </a:p>
          <a:p>
            <a:pPr marL="457200" indent="-457200">
              <a:buFont typeface="+mj-lt"/>
              <a:buAutoNum type="arabicPeriod"/>
            </a:pPr>
            <a:r>
              <a:rPr lang="en-US" altLang="ko-KR" sz="1600" dirty="0" smtClean="0"/>
              <a:t>Use Cases of SS-TWR</a:t>
            </a:r>
          </a:p>
          <a:p>
            <a:pPr marL="457200" indent="-457200">
              <a:buFont typeface="+mj-lt"/>
              <a:buAutoNum type="arabicPeriod"/>
            </a:pPr>
            <a:endParaRPr lang="en-US" altLang="ko-KR" sz="1600" dirty="0"/>
          </a:p>
          <a:p>
            <a:pPr marL="457200" indent="-457200">
              <a:buFont typeface="+mj-lt"/>
              <a:buAutoNum type="arabicPeriod"/>
            </a:pPr>
            <a:r>
              <a:rPr lang="en-US" altLang="ko-KR" sz="1600" dirty="0" smtClean="0"/>
              <a:t>Use Cases of DS-TWR  </a:t>
            </a:r>
            <a:endParaRPr lang="en-US" altLang="ko-KR" sz="1600" dirty="0"/>
          </a:p>
        </p:txBody>
      </p:sp>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15710634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en-US" smtClean="0"/>
              <a:t>Slide </a:t>
            </a:r>
            <a:fld id="{7FFA85FD-E192-4C2D-9860-28C59D48001D}" type="slidenum">
              <a:rPr lang="en-US" altLang="en-US" smtClean="0"/>
              <a:pPr/>
              <a:t>20</a:t>
            </a:fld>
            <a:endParaRPr lang="en-US" altLang="en-US"/>
          </a:p>
        </p:txBody>
      </p:sp>
      <p:sp>
        <p:nvSpPr>
          <p:cNvPr id="12" name="Rectangle 2"/>
          <p:cNvSpPr>
            <a:spLocks noGrp="1" noChangeArrowheads="1"/>
          </p:cNvSpPr>
          <p:nvPr>
            <p:ph type="title"/>
          </p:nvPr>
        </p:nvSpPr>
        <p:spPr>
          <a:xfrm>
            <a:off x="685800" y="685800"/>
            <a:ext cx="7772400" cy="1066800"/>
          </a:xfrm>
          <a:ln/>
        </p:spPr>
        <p:txBody>
          <a:bodyPr/>
          <a:lstStyle/>
          <a:p>
            <a:r>
              <a:rPr lang="en-US" altLang="ko-KR" sz="3200" dirty="0">
                <a:ea typeface="맑은 고딕"/>
                <a:cs typeface="Times New Roman"/>
              </a:rPr>
              <a:t>Ranging </a:t>
            </a:r>
            <a:r>
              <a:rPr lang="en-US" altLang="ko-KR" sz="3200" dirty="0">
                <a:solidFill>
                  <a:schemeClr val="tx1"/>
                </a:solidFill>
                <a:ea typeface="맑은 고딕"/>
                <a:cs typeface="Times New Roman"/>
              </a:rPr>
              <a:t>Next Channel and </a:t>
            </a:r>
            <a:r>
              <a:rPr lang="en-US" altLang="ko-KR" sz="3200" dirty="0" smtClean="0">
                <a:solidFill>
                  <a:schemeClr val="tx1"/>
                </a:solidFill>
                <a:ea typeface="맑은 고딕"/>
                <a:cs typeface="Times New Roman"/>
              </a:rPr>
              <a:t>Preamble IE</a:t>
            </a:r>
            <a:endParaRPr lang="en-US" altLang="ko-KR" sz="3200" i="1" dirty="0">
              <a:solidFill>
                <a:schemeClr val="tx1"/>
              </a:solidFill>
              <a:ea typeface="맑은 고딕"/>
              <a:cs typeface="Times New Roman"/>
            </a:endParaRPr>
          </a:p>
        </p:txBody>
      </p:sp>
      <p:graphicFrame>
        <p:nvGraphicFramePr>
          <p:cNvPr id="2" name="표 1"/>
          <p:cNvGraphicFramePr>
            <a:graphicFrameLocks noGrp="1"/>
          </p:cNvGraphicFramePr>
          <p:nvPr>
            <p:extLst>
              <p:ext uri="{D42A27DB-BD31-4B8C-83A1-F6EECF244321}">
                <p14:modId xmlns:p14="http://schemas.microsoft.com/office/powerpoint/2010/main" val="2226916377"/>
              </p:ext>
            </p:extLst>
          </p:nvPr>
        </p:nvGraphicFramePr>
        <p:xfrm>
          <a:off x="33720" y="2113032"/>
          <a:ext cx="9080125" cy="1191776"/>
        </p:xfrm>
        <a:graphic>
          <a:graphicData uri="http://schemas.openxmlformats.org/drawingml/2006/table">
            <a:tbl>
              <a:tblPr firstRow="1" bandRow="1">
                <a:tableStyleId>{9D7B26C5-4107-4FEC-AEDC-1716B250A1EF}</a:tableStyleId>
              </a:tblPr>
              <a:tblGrid>
                <a:gridCol w="1886513">
                  <a:extLst>
                    <a:ext uri="{9D8B030D-6E8A-4147-A177-3AD203B41FA5}">
                      <a16:colId xmlns:a16="http://schemas.microsoft.com/office/drawing/2014/main" xmlns="" val="20000"/>
                    </a:ext>
                  </a:extLst>
                </a:gridCol>
                <a:gridCol w="561759">
                  <a:extLst>
                    <a:ext uri="{9D8B030D-6E8A-4147-A177-3AD203B41FA5}">
                      <a16:colId xmlns:a16="http://schemas.microsoft.com/office/drawing/2014/main" xmlns="" val="20001"/>
                    </a:ext>
                  </a:extLst>
                </a:gridCol>
                <a:gridCol w="2376264">
                  <a:extLst>
                    <a:ext uri="{9D8B030D-6E8A-4147-A177-3AD203B41FA5}">
                      <a16:colId xmlns:a16="http://schemas.microsoft.com/office/drawing/2014/main" xmlns="" val="20002"/>
                    </a:ext>
                  </a:extLst>
                </a:gridCol>
                <a:gridCol w="4255589">
                  <a:extLst>
                    <a:ext uri="{9D8B030D-6E8A-4147-A177-3AD203B41FA5}">
                      <a16:colId xmlns:a16="http://schemas.microsoft.com/office/drawing/2014/main" xmlns="" val="20003"/>
                    </a:ext>
                  </a:extLst>
                </a:gridCol>
              </a:tblGrid>
              <a:tr h="288032">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Parameters</a:t>
                      </a:r>
                      <a:endParaRPr lang="en-US" altLang="ko-KR" sz="1200" dirty="0" smtClean="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ym typeface="SF Hello Semibold"/>
                        </a:rPr>
                        <a:t>Size</a:t>
                      </a:r>
                      <a:endParaRPr lang="en-US" altLang="ko-KR" sz="1100" dirty="0" smtClean="0">
                        <a:latin typeface="SF Hello Semibold"/>
                        <a:ea typeface="SF Hello Semibold"/>
                        <a:cs typeface="SF Hello Semibold"/>
                        <a:sym typeface="SF Hello Semibold"/>
                      </a:endParaRPr>
                    </a:p>
                  </a:txBody>
                  <a:tcPr marL="36000" marR="36000" marT="0" marB="0"/>
                </a:tc>
                <a:tc>
                  <a:txBody>
                    <a:bodyPr/>
                    <a:lstStyle/>
                    <a:p>
                      <a:pPr algn="l" defTabSz="457200">
                        <a:tabLst/>
                        <a:defRPr sz="1800">
                          <a:solidFill>
                            <a:srgbClr val="000000"/>
                          </a:solidFill>
                        </a:defRPr>
                      </a:pPr>
                      <a:r>
                        <a:rPr lang="en-US" altLang="ko-KR" sz="1200" dirty="0" smtClean="0">
                          <a:sym typeface="SF Hello Semibold"/>
                        </a:rPr>
                        <a:t>Value</a:t>
                      </a:r>
                      <a:endParaRPr lang="en-US" altLang="ko-KR" sz="1200" dirty="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Description</a:t>
                      </a:r>
                      <a:endParaRPr lang="en-US" altLang="ko-KR" sz="1200" dirty="0" smtClean="0">
                        <a:latin typeface="SF Hello Semibold"/>
                        <a:ea typeface="SF Hello Semibold"/>
                        <a:cs typeface="SF Hello Semibold"/>
                        <a:sym typeface="SF Hello Semibold"/>
                      </a:endParaRPr>
                    </a:p>
                  </a:txBody>
                  <a:tcPr marL="36000" marR="36000" marT="0" marB="0"/>
                </a:tc>
                <a:extLst>
                  <a:ext uri="{0D108BD9-81ED-4DB2-BD59-A6C34878D82A}">
                    <a16:rowId xmlns:a16="http://schemas.microsoft.com/office/drawing/2014/main" xmlns="" val="10000"/>
                  </a:ext>
                </a:extLst>
              </a:tr>
              <a:tr h="451872">
                <a:tc>
                  <a:txBody>
                    <a:bodyPr/>
                    <a:lstStyle/>
                    <a:p>
                      <a:pPr algn="l"/>
                      <a:r>
                        <a:rPr lang="en-US" altLang="ko-KR" sz="1200" b="0" dirty="0" smtClean="0"/>
                        <a:t>Next</a:t>
                      </a:r>
                      <a:r>
                        <a:rPr lang="en-US" altLang="ko-KR" sz="1200" b="0" baseline="0" dirty="0" smtClean="0"/>
                        <a:t> Channel Index</a:t>
                      </a:r>
                    </a:p>
                  </a:txBody>
                  <a:tcPr marL="14288" marR="14288" marT="19050" marB="19050" horzOverflow="overflow"/>
                </a:tc>
                <a:tc>
                  <a:txBody>
                    <a:bodyPr/>
                    <a:lstStyle/>
                    <a:p>
                      <a:pPr algn="l" defTabSz="457200">
                        <a:tabLst/>
                        <a:defRPr sz="1800"/>
                      </a:pPr>
                      <a:r>
                        <a:rPr sz="1200" kern="1200" smtClean="0">
                          <a:solidFill>
                            <a:schemeClr val="tx1"/>
                          </a:solidFill>
                          <a:latin typeface="+mn-lt"/>
                          <a:ea typeface="+mn-ea"/>
                          <a:cs typeface="+mn-cs"/>
                          <a:sym typeface="SF Hello Regular"/>
                        </a:rPr>
                        <a:t>4</a:t>
                      </a:r>
                      <a:endParaRPr sz="1200" kern="1200" dirty="0">
                        <a:solidFill>
                          <a:schemeClr val="tx1"/>
                        </a:solidFill>
                        <a:latin typeface="+mn-lt"/>
                        <a:ea typeface="+mn-ea"/>
                        <a:cs typeface="+mn-cs"/>
                        <a:sym typeface="SF Hello Regular"/>
                      </a:endParaRPr>
                    </a:p>
                  </a:txBody>
                  <a:tcPr marL="14288" marR="14288" marT="19050" marB="19050" horzOverflow="overflow"/>
                </a:tc>
                <a:tc>
                  <a:txBody>
                    <a:bodyPr/>
                    <a:lstStyle/>
                    <a:p>
                      <a:pPr algn="l"/>
                      <a:r>
                        <a:rPr lang="en-US" altLang="ko-KR" sz="1200" dirty="0" smtClean="0"/>
                        <a:t>Channel Index</a:t>
                      </a:r>
                      <a:endParaRPr lang="en-US" altLang="ko-KR" sz="1200" dirty="0"/>
                    </a:p>
                  </a:txBody>
                  <a:tcPr marL="14288" marR="14288" marT="19050" marB="19050" horzOverflow="overflow"/>
                </a:tc>
                <a:tc>
                  <a:txBody>
                    <a:bodyPr/>
                    <a:lstStyle/>
                    <a:p>
                      <a:pPr algn="l" defTabSz="457200">
                        <a:tabLst/>
                        <a:defRPr sz="1800"/>
                      </a:pPr>
                      <a:r>
                        <a:rPr lang="en-US" sz="1200" kern="1200" dirty="0" smtClean="0">
                          <a:solidFill>
                            <a:schemeClr val="tx1"/>
                          </a:solidFill>
                          <a:latin typeface="+mn-lt"/>
                          <a:ea typeface="+mn-ea"/>
                          <a:cs typeface="+mn-cs"/>
                          <a:sym typeface="SF Hello Regular"/>
                        </a:rPr>
                        <a:t>Specify</a:t>
                      </a:r>
                      <a:r>
                        <a:rPr lang="en-US" sz="1200" kern="1200" baseline="0" dirty="0" smtClean="0">
                          <a:solidFill>
                            <a:schemeClr val="tx1"/>
                          </a:solidFill>
                          <a:latin typeface="+mn-lt"/>
                          <a:ea typeface="+mn-ea"/>
                          <a:cs typeface="+mn-cs"/>
                          <a:sym typeface="SF Hello Regular"/>
                        </a:rPr>
                        <a:t> the channel index of next ranging block</a:t>
                      </a:r>
                      <a:endParaRPr sz="1200" kern="1200" dirty="0">
                        <a:solidFill>
                          <a:schemeClr val="tx1"/>
                        </a:solidFill>
                        <a:latin typeface="+mn-lt"/>
                        <a:ea typeface="+mn-ea"/>
                        <a:cs typeface="+mn-cs"/>
                        <a:sym typeface="SF Hello Regular"/>
                      </a:endParaRPr>
                    </a:p>
                  </a:txBody>
                  <a:tcPr marL="14288" marR="14288" marT="19050" marB="19050" horzOverflow="overflow"/>
                </a:tc>
                <a:extLst>
                  <a:ext uri="{0D108BD9-81ED-4DB2-BD59-A6C34878D82A}">
                    <a16:rowId xmlns:a16="http://schemas.microsoft.com/office/drawing/2014/main" xmlns="" val="10001"/>
                  </a:ext>
                </a:extLst>
              </a:tr>
              <a:tr h="451872">
                <a:tc>
                  <a:txBody>
                    <a:bodyPr/>
                    <a:lstStyle/>
                    <a:p>
                      <a:pPr algn="l"/>
                      <a:r>
                        <a:rPr lang="en-US" altLang="ko-KR" sz="1200" b="0" dirty="0" smtClean="0"/>
                        <a:t>Next</a:t>
                      </a:r>
                      <a:r>
                        <a:rPr lang="en-US" altLang="ko-KR" sz="1200" b="0" baseline="0" dirty="0" smtClean="0"/>
                        <a:t> Preamble Index</a:t>
                      </a:r>
                    </a:p>
                  </a:txBody>
                  <a:tcPr marL="14288" marR="14288" marT="19050" marB="19050" horzOverflow="overflow"/>
                </a:tc>
                <a:tc>
                  <a:txBody>
                    <a:bodyPr/>
                    <a:lstStyle/>
                    <a:p>
                      <a:pPr algn="l" defTabSz="457200">
                        <a:tabLst/>
                        <a:defRPr sz="1800"/>
                      </a:pPr>
                      <a:r>
                        <a:rPr sz="1200" kern="1200" dirty="0">
                          <a:solidFill>
                            <a:schemeClr val="tx1"/>
                          </a:solidFill>
                          <a:latin typeface="+mn-lt"/>
                          <a:ea typeface="+mn-ea"/>
                          <a:cs typeface="+mn-cs"/>
                          <a:sym typeface="SF Hello Regular"/>
                        </a:rPr>
                        <a:t>1</a:t>
                      </a:r>
                    </a:p>
                  </a:txBody>
                  <a:tcPr marL="14288" marR="14288" marT="19050" marB="19050" horzOverflow="overflow"/>
                </a:tc>
                <a:tc>
                  <a:txBody>
                    <a:bodyPr/>
                    <a:lstStyle/>
                    <a:p>
                      <a:pPr algn="l"/>
                      <a:r>
                        <a:rPr lang="en-US" altLang="ko-KR" sz="1200" dirty="0" smtClean="0"/>
                        <a:t>Channel Index</a:t>
                      </a:r>
                      <a:endParaRPr lang="en-US" altLang="ko-KR" sz="1200" dirty="0"/>
                    </a:p>
                  </a:txBody>
                  <a:tcPr marL="14288" marR="14288" marT="19050" marB="19050" horzOverflow="overflow"/>
                </a:tc>
                <a:tc>
                  <a:txBody>
                    <a:bodyPr/>
                    <a:lstStyle/>
                    <a:p>
                      <a:pPr algn="l" defTabSz="457200">
                        <a:tabLst/>
                        <a:defRPr sz="1800"/>
                      </a:pPr>
                      <a:r>
                        <a:rPr lang="en-US" altLang="ko-KR" sz="1200" kern="1200" dirty="0" smtClean="0">
                          <a:solidFill>
                            <a:schemeClr val="tx1"/>
                          </a:solidFill>
                          <a:latin typeface="+mn-lt"/>
                          <a:ea typeface="+mn-ea"/>
                          <a:cs typeface="+mn-cs"/>
                          <a:sym typeface="SF Hello Regular"/>
                        </a:rPr>
                        <a:t>Specify</a:t>
                      </a:r>
                      <a:r>
                        <a:rPr lang="en-US" altLang="ko-KR" sz="1200" kern="1200" baseline="0" dirty="0" smtClean="0">
                          <a:solidFill>
                            <a:schemeClr val="tx1"/>
                          </a:solidFill>
                          <a:latin typeface="+mn-lt"/>
                          <a:ea typeface="+mn-ea"/>
                          <a:cs typeface="+mn-cs"/>
                          <a:sym typeface="SF Hello Regular"/>
                        </a:rPr>
                        <a:t> the preamble index of next ranging block</a:t>
                      </a:r>
                      <a:endParaRPr sz="1200" kern="1200" dirty="0">
                        <a:solidFill>
                          <a:schemeClr val="tx1"/>
                        </a:solidFill>
                        <a:latin typeface="+mn-lt"/>
                        <a:ea typeface="+mn-ea"/>
                        <a:cs typeface="+mn-cs"/>
                        <a:sym typeface="SF Hello Regular"/>
                      </a:endParaRPr>
                    </a:p>
                  </a:txBody>
                  <a:tcPr marL="14288" marR="14288" marT="19050" marB="19050" horzOverflow="overflow"/>
                </a:tc>
                <a:extLst>
                  <a:ext uri="{0D108BD9-81ED-4DB2-BD59-A6C34878D82A}">
                    <a16:rowId xmlns:a16="http://schemas.microsoft.com/office/drawing/2014/main" xmlns="" val="10002"/>
                  </a:ext>
                </a:extLst>
              </a:tr>
            </a:tbl>
          </a:graphicData>
        </a:graphic>
      </p:graphicFrame>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35073628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en-US" smtClean="0"/>
              <a:t>Slide </a:t>
            </a:r>
            <a:fld id="{7FFA85FD-E192-4C2D-9860-28C59D48001D}" type="slidenum">
              <a:rPr lang="en-US" altLang="en-US" smtClean="0"/>
              <a:pPr/>
              <a:t>21</a:t>
            </a:fld>
            <a:endParaRPr lang="en-US" altLang="en-US"/>
          </a:p>
        </p:txBody>
      </p:sp>
      <p:sp>
        <p:nvSpPr>
          <p:cNvPr id="12" name="Rectangle 2"/>
          <p:cNvSpPr>
            <a:spLocks noGrp="1" noChangeArrowheads="1"/>
          </p:cNvSpPr>
          <p:nvPr>
            <p:ph type="title"/>
          </p:nvPr>
        </p:nvSpPr>
        <p:spPr>
          <a:xfrm>
            <a:off x="685800" y="685800"/>
            <a:ext cx="7772400" cy="1066800"/>
          </a:xfrm>
          <a:ln/>
        </p:spPr>
        <p:txBody>
          <a:bodyPr/>
          <a:lstStyle/>
          <a:p>
            <a:r>
              <a:rPr lang="en-US" altLang="ko-KR" sz="3200" dirty="0">
                <a:solidFill>
                  <a:schemeClr val="tx1"/>
                </a:solidFill>
                <a:ea typeface="맑은 고딕"/>
                <a:cs typeface="Times New Roman"/>
              </a:rPr>
              <a:t>Ranging Max </a:t>
            </a:r>
            <a:r>
              <a:rPr lang="en-US" altLang="ko-KR" sz="3200" dirty="0" smtClean="0">
                <a:solidFill>
                  <a:schemeClr val="tx1"/>
                </a:solidFill>
                <a:ea typeface="맑은 고딕"/>
                <a:cs typeface="Times New Roman"/>
              </a:rPr>
              <a:t>Retransmission IE</a:t>
            </a:r>
            <a:endParaRPr lang="en-US" altLang="ko-KR" sz="3200" dirty="0">
              <a:solidFill>
                <a:schemeClr val="tx1"/>
              </a:solidFill>
              <a:ea typeface="맑은 고딕"/>
              <a:cs typeface="Times New Roman"/>
            </a:endParaRPr>
          </a:p>
        </p:txBody>
      </p:sp>
      <p:graphicFrame>
        <p:nvGraphicFramePr>
          <p:cNvPr id="2" name="표 1"/>
          <p:cNvGraphicFramePr>
            <a:graphicFrameLocks noGrp="1"/>
          </p:cNvGraphicFramePr>
          <p:nvPr>
            <p:extLst>
              <p:ext uri="{D42A27DB-BD31-4B8C-83A1-F6EECF244321}">
                <p14:modId xmlns:p14="http://schemas.microsoft.com/office/powerpoint/2010/main" val="11705789"/>
              </p:ext>
            </p:extLst>
          </p:nvPr>
        </p:nvGraphicFramePr>
        <p:xfrm>
          <a:off x="33720" y="2113032"/>
          <a:ext cx="9080125" cy="739904"/>
        </p:xfrm>
        <a:graphic>
          <a:graphicData uri="http://schemas.openxmlformats.org/drawingml/2006/table">
            <a:tbl>
              <a:tblPr firstRow="1" bandRow="1">
                <a:tableStyleId>{9D7B26C5-4107-4FEC-AEDC-1716B250A1EF}</a:tableStyleId>
              </a:tblPr>
              <a:tblGrid>
                <a:gridCol w="1886513">
                  <a:extLst>
                    <a:ext uri="{9D8B030D-6E8A-4147-A177-3AD203B41FA5}">
                      <a16:colId xmlns:a16="http://schemas.microsoft.com/office/drawing/2014/main" xmlns="" val="20000"/>
                    </a:ext>
                  </a:extLst>
                </a:gridCol>
                <a:gridCol w="561759">
                  <a:extLst>
                    <a:ext uri="{9D8B030D-6E8A-4147-A177-3AD203B41FA5}">
                      <a16:colId xmlns:a16="http://schemas.microsoft.com/office/drawing/2014/main" xmlns="" val="20001"/>
                    </a:ext>
                  </a:extLst>
                </a:gridCol>
                <a:gridCol w="2376264">
                  <a:extLst>
                    <a:ext uri="{9D8B030D-6E8A-4147-A177-3AD203B41FA5}">
                      <a16:colId xmlns:a16="http://schemas.microsoft.com/office/drawing/2014/main" xmlns="" val="20002"/>
                    </a:ext>
                  </a:extLst>
                </a:gridCol>
                <a:gridCol w="4255589">
                  <a:extLst>
                    <a:ext uri="{9D8B030D-6E8A-4147-A177-3AD203B41FA5}">
                      <a16:colId xmlns:a16="http://schemas.microsoft.com/office/drawing/2014/main" xmlns="" val="20003"/>
                    </a:ext>
                  </a:extLst>
                </a:gridCol>
              </a:tblGrid>
              <a:tr h="288032">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Parameters</a:t>
                      </a:r>
                      <a:endParaRPr lang="en-US" altLang="ko-KR" sz="1200" dirty="0" smtClean="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ym typeface="SF Hello Semibold"/>
                        </a:rPr>
                        <a:t>Size</a:t>
                      </a:r>
                      <a:endParaRPr lang="en-US" altLang="ko-KR" sz="1100" dirty="0" smtClean="0">
                        <a:latin typeface="SF Hello Semibold"/>
                        <a:ea typeface="SF Hello Semibold"/>
                        <a:cs typeface="SF Hello Semibold"/>
                        <a:sym typeface="SF Hello Semibold"/>
                      </a:endParaRPr>
                    </a:p>
                  </a:txBody>
                  <a:tcPr marL="36000" marR="36000" marT="0" marB="0"/>
                </a:tc>
                <a:tc>
                  <a:txBody>
                    <a:bodyPr/>
                    <a:lstStyle/>
                    <a:p>
                      <a:pPr algn="l" defTabSz="457200">
                        <a:tabLst/>
                        <a:defRPr sz="1800">
                          <a:solidFill>
                            <a:srgbClr val="000000"/>
                          </a:solidFill>
                        </a:defRPr>
                      </a:pPr>
                      <a:r>
                        <a:rPr lang="en-US" altLang="ko-KR" sz="1200" dirty="0" smtClean="0">
                          <a:sym typeface="SF Hello Semibold"/>
                        </a:rPr>
                        <a:t>Value</a:t>
                      </a:r>
                      <a:endParaRPr lang="en-US" altLang="ko-KR" sz="1200" dirty="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Description</a:t>
                      </a:r>
                      <a:endParaRPr lang="en-US" altLang="ko-KR" sz="1200" dirty="0" smtClean="0">
                        <a:latin typeface="SF Hello Semibold"/>
                        <a:ea typeface="SF Hello Semibold"/>
                        <a:cs typeface="SF Hello Semibold"/>
                        <a:sym typeface="SF Hello Semibold"/>
                      </a:endParaRPr>
                    </a:p>
                  </a:txBody>
                  <a:tcPr marL="36000" marR="36000" marT="0" marB="0"/>
                </a:tc>
                <a:extLst>
                  <a:ext uri="{0D108BD9-81ED-4DB2-BD59-A6C34878D82A}">
                    <a16:rowId xmlns:a16="http://schemas.microsoft.com/office/drawing/2014/main" xmlns="" val="10000"/>
                  </a:ext>
                </a:extLst>
              </a:tr>
              <a:tr h="451872">
                <a:tc>
                  <a:txBody>
                    <a:bodyPr/>
                    <a:lstStyle/>
                    <a:p>
                      <a:pPr algn="l"/>
                      <a:r>
                        <a:rPr lang="en-US" altLang="ko-KR" sz="1200" kern="1200" dirty="0" smtClean="0">
                          <a:solidFill>
                            <a:schemeClr val="tx1"/>
                          </a:solidFill>
                          <a:latin typeface="+mn-lt"/>
                          <a:ea typeface="+mn-ea"/>
                          <a:cs typeface="+mn-cs"/>
                        </a:rPr>
                        <a:t>Max # of Retransmissions</a:t>
                      </a:r>
                    </a:p>
                  </a:txBody>
                  <a:tcPr marL="14288" marR="14288" marT="19050" marB="19050" horzOverflow="overflow"/>
                </a:tc>
                <a:tc>
                  <a:txBody>
                    <a:bodyPr/>
                    <a:lstStyle/>
                    <a:p>
                      <a:pPr algn="l" defTabSz="457200">
                        <a:tabLst/>
                        <a:defRPr sz="1800"/>
                      </a:pPr>
                      <a:r>
                        <a:rPr lang="en-US" sz="1200" kern="1200" dirty="0" smtClean="0">
                          <a:solidFill>
                            <a:schemeClr val="tx1"/>
                          </a:solidFill>
                          <a:latin typeface="+mn-lt"/>
                          <a:ea typeface="+mn-ea"/>
                          <a:cs typeface="+mn-cs"/>
                          <a:sym typeface="SF Hello Regular"/>
                        </a:rPr>
                        <a:t>TBD</a:t>
                      </a:r>
                      <a:endParaRPr sz="1200" kern="1200" dirty="0">
                        <a:solidFill>
                          <a:schemeClr val="tx1"/>
                        </a:solidFill>
                        <a:latin typeface="+mn-lt"/>
                        <a:ea typeface="+mn-ea"/>
                        <a:cs typeface="+mn-cs"/>
                        <a:sym typeface="SF Hello Regular"/>
                      </a:endParaRPr>
                    </a:p>
                  </a:txBody>
                  <a:tcPr marL="14288" marR="14288" marT="19050" marB="19050" horzOverflow="overflow"/>
                </a:tc>
                <a:tc>
                  <a:txBody>
                    <a:bodyPr/>
                    <a:lstStyle/>
                    <a:p>
                      <a:pPr algn="l" defTabSz="457200">
                        <a:tabLst/>
                        <a:defRPr sz="2800">
                          <a:solidFill>
                            <a:srgbClr val="7F7F7F"/>
                          </a:solidFill>
                          <a:latin typeface="SF Hello Regular"/>
                          <a:ea typeface="SF Hello Regular"/>
                          <a:cs typeface="SF Hello Regular"/>
                          <a:sym typeface="SF Hello Regular"/>
                        </a:defRPr>
                      </a:pPr>
                      <a:r>
                        <a:rPr lang="en-US" sz="1200" kern="1200" smtClean="0">
                          <a:solidFill>
                            <a:schemeClr val="tx1"/>
                          </a:solidFill>
                          <a:latin typeface="+mn-lt"/>
                          <a:ea typeface="+mn-ea"/>
                          <a:cs typeface="+mn-cs"/>
                        </a:rPr>
                        <a:t> integer</a:t>
                      </a:r>
                      <a:endParaRPr sz="1200" kern="1200" dirty="0">
                        <a:solidFill>
                          <a:schemeClr val="tx1"/>
                        </a:solidFill>
                        <a:latin typeface="+mn-lt"/>
                        <a:ea typeface="+mn-ea"/>
                        <a:cs typeface="+mn-cs"/>
                      </a:endParaRPr>
                    </a:p>
                  </a:txBody>
                  <a:tcPr marL="14288" marR="14288" marT="19050" marB="19050" horzOverflow="overflow"/>
                </a:tc>
                <a:tc>
                  <a:txBody>
                    <a:bodyPr/>
                    <a:lstStyle/>
                    <a:p>
                      <a:pPr algn="l" defTabSz="457200">
                        <a:tabLst/>
                        <a:defRPr sz="1800"/>
                      </a:pPr>
                      <a:r>
                        <a:rPr lang="en-US" altLang="ko-KR" sz="1200" dirty="0" smtClean="0"/>
                        <a:t>specifies the maximum number of retries for response when Casting Mode is 10</a:t>
                      </a:r>
                      <a:endParaRPr sz="1200" kern="1200" dirty="0">
                        <a:solidFill>
                          <a:schemeClr val="tx1"/>
                        </a:solidFill>
                        <a:latin typeface="+mn-lt"/>
                        <a:ea typeface="+mn-ea"/>
                        <a:cs typeface="+mn-cs"/>
                        <a:sym typeface="SF Hello Regular"/>
                      </a:endParaRPr>
                    </a:p>
                  </a:txBody>
                  <a:tcPr marL="14288" marR="14288" marT="19050" marB="19050" horzOverflow="overflow"/>
                </a:tc>
                <a:extLst>
                  <a:ext uri="{0D108BD9-81ED-4DB2-BD59-A6C34878D82A}">
                    <a16:rowId xmlns:a16="http://schemas.microsoft.com/office/drawing/2014/main" xmlns="" val="10001"/>
                  </a:ext>
                </a:extLst>
              </a:tr>
            </a:tbl>
          </a:graphicData>
        </a:graphic>
      </p:graphicFrame>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35073628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en-US" smtClean="0"/>
              <a:t>Slide </a:t>
            </a:r>
            <a:fld id="{7FFA85FD-E192-4C2D-9860-28C59D48001D}" type="slidenum">
              <a:rPr lang="en-US" altLang="en-US" smtClean="0"/>
              <a:pPr/>
              <a:t>22</a:t>
            </a:fld>
            <a:endParaRPr lang="en-US" altLang="en-US"/>
          </a:p>
        </p:txBody>
      </p:sp>
      <p:sp>
        <p:nvSpPr>
          <p:cNvPr id="12" name="Rectangle 2"/>
          <p:cNvSpPr>
            <a:spLocks noGrp="1" noChangeArrowheads="1"/>
          </p:cNvSpPr>
          <p:nvPr>
            <p:ph type="title"/>
          </p:nvPr>
        </p:nvSpPr>
        <p:spPr>
          <a:xfrm>
            <a:off x="685800" y="685800"/>
            <a:ext cx="7772400" cy="1066800"/>
          </a:xfrm>
          <a:ln/>
        </p:spPr>
        <p:txBody>
          <a:bodyPr/>
          <a:lstStyle/>
          <a:p>
            <a:r>
              <a:rPr lang="en-US" altLang="ko-KR" sz="3200" dirty="0" smtClean="0">
                <a:solidFill>
                  <a:schemeClr val="tx1"/>
                </a:solidFill>
                <a:ea typeface="맑은 고딕"/>
                <a:cs typeface="Times New Roman"/>
              </a:rPr>
              <a:t>Ranging </a:t>
            </a:r>
            <a:r>
              <a:rPr lang="en-US" altLang="ko-KR" sz="3200" dirty="0" smtClean="0">
                <a:solidFill>
                  <a:schemeClr val="tx1"/>
                </a:solidFill>
              </a:rPr>
              <a:t>STS Index </a:t>
            </a:r>
            <a:r>
              <a:rPr lang="en-US" altLang="ko-KR" sz="3200" dirty="0" smtClean="0">
                <a:solidFill>
                  <a:schemeClr val="tx1"/>
                </a:solidFill>
                <a:ea typeface="맑은 고딕"/>
                <a:cs typeface="Times New Roman"/>
              </a:rPr>
              <a:t>IE  </a:t>
            </a:r>
            <a:endParaRPr lang="en-US" altLang="ko-KR" sz="3200" i="1" dirty="0">
              <a:solidFill>
                <a:schemeClr val="tx1"/>
              </a:solidFill>
              <a:ea typeface="맑은 고딕"/>
              <a:cs typeface="Times New Roman"/>
            </a:endParaRPr>
          </a:p>
        </p:txBody>
      </p:sp>
      <p:graphicFrame>
        <p:nvGraphicFramePr>
          <p:cNvPr id="2" name="표 1"/>
          <p:cNvGraphicFramePr>
            <a:graphicFrameLocks noGrp="1"/>
          </p:cNvGraphicFramePr>
          <p:nvPr>
            <p:extLst>
              <p:ext uri="{D42A27DB-BD31-4B8C-83A1-F6EECF244321}">
                <p14:modId xmlns:p14="http://schemas.microsoft.com/office/powerpoint/2010/main" val="4228674448"/>
              </p:ext>
            </p:extLst>
          </p:nvPr>
        </p:nvGraphicFramePr>
        <p:xfrm>
          <a:off x="33720" y="2113032"/>
          <a:ext cx="9080125" cy="739904"/>
        </p:xfrm>
        <a:graphic>
          <a:graphicData uri="http://schemas.openxmlformats.org/drawingml/2006/table">
            <a:tbl>
              <a:tblPr firstRow="1" bandRow="1">
                <a:tableStyleId>{9D7B26C5-4107-4FEC-AEDC-1716B250A1EF}</a:tableStyleId>
              </a:tblPr>
              <a:tblGrid>
                <a:gridCol w="1886513">
                  <a:extLst>
                    <a:ext uri="{9D8B030D-6E8A-4147-A177-3AD203B41FA5}">
                      <a16:colId xmlns:a16="http://schemas.microsoft.com/office/drawing/2014/main" xmlns="" val="20000"/>
                    </a:ext>
                  </a:extLst>
                </a:gridCol>
                <a:gridCol w="561759">
                  <a:extLst>
                    <a:ext uri="{9D8B030D-6E8A-4147-A177-3AD203B41FA5}">
                      <a16:colId xmlns:a16="http://schemas.microsoft.com/office/drawing/2014/main" xmlns="" val="20001"/>
                    </a:ext>
                  </a:extLst>
                </a:gridCol>
                <a:gridCol w="2376264">
                  <a:extLst>
                    <a:ext uri="{9D8B030D-6E8A-4147-A177-3AD203B41FA5}">
                      <a16:colId xmlns:a16="http://schemas.microsoft.com/office/drawing/2014/main" xmlns="" val="20002"/>
                    </a:ext>
                  </a:extLst>
                </a:gridCol>
                <a:gridCol w="4255589">
                  <a:extLst>
                    <a:ext uri="{9D8B030D-6E8A-4147-A177-3AD203B41FA5}">
                      <a16:colId xmlns:a16="http://schemas.microsoft.com/office/drawing/2014/main" xmlns="" val="20003"/>
                    </a:ext>
                  </a:extLst>
                </a:gridCol>
              </a:tblGrid>
              <a:tr h="288032">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Parameters</a:t>
                      </a:r>
                      <a:endParaRPr lang="en-US" altLang="ko-KR" sz="1200" dirty="0" smtClean="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ym typeface="SF Hello Semibold"/>
                        </a:rPr>
                        <a:t>Size</a:t>
                      </a:r>
                      <a:endParaRPr lang="en-US" altLang="ko-KR" sz="1100" dirty="0" smtClean="0">
                        <a:latin typeface="SF Hello Semibold"/>
                        <a:ea typeface="SF Hello Semibold"/>
                        <a:cs typeface="SF Hello Semibold"/>
                        <a:sym typeface="SF Hello Semibold"/>
                      </a:endParaRPr>
                    </a:p>
                  </a:txBody>
                  <a:tcPr marL="36000" marR="36000" marT="0" marB="0"/>
                </a:tc>
                <a:tc>
                  <a:txBody>
                    <a:bodyPr/>
                    <a:lstStyle/>
                    <a:p>
                      <a:pPr algn="l" defTabSz="457200">
                        <a:tabLst/>
                        <a:defRPr sz="1800">
                          <a:solidFill>
                            <a:srgbClr val="000000"/>
                          </a:solidFill>
                        </a:defRPr>
                      </a:pPr>
                      <a:r>
                        <a:rPr lang="en-US" altLang="ko-KR" sz="1200" dirty="0" smtClean="0">
                          <a:sym typeface="SF Hello Semibold"/>
                        </a:rPr>
                        <a:t>Value</a:t>
                      </a:r>
                      <a:endParaRPr lang="en-US" altLang="ko-KR" sz="1200" dirty="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Description</a:t>
                      </a:r>
                      <a:endParaRPr lang="en-US" altLang="ko-KR" sz="1200" dirty="0" smtClean="0">
                        <a:latin typeface="SF Hello Semibold"/>
                        <a:ea typeface="SF Hello Semibold"/>
                        <a:cs typeface="SF Hello Semibold"/>
                        <a:sym typeface="SF Hello Semibold"/>
                      </a:endParaRPr>
                    </a:p>
                  </a:txBody>
                  <a:tcPr marL="36000" marR="36000" marT="0" marB="0"/>
                </a:tc>
                <a:extLst>
                  <a:ext uri="{0D108BD9-81ED-4DB2-BD59-A6C34878D82A}">
                    <a16:rowId xmlns:a16="http://schemas.microsoft.com/office/drawing/2014/main" xmlns="" val="10000"/>
                  </a:ext>
                </a:extLst>
              </a:tr>
              <a:tr h="451872">
                <a:tc>
                  <a:txBody>
                    <a:bodyPr/>
                    <a:lstStyle/>
                    <a:p>
                      <a:pPr algn="l"/>
                      <a:r>
                        <a:rPr lang="en-US" altLang="ko-KR" sz="1200" kern="1200" dirty="0" err="1" smtClean="0">
                          <a:solidFill>
                            <a:schemeClr val="tx1"/>
                          </a:solidFill>
                          <a:latin typeface="+mn-lt"/>
                          <a:ea typeface="+mn-ea"/>
                          <a:cs typeface="+mn-cs"/>
                        </a:rPr>
                        <a:t>STS_Index</a:t>
                      </a:r>
                      <a:r>
                        <a:rPr lang="en-US" altLang="ko-KR" sz="1200" kern="1200" dirty="0" smtClean="0">
                          <a:solidFill>
                            <a:schemeClr val="tx1"/>
                          </a:solidFill>
                          <a:latin typeface="+mn-lt"/>
                          <a:ea typeface="+mn-ea"/>
                          <a:cs typeface="+mn-cs"/>
                        </a:rPr>
                        <a:t> </a:t>
                      </a:r>
                    </a:p>
                  </a:txBody>
                  <a:tcPr marL="14288" marR="14288" marT="19050" marB="19050" horzOverflow="overflow"/>
                </a:tc>
                <a:tc>
                  <a:txBody>
                    <a:bodyPr/>
                    <a:lstStyle/>
                    <a:p>
                      <a:pPr algn="l" defTabSz="457200">
                        <a:tabLst/>
                        <a:defRPr sz="1800"/>
                      </a:pPr>
                      <a:r>
                        <a:rPr sz="1200" kern="1200" dirty="0">
                          <a:solidFill>
                            <a:schemeClr val="tx1"/>
                          </a:solidFill>
                          <a:latin typeface="+mn-lt"/>
                          <a:ea typeface="+mn-ea"/>
                          <a:cs typeface="+mn-cs"/>
                          <a:sym typeface="SF Hello Regular"/>
                        </a:rPr>
                        <a:t>4</a:t>
                      </a:r>
                    </a:p>
                  </a:txBody>
                  <a:tcPr marL="14288" marR="14288" marT="19050" marB="19050" horzOverflow="overflow"/>
                </a:tc>
                <a:tc>
                  <a:txBody>
                    <a:bodyPr/>
                    <a:lstStyle/>
                    <a:p>
                      <a:pPr algn="l" defTabSz="457200">
                        <a:tabLst/>
                        <a:defRPr sz="2400">
                          <a:solidFill>
                            <a:srgbClr val="7F7F7F"/>
                          </a:solidFill>
                          <a:latin typeface="SF Hello Regular"/>
                          <a:ea typeface="SF Hello Regular"/>
                          <a:cs typeface="SF Hello Regular"/>
                          <a:sym typeface="SF Hello Regular"/>
                        </a:defRPr>
                      </a:pPr>
                      <a:r>
                        <a:rPr lang="en-US" altLang="ko-KR" sz="1200" kern="1200" dirty="0" smtClean="0">
                          <a:solidFill>
                            <a:schemeClr val="tx1"/>
                          </a:solidFill>
                          <a:latin typeface="+mn-lt"/>
                          <a:ea typeface="+mn-ea"/>
                          <a:cs typeface="+mn-cs"/>
                        </a:rPr>
                        <a:t>0 - (2</a:t>
                      </a:r>
                      <a:r>
                        <a:rPr lang="en-US" altLang="ko-KR" sz="1200" kern="1200" baseline="30000" dirty="0" smtClean="0">
                          <a:solidFill>
                            <a:schemeClr val="tx1"/>
                          </a:solidFill>
                          <a:latin typeface="+mn-lt"/>
                          <a:ea typeface="+mn-ea"/>
                          <a:cs typeface="+mn-cs"/>
                        </a:rPr>
                        <a:t>32</a:t>
                      </a:r>
                      <a:r>
                        <a:rPr lang="en-US" altLang="ko-KR" sz="1200" kern="1200" dirty="0" smtClean="0">
                          <a:solidFill>
                            <a:schemeClr val="tx1"/>
                          </a:solidFill>
                          <a:latin typeface="+mn-lt"/>
                          <a:ea typeface="+mn-ea"/>
                          <a:cs typeface="+mn-cs"/>
                        </a:rPr>
                        <a:t>-1)</a:t>
                      </a:r>
                      <a:endParaRPr lang="en-US" altLang="ko-KR" sz="1200" kern="1200" dirty="0">
                        <a:solidFill>
                          <a:schemeClr val="tx1"/>
                        </a:solidFill>
                        <a:latin typeface="+mn-lt"/>
                        <a:ea typeface="+mn-ea"/>
                        <a:cs typeface="+mn-cs"/>
                      </a:endParaRPr>
                    </a:p>
                  </a:txBody>
                  <a:tcPr marL="14288" marR="14288" marT="19050" marB="19050" horzOverflow="overflow"/>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altLang="ko-KR" sz="1200" dirty="0" smtClean="0"/>
                        <a:t>Index to STS used for</a:t>
                      </a:r>
                      <a:r>
                        <a:rPr lang="en-US" altLang="ko-KR" sz="1200" baseline="0" dirty="0" smtClean="0"/>
                        <a:t> </a:t>
                      </a:r>
                      <a:r>
                        <a:rPr lang="en-US" altLang="ko-KR" sz="1200" dirty="0" smtClean="0"/>
                        <a:t>the current message</a:t>
                      </a:r>
                    </a:p>
                  </a:txBody>
                  <a:tcPr marL="14288" marR="14288" marT="19050" marB="19050" horzOverflow="overflow"/>
                </a:tc>
                <a:extLst>
                  <a:ext uri="{0D108BD9-81ED-4DB2-BD59-A6C34878D82A}">
                    <a16:rowId xmlns:a16="http://schemas.microsoft.com/office/drawing/2014/main" xmlns="" val="10001"/>
                  </a:ext>
                </a:extLst>
              </a:tr>
            </a:tbl>
          </a:graphicData>
        </a:graphic>
      </p:graphicFrame>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
        <p:nvSpPr>
          <p:cNvPr id="9" name="TextBox 8"/>
          <p:cNvSpPr txBox="1"/>
          <p:nvPr/>
        </p:nvSpPr>
        <p:spPr>
          <a:xfrm>
            <a:off x="611560" y="3573016"/>
            <a:ext cx="8016490" cy="307777"/>
          </a:xfrm>
          <a:prstGeom prst="rect">
            <a:avLst/>
          </a:prstGeom>
          <a:noFill/>
        </p:spPr>
        <p:txBody>
          <a:bodyPr wrap="none" rtlCol="0">
            <a:spAutoFit/>
          </a:bodyPr>
          <a:lstStyle/>
          <a:p>
            <a:r>
              <a:rPr lang="en-US" sz="1400" dirty="0" smtClean="0"/>
              <a:t>Note: For non-secure STS-based ranging, a similar IE</a:t>
            </a:r>
            <a:r>
              <a:rPr lang="en-US" sz="1400" dirty="0"/>
              <a:t> is to be </a:t>
            </a:r>
            <a:r>
              <a:rPr lang="en-US" sz="1400" dirty="0" smtClean="0"/>
              <a:t>added for plaintext broadcast of STS (</a:t>
            </a:r>
            <a:r>
              <a:rPr lang="en-US" sz="1400" dirty="0" err="1" smtClean="0"/>
              <a:t>key,seed</a:t>
            </a:r>
            <a:r>
              <a:rPr lang="en-US" sz="1400" dirty="0" smtClean="0"/>
              <a:t>)</a:t>
            </a:r>
            <a:endParaRPr lang="en-US" sz="1400" dirty="0"/>
          </a:p>
        </p:txBody>
      </p:sp>
    </p:spTree>
    <p:extLst>
      <p:ext uri="{BB962C8B-B14F-4D97-AF65-F5344CB8AC3E}">
        <p14:creationId xmlns:p14="http://schemas.microsoft.com/office/powerpoint/2010/main" val="35073628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683568" y="2636912"/>
            <a:ext cx="7772400" cy="1470025"/>
          </a:xfrm>
        </p:spPr>
        <p:txBody>
          <a:bodyPr/>
          <a:lstStyle/>
          <a:p>
            <a:r>
              <a:rPr lang="en-US" altLang="ko-KR" dirty="0" smtClean="0"/>
              <a:t>Ranging IEs for SS-TWR/DS-TWR</a:t>
            </a:r>
            <a:endParaRPr lang="ko-KR" altLang="en-US" dirty="0"/>
          </a:p>
        </p:txBody>
      </p:sp>
      <p:sp>
        <p:nvSpPr>
          <p:cNvPr id="6" name="슬라이드 번호 개체 틀 5"/>
          <p:cNvSpPr>
            <a:spLocks noGrp="1"/>
          </p:cNvSpPr>
          <p:nvPr>
            <p:ph type="sldNum" sz="quarter" idx="12"/>
          </p:nvPr>
        </p:nvSpPr>
        <p:spPr/>
        <p:txBody>
          <a:bodyPr/>
          <a:lstStyle/>
          <a:p>
            <a:r>
              <a:rPr lang="en-US" altLang="en-US" smtClean="0"/>
              <a:t>Slide </a:t>
            </a:r>
            <a:fld id="{4EF2733A-7873-4D87-9B81-5F5F3E4A4D35}" type="slidenum">
              <a:rPr lang="en-US" altLang="en-US" smtClean="0"/>
              <a:pPr/>
              <a:t>23</a:t>
            </a:fld>
            <a:endParaRPr lang="en-US" altLang="en-US"/>
          </a:p>
        </p:txBody>
      </p:sp>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30948424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24</a:t>
            </a:fld>
            <a:endParaRPr lang="en-US" altLang="en-US"/>
          </a:p>
        </p:txBody>
      </p:sp>
      <p:sp>
        <p:nvSpPr>
          <p:cNvPr id="4098" name="Rectangle 2"/>
          <p:cNvSpPr>
            <a:spLocks noGrp="1" noChangeArrowheads="1"/>
          </p:cNvSpPr>
          <p:nvPr>
            <p:ph type="title"/>
          </p:nvPr>
        </p:nvSpPr>
        <p:spPr>
          <a:ln/>
        </p:spPr>
        <p:txBody>
          <a:bodyPr/>
          <a:lstStyle/>
          <a:p>
            <a:r>
              <a:rPr lang="en-US" sz="3200" dirty="0"/>
              <a:t>Ranging </a:t>
            </a:r>
            <a:r>
              <a:rPr lang="en-US" altLang="ko-KR" sz="3200" dirty="0" smtClean="0"/>
              <a:t>IEs for SS-TWR/DS-TWR  </a:t>
            </a:r>
            <a:endParaRPr lang="en-US" sz="3200" dirty="0"/>
          </a:p>
        </p:txBody>
      </p:sp>
      <p:graphicFrame>
        <p:nvGraphicFramePr>
          <p:cNvPr id="3" name="표 1"/>
          <p:cNvGraphicFramePr>
            <a:graphicFrameLocks noGrp="1"/>
          </p:cNvGraphicFramePr>
          <p:nvPr>
            <p:extLst>
              <p:ext uri="{D42A27DB-BD31-4B8C-83A1-F6EECF244321}">
                <p14:modId xmlns:p14="http://schemas.microsoft.com/office/powerpoint/2010/main" val="4293931817"/>
              </p:ext>
            </p:extLst>
          </p:nvPr>
        </p:nvGraphicFramePr>
        <p:xfrm>
          <a:off x="683568" y="1825463"/>
          <a:ext cx="7488832" cy="4339841"/>
        </p:xfrm>
        <a:graphic>
          <a:graphicData uri="http://schemas.openxmlformats.org/drawingml/2006/table">
            <a:tbl>
              <a:tblPr firstRow="1" firstCol="1" bandRow="1">
                <a:tableStyleId>{9D7B26C5-4107-4FEC-AEDC-1716B250A1EF}</a:tableStyleId>
              </a:tblPr>
              <a:tblGrid>
                <a:gridCol w="6318702">
                  <a:extLst>
                    <a:ext uri="{9D8B030D-6E8A-4147-A177-3AD203B41FA5}">
                      <a16:colId xmlns:a16="http://schemas.microsoft.com/office/drawing/2014/main" xmlns="" val="20000"/>
                    </a:ext>
                  </a:extLst>
                </a:gridCol>
                <a:gridCol w="1170130">
                  <a:extLst>
                    <a:ext uri="{9D8B030D-6E8A-4147-A177-3AD203B41FA5}">
                      <a16:colId xmlns:a16="http://schemas.microsoft.com/office/drawing/2014/main" xmlns="" val="20001"/>
                    </a:ext>
                  </a:extLst>
                </a:gridCol>
              </a:tblGrid>
              <a:tr h="339840">
                <a:tc>
                  <a:txBody>
                    <a:bodyPr/>
                    <a:lstStyle/>
                    <a:p>
                      <a:pPr algn="ctr" fontAlgn="ctr">
                        <a:spcBef>
                          <a:spcPts val="600"/>
                        </a:spcBef>
                        <a:spcAft>
                          <a:spcPts val="6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a:effectLst/>
                        </a:rPr>
                        <a:t>IE Name</a:t>
                      </a:r>
                      <a:endParaRPr lang="ko-KR" sz="1800" kern="50" dirty="0">
                        <a:effectLst/>
                        <a:latin typeface="Times New Roman"/>
                        <a:ea typeface="DejaVu Sans"/>
                        <a:cs typeface="Arial"/>
                      </a:endParaRPr>
                    </a:p>
                  </a:txBody>
                  <a:tcPr marL="68580" marR="68580" marT="0" marB="0" anchor="ctr"/>
                </a:tc>
                <a:tc>
                  <a:txBody>
                    <a:bodyPr/>
                    <a:lstStyle/>
                    <a:p>
                      <a:pPr algn="ctr" fontAlgn="ctr">
                        <a:spcBef>
                          <a:spcPts val="600"/>
                        </a:spcBef>
                        <a:spcAft>
                          <a:spcPts val="6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a:effectLst/>
                        </a:rPr>
                        <a:t>Acronym</a:t>
                      </a:r>
                      <a:endParaRPr lang="ko-KR" sz="1800" kern="50" dirty="0">
                        <a:effectLst/>
                        <a:latin typeface="Times New Roman"/>
                        <a:ea typeface="DejaVu Sans"/>
                        <a:cs typeface="Arial"/>
                      </a:endParaRPr>
                    </a:p>
                  </a:txBody>
                  <a:tcPr marL="68580" marR="68580" marT="0" marB="0" anchor="ctr"/>
                </a:tc>
                <a:extLst>
                  <a:ext uri="{0D108BD9-81ED-4DB2-BD59-A6C34878D82A}">
                    <a16:rowId xmlns:a16="http://schemas.microsoft.com/office/drawing/2014/main" xmlns="" val="10000"/>
                  </a:ext>
                </a:extLst>
              </a:tr>
              <a:tr h="339840">
                <a:tc>
                  <a:txBody>
                    <a:bodyPr/>
                    <a:lstStyle/>
                    <a:p>
                      <a:pPr marL="0" marR="0" indent="0" algn="l"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sz="1200" kern="0" dirty="0">
                          <a:effectLst/>
                        </a:rPr>
                        <a:t>Ranging Request Reply Time </a:t>
                      </a:r>
                      <a:r>
                        <a:rPr lang="en-US" sz="1200" kern="0" dirty="0" smtClean="0">
                          <a:effectLst/>
                        </a:rPr>
                        <a:t>IE</a:t>
                      </a:r>
                      <a:r>
                        <a:rPr lang="en-US" altLang="ko-KR" sz="1800" strike="noStrike" kern="0" baseline="0" dirty="0" smtClean="0">
                          <a:effectLst/>
                        </a:rPr>
                        <a:t> </a:t>
                      </a:r>
                      <a:r>
                        <a:rPr lang="en-US" altLang="ko-KR" sz="1200" b="1" strike="noStrike" kern="0" dirty="0" smtClean="0">
                          <a:solidFill>
                            <a:schemeClr val="tx1"/>
                          </a:solidFill>
                          <a:effectLst/>
                          <a:latin typeface="+mn-lt"/>
                          <a:ea typeface="+mn-ea"/>
                          <a:cs typeface="+mn-cs"/>
                        </a:rPr>
                        <a:t> </a:t>
                      </a:r>
                      <a:endParaRPr lang="ko-KR" altLang="ko-KR" sz="1200" b="1" strike="noStrike" kern="0" dirty="0" smtClean="0">
                        <a:solidFill>
                          <a:schemeClr val="tx1"/>
                        </a:solidFill>
                        <a:effectLst/>
                        <a:latin typeface="+mn-lt"/>
                        <a:ea typeface="+mn-ea"/>
                        <a:cs typeface="+mn-cs"/>
                      </a:endParaRPr>
                    </a:p>
                  </a:txBody>
                  <a:tcPr marL="68580" marR="68580" marT="0" marB="0" anchor="ctr"/>
                </a:tc>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a:effectLst/>
                        </a:rPr>
                        <a:t>RRRT IE</a:t>
                      </a:r>
                      <a:endParaRPr lang="ko-KR" sz="1800" kern="50" dirty="0">
                        <a:effectLst/>
                        <a:latin typeface="Times New Roman"/>
                        <a:ea typeface="DejaVu Sans"/>
                        <a:cs typeface="Arial"/>
                      </a:endParaRPr>
                    </a:p>
                  </a:txBody>
                  <a:tcPr marL="68580" marR="68580" marT="0" marB="0" anchor="ctr"/>
                </a:tc>
                <a:extLst>
                  <a:ext uri="{0D108BD9-81ED-4DB2-BD59-A6C34878D82A}">
                    <a16:rowId xmlns:a16="http://schemas.microsoft.com/office/drawing/2014/main" xmlns="" val="10001"/>
                  </a:ext>
                </a:extLst>
              </a:tr>
              <a:tr h="339840">
                <a:tc>
                  <a:txBody>
                    <a:bodyPr/>
                    <a:lstStyle/>
                    <a:p>
                      <a:pPr algn="l"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smtClean="0">
                          <a:solidFill>
                            <a:schemeClr val="tx1"/>
                          </a:solidFill>
                          <a:effectLst/>
                        </a:rPr>
                        <a:t>Ranging Reply Time Instantaneous IE </a:t>
                      </a:r>
                      <a:r>
                        <a:rPr lang="en-US" altLang="ko-KR" sz="1200" strike="noStrike" kern="0" dirty="0" smtClean="0">
                          <a:solidFill>
                            <a:schemeClr val="tx1"/>
                          </a:solidFill>
                          <a:effectLst/>
                        </a:rPr>
                        <a:t> </a:t>
                      </a:r>
                      <a:endParaRPr lang="ko-KR" sz="1200" kern="50" dirty="0">
                        <a:solidFill>
                          <a:schemeClr val="tx1"/>
                        </a:solidFill>
                        <a:effectLst/>
                        <a:latin typeface="Times New Roman"/>
                        <a:ea typeface="DejaVu Sans"/>
                        <a:cs typeface="Arial"/>
                      </a:endParaRPr>
                    </a:p>
                  </a:txBody>
                  <a:tcPr marL="68580" marR="68580" marT="0" marB="0" anchor="ctr"/>
                </a:tc>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a:effectLst/>
                        </a:rPr>
                        <a:t>RRTI IE</a:t>
                      </a:r>
                      <a:endParaRPr lang="ko-KR" sz="1800" kern="50" dirty="0">
                        <a:effectLst/>
                        <a:latin typeface="Times New Roman"/>
                        <a:ea typeface="DejaVu Sans"/>
                        <a:cs typeface="Arial"/>
                      </a:endParaRPr>
                    </a:p>
                  </a:txBody>
                  <a:tcPr marL="68580" marR="68580" marT="0" marB="0" anchor="ctr"/>
                </a:tc>
                <a:extLst>
                  <a:ext uri="{0D108BD9-81ED-4DB2-BD59-A6C34878D82A}">
                    <a16:rowId xmlns:a16="http://schemas.microsoft.com/office/drawing/2014/main" xmlns="" val="10002"/>
                  </a:ext>
                </a:extLst>
              </a:tr>
              <a:tr h="339840">
                <a:tc>
                  <a:txBody>
                    <a:bodyPr/>
                    <a:lstStyle/>
                    <a:p>
                      <a:pPr marL="0" marR="0" indent="0" algn="l"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sz="1200" strike="noStrike" kern="0" dirty="0" smtClean="0">
                          <a:solidFill>
                            <a:schemeClr val="tx1"/>
                          </a:solidFill>
                          <a:effectLst/>
                        </a:rPr>
                        <a:t>Ranging Reply Time Deferred IE </a:t>
                      </a:r>
                      <a:r>
                        <a:rPr lang="en-US" altLang="ko-KR" sz="1200" strike="noStrike" kern="0" baseline="0" dirty="0" smtClean="0">
                          <a:solidFill>
                            <a:schemeClr val="tx1"/>
                          </a:solidFill>
                          <a:effectLst/>
                        </a:rPr>
                        <a:t> </a:t>
                      </a:r>
                      <a:r>
                        <a:rPr lang="en-US" altLang="ko-KR" sz="1200" strike="noStrike" kern="0" dirty="0" smtClean="0">
                          <a:solidFill>
                            <a:schemeClr val="tx1"/>
                          </a:solidFill>
                          <a:effectLst/>
                        </a:rPr>
                        <a:t> </a:t>
                      </a:r>
                      <a:endParaRPr lang="ko-KR" altLang="ko-KR" sz="1200" strike="noStrike" kern="0" baseline="0" dirty="0" smtClean="0">
                        <a:solidFill>
                          <a:schemeClr val="tx1"/>
                        </a:solidFill>
                        <a:effectLst/>
                        <a:latin typeface="Times New Roman"/>
                        <a:ea typeface="맑은 고딕"/>
                        <a:cs typeface="Times New Roman"/>
                      </a:endParaRPr>
                    </a:p>
                  </a:txBody>
                  <a:tcPr marL="68580" marR="68580" marT="0" marB="0" anchor="ctr"/>
                </a:tc>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a:effectLst/>
                        </a:rPr>
                        <a:t>RRTD IE</a:t>
                      </a:r>
                      <a:endParaRPr lang="ko-KR" sz="1800" kern="50">
                        <a:effectLst/>
                        <a:latin typeface="Times New Roman"/>
                        <a:ea typeface="DejaVu Sans"/>
                        <a:cs typeface="Arial"/>
                      </a:endParaRPr>
                    </a:p>
                  </a:txBody>
                  <a:tcPr marL="68580" marR="68580" marT="0" marB="0" anchor="ctr"/>
                </a:tc>
                <a:extLst>
                  <a:ext uri="{0D108BD9-81ED-4DB2-BD59-A6C34878D82A}">
                    <a16:rowId xmlns:a16="http://schemas.microsoft.com/office/drawing/2014/main" xmlns="" val="10003"/>
                  </a:ext>
                </a:extLst>
              </a:tr>
              <a:tr h="339840">
                <a:tc>
                  <a:txBody>
                    <a:bodyPr/>
                    <a:lstStyle/>
                    <a:p>
                      <a:pPr algn="l"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a:solidFill>
                            <a:schemeClr val="tx1"/>
                          </a:solidFill>
                          <a:effectLst/>
                        </a:rPr>
                        <a:t>Ranging Round Trip Measurement </a:t>
                      </a:r>
                      <a:r>
                        <a:rPr lang="en-US" sz="1200" kern="0" dirty="0" smtClean="0">
                          <a:solidFill>
                            <a:schemeClr val="tx1"/>
                          </a:solidFill>
                          <a:effectLst/>
                        </a:rPr>
                        <a:t>IE</a:t>
                      </a:r>
                      <a:endParaRPr lang="ko-KR" sz="1200" kern="50" dirty="0">
                        <a:solidFill>
                          <a:schemeClr val="tx1"/>
                        </a:solidFill>
                        <a:effectLst/>
                        <a:latin typeface="Times New Roman"/>
                        <a:ea typeface="DejaVu Sans"/>
                        <a:cs typeface="Arial"/>
                      </a:endParaRPr>
                    </a:p>
                  </a:txBody>
                  <a:tcPr marL="68580" marR="68580" marT="0" marB="0" anchor="ctr"/>
                </a:tc>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a:effectLst/>
                        </a:rPr>
                        <a:t>RRTM IE</a:t>
                      </a:r>
                      <a:endParaRPr lang="ko-KR" sz="1800" kern="50">
                        <a:effectLst/>
                        <a:latin typeface="Times New Roman"/>
                        <a:ea typeface="DejaVu Sans"/>
                        <a:cs typeface="Arial"/>
                      </a:endParaRPr>
                    </a:p>
                  </a:txBody>
                  <a:tcPr marL="68580" marR="68580" marT="0" marB="0" anchor="ctr"/>
                </a:tc>
                <a:extLst>
                  <a:ext uri="{0D108BD9-81ED-4DB2-BD59-A6C34878D82A}">
                    <a16:rowId xmlns:a16="http://schemas.microsoft.com/office/drawing/2014/main" xmlns="" val="10004"/>
                  </a:ext>
                </a:extLst>
              </a:tr>
              <a:tr h="323636">
                <a:tc>
                  <a:txBody>
                    <a:bodyPr/>
                    <a:lstStyle/>
                    <a:p>
                      <a:pPr algn="l"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a:solidFill>
                            <a:schemeClr val="tx1"/>
                          </a:solidFill>
                          <a:effectLst/>
                        </a:rPr>
                        <a:t>Ranging Time-of-Flight </a:t>
                      </a:r>
                      <a:r>
                        <a:rPr lang="en-US" sz="1200" kern="0" dirty="0" smtClean="0">
                          <a:solidFill>
                            <a:schemeClr val="tx1"/>
                          </a:solidFill>
                          <a:effectLst/>
                        </a:rPr>
                        <a:t>IE </a:t>
                      </a:r>
                      <a:r>
                        <a:rPr lang="en-US" altLang="ko-KR" sz="1200" strike="noStrike" kern="0" dirty="0" smtClean="0">
                          <a:solidFill>
                            <a:schemeClr val="tx1"/>
                          </a:solidFill>
                          <a:effectLst/>
                        </a:rPr>
                        <a:t> </a:t>
                      </a:r>
                      <a:endParaRPr lang="ko-KR" sz="1200" kern="0" dirty="0">
                        <a:solidFill>
                          <a:schemeClr val="tx1"/>
                        </a:solidFill>
                        <a:effectLst/>
                        <a:latin typeface="Times New Roman"/>
                        <a:ea typeface="맑은 고딕"/>
                        <a:cs typeface="Times New Roman"/>
                      </a:endParaRPr>
                    </a:p>
                  </a:txBody>
                  <a:tcPr marL="68580" marR="68580" marT="0" marB="0" anchor="ctr"/>
                </a:tc>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200" kern="0" dirty="0">
                          <a:effectLst/>
                        </a:rPr>
                        <a:t>RTOF IE</a:t>
                      </a:r>
                      <a:endParaRPr lang="ko-KR" sz="1800" kern="50" dirty="0">
                        <a:effectLst/>
                        <a:latin typeface="Times New Roman"/>
                        <a:ea typeface="DejaVu Sans"/>
                        <a:cs typeface="Arial"/>
                      </a:endParaRPr>
                    </a:p>
                  </a:txBody>
                  <a:tcPr marL="68580" marR="68580" marT="0" marB="0" anchor="ctr"/>
                </a:tc>
                <a:extLst>
                  <a:ext uri="{0D108BD9-81ED-4DB2-BD59-A6C34878D82A}">
                    <a16:rowId xmlns:a16="http://schemas.microsoft.com/office/drawing/2014/main" xmlns="" val="10005"/>
                  </a:ext>
                </a:extLst>
              </a:tr>
              <a:tr h="281420">
                <a:tc>
                  <a:txBody>
                    <a:bodyPr/>
                    <a:lstStyle/>
                    <a:p>
                      <a:pPr marL="0" marR="0" indent="0" algn="l"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solidFill>
                            <a:schemeClr val="tx1"/>
                          </a:solidFill>
                          <a:effectLst/>
                        </a:rPr>
                        <a:t>Ranging Report Control Double-sided TWR IE</a:t>
                      </a:r>
                      <a:r>
                        <a:rPr lang="en-US" altLang="ko-KR" sz="1200" kern="0" baseline="0" dirty="0" smtClean="0">
                          <a:solidFill>
                            <a:schemeClr val="tx1"/>
                          </a:solidFill>
                          <a:effectLst/>
                        </a:rPr>
                        <a:t> </a:t>
                      </a:r>
                    </a:p>
                  </a:txBody>
                  <a:tcPr marL="68580" marR="68580" marT="0" marB="0" anchor="ctr"/>
                </a:tc>
                <a:tc>
                  <a:txBody>
                    <a:bodyPr/>
                    <a:lstStyle/>
                    <a:p>
                      <a:pPr marL="0" marR="0" indent="0" algn="ctr"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effectLst/>
                        </a:rPr>
                        <a:t>RRCDT IE</a:t>
                      </a:r>
                      <a:endParaRPr lang="ko-KR" altLang="ko-KR" sz="1200" kern="0" dirty="0" smtClean="0">
                        <a:solidFill>
                          <a:schemeClr val="tx1"/>
                        </a:solidFill>
                        <a:effectLst/>
                        <a:latin typeface="Times New Roman"/>
                        <a:ea typeface="맑은 고딕"/>
                        <a:cs typeface="Times New Roman"/>
                      </a:endParaRPr>
                    </a:p>
                  </a:txBody>
                  <a:tcPr marL="68580" marR="68580" marT="0" marB="0" anchor="ctr"/>
                </a:tc>
                <a:extLst>
                  <a:ext uri="{0D108BD9-81ED-4DB2-BD59-A6C34878D82A}">
                    <a16:rowId xmlns:a16="http://schemas.microsoft.com/office/drawing/2014/main" xmlns="" val="10006"/>
                  </a:ext>
                </a:extLst>
              </a:tr>
              <a:tr h="336385">
                <a:tc>
                  <a:txBody>
                    <a:bodyPr/>
                    <a:lstStyle/>
                    <a:p>
                      <a:pPr marL="0" marR="0" indent="0" algn="l"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solidFill>
                            <a:schemeClr val="tx1"/>
                          </a:solidFill>
                          <a:effectLst/>
                        </a:rPr>
                        <a:t>Ranging Report Control Single-sided TWR IE</a:t>
                      </a:r>
                    </a:p>
                  </a:txBody>
                  <a:tcPr marL="68580" marR="68580" marT="0" marB="0" anchor="ctr"/>
                </a:tc>
                <a:tc>
                  <a:txBody>
                    <a:bodyPr/>
                    <a:lstStyle/>
                    <a:p>
                      <a:pPr marL="0" marR="0" indent="0" algn="ctr"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effectLst/>
                        </a:rPr>
                        <a:t>RRCST IE</a:t>
                      </a:r>
                      <a:endParaRPr lang="ko-KR" altLang="ko-KR" sz="1200" kern="0" dirty="0" smtClean="0">
                        <a:solidFill>
                          <a:schemeClr val="tx1"/>
                        </a:solidFill>
                        <a:effectLst/>
                        <a:latin typeface="Times New Roman"/>
                        <a:ea typeface="맑은 고딕"/>
                        <a:cs typeface="Times New Roman"/>
                      </a:endParaRPr>
                    </a:p>
                  </a:txBody>
                  <a:tcPr marL="68580" marR="68580" marT="0" marB="0" anchor="ctr"/>
                </a:tc>
                <a:extLst>
                  <a:ext uri="{0D108BD9-81ED-4DB2-BD59-A6C34878D82A}">
                    <a16:rowId xmlns:a16="http://schemas.microsoft.com/office/drawing/2014/main" xmlns="" val="10007"/>
                  </a:ext>
                </a:extLst>
              </a:tr>
              <a:tr h="339840">
                <a:tc>
                  <a:txBody>
                    <a:bodyPr/>
                    <a:lstStyle/>
                    <a:p>
                      <a:pPr algn="l"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altLang="ko-KR" sz="1200" kern="0" dirty="0" smtClean="0">
                          <a:solidFill>
                            <a:schemeClr val="tx1"/>
                          </a:solidFill>
                          <a:effectLst/>
                        </a:rPr>
                        <a:t>Ranging Time Report Double-sided TWR IE</a:t>
                      </a:r>
                      <a:endParaRPr lang="en-US" sz="1200" kern="0" dirty="0" smtClean="0">
                        <a:solidFill>
                          <a:schemeClr val="tx1"/>
                        </a:solidFill>
                        <a:effectLst/>
                        <a:latin typeface="Times New Roman"/>
                        <a:ea typeface="맑은 고딕"/>
                        <a:cs typeface="Times New Roman"/>
                      </a:endParaRPr>
                    </a:p>
                  </a:txBody>
                  <a:tcPr marL="68580" marR="68580" marT="0" marB="0" anchor="ctr"/>
                </a:tc>
                <a:tc>
                  <a:txBody>
                    <a:bodyPr/>
                    <a:lstStyle/>
                    <a:p>
                      <a:pPr marL="0" marR="0" indent="0" algn="ctr"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effectLst/>
                        </a:rPr>
                        <a:t>RTRDT IE</a:t>
                      </a:r>
                      <a:endParaRPr lang="ko-KR" altLang="ko-KR" sz="1200" kern="0" dirty="0" smtClean="0">
                        <a:solidFill>
                          <a:schemeClr val="tx1"/>
                        </a:solidFill>
                        <a:effectLst/>
                        <a:latin typeface="Times New Roman"/>
                        <a:ea typeface="맑은 고딕"/>
                        <a:cs typeface="Times New Roman"/>
                      </a:endParaRPr>
                    </a:p>
                  </a:txBody>
                  <a:tcPr marL="68580" marR="68580" marT="0" marB="0" anchor="ctr"/>
                </a:tc>
                <a:extLst>
                  <a:ext uri="{0D108BD9-81ED-4DB2-BD59-A6C34878D82A}">
                    <a16:rowId xmlns:a16="http://schemas.microsoft.com/office/drawing/2014/main" xmlns="" val="10008"/>
                  </a:ext>
                </a:extLst>
              </a:tr>
              <a:tr h="339840">
                <a:tc>
                  <a:txBody>
                    <a:bodyPr/>
                    <a:lstStyle/>
                    <a:p>
                      <a:pPr marL="0" marR="0" indent="0" algn="l"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effectLst/>
                        </a:rPr>
                        <a:t>Ranging Time Report Single-sided TWR IE</a:t>
                      </a:r>
                      <a:endParaRPr lang="en-US" altLang="ko-KR" sz="1200" kern="0" dirty="0" smtClean="0">
                        <a:solidFill>
                          <a:srgbClr val="0070C0"/>
                        </a:solidFill>
                        <a:effectLst/>
                        <a:latin typeface="Times New Roman"/>
                        <a:ea typeface="맑은 고딕"/>
                        <a:cs typeface="Times New Roman"/>
                      </a:endParaRPr>
                    </a:p>
                  </a:txBody>
                  <a:tcPr marL="68580" marR="68580" marT="0" marB="0" anchor="ctr"/>
                </a:tc>
                <a:tc>
                  <a:txBody>
                    <a:bodyPr/>
                    <a:lstStyle/>
                    <a:p>
                      <a:pPr marL="0" marR="0" indent="0" algn="ctr"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effectLst/>
                        </a:rPr>
                        <a:t>RTRST IE</a:t>
                      </a:r>
                      <a:endParaRPr lang="ko-KR" altLang="ko-KR" sz="1200" kern="0" dirty="0" smtClean="0">
                        <a:solidFill>
                          <a:schemeClr val="tx1"/>
                        </a:solidFill>
                        <a:effectLst/>
                        <a:latin typeface="Times New Roman"/>
                        <a:ea typeface="맑은 고딕"/>
                        <a:cs typeface="Times New Roman"/>
                      </a:endParaRPr>
                    </a:p>
                  </a:txBody>
                  <a:tcPr marL="68580" marR="68580" marT="0" marB="0" anchor="ctr"/>
                </a:tc>
                <a:extLst>
                  <a:ext uri="{0D108BD9-81ED-4DB2-BD59-A6C34878D82A}">
                    <a16:rowId xmlns:a16="http://schemas.microsoft.com/office/drawing/2014/main" xmlns="" val="10009"/>
                  </a:ext>
                </a:extLst>
              </a:tr>
              <a:tr h="339840">
                <a:tc>
                  <a:txBody>
                    <a:bodyPr/>
                    <a:lstStyle/>
                    <a:p>
                      <a:pPr marL="0" marR="0" indent="0" algn="l"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effectLst/>
                        </a:rPr>
                        <a:t>Ranging</a:t>
                      </a:r>
                      <a:r>
                        <a:rPr lang="en-US" altLang="ko-KR" sz="1200" kern="0" baseline="0" dirty="0" smtClean="0">
                          <a:effectLst/>
                        </a:rPr>
                        <a:t> Request </a:t>
                      </a:r>
                      <a:r>
                        <a:rPr lang="en-US" altLang="ko-KR" sz="1200" kern="0" baseline="0" dirty="0" err="1" smtClean="0">
                          <a:effectLst/>
                        </a:rPr>
                        <a:t>AoA</a:t>
                      </a:r>
                      <a:r>
                        <a:rPr lang="en-US" altLang="ko-KR" sz="1200" kern="0" baseline="0" dirty="0" smtClean="0">
                          <a:effectLst/>
                        </a:rPr>
                        <a:t> IE</a:t>
                      </a:r>
                      <a:endParaRPr lang="en-US" altLang="ko-KR" sz="1200" kern="0" dirty="0" smtClean="0">
                        <a:solidFill>
                          <a:srgbClr val="0070C0"/>
                        </a:solidFill>
                        <a:effectLst/>
                        <a:latin typeface="Times New Roman"/>
                        <a:ea typeface="맑은 고딕"/>
                        <a:cs typeface="Times New Roman"/>
                      </a:endParaRPr>
                    </a:p>
                  </a:txBody>
                  <a:tcPr marL="68580" marR="68580" marT="0" marB="0" anchor="ctr"/>
                </a:tc>
                <a:tc>
                  <a:txBody>
                    <a:bodyPr/>
                    <a:lstStyle/>
                    <a:p>
                      <a:pPr marL="0" marR="0" indent="0" algn="ctr"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effectLst/>
                        </a:rPr>
                        <a:t>RRA IE</a:t>
                      </a:r>
                      <a:endParaRPr lang="ko-KR" altLang="ko-KR" sz="1200" kern="0" dirty="0" smtClean="0">
                        <a:solidFill>
                          <a:schemeClr val="tx1"/>
                        </a:solidFill>
                        <a:effectLst/>
                        <a:latin typeface="Times New Roman"/>
                        <a:ea typeface="맑은 고딕"/>
                        <a:cs typeface="Times New Roman"/>
                      </a:endParaRPr>
                    </a:p>
                  </a:txBody>
                  <a:tcPr marL="68580" marR="68580" marT="0" marB="0" anchor="ctr"/>
                </a:tc>
                <a:extLst>
                  <a:ext uri="{0D108BD9-81ED-4DB2-BD59-A6C34878D82A}">
                    <a16:rowId xmlns:a16="http://schemas.microsoft.com/office/drawing/2014/main" xmlns="" val="10010"/>
                  </a:ext>
                </a:extLst>
              </a:tr>
              <a:tr h="339840">
                <a:tc>
                  <a:txBody>
                    <a:bodyPr/>
                    <a:lstStyle/>
                    <a:p>
                      <a:pPr marL="0" marR="0" indent="0" algn="l"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effectLst/>
                        </a:rPr>
                        <a:t>Ranging </a:t>
                      </a:r>
                      <a:r>
                        <a:rPr lang="en-US" altLang="ko-KR" sz="1200" kern="0" dirty="0" err="1" smtClean="0">
                          <a:effectLst/>
                        </a:rPr>
                        <a:t>AoA</a:t>
                      </a:r>
                      <a:r>
                        <a:rPr lang="en-US" altLang="ko-KR" sz="1200" kern="0" dirty="0" smtClean="0">
                          <a:effectLst/>
                        </a:rPr>
                        <a:t> Instantaneous IE</a:t>
                      </a:r>
                      <a:endParaRPr lang="en-US" altLang="ko-KR" sz="1200" kern="0" dirty="0" smtClean="0">
                        <a:solidFill>
                          <a:srgbClr val="0070C0"/>
                        </a:solidFill>
                        <a:effectLst/>
                        <a:latin typeface="Times New Roman"/>
                        <a:ea typeface="맑은 고딕"/>
                        <a:cs typeface="Times New Roman"/>
                      </a:endParaRPr>
                    </a:p>
                  </a:txBody>
                  <a:tcPr marL="68580" marR="68580" marT="0" marB="0" anchor="ctr"/>
                </a:tc>
                <a:tc>
                  <a:txBody>
                    <a:bodyPr/>
                    <a:lstStyle/>
                    <a:p>
                      <a:pPr marL="0" marR="0" indent="0" algn="ctr"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effectLst/>
                        </a:rPr>
                        <a:t>RAI IE</a:t>
                      </a:r>
                      <a:endParaRPr lang="ko-KR" altLang="ko-KR" sz="1200" kern="0" dirty="0" smtClean="0">
                        <a:solidFill>
                          <a:schemeClr val="tx1"/>
                        </a:solidFill>
                        <a:effectLst/>
                        <a:latin typeface="Times New Roman"/>
                        <a:ea typeface="맑은 고딕"/>
                        <a:cs typeface="Times New Roman"/>
                      </a:endParaRPr>
                    </a:p>
                  </a:txBody>
                  <a:tcPr marL="68580" marR="68580" marT="0" marB="0" anchor="ctr"/>
                </a:tc>
                <a:extLst>
                  <a:ext uri="{0D108BD9-81ED-4DB2-BD59-A6C34878D82A}">
                    <a16:rowId xmlns:a16="http://schemas.microsoft.com/office/drawing/2014/main" xmlns="" val="10011"/>
                  </a:ext>
                </a:extLst>
              </a:tr>
              <a:tr h="339840">
                <a:tc>
                  <a:txBody>
                    <a:bodyPr/>
                    <a:lstStyle/>
                    <a:p>
                      <a:pPr marL="0" marR="0" indent="0" algn="l"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effectLst/>
                        </a:rPr>
                        <a:t>Ranging </a:t>
                      </a:r>
                      <a:r>
                        <a:rPr lang="en-US" altLang="ko-KR" sz="1200" kern="0" dirty="0" err="1" smtClean="0">
                          <a:effectLst/>
                        </a:rPr>
                        <a:t>AoA</a:t>
                      </a:r>
                      <a:r>
                        <a:rPr lang="en-US" altLang="ko-KR" sz="1200" kern="0" dirty="0" smtClean="0">
                          <a:effectLst/>
                        </a:rPr>
                        <a:t> Deferred IE</a:t>
                      </a:r>
                      <a:endParaRPr lang="en-US" altLang="ko-KR" sz="1200" kern="0" dirty="0" smtClean="0">
                        <a:solidFill>
                          <a:srgbClr val="0070C0"/>
                        </a:solidFill>
                        <a:effectLst/>
                        <a:latin typeface="Times New Roman"/>
                        <a:ea typeface="맑은 고딕"/>
                        <a:cs typeface="Times New Roman"/>
                      </a:endParaRPr>
                    </a:p>
                  </a:txBody>
                  <a:tcPr marL="68580" marR="68580" marT="0" marB="0" anchor="ctr"/>
                </a:tc>
                <a:tc>
                  <a:txBody>
                    <a:bodyPr/>
                    <a:lstStyle/>
                    <a:p>
                      <a:pPr marL="0" marR="0" indent="0" algn="ctr" defTabSz="914400" rtl="0" eaLnBrk="1" fontAlgn="ctr"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defRPr/>
                      </a:pPr>
                      <a:r>
                        <a:rPr lang="en-US" altLang="ko-KR" sz="1200" kern="0" dirty="0" smtClean="0">
                          <a:effectLst/>
                        </a:rPr>
                        <a:t>RAD</a:t>
                      </a:r>
                      <a:r>
                        <a:rPr lang="en-US" altLang="ko-KR" sz="1200" kern="0" baseline="0" dirty="0" smtClean="0">
                          <a:effectLst/>
                        </a:rPr>
                        <a:t> IE</a:t>
                      </a:r>
                      <a:endParaRPr lang="ko-KR" altLang="ko-KR" sz="1200" kern="0" dirty="0" smtClean="0">
                        <a:solidFill>
                          <a:schemeClr val="tx1"/>
                        </a:solidFill>
                        <a:effectLst/>
                        <a:latin typeface="Times New Roman"/>
                        <a:ea typeface="맑은 고딕"/>
                        <a:cs typeface="Times New Roman"/>
                      </a:endParaRPr>
                    </a:p>
                  </a:txBody>
                  <a:tcPr marL="68580" marR="68580" marT="0" marB="0" anchor="ctr"/>
                </a:tc>
                <a:extLst>
                  <a:ext uri="{0D108BD9-81ED-4DB2-BD59-A6C34878D82A}">
                    <a16:rowId xmlns:a16="http://schemas.microsoft.com/office/drawing/2014/main" xmlns="" val="10012"/>
                  </a:ext>
                </a:extLst>
              </a:tr>
            </a:tbl>
          </a:graphicData>
        </a:graphic>
      </p:graphicFrame>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2330374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25</a:t>
            </a:fld>
            <a:endParaRPr lang="en-US" altLang="en-US"/>
          </a:p>
        </p:txBody>
      </p:sp>
      <p:sp>
        <p:nvSpPr>
          <p:cNvPr id="4098" name="Rectangle 2"/>
          <p:cNvSpPr>
            <a:spLocks noGrp="1" noChangeArrowheads="1"/>
          </p:cNvSpPr>
          <p:nvPr>
            <p:ph type="title"/>
          </p:nvPr>
        </p:nvSpPr>
        <p:spPr>
          <a:ln/>
        </p:spPr>
        <p:txBody>
          <a:bodyPr/>
          <a:lstStyle/>
          <a:p>
            <a:r>
              <a:rPr lang="en-US" altLang="ko-KR" sz="3200" dirty="0"/>
              <a:t>Ranging Request Reply Time IE </a:t>
            </a:r>
            <a:endParaRPr lang="en-US" altLang="ko-KR" sz="3200" dirty="0">
              <a:ea typeface="맑은 고딕"/>
              <a:cs typeface="Times New Roman"/>
            </a:endParaRPr>
          </a:p>
        </p:txBody>
      </p:sp>
      <p:sp>
        <p:nvSpPr>
          <p:cNvPr id="4099" name="Rectangle 3"/>
          <p:cNvSpPr>
            <a:spLocks noGrp="1" noChangeArrowheads="1"/>
          </p:cNvSpPr>
          <p:nvPr>
            <p:ph type="body" idx="1"/>
          </p:nvPr>
        </p:nvSpPr>
        <p:spPr>
          <a:xfrm>
            <a:off x="685800" y="1981200"/>
            <a:ext cx="7918648" cy="4114800"/>
          </a:xfrm>
          <a:ln/>
        </p:spPr>
        <p:txBody>
          <a:bodyPr/>
          <a:lstStyle/>
          <a:p>
            <a:pPr marL="342900" lvl="1" indent="-342900">
              <a:buFont typeface="Wingdings" panose="05000000000000000000" pitchFamily="2" charset="2"/>
              <a:buChar char="§"/>
            </a:pPr>
            <a:r>
              <a:rPr lang="en-US" altLang="ko-KR" sz="1600" dirty="0" smtClean="0"/>
              <a:t>Ranging </a:t>
            </a:r>
            <a:r>
              <a:rPr lang="en-US" altLang="ko-KR" sz="1600" dirty="0"/>
              <a:t>Request Reply Time (RRRT) </a:t>
            </a:r>
            <a:r>
              <a:rPr lang="en-US" altLang="ko-KR" sz="1600" dirty="0" smtClean="0"/>
              <a:t>IE is </a:t>
            </a:r>
            <a:r>
              <a:rPr lang="en-US" altLang="ko-KR" sz="1600" dirty="0"/>
              <a:t>used as part of a ranging exchange to request a ranging reply time from the remote device participating in the ranging </a:t>
            </a:r>
            <a:r>
              <a:rPr lang="en-US" altLang="ko-KR" sz="1600" dirty="0" smtClean="0"/>
              <a:t>exchange</a:t>
            </a:r>
          </a:p>
          <a:p>
            <a:pPr>
              <a:buFont typeface="Wingdings" panose="05000000000000000000" pitchFamily="2" charset="2"/>
              <a:buChar char="§"/>
            </a:pPr>
            <a:r>
              <a:rPr lang="en-US" altLang="ko-KR" sz="1600" dirty="0" smtClean="0">
                <a:solidFill>
                  <a:srgbClr val="FF0000"/>
                </a:solidFill>
              </a:rPr>
              <a:t>If </a:t>
            </a:r>
            <a:r>
              <a:rPr lang="en-US" altLang="ko-KR" sz="1600" dirty="0">
                <a:solidFill>
                  <a:srgbClr val="FF0000"/>
                </a:solidFill>
              </a:rPr>
              <a:t>RRRT IE is used to request reply time value of a specific device, RRRT IE content shall include MAC address </a:t>
            </a:r>
            <a:r>
              <a:rPr lang="en-US" altLang="ko-KR" sz="1600" dirty="0" smtClean="0">
                <a:solidFill>
                  <a:srgbClr val="FF0000"/>
                </a:solidFill>
              </a:rPr>
              <a:t>or </a:t>
            </a:r>
            <a:r>
              <a:rPr lang="en-US" altLang="ko-KR" sz="1600" dirty="0">
                <a:solidFill>
                  <a:srgbClr val="FF0000"/>
                </a:solidFill>
              </a:rPr>
              <a:t>device ID of </a:t>
            </a:r>
            <a:r>
              <a:rPr lang="en-US" altLang="ko-KR" sz="1600" dirty="0" smtClean="0">
                <a:solidFill>
                  <a:srgbClr val="FF0000"/>
                </a:solidFill>
              </a:rPr>
              <a:t>target destination. </a:t>
            </a:r>
          </a:p>
          <a:p>
            <a:pPr>
              <a:buFont typeface="Wingdings" panose="05000000000000000000" pitchFamily="2" charset="2"/>
              <a:buChar char="§"/>
            </a:pPr>
            <a:r>
              <a:rPr lang="en-US" altLang="ko-KR" sz="1600" dirty="0" smtClean="0">
                <a:solidFill>
                  <a:srgbClr val="FF0000"/>
                </a:solidFill>
              </a:rPr>
              <a:t>Otherwise</a:t>
            </a:r>
            <a:r>
              <a:rPr lang="en-US" altLang="ko-KR" sz="1600" dirty="0">
                <a:solidFill>
                  <a:srgbClr val="FF0000"/>
                </a:solidFill>
              </a:rPr>
              <a:t>, RRRT IE has a zero-length content field. </a:t>
            </a:r>
            <a:endParaRPr lang="ko-KR" altLang="en-US" sz="1600" dirty="0">
              <a:solidFill>
                <a:srgbClr val="FF0000"/>
              </a:solidFill>
            </a:endParaRPr>
          </a:p>
        </p:txBody>
      </p:sp>
      <p:graphicFrame>
        <p:nvGraphicFramePr>
          <p:cNvPr id="7" name="표 6"/>
          <p:cNvGraphicFramePr>
            <a:graphicFrameLocks noGrp="1"/>
          </p:cNvGraphicFramePr>
          <p:nvPr>
            <p:extLst>
              <p:ext uri="{D42A27DB-BD31-4B8C-83A1-F6EECF244321}">
                <p14:modId xmlns:p14="http://schemas.microsoft.com/office/powerpoint/2010/main" val="2594759783"/>
              </p:ext>
            </p:extLst>
          </p:nvPr>
        </p:nvGraphicFramePr>
        <p:xfrm>
          <a:off x="3707904" y="4077072"/>
          <a:ext cx="1798802" cy="576064"/>
        </p:xfrm>
        <a:graphic>
          <a:graphicData uri="http://schemas.openxmlformats.org/drawingml/2006/table">
            <a:tbl>
              <a:tblPr firstRow="1" firstCol="1" bandRow="1"/>
              <a:tblGrid>
                <a:gridCol w="1798802">
                  <a:extLst>
                    <a:ext uri="{9D8B030D-6E8A-4147-A177-3AD203B41FA5}">
                      <a16:colId xmlns:a16="http://schemas.microsoft.com/office/drawing/2014/main" xmlns="" val="20000"/>
                    </a:ext>
                  </a:extLst>
                </a:gridCol>
              </a:tblGrid>
              <a:tr h="301065">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solidFill>
                            <a:srgbClr val="FF0000"/>
                          </a:solidFill>
                          <a:effectLst/>
                          <a:latin typeface="Times New Roman"/>
                          <a:ea typeface="맑은 고딕"/>
                        </a:rPr>
                        <a:t>Octets : </a:t>
                      </a:r>
                      <a:r>
                        <a:rPr lang="en-US" sz="1200" b="1" dirty="0" smtClean="0">
                          <a:solidFill>
                            <a:srgbClr val="FF0000"/>
                          </a:solidFill>
                          <a:effectLst/>
                          <a:latin typeface="Times New Roman"/>
                          <a:ea typeface="맑은 고딕"/>
                        </a:rPr>
                        <a:t>0/2/8</a:t>
                      </a:r>
                      <a:endParaRPr lang="ko-KR" sz="1200" dirty="0">
                        <a:solidFill>
                          <a:srgbClr val="FF0000"/>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74999">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smtClean="0">
                          <a:solidFill>
                            <a:srgbClr val="FF0000"/>
                          </a:solidFill>
                          <a:effectLst/>
                          <a:latin typeface="Times New Roman"/>
                          <a:ea typeface="맑은 고딕"/>
                        </a:rPr>
                        <a:t>Device</a:t>
                      </a:r>
                      <a:r>
                        <a:rPr lang="en-US" sz="1200" baseline="0" dirty="0" smtClean="0">
                          <a:solidFill>
                            <a:srgbClr val="FF0000"/>
                          </a:solidFill>
                          <a:effectLst/>
                          <a:latin typeface="Times New Roman"/>
                          <a:ea typeface="맑은 고딕"/>
                        </a:rPr>
                        <a:t> ID/</a:t>
                      </a:r>
                      <a:r>
                        <a:rPr lang="en-US" sz="1200" dirty="0" smtClean="0">
                          <a:solidFill>
                            <a:srgbClr val="FF0000"/>
                          </a:solidFill>
                          <a:effectLst/>
                          <a:latin typeface="Times New Roman"/>
                          <a:ea typeface="맑은 고딕"/>
                        </a:rPr>
                        <a:t>MAC </a:t>
                      </a:r>
                      <a:r>
                        <a:rPr lang="en-US" sz="1200" dirty="0">
                          <a:solidFill>
                            <a:srgbClr val="FF0000"/>
                          </a:solidFill>
                          <a:effectLst/>
                          <a:latin typeface="Times New Roman"/>
                          <a:ea typeface="맑은 고딕"/>
                        </a:rPr>
                        <a:t>Address</a:t>
                      </a:r>
                      <a:endParaRPr lang="ko-KR" sz="1200" dirty="0">
                        <a:solidFill>
                          <a:srgbClr val="FF0000"/>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8"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9"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13336946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26</a:t>
            </a:fld>
            <a:endParaRPr lang="en-US" altLang="en-US"/>
          </a:p>
        </p:txBody>
      </p:sp>
      <p:sp>
        <p:nvSpPr>
          <p:cNvPr id="4098" name="Rectangle 2"/>
          <p:cNvSpPr>
            <a:spLocks noGrp="1" noChangeArrowheads="1"/>
          </p:cNvSpPr>
          <p:nvPr>
            <p:ph type="title"/>
          </p:nvPr>
        </p:nvSpPr>
        <p:spPr>
          <a:ln/>
        </p:spPr>
        <p:txBody>
          <a:bodyPr/>
          <a:lstStyle/>
          <a:p>
            <a:r>
              <a:rPr lang="en-US" altLang="ko-KR" sz="3200" dirty="0"/>
              <a:t>Ranging Reply Time Instantaneous IE </a:t>
            </a:r>
            <a:endParaRPr lang="en-US" altLang="ko-KR" sz="3200" dirty="0">
              <a:ea typeface="맑은 고딕"/>
              <a:cs typeface="Times New Roman"/>
            </a:endParaRPr>
          </a:p>
        </p:txBody>
      </p:sp>
      <p:sp>
        <p:nvSpPr>
          <p:cNvPr id="4099" name="Rectangle 3"/>
          <p:cNvSpPr>
            <a:spLocks noGrp="1" noChangeArrowheads="1"/>
          </p:cNvSpPr>
          <p:nvPr>
            <p:ph type="body" idx="1"/>
          </p:nvPr>
        </p:nvSpPr>
        <p:spPr>
          <a:xfrm>
            <a:off x="685800" y="1981200"/>
            <a:ext cx="7918648" cy="4114800"/>
          </a:xfrm>
          <a:ln/>
        </p:spPr>
        <p:txBody>
          <a:bodyPr/>
          <a:lstStyle/>
          <a:p>
            <a:pPr>
              <a:buFont typeface="Wingdings" panose="05000000000000000000" pitchFamily="2" charset="2"/>
              <a:buChar char="§"/>
            </a:pPr>
            <a:r>
              <a:rPr lang="en-US" altLang="ko-KR" sz="1400" dirty="0" smtClean="0"/>
              <a:t>Ranging </a:t>
            </a:r>
            <a:r>
              <a:rPr lang="en-US" altLang="ko-KR" sz="1400" dirty="0"/>
              <a:t>Reply Time Instantaneous (RRTI) </a:t>
            </a:r>
            <a:r>
              <a:rPr lang="en-US" altLang="ko-KR" sz="1400" dirty="0" smtClean="0"/>
              <a:t>IE content </a:t>
            </a:r>
            <a:r>
              <a:rPr lang="en-US" altLang="ko-KR" sz="1400" dirty="0"/>
              <a:t>shall be time difference between the receive time of most recently received </a:t>
            </a:r>
            <a:r>
              <a:rPr lang="en-US" altLang="ko-KR" sz="1400" dirty="0" smtClean="0"/>
              <a:t>RFRAME </a:t>
            </a:r>
            <a:r>
              <a:rPr lang="en-US" altLang="ko-KR" sz="1400" dirty="0" smtClean="0">
                <a:solidFill>
                  <a:srgbClr val="FF0000"/>
                </a:solidFill>
              </a:rPr>
              <a:t>with RRRT IE from a particular source </a:t>
            </a:r>
            <a:r>
              <a:rPr lang="en-US" altLang="ko-KR" sz="1100" dirty="0"/>
              <a:t> </a:t>
            </a:r>
            <a:r>
              <a:rPr lang="en-US" altLang="ko-KR" sz="1400" dirty="0"/>
              <a:t>and the transmit time of the RFRAME containing </a:t>
            </a:r>
            <a:r>
              <a:rPr lang="en-US" altLang="ko-KR" sz="1400" dirty="0" smtClean="0"/>
              <a:t>the </a:t>
            </a:r>
            <a:r>
              <a:rPr lang="en-US" altLang="ko-KR" sz="1400" dirty="0"/>
              <a:t>IE. </a:t>
            </a:r>
            <a:endParaRPr lang="en-US" altLang="ko-KR" sz="1400" dirty="0" smtClean="0"/>
          </a:p>
          <a:p>
            <a:pPr>
              <a:buFont typeface="Wingdings" panose="05000000000000000000" pitchFamily="2" charset="2"/>
              <a:buChar char="§"/>
            </a:pPr>
            <a:r>
              <a:rPr lang="en-US" altLang="ko-KR" sz="1400" dirty="0" smtClean="0"/>
              <a:t>Ranging </a:t>
            </a:r>
            <a:r>
              <a:rPr lang="en-US" altLang="ko-KR" sz="1400" dirty="0"/>
              <a:t>Reply Time Instantaneous IE is appropriate for use where the </a:t>
            </a:r>
            <a:r>
              <a:rPr lang="en-US" altLang="ko-KR" sz="1400" dirty="0" smtClean="0"/>
              <a:t>device </a:t>
            </a:r>
            <a:r>
              <a:rPr lang="en-US" altLang="ko-KR" sz="1400" dirty="0"/>
              <a:t>is able to accurately pre-determine the transmission time of the frame containing the </a:t>
            </a:r>
            <a:r>
              <a:rPr lang="en-US" altLang="ko-KR" sz="1400" dirty="0" smtClean="0"/>
              <a:t>IE, complete </a:t>
            </a:r>
            <a:r>
              <a:rPr lang="en-US" altLang="ko-KR" sz="1400" dirty="0"/>
              <a:t>the calculations </a:t>
            </a:r>
            <a:r>
              <a:rPr lang="en-US" altLang="ko-KR" sz="1400" dirty="0" smtClean="0"/>
              <a:t>of time duration between the upcoming transmission and the </a:t>
            </a:r>
            <a:r>
              <a:rPr lang="en-US" altLang="ko-KR" sz="1400" dirty="0"/>
              <a:t>last received </a:t>
            </a:r>
            <a:r>
              <a:rPr lang="en-US" altLang="ko-KR" sz="1400" dirty="0" smtClean="0"/>
              <a:t>RFRAME in time, and </a:t>
            </a:r>
            <a:r>
              <a:rPr lang="en-US" altLang="ko-KR" sz="1400" dirty="0"/>
              <a:t>insert this RRTI IE into the transmitted frame. </a:t>
            </a:r>
            <a:r>
              <a:rPr lang="en-US" altLang="ko-KR" sz="1400" dirty="0" smtClean="0"/>
              <a:t> </a:t>
            </a:r>
          </a:p>
          <a:p>
            <a:pPr>
              <a:buFont typeface="Wingdings" panose="05000000000000000000" pitchFamily="2" charset="2"/>
              <a:buChar char="§"/>
            </a:pPr>
            <a:r>
              <a:rPr lang="en-US" altLang="ko-KR" sz="1400" dirty="0" smtClean="0">
                <a:solidFill>
                  <a:srgbClr val="FF0000"/>
                </a:solidFill>
              </a:rPr>
              <a:t>When </a:t>
            </a:r>
            <a:r>
              <a:rPr lang="en-US" altLang="ko-KR" sz="1400" dirty="0">
                <a:solidFill>
                  <a:srgbClr val="FF0000"/>
                </a:solidFill>
              </a:rPr>
              <a:t>RRTI IE is used in </a:t>
            </a:r>
            <a:r>
              <a:rPr lang="en-US" altLang="ko-KR" sz="1400" dirty="0" smtClean="0">
                <a:solidFill>
                  <a:srgbClr val="FF0000"/>
                </a:solidFill>
              </a:rPr>
              <a:t>multicast/broadcast</a:t>
            </a:r>
            <a:r>
              <a:rPr lang="en-US" altLang="ko-KR" sz="1400" dirty="0">
                <a:solidFill>
                  <a:srgbClr val="FF0000"/>
                </a:solidFill>
              </a:rPr>
              <a:t>/M2M</a:t>
            </a:r>
            <a:r>
              <a:rPr lang="en-US" altLang="ko-KR" sz="1400" dirty="0" smtClean="0">
                <a:solidFill>
                  <a:srgbClr val="FF0000"/>
                </a:solidFill>
              </a:rPr>
              <a:t> </a:t>
            </a:r>
            <a:r>
              <a:rPr lang="en-US" altLang="ko-KR" sz="1400" dirty="0">
                <a:solidFill>
                  <a:srgbClr val="FF0000"/>
                </a:solidFill>
              </a:rPr>
              <a:t>frame (e.g., </a:t>
            </a:r>
            <a:r>
              <a:rPr lang="en-US" altLang="ko-KR" sz="1400" dirty="0" smtClean="0">
                <a:solidFill>
                  <a:srgbClr val="FF0000"/>
                </a:solidFill>
              </a:rPr>
              <a:t>multicast/broadcast</a:t>
            </a:r>
            <a:r>
              <a:rPr lang="en-US" altLang="ko-KR" sz="1400" dirty="0">
                <a:solidFill>
                  <a:srgbClr val="FF0000"/>
                </a:solidFill>
              </a:rPr>
              <a:t>/M2M</a:t>
            </a:r>
            <a:r>
              <a:rPr lang="en-US" altLang="ko-KR" sz="1400" dirty="0" smtClean="0">
                <a:solidFill>
                  <a:srgbClr val="FF0000"/>
                </a:solidFill>
              </a:rPr>
              <a:t> </a:t>
            </a:r>
            <a:r>
              <a:rPr lang="en-US" altLang="ko-KR" sz="1400" dirty="0">
                <a:solidFill>
                  <a:srgbClr val="FF0000"/>
                </a:solidFill>
              </a:rPr>
              <a:t>DS-TWR ranging), RRTI IE content shall include MAC address </a:t>
            </a:r>
            <a:r>
              <a:rPr lang="en-US" altLang="ko-KR" sz="1400" dirty="0" smtClean="0">
                <a:solidFill>
                  <a:srgbClr val="FF0000"/>
                </a:solidFill>
              </a:rPr>
              <a:t>or </a:t>
            </a:r>
            <a:r>
              <a:rPr lang="en-US" altLang="ko-KR" sz="1400" dirty="0">
                <a:solidFill>
                  <a:srgbClr val="FF0000"/>
                </a:solidFill>
              </a:rPr>
              <a:t>device ID </a:t>
            </a:r>
            <a:r>
              <a:rPr lang="en-US" altLang="ko-KR" sz="1400" dirty="0" smtClean="0">
                <a:solidFill>
                  <a:srgbClr val="FF0000"/>
                </a:solidFill>
              </a:rPr>
              <a:t>of source who requests ranging reply time.</a:t>
            </a:r>
            <a:endParaRPr lang="ko-KR" altLang="ko-KR" sz="1400" dirty="0">
              <a:solidFill>
                <a:srgbClr val="FF0000"/>
              </a:solidFill>
            </a:endParaRPr>
          </a:p>
          <a:p>
            <a:pPr>
              <a:buFont typeface="Wingdings" panose="05000000000000000000" pitchFamily="2" charset="2"/>
              <a:buChar char="§"/>
            </a:pPr>
            <a:r>
              <a:rPr lang="en-US" altLang="ko-KR" sz="1400" dirty="0" smtClean="0">
                <a:solidFill>
                  <a:srgbClr val="FF0000"/>
                </a:solidFill>
              </a:rPr>
              <a:t>In multicast/broadcast/M2M DS-TWR, a device may receive multiple ranging frames with RRRT IE from different devices, so it can embed RRTI IEs, distinguished by address field, into one ranging/data frame, and send it to devices requesting ranging reply time.</a:t>
            </a:r>
            <a:endParaRPr lang="ko-KR" altLang="ko-KR" sz="1400" dirty="0">
              <a:solidFill>
                <a:srgbClr val="FF0000"/>
              </a:solidFill>
            </a:endParaRPr>
          </a:p>
        </p:txBody>
      </p:sp>
      <p:graphicFrame>
        <p:nvGraphicFramePr>
          <p:cNvPr id="3" name="표 2"/>
          <p:cNvGraphicFramePr>
            <a:graphicFrameLocks noGrp="1"/>
          </p:cNvGraphicFramePr>
          <p:nvPr>
            <p:extLst>
              <p:ext uri="{D42A27DB-BD31-4B8C-83A1-F6EECF244321}">
                <p14:modId xmlns:p14="http://schemas.microsoft.com/office/powerpoint/2010/main" val="3338634451"/>
              </p:ext>
            </p:extLst>
          </p:nvPr>
        </p:nvGraphicFramePr>
        <p:xfrm>
          <a:off x="2771800" y="5301208"/>
          <a:ext cx="3528392" cy="504056"/>
        </p:xfrm>
        <a:graphic>
          <a:graphicData uri="http://schemas.openxmlformats.org/drawingml/2006/table">
            <a:tbl>
              <a:tblPr firstRow="1" firstCol="1" bandRow="1"/>
              <a:tblGrid>
                <a:gridCol w="1764196">
                  <a:extLst>
                    <a:ext uri="{9D8B030D-6E8A-4147-A177-3AD203B41FA5}">
                      <a16:colId xmlns:a16="http://schemas.microsoft.com/office/drawing/2014/main" xmlns="" val="20000"/>
                    </a:ext>
                  </a:extLst>
                </a:gridCol>
                <a:gridCol w="1764196">
                  <a:extLst>
                    <a:ext uri="{9D8B030D-6E8A-4147-A177-3AD203B41FA5}">
                      <a16:colId xmlns:a16="http://schemas.microsoft.com/office/drawing/2014/main" xmlns="" val="20001"/>
                    </a:ext>
                  </a:extLst>
                </a:gridCol>
              </a:tblGrid>
              <a:tr h="246819">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effectLst/>
                          <a:latin typeface="Times New Roman"/>
                          <a:ea typeface="맑은 고딕"/>
                        </a:rPr>
                        <a:t>Octets : 4</a:t>
                      </a:r>
                      <a:endParaRPr lang="ko-KR" sz="12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solidFill>
                            <a:srgbClr val="FF0000"/>
                          </a:solidFill>
                          <a:effectLst/>
                          <a:latin typeface="Times New Roman"/>
                          <a:ea typeface="맑은 고딕"/>
                        </a:rPr>
                        <a:t>Octets : 0/2/8</a:t>
                      </a:r>
                      <a:endParaRPr lang="ko-KR" sz="1200" dirty="0">
                        <a:solidFill>
                          <a:srgbClr val="FF0000"/>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57237">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effectLst/>
                          <a:latin typeface="Times New Roman"/>
                          <a:ea typeface="맑은 고딕"/>
                        </a:rPr>
                        <a:t>RX to TX Reply Time</a:t>
                      </a:r>
                      <a:endParaRPr lang="ko-KR" sz="120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smtClean="0">
                          <a:solidFill>
                            <a:srgbClr val="FF0000"/>
                          </a:solidFill>
                          <a:effectLst/>
                          <a:latin typeface="Times New Roman"/>
                          <a:ea typeface="맑은 고딕"/>
                        </a:rPr>
                        <a:t>Device</a:t>
                      </a:r>
                      <a:r>
                        <a:rPr lang="en-US" sz="1200" baseline="0" dirty="0" smtClean="0">
                          <a:solidFill>
                            <a:srgbClr val="FF0000"/>
                          </a:solidFill>
                          <a:effectLst/>
                          <a:latin typeface="Times New Roman"/>
                          <a:ea typeface="맑은 고딕"/>
                        </a:rPr>
                        <a:t> ID/</a:t>
                      </a:r>
                      <a:r>
                        <a:rPr lang="en-US" sz="1200" dirty="0" smtClean="0">
                          <a:solidFill>
                            <a:srgbClr val="FF0000"/>
                          </a:solidFill>
                          <a:effectLst/>
                          <a:latin typeface="Times New Roman"/>
                          <a:ea typeface="맑은 고딕"/>
                        </a:rPr>
                        <a:t>MAC </a:t>
                      </a:r>
                      <a:r>
                        <a:rPr lang="en-US" sz="1200" dirty="0">
                          <a:solidFill>
                            <a:srgbClr val="FF0000"/>
                          </a:solidFill>
                          <a:effectLst/>
                          <a:latin typeface="Times New Roman"/>
                          <a:ea typeface="맑은 고딕"/>
                        </a:rPr>
                        <a:t>Address</a:t>
                      </a:r>
                      <a:endParaRPr lang="ko-KR" sz="1200" dirty="0">
                        <a:solidFill>
                          <a:srgbClr val="FF0000"/>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8"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9"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3799600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27</a:t>
            </a:fld>
            <a:endParaRPr lang="en-US" altLang="en-US"/>
          </a:p>
        </p:txBody>
      </p:sp>
      <p:sp>
        <p:nvSpPr>
          <p:cNvPr id="4098" name="Rectangle 2"/>
          <p:cNvSpPr>
            <a:spLocks noGrp="1" noChangeArrowheads="1"/>
          </p:cNvSpPr>
          <p:nvPr>
            <p:ph type="title"/>
          </p:nvPr>
        </p:nvSpPr>
        <p:spPr>
          <a:ln/>
        </p:spPr>
        <p:txBody>
          <a:bodyPr/>
          <a:lstStyle/>
          <a:p>
            <a:r>
              <a:rPr lang="en-US" altLang="ko-KR" sz="3200" dirty="0"/>
              <a:t>Ranging Reply Time Deferred IE </a:t>
            </a:r>
            <a:endParaRPr lang="en-US" altLang="ko-KR" sz="3200" dirty="0">
              <a:ea typeface="맑은 고딕"/>
              <a:cs typeface="Times New Roman"/>
            </a:endParaRPr>
          </a:p>
        </p:txBody>
      </p:sp>
      <p:sp>
        <p:nvSpPr>
          <p:cNvPr id="4099" name="Rectangle 3"/>
          <p:cNvSpPr>
            <a:spLocks noGrp="1" noChangeArrowheads="1"/>
          </p:cNvSpPr>
          <p:nvPr>
            <p:ph type="body" idx="1"/>
          </p:nvPr>
        </p:nvSpPr>
        <p:spPr>
          <a:xfrm>
            <a:off x="685800" y="1981200"/>
            <a:ext cx="7918648" cy="4114800"/>
          </a:xfrm>
          <a:ln/>
        </p:spPr>
        <p:txBody>
          <a:bodyPr/>
          <a:lstStyle/>
          <a:p>
            <a:pPr>
              <a:buFont typeface="Wingdings" panose="05000000000000000000" pitchFamily="2" charset="2"/>
              <a:buChar char="§"/>
            </a:pPr>
            <a:r>
              <a:rPr lang="en-US" altLang="ko-KR" sz="1400" dirty="0" smtClean="0"/>
              <a:t>Ranging </a:t>
            </a:r>
            <a:r>
              <a:rPr lang="en-US" altLang="ko-KR" sz="1400" dirty="0"/>
              <a:t>Reply Time Deferred (</a:t>
            </a:r>
            <a:r>
              <a:rPr lang="en-US" altLang="ko-KR" sz="1400" dirty="0" smtClean="0"/>
              <a:t>RRTD) IE content </a:t>
            </a:r>
            <a:r>
              <a:rPr lang="en-US" altLang="ko-KR" sz="1400" dirty="0"/>
              <a:t>shall be time difference between the receive time of most recently received RFRAME </a:t>
            </a:r>
            <a:r>
              <a:rPr lang="en-US" altLang="ko-KR" sz="1400" dirty="0">
                <a:solidFill>
                  <a:srgbClr val="FF0000"/>
                </a:solidFill>
              </a:rPr>
              <a:t>with RRRT IE from a particular source </a:t>
            </a:r>
            <a:r>
              <a:rPr lang="en-US" altLang="ko-KR" sz="1400" dirty="0" smtClean="0"/>
              <a:t>and </a:t>
            </a:r>
            <a:r>
              <a:rPr lang="en-US" altLang="ko-KR" sz="1400" dirty="0"/>
              <a:t>the transmit time of the responding RFRAME </a:t>
            </a:r>
            <a:r>
              <a:rPr lang="en-US" altLang="ko-KR" sz="1400" dirty="0" smtClean="0"/>
              <a:t>transmitted</a:t>
            </a:r>
            <a:r>
              <a:rPr lang="en-US" altLang="ko-KR" sz="1400" dirty="0" smtClean="0">
                <a:solidFill>
                  <a:srgbClr val="7030A0"/>
                </a:solidFill>
              </a:rPr>
              <a:t> </a:t>
            </a:r>
            <a:r>
              <a:rPr lang="en-US" altLang="ko-KR" sz="1400" dirty="0" smtClean="0"/>
              <a:t>most </a:t>
            </a:r>
            <a:r>
              <a:rPr lang="en-US" altLang="ko-KR" sz="1400" dirty="0"/>
              <a:t>recently before the frame containing this IE. </a:t>
            </a:r>
            <a:endParaRPr lang="en-US" altLang="ko-KR" sz="1400" dirty="0" smtClean="0"/>
          </a:p>
          <a:p>
            <a:pPr>
              <a:buFont typeface="Wingdings" panose="05000000000000000000" pitchFamily="2" charset="2"/>
              <a:buChar char="§"/>
            </a:pPr>
            <a:r>
              <a:rPr lang="en-US" altLang="ko-KR" sz="1400" dirty="0" smtClean="0"/>
              <a:t>Ranging </a:t>
            </a:r>
            <a:r>
              <a:rPr lang="en-US" altLang="ko-KR" sz="1400" dirty="0"/>
              <a:t>Reply Time Deferred IE is employed as part of completing two-way ranging exchanges, and used in the case where the </a:t>
            </a:r>
            <a:r>
              <a:rPr lang="en-US" altLang="ko-KR" sz="1400" dirty="0" smtClean="0"/>
              <a:t>device </a:t>
            </a:r>
            <a:r>
              <a:rPr lang="en-US" altLang="ko-KR" sz="1400" dirty="0"/>
              <a:t>cannot determine the reply time until after the reply has been sent, and in this case the RRTD IE carries the reply time in a subsequent frame. </a:t>
            </a:r>
            <a:endParaRPr lang="en-US" altLang="ko-KR" sz="1400" dirty="0" smtClean="0"/>
          </a:p>
          <a:p>
            <a:r>
              <a:rPr lang="en-US" altLang="ko-KR" sz="1400" dirty="0">
                <a:solidFill>
                  <a:srgbClr val="FF0000"/>
                </a:solidFill>
              </a:rPr>
              <a:t>When RRTD IE is used in </a:t>
            </a:r>
            <a:r>
              <a:rPr lang="en-US" altLang="ko-KR" sz="1400" dirty="0" smtClean="0">
                <a:solidFill>
                  <a:srgbClr val="FF0000"/>
                </a:solidFill>
              </a:rPr>
              <a:t>multicast/broadcast/M2M </a:t>
            </a:r>
            <a:r>
              <a:rPr lang="en-US" altLang="ko-KR" sz="1400" dirty="0">
                <a:solidFill>
                  <a:srgbClr val="FF0000"/>
                </a:solidFill>
              </a:rPr>
              <a:t>frame (e.g., multicast/broadcast/M2M</a:t>
            </a:r>
            <a:r>
              <a:rPr lang="en-US" altLang="ko-KR" sz="1400" dirty="0" smtClean="0">
                <a:solidFill>
                  <a:srgbClr val="FF0000"/>
                </a:solidFill>
              </a:rPr>
              <a:t> </a:t>
            </a:r>
            <a:r>
              <a:rPr lang="en-US" altLang="ko-KR" sz="1400" dirty="0">
                <a:solidFill>
                  <a:srgbClr val="FF0000"/>
                </a:solidFill>
              </a:rPr>
              <a:t>DS-TWR ranging), RRTD IE content shall include MAC address or device ID of source who requests ranging reply </a:t>
            </a:r>
            <a:r>
              <a:rPr lang="en-US" altLang="ko-KR" sz="1400" dirty="0" smtClean="0">
                <a:solidFill>
                  <a:srgbClr val="FF0000"/>
                </a:solidFill>
              </a:rPr>
              <a:t>time. </a:t>
            </a:r>
            <a:endParaRPr lang="ko-KR" altLang="ko-KR" sz="1400" dirty="0">
              <a:solidFill>
                <a:srgbClr val="FF0000"/>
              </a:solidFill>
            </a:endParaRPr>
          </a:p>
        </p:txBody>
      </p:sp>
      <p:graphicFrame>
        <p:nvGraphicFramePr>
          <p:cNvPr id="3" name="표 2"/>
          <p:cNvGraphicFramePr>
            <a:graphicFrameLocks noGrp="1"/>
          </p:cNvGraphicFramePr>
          <p:nvPr>
            <p:extLst>
              <p:ext uri="{D42A27DB-BD31-4B8C-83A1-F6EECF244321}">
                <p14:modId xmlns:p14="http://schemas.microsoft.com/office/powerpoint/2010/main" val="2317628275"/>
              </p:ext>
            </p:extLst>
          </p:nvPr>
        </p:nvGraphicFramePr>
        <p:xfrm>
          <a:off x="2771800" y="4725144"/>
          <a:ext cx="3528392" cy="576064"/>
        </p:xfrm>
        <a:graphic>
          <a:graphicData uri="http://schemas.openxmlformats.org/drawingml/2006/table">
            <a:tbl>
              <a:tblPr firstRow="1" firstCol="1" bandRow="1"/>
              <a:tblGrid>
                <a:gridCol w="1768966">
                  <a:extLst>
                    <a:ext uri="{9D8B030D-6E8A-4147-A177-3AD203B41FA5}">
                      <a16:colId xmlns:a16="http://schemas.microsoft.com/office/drawing/2014/main" xmlns="" val="20000"/>
                    </a:ext>
                  </a:extLst>
                </a:gridCol>
                <a:gridCol w="1759426">
                  <a:extLst>
                    <a:ext uri="{9D8B030D-6E8A-4147-A177-3AD203B41FA5}">
                      <a16:colId xmlns:a16="http://schemas.microsoft.com/office/drawing/2014/main" xmlns="" val="20001"/>
                    </a:ext>
                  </a:extLst>
                </a:gridCol>
              </a:tblGrid>
              <a:tr h="282079">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effectLst/>
                          <a:latin typeface="Times New Roman"/>
                          <a:ea typeface="맑은 고딕"/>
                        </a:rPr>
                        <a:t>Octets : 4</a:t>
                      </a:r>
                      <a:endParaRPr lang="ko-KR" sz="12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solidFill>
                            <a:srgbClr val="FF0000"/>
                          </a:solidFill>
                          <a:effectLst/>
                          <a:latin typeface="Times New Roman"/>
                          <a:ea typeface="맑은 고딕"/>
                        </a:rPr>
                        <a:t>Octets : 0/2/8</a:t>
                      </a:r>
                      <a:endParaRPr lang="ko-KR" sz="1200" dirty="0">
                        <a:solidFill>
                          <a:srgbClr val="FF0000"/>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93985">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effectLst/>
                          <a:latin typeface="Times New Roman"/>
                          <a:ea typeface="맑은 고딕"/>
                        </a:rPr>
                        <a:t>RX to TX Reply Time</a:t>
                      </a:r>
                      <a:endParaRPr lang="ko-KR" sz="120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ko-KR" sz="1200" dirty="0" smtClean="0">
                          <a:solidFill>
                            <a:srgbClr val="FF0000"/>
                          </a:solidFill>
                        </a:rPr>
                        <a:t>Device ID/</a:t>
                      </a:r>
                      <a:r>
                        <a:rPr lang="en-US" sz="1200" dirty="0" smtClean="0">
                          <a:solidFill>
                            <a:srgbClr val="FF0000"/>
                          </a:solidFill>
                          <a:effectLst/>
                          <a:latin typeface="Times New Roman"/>
                          <a:ea typeface="맑은 고딕"/>
                        </a:rPr>
                        <a:t>MAC </a:t>
                      </a:r>
                      <a:r>
                        <a:rPr lang="en-US" sz="1200" dirty="0">
                          <a:solidFill>
                            <a:srgbClr val="FF0000"/>
                          </a:solidFill>
                          <a:effectLst/>
                          <a:latin typeface="Times New Roman"/>
                          <a:ea typeface="맑은 고딕"/>
                        </a:rPr>
                        <a:t>Address</a:t>
                      </a:r>
                      <a:endParaRPr lang="ko-KR" sz="1200" dirty="0">
                        <a:solidFill>
                          <a:srgbClr val="FF0000"/>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8"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9"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19802035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28</a:t>
            </a:fld>
            <a:endParaRPr lang="en-US" altLang="en-US"/>
          </a:p>
        </p:txBody>
      </p:sp>
      <p:sp>
        <p:nvSpPr>
          <p:cNvPr id="4098" name="Rectangle 2"/>
          <p:cNvSpPr>
            <a:spLocks noGrp="1" noChangeArrowheads="1"/>
          </p:cNvSpPr>
          <p:nvPr>
            <p:ph type="title"/>
          </p:nvPr>
        </p:nvSpPr>
        <p:spPr>
          <a:ln/>
        </p:spPr>
        <p:txBody>
          <a:bodyPr/>
          <a:lstStyle/>
          <a:p>
            <a:r>
              <a:rPr lang="en-US" altLang="ko-KR" sz="3200" dirty="0"/>
              <a:t>Ranging Round Trip Measurement IE </a:t>
            </a:r>
            <a:endParaRPr lang="en-US" altLang="ko-KR" sz="3200" dirty="0">
              <a:ea typeface="맑은 고딕"/>
              <a:cs typeface="Times New Roman"/>
            </a:endParaRPr>
          </a:p>
        </p:txBody>
      </p:sp>
      <p:sp>
        <p:nvSpPr>
          <p:cNvPr id="4099" name="Rectangle 3"/>
          <p:cNvSpPr>
            <a:spLocks noGrp="1" noChangeArrowheads="1"/>
          </p:cNvSpPr>
          <p:nvPr>
            <p:ph type="body" idx="1"/>
          </p:nvPr>
        </p:nvSpPr>
        <p:spPr>
          <a:xfrm>
            <a:off x="685800" y="1981200"/>
            <a:ext cx="7918648" cy="4114800"/>
          </a:xfrm>
          <a:ln/>
        </p:spPr>
        <p:txBody>
          <a:bodyPr/>
          <a:lstStyle/>
          <a:p>
            <a:r>
              <a:rPr lang="en-US" altLang="ko-KR" sz="1400" dirty="0" smtClean="0"/>
              <a:t>Ranging </a:t>
            </a:r>
            <a:r>
              <a:rPr lang="en-US" altLang="ko-KR" sz="1400" dirty="0"/>
              <a:t>Round Trip Measurement </a:t>
            </a:r>
            <a:r>
              <a:rPr lang="en-US" altLang="ko-KR" sz="1400" dirty="0" smtClean="0"/>
              <a:t>(RRTM) IE content </a:t>
            </a:r>
            <a:r>
              <a:rPr lang="en-US" altLang="ko-KR" sz="1400" dirty="0"/>
              <a:t>shall be time difference between the transmit time of the RFRAME initiating a round trip measurement and the receive time of the response RFRAME </a:t>
            </a:r>
            <a:r>
              <a:rPr lang="en-US" altLang="ko-KR" sz="1400" dirty="0">
                <a:solidFill>
                  <a:srgbClr val="FF0000"/>
                </a:solidFill>
              </a:rPr>
              <a:t>per source address </a:t>
            </a:r>
            <a:r>
              <a:rPr lang="en-US" altLang="ko-KR" sz="1400" dirty="0"/>
              <a:t> that completes a round trip measurement.  </a:t>
            </a:r>
            <a:r>
              <a:rPr lang="en-US" altLang="ko-KR" sz="1400" dirty="0" smtClean="0"/>
              <a:t> </a:t>
            </a:r>
            <a:endParaRPr lang="ko-KR" altLang="ko-KR" sz="1400" dirty="0"/>
          </a:p>
          <a:p>
            <a:pPr>
              <a:buFont typeface="Wingdings" panose="05000000000000000000" pitchFamily="2" charset="2"/>
              <a:buChar char="§"/>
            </a:pPr>
            <a:r>
              <a:rPr lang="en-US" altLang="ko-KR" sz="1400" dirty="0"/>
              <a:t>This IE is employed as part of completing double-sided two-way ranging exchange. </a:t>
            </a:r>
            <a:endParaRPr lang="en-US" altLang="ko-KR" sz="1400" dirty="0" smtClean="0"/>
          </a:p>
          <a:p>
            <a:r>
              <a:rPr lang="en-US" altLang="ko-KR" sz="1400" dirty="0">
                <a:solidFill>
                  <a:srgbClr val="FF0000"/>
                </a:solidFill>
              </a:rPr>
              <a:t>When RRTM IE is used in multicast/broadcast frame (e.g., multicast/broadcast DS-TWR ranging), RRTM IE content shall include MAC address </a:t>
            </a:r>
            <a:r>
              <a:rPr lang="en-US" altLang="ko-KR" sz="1400" dirty="0" smtClean="0">
                <a:solidFill>
                  <a:srgbClr val="FF0000"/>
                </a:solidFill>
              </a:rPr>
              <a:t>or </a:t>
            </a:r>
            <a:r>
              <a:rPr lang="en-US" altLang="ko-KR" sz="1400" dirty="0">
                <a:solidFill>
                  <a:srgbClr val="FF0000"/>
                </a:solidFill>
              </a:rPr>
              <a:t>device ID of source of received RFRAME. </a:t>
            </a:r>
            <a:r>
              <a:rPr lang="ko-KR" altLang="ko-KR" sz="1400" dirty="0">
                <a:solidFill>
                  <a:srgbClr val="FF0000"/>
                </a:solidFill>
              </a:rPr>
              <a:t> </a:t>
            </a:r>
            <a:r>
              <a:rPr lang="en-US" altLang="ko-KR" sz="1400" dirty="0">
                <a:solidFill>
                  <a:srgbClr val="FF0000"/>
                </a:solidFill>
              </a:rPr>
              <a:t> </a:t>
            </a:r>
            <a:r>
              <a:rPr lang="en-US" altLang="ko-KR" sz="1400" dirty="0" smtClean="0">
                <a:solidFill>
                  <a:srgbClr val="FF0000"/>
                </a:solidFill>
              </a:rPr>
              <a:t> </a:t>
            </a:r>
            <a:endParaRPr lang="ko-KR" altLang="ko-KR" sz="1400" dirty="0">
              <a:solidFill>
                <a:srgbClr val="FF0000"/>
              </a:solidFill>
            </a:endParaRPr>
          </a:p>
        </p:txBody>
      </p:sp>
      <p:graphicFrame>
        <p:nvGraphicFramePr>
          <p:cNvPr id="3" name="표 2"/>
          <p:cNvGraphicFramePr>
            <a:graphicFrameLocks noGrp="1"/>
          </p:cNvGraphicFramePr>
          <p:nvPr>
            <p:extLst>
              <p:ext uri="{D42A27DB-BD31-4B8C-83A1-F6EECF244321}">
                <p14:modId xmlns:p14="http://schemas.microsoft.com/office/powerpoint/2010/main" val="2234431283"/>
              </p:ext>
            </p:extLst>
          </p:nvPr>
        </p:nvGraphicFramePr>
        <p:xfrm>
          <a:off x="2771800" y="4725144"/>
          <a:ext cx="3528392" cy="648072"/>
        </p:xfrm>
        <a:graphic>
          <a:graphicData uri="http://schemas.openxmlformats.org/drawingml/2006/table">
            <a:tbl>
              <a:tblPr firstRow="1" firstCol="1" bandRow="1"/>
              <a:tblGrid>
                <a:gridCol w="1786219">
                  <a:extLst>
                    <a:ext uri="{9D8B030D-6E8A-4147-A177-3AD203B41FA5}">
                      <a16:colId xmlns:a16="http://schemas.microsoft.com/office/drawing/2014/main" xmlns="" val="20000"/>
                    </a:ext>
                  </a:extLst>
                </a:gridCol>
                <a:gridCol w="1742173">
                  <a:extLst>
                    <a:ext uri="{9D8B030D-6E8A-4147-A177-3AD203B41FA5}">
                      <a16:colId xmlns:a16="http://schemas.microsoft.com/office/drawing/2014/main" xmlns="" val="20001"/>
                    </a:ext>
                  </a:extLst>
                </a:gridCol>
              </a:tblGrid>
              <a:tr h="317339">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effectLst/>
                          <a:latin typeface="Times New Roman"/>
                          <a:ea typeface="맑은 고딕"/>
                        </a:rPr>
                        <a:t>Octets : 4</a:t>
                      </a:r>
                      <a:endParaRPr lang="ko-KR" sz="12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solidFill>
                            <a:srgbClr val="FF0000"/>
                          </a:solidFill>
                          <a:effectLst/>
                          <a:latin typeface="Times New Roman"/>
                          <a:ea typeface="맑은 고딕"/>
                        </a:rPr>
                        <a:t>Octets : 0/2/8</a:t>
                      </a:r>
                      <a:endParaRPr lang="ko-KR" sz="1200" dirty="0">
                        <a:solidFill>
                          <a:srgbClr val="FF0000"/>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330733">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ko-KR" sz="1200" kern="1200" dirty="0" smtClean="0">
                          <a:solidFill>
                            <a:schemeClr val="tx1"/>
                          </a:solidFill>
                          <a:effectLst/>
                          <a:latin typeface="+mn-lt"/>
                          <a:ea typeface="+mn-ea"/>
                          <a:cs typeface="+mn-cs"/>
                        </a:rPr>
                        <a:t>TX to RX round trip time</a:t>
                      </a:r>
                      <a:endParaRPr lang="ko-KR" sz="12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smtClean="0">
                          <a:solidFill>
                            <a:srgbClr val="FF0000"/>
                          </a:solidFill>
                          <a:effectLst/>
                          <a:latin typeface="Times New Roman"/>
                          <a:ea typeface="맑은 고딕"/>
                        </a:rPr>
                        <a:t>Device ID/MAC </a:t>
                      </a:r>
                      <a:r>
                        <a:rPr lang="en-US" sz="1200" dirty="0">
                          <a:solidFill>
                            <a:srgbClr val="FF0000"/>
                          </a:solidFill>
                          <a:effectLst/>
                          <a:latin typeface="Times New Roman"/>
                          <a:ea typeface="맑은 고딕"/>
                        </a:rPr>
                        <a:t>Address</a:t>
                      </a:r>
                      <a:endParaRPr lang="ko-KR" sz="1200" dirty="0">
                        <a:solidFill>
                          <a:srgbClr val="FF0000"/>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8"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9"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21414391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29</a:t>
            </a:fld>
            <a:endParaRPr lang="en-US" altLang="en-US"/>
          </a:p>
        </p:txBody>
      </p:sp>
      <p:sp>
        <p:nvSpPr>
          <p:cNvPr id="4098" name="Rectangle 2"/>
          <p:cNvSpPr>
            <a:spLocks noGrp="1" noChangeArrowheads="1"/>
          </p:cNvSpPr>
          <p:nvPr>
            <p:ph type="title"/>
          </p:nvPr>
        </p:nvSpPr>
        <p:spPr>
          <a:ln/>
        </p:spPr>
        <p:txBody>
          <a:bodyPr/>
          <a:lstStyle/>
          <a:p>
            <a:r>
              <a:rPr lang="en-US" altLang="ko-KR" sz="3200" dirty="0"/>
              <a:t>Ranging Time-of-Flight IE </a:t>
            </a:r>
            <a:endParaRPr lang="en-US" altLang="ko-KR" sz="3200" dirty="0">
              <a:ea typeface="맑은 고딕"/>
              <a:cs typeface="Times New Roman"/>
            </a:endParaRPr>
          </a:p>
        </p:txBody>
      </p:sp>
      <p:sp>
        <p:nvSpPr>
          <p:cNvPr id="4099" name="Rectangle 3"/>
          <p:cNvSpPr>
            <a:spLocks noGrp="1" noChangeArrowheads="1"/>
          </p:cNvSpPr>
          <p:nvPr>
            <p:ph type="body" idx="1"/>
          </p:nvPr>
        </p:nvSpPr>
        <p:spPr>
          <a:xfrm>
            <a:off x="685800" y="1981200"/>
            <a:ext cx="7918648" cy="4114800"/>
          </a:xfrm>
          <a:ln/>
        </p:spPr>
        <p:txBody>
          <a:bodyPr/>
          <a:lstStyle/>
          <a:p>
            <a:r>
              <a:rPr lang="en-US" altLang="ko-KR" sz="1400" dirty="0" smtClean="0"/>
              <a:t>Ranging Time-of-Flight (RTOF</a:t>
            </a:r>
            <a:r>
              <a:rPr lang="en-US" altLang="ko-KR" sz="1400" dirty="0"/>
              <a:t>) </a:t>
            </a:r>
            <a:r>
              <a:rPr lang="en-US" altLang="ko-KR" sz="1400" dirty="0" smtClean="0"/>
              <a:t>IE is </a:t>
            </a:r>
            <a:r>
              <a:rPr lang="en-US" altLang="ko-KR" sz="1400" dirty="0"/>
              <a:t>used after </a:t>
            </a:r>
            <a:r>
              <a:rPr lang="en-US" altLang="ko-KR" sz="1400" dirty="0" smtClean="0"/>
              <a:t>a </a:t>
            </a:r>
            <a:r>
              <a:rPr lang="en-US" altLang="ko-KR" sz="1400" dirty="0" smtClean="0">
                <a:solidFill>
                  <a:srgbClr val="FF0000"/>
                </a:solidFill>
              </a:rPr>
              <a:t>SS-TWR exchange </a:t>
            </a:r>
            <a:r>
              <a:rPr lang="en-US" altLang="ko-KR" sz="1400" dirty="0">
                <a:solidFill>
                  <a:srgbClr val="FF0000"/>
                </a:solidFill>
              </a:rPr>
              <a:t>or </a:t>
            </a:r>
            <a:r>
              <a:rPr lang="en-US" altLang="ko-KR" sz="1400" dirty="0" smtClean="0">
                <a:solidFill>
                  <a:srgbClr val="FF0000"/>
                </a:solidFill>
              </a:rPr>
              <a:t>DS-TWR </a:t>
            </a:r>
            <a:r>
              <a:rPr lang="en-US" altLang="ko-KR" sz="1400" dirty="0">
                <a:solidFill>
                  <a:srgbClr val="FF0000"/>
                </a:solidFill>
              </a:rPr>
              <a:t>exchange </a:t>
            </a:r>
            <a:r>
              <a:rPr lang="en-US" altLang="ko-KR" sz="1400" dirty="0"/>
              <a:t>to report the resultant time-of-flight estimate to the far end if this is </a:t>
            </a:r>
            <a:r>
              <a:rPr lang="en-US" altLang="ko-KR" sz="1400" dirty="0" smtClean="0"/>
              <a:t>requested </a:t>
            </a:r>
          </a:p>
          <a:p>
            <a:r>
              <a:rPr lang="en-US" altLang="ko-KR" sz="1400" dirty="0" smtClean="0">
                <a:solidFill>
                  <a:srgbClr val="FF0000"/>
                </a:solidFill>
              </a:rPr>
              <a:t>When </a:t>
            </a:r>
            <a:r>
              <a:rPr lang="en-US" altLang="ko-KR" sz="1400" dirty="0">
                <a:solidFill>
                  <a:srgbClr val="FF0000"/>
                </a:solidFill>
              </a:rPr>
              <a:t>RTOF IE is used in </a:t>
            </a:r>
            <a:r>
              <a:rPr lang="en-US" altLang="ko-KR" sz="1400" dirty="0" smtClean="0">
                <a:solidFill>
                  <a:srgbClr val="FF0000"/>
                </a:solidFill>
              </a:rPr>
              <a:t>multicast/broadcast/M2M </a:t>
            </a:r>
            <a:r>
              <a:rPr lang="en-US" altLang="ko-KR" sz="1400" dirty="0">
                <a:solidFill>
                  <a:srgbClr val="FF0000"/>
                </a:solidFill>
              </a:rPr>
              <a:t>frame (e.g., </a:t>
            </a:r>
            <a:r>
              <a:rPr lang="en-US" altLang="ko-KR" sz="1400" dirty="0" smtClean="0">
                <a:solidFill>
                  <a:srgbClr val="FF0000"/>
                </a:solidFill>
              </a:rPr>
              <a:t>multicast/broadcast/M2M </a:t>
            </a:r>
            <a:r>
              <a:rPr lang="en-US" altLang="ko-KR" sz="1400" dirty="0">
                <a:solidFill>
                  <a:srgbClr val="FF0000"/>
                </a:solidFill>
              </a:rPr>
              <a:t>SS-TWR ranging), RTOF IE content shall include MAC address </a:t>
            </a:r>
            <a:r>
              <a:rPr lang="en-US" altLang="ko-KR" sz="1400" dirty="0" smtClean="0">
                <a:solidFill>
                  <a:srgbClr val="FF0000"/>
                </a:solidFill>
              </a:rPr>
              <a:t>or </a:t>
            </a:r>
            <a:r>
              <a:rPr lang="en-US" altLang="ko-KR" sz="1400" dirty="0">
                <a:solidFill>
                  <a:srgbClr val="FF0000"/>
                </a:solidFill>
              </a:rPr>
              <a:t>device ID of the end that requests time-of-flight.   </a:t>
            </a:r>
            <a:r>
              <a:rPr lang="en-US" altLang="ko-KR" sz="1400" dirty="0" smtClean="0">
                <a:solidFill>
                  <a:srgbClr val="FF0000"/>
                </a:solidFill>
              </a:rPr>
              <a:t> </a:t>
            </a:r>
            <a:endParaRPr lang="ko-KR" altLang="ko-KR" sz="1400" dirty="0">
              <a:solidFill>
                <a:srgbClr val="FF0000"/>
              </a:solidFill>
            </a:endParaRPr>
          </a:p>
        </p:txBody>
      </p:sp>
      <p:graphicFrame>
        <p:nvGraphicFramePr>
          <p:cNvPr id="3" name="표 2"/>
          <p:cNvGraphicFramePr>
            <a:graphicFrameLocks noGrp="1"/>
          </p:cNvGraphicFramePr>
          <p:nvPr>
            <p:extLst>
              <p:ext uri="{D42A27DB-BD31-4B8C-83A1-F6EECF244321}">
                <p14:modId xmlns:p14="http://schemas.microsoft.com/office/powerpoint/2010/main" val="2741475396"/>
              </p:ext>
            </p:extLst>
          </p:nvPr>
        </p:nvGraphicFramePr>
        <p:xfrm>
          <a:off x="2771800" y="4725144"/>
          <a:ext cx="3528392" cy="648072"/>
        </p:xfrm>
        <a:graphic>
          <a:graphicData uri="http://schemas.openxmlformats.org/drawingml/2006/table">
            <a:tbl>
              <a:tblPr firstRow="1" firstCol="1" bandRow="1"/>
              <a:tblGrid>
                <a:gridCol w="1786219">
                  <a:extLst>
                    <a:ext uri="{9D8B030D-6E8A-4147-A177-3AD203B41FA5}">
                      <a16:colId xmlns:a16="http://schemas.microsoft.com/office/drawing/2014/main" xmlns="" val="20000"/>
                    </a:ext>
                  </a:extLst>
                </a:gridCol>
                <a:gridCol w="1742173">
                  <a:extLst>
                    <a:ext uri="{9D8B030D-6E8A-4147-A177-3AD203B41FA5}">
                      <a16:colId xmlns:a16="http://schemas.microsoft.com/office/drawing/2014/main" xmlns="" val="20001"/>
                    </a:ext>
                  </a:extLst>
                </a:gridCol>
              </a:tblGrid>
              <a:tr h="317339">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effectLst/>
                          <a:latin typeface="Times New Roman"/>
                          <a:ea typeface="맑은 고딕"/>
                        </a:rPr>
                        <a:t>Octets : 4</a:t>
                      </a:r>
                      <a:endParaRPr lang="ko-KR" sz="12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solidFill>
                            <a:srgbClr val="FF0000"/>
                          </a:solidFill>
                          <a:effectLst/>
                          <a:latin typeface="Times New Roman"/>
                          <a:ea typeface="맑은 고딕"/>
                        </a:rPr>
                        <a:t>Octets : 0/2/8</a:t>
                      </a:r>
                      <a:endParaRPr lang="ko-KR" sz="1200" dirty="0">
                        <a:solidFill>
                          <a:srgbClr val="FF0000"/>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330733">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ko-KR" sz="1200" kern="1200" dirty="0" smtClean="0">
                          <a:solidFill>
                            <a:schemeClr val="tx1"/>
                          </a:solidFill>
                          <a:effectLst/>
                          <a:latin typeface="+mn-lt"/>
                          <a:ea typeface="+mn-ea"/>
                          <a:cs typeface="+mn-cs"/>
                        </a:rPr>
                        <a:t>Time of Flight</a:t>
                      </a:r>
                      <a:endParaRPr lang="ko-KR" sz="12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smtClean="0">
                          <a:solidFill>
                            <a:srgbClr val="FF0000"/>
                          </a:solidFill>
                          <a:effectLst/>
                          <a:latin typeface="Times New Roman"/>
                          <a:ea typeface="맑은 고딕"/>
                        </a:rPr>
                        <a:t>Device ID/MAC </a:t>
                      </a:r>
                      <a:r>
                        <a:rPr lang="en-US" sz="1200" dirty="0">
                          <a:solidFill>
                            <a:srgbClr val="FF0000"/>
                          </a:solidFill>
                          <a:effectLst/>
                          <a:latin typeface="Times New Roman"/>
                          <a:ea typeface="맑은 고딕"/>
                        </a:rPr>
                        <a:t>Address</a:t>
                      </a:r>
                      <a:endParaRPr lang="ko-KR" sz="1200" dirty="0">
                        <a:solidFill>
                          <a:srgbClr val="FF0000"/>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8"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9"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3721800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683568" y="2636912"/>
            <a:ext cx="7772400" cy="1470025"/>
          </a:xfrm>
        </p:spPr>
        <p:txBody>
          <a:bodyPr/>
          <a:lstStyle/>
          <a:p>
            <a:r>
              <a:rPr lang="en-US" altLang="ko-KR" smtClean="0"/>
              <a:t>General Descriptions for Ranging</a:t>
            </a:r>
            <a:endParaRPr lang="ko-KR" altLang="en-US" dirty="0"/>
          </a:p>
        </p:txBody>
      </p:sp>
      <p:sp>
        <p:nvSpPr>
          <p:cNvPr id="6" name="슬라이드 번호 개체 틀 5"/>
          <p:cNvSpPr>
            <a:spLocks noGrp="1"/>
          </p:cNvSpPr>
          <p:nvPr>
            <p:ph type="sldNum" sz="quarter" idx="12"/>
          </p:nvPr>
        </p:nvSpPr>
        <p:spPr/>
        <p:txBody>
          <a:bodyPr/>
          <a:lstStyle/>
          <a:p>
            <a:r>
              <a:rPr lang="en-US" altLang="en-US" smtClean="0"/>
              <a:t>Slide </a:t>
            </a:r>
            <a:fld id="{4EF2733A-7873-4D87-9B81-5F5F3E4A4D35}" type="slidenum">
              <a:rPr lang="en-US" altLang="en-US" smtClean="0"/>
              <a:pPr/>
              <a:t>3</a:t>
            </a:fld>
            <a:endParaRPr lang="en-US" altLang="en-US"/>
          </a:p>
        </p:txBody>
      </p:sp>
      <p:sp>
        <p:nvSpPr>
          <p:cNvPr id="20"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21"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23895463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30</a:t>
            </a:fld>
            <a:endParaRPr lang="en-US" altLang="en-US"/>
          </a:p>
        </p:txBody>
      </p:sp>
      <p:sp>
        <p:nvSpPr>
          <p:cNvPr id="4098" name="Rectangle 2"/>
          <p:cNvSpPr>
            <a:spLocks noGrp="1" noChangeArrowheads="1"/>
          </p:cNvSpPr>
          <p:nvPr>
            <p:ph type="title"/>
          </p:nvPr>
        </p:nvSpPr>
        <p:spPr>
          <a:ln/>
        </p:spPr>
        <p:txBody>
          <a:bodyPr/>
          <a:lstStyle/>
          <a:p>
            <a:r>
              <a:rPr lang="en-US" altLang="ko-KR" sz="3200" dirty="0">
                <a:ea typeface="맑은 고딕"/>
                <a:cs typeface="Times New Roman"/>
              </a:rPr>
              <a:t> </a:t>
            </a:r>
            <a:r>
              <a:rPr lang="en-US" altLang="ko-KR" sz="3200" dirty="0">
                <a:solidFill>
                  <a:schemeClr val="tx1"/>
                </a:solidFill>
                <a:ea typeface="맑은 고딕"/>
                <a:cs typeface="Times New Roman"/>
              </a:rPr>
              <a:t>Ranging Report Control </a:t>
            </a:r>
            <a:r>
              <a:rPr lang="en-US" altLang="ko-KR" sz="3200" dirty="0" smtClean="0">
                <a:solidFill>
                  <a:schemeClr val="tx1"/>
                </a:solidFill>
                <a:ea typeface="맑은 고딕"/>
                <a:cs typeface="Times New Roman"/>
              </a:rPr>
              <a:t>SS-TWR </a:t>
            </a:r>
            <a:r>
              <a:rPr lang="en-US" altLang="ko-KR" sz="3200" dirty="0">
                <a:ea typeface="맑은 고딕"/>
                <a:cs typeface="Times New Roman"/>
              </a:rPr>
              <a:t>IE</a:t>
            </a:r>
          </a:p>
        </p:txBody>
      </p:sp>
      <p:sp>
        <p:nvSpPr>
          <p:cNvPr id="4099" name="Rectangle 3"/>
          <p:cNvSpPr>
            <a:spLocks noGrp="1" noChangeArrowheads="1"/>
          </p:cNvSpPr>
          <p:nvPr>
            <p:ph type="body" idx="1"/>
          </p:nvPr>
        </p:nvSpPr>
        <p:spPr>
          <a:xfrm>
            <a:off x="685800" y="1981200"/>
            <a:ext cx="7918648" cy="4114800"/>
          </a:xfrm>
          <a:ln/>
        </p:spPr>
        <p:txBody>
          <a:bodyPr/>
          <a:lstStyle/>
          <a:p>
            <a:pPr marL="342900" lvl="1" indent="-342900">
              <a:buFont typeface="Wingdings" panose="05000000000000000000" pitchFamily="2" charset="2"/>
              <a:buChar char="§"/>
            </a:pPr>
            <a:r>
              <a:rPr lang="en-US" altLang="ko-KR" sz="1400" dirty="0">
                <a:ea typeface="+mn-ea"/>
                <a:cs typeface="+mn-cs"/>
              </a:rPr>
              <a:t>Ranging Report Control SS-TWR (RRCST) IE is used to control the SS-TWR exchange with the remote device</a:t>
            </a:r>
          </a:p>
          <a:p>
            <a:pPr marL="342900" lvl="1" indent="-342900">
              <a:buFont typeface="Wingdings" panose="05000000000000000000" pitchFamily="2" charset="2"/>
              <a:buChar char="§"/>
            </a:pPr>
            <a:r>
              <a:rPr lang="en-US" altLang="ko-KR" sz="1400" dirty="0">
                <a:ea typeface="+mn-ea"/>
                <a:cs typeface="+mn-cs"/>
              </a:rPr>
              <a:t>A</a:t>
            </a:r>
            <a:r>
              <a:rPr lang="en-US" altLang="ko-KR" sz="1400" dirty="0" smtClean="0">
                <a:ea typeface="+mn-ea"/>
                <a:cs typeface="+mn-cs"/>
              </a:rPr>
              <a:t>ddress </a:t>
            </a:r>
            <a:r>
              <a:rPr lang="en-US" altLang="ko-KR" sz="1400" dirty="0">
                <a:ea typeface="+mn-ea"/>
                <a:cs typeface="+mn-cs"/>
              </a:rPr>
              <a:t>field is for the case where each responder may have different requirements of ranging results from different initiators</a:t>
            </a:r>
          </a:p>
          <a:p>
            <a:pPr>
              <a:buFont typeface="Wingdings" panose="05000000000000000000" pitchFamily="2" charset="2"/>
              <a:buChar char="§"/>
            </a:pPr>
            <a:endParaRPr lang="en-US" sz="2000" dirty="0"/>
          </a:p>
        </p:txBody>
      </p:sp>
      <p:graphicFrame>
        <p:nvGraphicFramePr>
          <p:cNvPr id="10" name="표 9"/>
          <p:cNvGraphicFramePr>
            <a:graphicFrameLocks noGrp="1"/>
          </p:cNvGraphicFramePr>
          <p:nvPr>
            <p:extLst>
              <p:ext uri="{D42A27DB-BD31-4B8C-83A1-F6EECF244321}">
                <p14:modId xmlns:p14="http://schemas.microsoft.com/office/powerpoint/2010/main" val="3973676173"/>
              </p:ext>
            </p:extLst>
          </p:nvPr>
        </p:nvGraphicFramePr>
        <p:xfrm>
          <a:off x="2987824" y="3058557"/>
          <a:ext cx="3128373" cy="432048"/>
        </p:xfrm>
        <a:graphic>
          <a:graphicData uri="http://schemas.openxmlformats.org/drawingml/2006/table">
            <a:tbl>
              <a:tblPr firstRow="1" firstCol="1" bandRow="1"/>
              <a:tblGrid>
                <a:gridCol w="1404157">
                  <a:extLst>
                    <a:ext uri="{9D8B030D-6E8A-4147-A177-3AD203B41FA5}">
                      <a16:colId xmlns:a16="http://schemas.microsoft.com/office/drawing/2014/main" xmlns="" val="20000"/>
                    </a:ext>
                  </a:extLst>
                </a:gridCol>
                <a:gridCol w="1724216">
                  <a:extLst>
                    <a:ext uri="{9D8B030D-6E8A-4147-A177-3AD203B41FA5}">
                      <a16:colId xmlns:a16="http://schemas.microsoft.com/office/drawing/2014/main" xmlns="" val="20001"/>
                    </a:ext>
                  </a:extLst>
                </a:gridCol>
              </a:tblGrid>
              <a:tr h="211559">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100" b="1" dirty="0">
                          <a:effectLst/>
                          <a:latin typeface="Times New Roman"/>
                          <a:ea typeface="맑은 고딕"/>
                        </a:rPr>
                        <a:t>Octets : 1</a:t>
                      </a:r>
                      <a:endParaRPr lang="ko-KR" sz="11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solidFill>
                            <a:schemeClr val="tx1"/>
                          </a:solidFill>
                          <a:effectLst/>
                          <a:latin typeface="Times New Roman"/>
                          <a:ea typeface="맑은 고딕"/>
                        </a:rPr>
                        <a:t>Octets : </a:t>
                      </a:r>
                      <a:r>
                        <a:rPr lang="en-US" sz="1200" b="1" dirty="0" smtClean="0">
                          <a:solidFill>
                            <a:schemeClr val="tx1"/>
                          </a:solidFill>
                          <a:effectLst/>
                          <a:latin typeface="Times New Roman"/>
                          <a:ea typeface="맑은 고딕"/>
                        </a:rPr>
                        <a:t>0/2/8</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20489">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100" dirty="0">
                          <a:effectLst/>
                          <a:latin typeface="Times New Roman"/>
                          <a:ea typeface="맑은 고딕"/>
                        </a:rPr>
                        <a:t>Control Info</a:t>
                      </a:r>
                      <a:endParaRPr lang="ko-KR" sz="11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smtClean="0">
                          <a:solidFill>
                            <a:schemeClr val="tx1"/>
                          </a:solidFill>
                          <a:effectLst/>
                          <a:latin typeface="Times New Roman"/>
                          <a:ea typeface="맑은 고딕"/>
                        </a:rPr>
                        <a:t>Device</a:t>
                      </a:r>
                      <a:r>
                        <a:rPr lang="en-US" sz="1200" baseline="0" dirty="0" smtClean="0">
                          <a:solidFill>
                            <a:schemeClr val="tx1"/>
                          </a:solidFill>
                          <a:effectLst/>
                          <a:latin typeface="Times New Roman"/>
                          <a:ea typeface="맑은 고딕"/>
                        </a:rPr>
                        <a:t> ID/</a:t>
                      </a:r>
                      <a:r>
                        <a:rPr lang="en-US" sz="1200" dirty="0" smtClean="0">
                          <a:solidFill>
                            <a:schemeClr val="tx1"/>
                          </a:solidFill>
                          <a:effectLst/>
                          <a:latin typeface="Times New Roman"/>
                          <a:ea typeface="맑은 고딕"/>
                        </a:rPr>
                        <a:t>MAC </a:t>
                      </a:r>
                      <a:r>
                        <a:rPr lang="en-US" sz="1200" dirty="0">
                          <a:solidFill>
                            <a:schemeClr val="tx1"/>
                          </a:solidFill>
                          <a:effectLst/>
                          <a:latin typeface="Times New Roman"/>
                          <a:ea typeface="맑은 고딕"/>
                        </a:rPr>
                        <a:t>Address</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graphicFrame>
        <p:nvGraphicFramePr>
          <p:cNvPr id="11" name="표 10"/>
          <p:cNvGraphicFramePr>
            <a:graphicFrameLocks noGrp="1"/>
          </p:cNvGraphicFramePr>
          <p:nvPr>
            <p:extLst>
              <p:ext uri="{D42A27DB-BD31-4B8C-83A1-F6EECF244321}">
                <p14:modId xmlns:p14="http://schemas.microsoft.com/office/powerpoint/2010/main" val="1674394808"/>
              </p:ext>
            </p:extLst>
          </p:nvPr>
        </p:nvGraphicFramePr>
        <p:xfrm>
          <a:off x="755576" y="3933056"/>
          <a:ext cx="7776864" cy="1615440"/>
        </p:xfrm>
        <a:graphic>
          <a:graphicData uri="http://schemas.openxmlformats.org/drawingml/2006/table">
            <a:tbl>
              <a:tblPr firstRow="1" firstCol="1" bandRow="1"/>
              <a:tblGrid>
                <a:gridCol w="1245884">
                  <a:extLst>
                    <a:ext uri="{9D8B030D-6E8A-4147-A177-3AD203B41FA5}">
                      <a16:colId xmlns:a16="http://schemas.microsoft.com/office/drawing/2014/main" xmlns="" val="20000"/>
                    </a:ext>
                  </a:extLst>
                </a:gridCol>
                <a:gridCol w="6530980">
                  <a:extLst>
                    <a:ext uri="{9D8B030D-6E8A-4147-A177-3AD203B41FA5}">
                      <a16:colId xmlns:a16="http://schemas.microsoft.com/office/drawing/2014/main" xmlns="" val="20001"/>
                    </a:ext>
                  </a:extLst>
                </a:gridCol>
              </a:tblGrid>
              <a:tr h="335280">
                <a:tc>
                  <a:txBody>
                    <a:bodyPr/>
                    <a:lstStyle/>
                    <a:p>
                      <a:pPr algn="just" fontAlgn="ctr">
                        <a:spcBef>
                          <a:spcPts val="600"/>
                        </a:spcBef>
                        <a:spcAft>
                          <a:spcPts val="6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552450" algn="ctr"/>
                          <a:tab pos="2865755" algn="ctr"/>
                          <a:tab pos="5731510" algn="r"/>
                        </a:tabLst>
                      </a:pPr>
                      <a:r>
                        <a:rPr lang="en-US" sz="1000" b="1" kern="50" dirty="0" smtClean="0">
                          <a:effectLst/>
                          <a:latin typeface="Times New Roman"/>
                          <a:ea typeface="DejaVu Sans"/>
                          <a:cs typeface="Arial"/>
                        </a:rPr>
                        <a:t>Control </a:t>
                      </a:r>
                      <a:r>
                        <a:rPr lang="en-US" sz="1000" b="1" kern="50" dirty="0">
                          <a:effectLst/>
                          <a:latin typeface="Times New Roman"/>
                          <a:ea typeface="DejaVu Sans"/>
                          <a:cs typeface="Arial"/>
                        </a:rPr>
                        <a:t>Info value</a:t>
                      </a:r>
                      <a:endParaRPr lang="ko-KR" sz="1200" kern="50" dirty="0">
                        <a:effectLst/>
                        <a:latin typeface="Times New Roman"/>
                        <a:ea typeface="DejaVu Sans"/>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600"/>
                        </a:spcBef>
                        <a:spcAft>
                          <a:spcPts val="6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000" b="1" kern="0" dirty="0">
                          <a:effectLst/>
                          <a:latin typeface="Times New Roman"/>
                          <a:ea typeface="맑은 고딕"/>
                          <a:cs typeface="Times New Roman"/>
                        </a:rPr>
                        <a:t>Meaning</a:t>
                      </a:r>
                      <a:endParaRPr lang="ko-KR" sz="1200" kern="50" dirty="0">
                        <a:effectLst/>
                        <a:latin typeface="Times New Roman"/>
                        <a:ea typeface="DejaVu Sans"/>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335280">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000" b="0" kern="50" dirty="0">
                          <a:solidFill>
                            <a:schemeClr val="tx1"/>
                          </a:solidFill>
                          <a:effectLst/>
                          <a:latin typeface="Times New Roman"/>
                          <a:ea typeface="DejaVu Sans"/>
                          <a:cs typeface="Arial"/>
                        </a:rPr>
                        <a:t>0</a:t>
                      </a:r>
                      <a:endParaRPr lang="ko-KR" sz="1200" b="0" kern="50" dirty="0">
                        <a:solidFill>
                          <a:schemeClr val="tx1"/>
                        </a:solidFill>
                        <a:effectLst/>
                        <a:latin typeface="Times New Roman"/>
                        <a:ea typeface="DejaVu Sans"/>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400" kern="0" dirty="0">
                          <a:solidFill>
                            <a:schemeClr val="tx1"/>
                          </a:solidFill>
                          <a:effectLst/>
                          <a:latin typeface="Times New Roman"/>
                          <a:ea typeface="맑은 고딕"/>
                          <a:cs typeface="Arial"/>
                        </a:rPr>
                        <a:t>This frame indicates that the responding end does not require TX-to-RX round-trip time and ranging result</a:t>
                      </a:r>
                      <a:endParaRPr lang="ko-KR" sz="2000" kern="50" dirty="0">
                        <a:solidFill>
                          <a:schemeClr val="tx1"/>
                        </a:solidFill>
                        <a:effectLst/>
                        <a:latin typeface="Times New Roman"/>
                        <a:ea typeface="DejaVu Sans"/>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335280">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000" b="0" kern="50" dirty="0">
                          <a:solidFill>
                            <a:schemeClr val="tx1"/>
                          </a:solidFill>
                          <a:effectLst/>
                          <a:latin typeface="Times New Roman"/>
                          <a:ea typeface="맑은 고딕"/>
                          <a:cs typeface="Arial"/>
                        </a:rPr>
                        <a:t>1</a:t>
                      </a:r>
                      <a:endParaRPr lang="ko-KR" sz="1200" b="0" kern="50" dirty="0">
                        <a:solidFill>
                          <a:schemeClr val="tx1"/>
                        </a:solidFill>
                        <a:effectLst/>
                        <a:latin typeface="Times New Roman"/>
                        <a:ea typeface="DejaVu Sans"/>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400" kern="0" dirty="0">
                          <a:solidFill>
                            <a:schemeClr val="tx1"/>
                          </a:solidFill>
                          <a:effectLst/>
                          <a:latin typeface="Times New Roman"/>
                          <a:ea typeface="맑은 고딕"/>
                          <a:cs typeface="Arial"/>
                        </a:rPr>
                        <a:t>This frame indicates that the responding end requires TX-to-RX round-trip time at the end of exchange</a:t>
                      </a:r>
                      <a:endParaRPr lang="ko-KR" sz="2000" kern="50" dirty="0">
                        <a:solidFill>
                          <a:schemeClr val="tx1"/>
                        </a:solidFill>
                        <a:effectLst/>
                        <a:latin typeface="Times New Roman"/>
                        <a:ea typeface="DejaVu Sans"/>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335280">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000" b="0" kern="50" dirty="0">
                          <a:solidFill>
                            <a:schemeClr val="tx1"/>
                          </a:solidFill>
                          <a:effectLst/>
                          <a:latin typeface="Times New Roman"/>
                          <a:ea typeface="맑은 고딕"/>
                          <a:cs typeface="Arial"/>
                        </a:rPr>
                        <a:t>2</a:t>
                      </a:r>
                      <a:endParaRPr lang="ko-KR" sz="1200" b="0" kern="50" dirty="0">
                        <a:solidFill>
                          <a:schemeClr val="tx1"/>
                        </a:solidFill>
                        <a:effectLst/>
                        <a:latin typeface="Times New Roman"/>
                        <a:ea typeface="DejaVu Sans"/>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400" kern="0" dirty="0">
                          <a:solidFill>
                            <a:schemeClr val="tx1"/>
                          </a:solidFill>
                          <a:effectLst/>
                          <a:latin typeface="Times New Roman"/>
                          <a:ea typeface="맑은 고딕"/>
                          <a:cs typeface="Arial"/>
                        </a:rPr>
                        <a:t>This frame indicates that the responding end requires ranging result at the end of exchange</a:t>
                      </a:r>
                      <a:endParaRPr lang="ko-KR" sz="2000" kern="50" dirty="0">
                        <a:solidFill>
                          <a:schemeClr val="tx1"/>
                        </a:solidFill>
                        <a:effectLst/>
                        <a:latin typeface="Times New Roman"/>
                        <a:ea typeface="DejaVu Sans"/>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bl>
          </a:graphicData>
        </a:graphic>
      </p:graphicFrame>
      <p:sp>
        <p:nvSpPr>
          <p:cNvPr id="9"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14"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32288004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31</a:t>
            </a:fld>
            <a:endParaRPr lang="en-US" altLang="en-US"/>
          </a:p>
        </p:txBody>
      </p:sp>
      <p:sp>
        <p:nvSpPr>
          <p:cNvPr id="4098" name="Rectangle 2"/>
          <p:cNvSpPr>
            <a:spLocks noGrp="1" noChangeArrowheads="1"/>
          </p:cNvSpPr>
          <p:nvPr>
            <p:ph type="title"/>
          </p:nvPr>
        </p:nvSpPr>
        <p:spPr>
          <a:ln/>
        </p:spPr>
        <p:txBody>
          <a:bodyPr/>
          <a:lstStyle/>
          <a:p>
            <a:r>
              <a:rPr lang="en-US" altLang="ko-KR" sz="3200" dirty="0">
                <a:solidFill>
                  <a:schemeClr val="tx1"/>
                </a:solidFill>
                <a:ea typeface="맑은 고딕"/>
                <a:cs typeface="Times New Roman"/>
              </a:rPr>
              <a:t>Ranging Time Report </a:t>
            </a:r>
            <a:r>
              <a:rPr lang="en-US" altLang="ko-KR" sz="3200" dirty="0" smtClean="0">
                <a:solidFill>
                  <a:schemeClr val="tx1"/>
                </a:solidFill>
                <a:ea typeface="맑은 고딕"/>
                <a:cs typeface="Times New Roman"/>
              </a:rPr>
              <a:t>SS-TWR IE </a:t>
            </a:r>
            <a:endParaRPr lang="en-US" altLang="ko-KR" sz="3200" dirty="0">
              <a:solidFill>
                <a:schemeClr val="tx1"/>
              </a:solidFill>
              <a:ea typeface="맑은 고딕"/>
              <a:cs typeface="Times New Roman"/>
            </a:endParaRPr>
          </a:p>
        </p:txBody>
      </p:sp>
      <p:sp>
        <p:nvSpPr>
          <p:cNvPr id="4099" name="Rectangle 3"/>
          <p:cNvSpPr>
            <a:spLocks noGrp="1" noChangeArrowheads="1"/>
          </p:cNvSpPr>
          <p:nvPr>
            <p:ph type="body" idx="1"/>
          </p:nvPr>
        </p:nvSpPr>
        <p:spPr>
          <a:xfrm>
            <a:off x="685800" y="1981200"/>
            <a:ext cx="7918648" cy="4114800"/>
          </a:xfrm>
          <a:ln/>
        </p:spPr>
        <p:txBody>
          <a:bodyPr/>
          <a:lstStyle/>
          <a:p>
            <a:pPr>
              <a:buFont typeface="Wingdings" panose="05000000000000000000" pitchFamily="2" charset="2"/>
              <a:buChar char="§"/>
            </a:pPr>
            <a:r>
              <a:rPr lang="en-US" altLang="ko-KR" sz="1400" dirty="0"/>
              <a:t>Ranging Time Report SS-TWR (RTRST) </a:t>
            </a:r>
            <a:r>
              <a:rPr lang="en-US" sz="1400" dirty="0"/>
              <a:t>IE is used after SS-TWR exchange for initiator to report its round trip time estimate to the requesting responder if this is requested so that the responder can calculate the </a:t>
            </a:r>
            <a:r>
              <a:rPr lang="en-US" sz="1400" dirty="0" err="1"/>
              <a:t>ToF</a:t>
            </a:r>
            <a:endParaRPr lang="en-US" sz="1400" dirty="0"/>
          </a:p>
          <a:p>
            <a:pPr>
              <a:buFont typeface="Wingdings" panose="05000000000000000000" pitchFamily="2" charset="2"/>
              <a:buChar char="§"/>
            </a:pPr>
            <a:r>
              <a:rPr lang="en-US" sz="1400" dirty="0"/>
              <a:t>This is the case when RRCST(1) IE is used  </a:t>
            </a:r>
          </a:p>
          <a:p>
            <a:pPr>
              <a:buFont typeface="Wingdings" panose="05000000000000000000" pitchFamily="2" charset="2"/>
              <a:buChar char="§"/>
            </a:pPr>
            <a:r>
              <a:rPr lang="en-US" altLang="ko-KR" sz="1400" dirty="0" smtClean="0"/>
              <a:t>Address </a:t>
            </a:r>
            <a:r>
              <a:rPr lang="en-US" altLang="ko-KR" sz="1400" dirty="0"/>
              <a:t>field is for the case with many responders to distinguish target responder</a:t>
            </a:r>
            <a:endParaRPr lang="ko-KR" altLang="en-US" sz="1400" dirty="0"/>
          </a:p>
          <a:p>
            <a:pPr lvl="1">
              <a:buFont typeface="Arial" panose="020B0604020202020204" pitchFamily="34" charset="0"/>
              <a:buChar char="•"/>
            </a:pPr>
            <a:endParaRPr lang="en-US" sz="1400" dirty="0">
              <a:ea typeface="+mn-ea"/>
              <a:cs typeface="+mn-cs"/>
            </a:endParaRPr>
          </a:p>
        </p:txBody>
      </p:sp>
      <p:graphicFrame>
        <p:nvGraphicFramePr>
          <p:cNvPr id="4" name="표 3"/>
          <p:cNvGraphicFramePr>
            <a:graphicFrameLocks noGrp="1"/>
          </p:cNvGraphicFramePr>
          <p:nvPr>
            <p:extLst>
              <p:ext uri="{D42A27DB-BD31-4B8C-83A1-F6EECF244321}">
                <p14:modId xmlns:p14="http://schemas.microsoft.com/office/powerpoint/2010/main" val="2867434578"/>
              </p:ext>
            </p:extLst>
          </p:nvPr>
        </p:nvGraphicFramePr>
        <p:xfrm>
          <a:off x="2555776" y="3861048"/>
          <a:ext cx="3672408" cy="461342"/>
        </p:xfrm>
        <a:graphic>
          <a:graphicData uri="http://schemas.openxmlformats.org/drawingml/2006/table">
            <a:tbl>
              <a:tblPr firstRow="1" firstCol="1" bandRow="1"/>
              <a:tblGrid>
                <a:gridCol w="1836204">
                  <a:extLst>
                    <a:ext uri="{9D8B030D-6E8A-4147-A177-3AD203B41FA5}">
                      <a16:colId xmlns:a16="http://schemas.microsoft.com/office/drawing/2014/main" xmlns="" val="20000"/>
                    </a:ext>
                  </a:extLst>
                </a:gridCol>
                <a:gridCol w="1836204">
                  <a:extLst>
                    <a:ext uri="{9D8B030D-6E8A-4147-A177-3AD203B41FA5}">
                      <a16:colId xmlns:a16="http://schemas.microsoft.com/office/drawing/2014/main" xmlns="" val="20001"/>
                    </a:ext>
                  </a:extLst>
                </a:gridCol>
              </a:tblGrid>
              <a:tr h="217744">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effectLst/>
                          <a:latin typeface="Times New Roman"/>
                          <a:ea typeface="맑은 고딕"/>
                        </a:rPr>
                        <a:t>Octets : 4</a:t>
                      </a:r>
                      <a:endParaRPr lang="ko-KR" sz="12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solidFill>
                            <a:schemeClr val="tx1"/>
                          </a:solidFill>
                          <a:effectLst/>
                          <a:latin typeface="Times New Roman"/>
                          <a:ea typeface="맑은 고딕"/>
                        </a:rPr>
                        <a:t>Octets : </a:t>
                      </a:r>
                      <a:r>
                        <a:rPr lang="en-US" sz="1200" b="1" dirty="0" smtClean="0">
                          <a:solidFill>
                            <a:schemeClr val="tx1"/>
                          </a:solidFill>
                          <a:effectLst/>
                          <a:latin typeface="Times New Roman"/>
                          <a:ea typeface="맑은 고딕"/>
                        </a:rPr>
                        <a:t>0/2/8</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43598">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a:effectLst/>
                          <a:latin typeface="Times New Roman"/>
                          <a:ea typeface="맑은 고딕"/>
                        </a:rPr>
                        <a:t>TX to RX round trip time</a:t>
                      </a:r>
                      <a:endParaRPr lang="ko-KR" sz="12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smtClean="0">
                          <a:solidFill>
                            <a:schemeClr val="tx1"/>
                          </a:solidFill>
                          <a:effectLst/>
                          <a:latin typeface="Times New Roman"/>
                          <a:ea typeface="맑은 고딕"/>
                        </a:rPr>
                        <a:t>Device ID/MAC </a:t>
                      </a:r>
                      <a:r>
                        <a:rPr lang="en-US" sz="1200" dirty="0">
                          <a:solidFill>
                            <a:schemeClr val="tx1"/>
                          </a:solidFill>
                          <a:effectLst/>
                          <a:latin typeface="Times New Roman"/>
                          <a:ea typeface="맑은 고딕"/>
                        </a:rPr>
                        <a:t>Address</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8"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9"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81668000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32</a:t>
            </a:fld>
            <a:endParaRPr lang="en-US" altLang="en-US"/>
          </a:p>
        </p:txBody>
      </p:sp>
      <p:sp>
        <p:nvSpPr>
          <p:cNvPr id="4098" name="Rectangle 2"/>
          <p:cNvSpPr>
            <a:spLocks noGrp="1" noChangeArrowheads="1"/>
          </p:cNvSpPr>
          <p:nvPr>
            <p:ph type="title"/>
          </p:nvPr>
        </p:nvSpPr>
        <p:spPr>
          <a:ln/>
        </p:spPr>
        <p:txBody>
          <a:bodyPr/>
          <a:lstStyle/>
          <a:p>
            <a:r>
              <a:rPr lang="en-US" altLang="ko-KR" sz="3200" dirty="0">
                <a:solidFill>
                  <a:schemeClr val="tx1"/>
                </a:solidFill>
                <a:ea typeface="맑은 고딕"/>
                <a:cs typeface="Times New Roman"/>
              </a:rPr>
              <a:t>Ranging Report Control </a:t>
            </a:r>
            <a:r>
              <a:rPr lang="en-US" altLang="ko-KR" sz="3200" dirty="0" smtClean="0">
                <a:solidFill>
                  <a:schemeClr val="tx1"/>
                </a:solidFill>
                <a:ea typeface="맑은 고딕"/>
                <a:cs typeface="Times New Roman"/>
              </a:rPr>
              <a:t>DS-TWR </a:t>
            </a:r>
            <a:r>
              <a:rPr lang="en-US" altLang="ko-KR" sz="3200" dirty="0">
                <a:solidFill>
                  <a:schemeClr val="tx1"/>
                </a:solidFill>
                <a:ea typeface="맑은 고딕"/>
                <a:cs typeface="Times New Roman"/>
              </a:rPr>
              <a:t>IE</a:t>
            </a:r>
          </a:p>
        </p:txBody>
      </p:sp>
      <p:sp>
        <p:nvSpPr>
          <p:cNvPr id="4099" name="Rectangle 3"/>
          <p:cNvSpPr>
            <a:spLocks noGrp="1" noChangeArrowheads="1"/>
          </p:cNvSpPr>
          <p:nvPr>
            <p:ph type="body" idx="1"/>
          </p:nvPr>
        </p:nvSpPr>
        <p:spPr>
          <a:xfrm>
            <a:off x="685800" y="1981200"/>
            <a:ext cx="7918648" cy="4114800"/>
          </a:xfrm>
          <a:ln/>
        </p:spPr>
        <p:txBody>
          <a:bodyPr/>
          <a:lstStyle/>
          <a:p>
            <a:pPr>
              <a:buFont typeface="Wingdings" panose="05000000000000000000" pitchFamily="2" charset="2"/>
              <a:buChar char="§"/>
            </a:pPr>
            <a:r>
              <a:rPr lang="en-US" altLang="ko-KR" sz="1400" dirty="0">
                <a:ea typeface="맑은 고딕"/>
                <a:cs typeface="Times New Roman"/>
              </a:rPr>
              <a:t>Ranging Report Control DS-TWR </a:t>
            </a:r>
            <a:r>
              <a:rPr lang="en-US" altLang="ko-KR" sz="1400" dirty="0" smtClean="0">
                <a:ea typeface="맑은 고딕"/>
                <a:cs typeface="Times New Roman"/>
              </a:rPr>
              <a:t>(</a:t>
            </a:r>
            <a:r>
              <a:rPr lang="en-US" altLang="ko-KR" sz="1400" dirty="0" smtClean="0"/>
              <a:t>RRCDT) </a:t>
            </a:r>
            <a:r>
              <a:rPr lang="en-US" altLang="ko-KR" sz="1400" dirty="0"/>
              <a:t>IE is used to control the DS-TWR exchange with the remote device</a:t>
            </a:r>
          </a:p>
          <a:p>
            <a:pPr>
              <a:buFont typeface="Wingdings" panose="05000000000000000000" pitchFamily="2" charset="2"/>
              <a:buChar char="§"/>
            </a:pPr>
            <a:r>
              <a:rPr lang="en-US" altLang="ko-KR" sz="1400" dirty="0" smtClean="0"/>
              <a:t>Address </a:t>
            </a:r>
            <a:r>
              <a:rPr lang="en-US" altLang="ko-KR" sz="1400" dirty="0"/>
              <a:t>field is for the case where each initiator may have different requirements of ranging results from different responders</a:t>
            </a:r>
            <a:endParaRPr lang="ko-KR" altLang="en-US" sz="1400" dirty="0"/>
          </a:p>
          <a:p>
            <a:pPr lvl="1">
              <a:buFont typeface="Arial" panose="020B0604020202020204" pitchFamily="34" charset="0"/>
              <a:buChar char="•"/>
            </a:pPr>
            <a:endParaRPr lang="en-US" altLang="ko-KR" sz="1600" dirty="0" smtClean="0">
              <a:latin typeface="Times New Roman"/>
              <a:ea typeface="맑은 고딕"/>
              <a:cs typeface="Times New Roman"/>
            </a:endParaRPr>
          </a:p>
          <a:p>
            <a:pPr>
              <a:buFont typeface="Wingdings" panose="05000000000000000000" pitchFamily="2" charset="2"/>
              <a:buChar char="§"/>
            </a:pPr>
            <a:endParaRPr lang="en-US" altLang="ko-KR" sz="2000" dirty="0">
              <a:latin typeface="Times New Roman"/>
              <a:ea typeface="맑은 고딕"/>
              <a:cs typeface="Times New Roman"/>
            </a:endParaRPr>
          </a:p>
        </p:txBody>
      </p:sp>
      <p:graphicFrame>
        <p:nvGraphicFramePr>
          <p:cNvPr id="3" name="표 1"/>
          <p:cNvGraphicFramePr>
            <a:graphicFrameLocks noGrp="1"/>
          </p:cNvGraphicFramePr>
          <p:nvPr>
            <p:extLst>
              <p:ext uri="{D42A27DB-BD31-4B8C-83A1-F6EECF244321}">
                <p14:modId xmlns:p14="http://schemas.microsoft.com/office/powerpoint/2010/main" val="4241235922"/>
              </p:ext>
            </p:extLst>
          </p:nvPr>
        </p:nvGraphicFramePr>
        <p:xfrm>
          <a:off x="3131839" y="3284984"/>
          <a:ext cx="3380401" cy="432048"/>
        </p:xfrm>
        <a:graphic>
          <a:graphicData uri="http://schemas.openxmlformats.org/drawingml/2006/table">
            <a:tbl>
              <a:tblPr firstRow="1" firstCol="1" bandRow="1"/>
              <a:tblGrid>
                <a:gridCol w="1656185">
                  <a:extLst>
                    <a:ext uri="{9D8B030D-6E8A-4147-A177-3AD203B41FA5}">
                      <a16:colId xmlns:a16="http://schemas.microsoft.com/office/drawing/2014/main" xmlns="" val="20000"/>
                    </a:ext>
                  </a:extLst>
                </a:gridCol>
                <a:gridCol w="1724216">
                  <a:extLst>
                    <a:ext uri="{9D8B030D-6E8A-4147-A177-3AD203B41FA5}">
                      <a16:colId xmlns:a16="http://schemas.microsoft.com/office/drawing/2014/main" xmlns="" val="20001"/>
                    </a:ext>
                  </a:extLst>
                </a:gridCol>
              </a:tblGrid>
              <a:tr h="211559">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100" b="1" dirty="0">
                          <a:effectLst/>
                          <a:latin typeface="Times New Roman"/>
                          <a:ea typeface="맑은 고딕"/>
                        </a:rPr>
                        <a:t>Octets : 1</a:t>
                      </a:r>
                      <a:endParaRPr lang="ko-KR" sz="11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solidFill>
                            <a:schemeClr val="tx1"/>
                          </a:solidFill>
                          <a:effectLst/>
                          <a:latin typeface="Times New Roman"/>
                          <a:ea typeface="맑은 고딕"/>
                        </a:rPr>
                        <a:t>Octets : </a:t>
                      </a:r>
                      <a:r>
                        <a:rPr lang="en-US" sz="1200" b="1" dirty="0" smtClean="0">
                          <a:solidFill>
                            <a:schemeClr val="tx1"/>
                          </a:solidFill>
                          <a:effectLst/>
                          <a:latin typeface="Times New Roman"/>
                          <a:ea typeface="맑은 고딕"/>
                        </a:rPr>
                        <a:t>0/2/8</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20489">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100" dirty="0">
                          <a:effectLst/>
                          <a:latin typeface="Times New Roman"/>
                          <a:ea typeface="맑은 고딕"/>
                        </a:rPr>
                        <a:t>Control Info</a:t>
                      </a:r>
                      <a:endParaRPr lang="ko-KR" sz="11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smtClean="0">
                          <a:solidFill>
                            <a:schemeClr val="tx1"/>
                          </a:solidFill>
                          <a:effectLst/>
                          <a:latin typeface="Times New Roman"/>
                          <a:ea typeface="맑은 고딕"/>
                        </a:rPr>
                        <a:t>Device ID/MAC </a:t>
                      </a:r>
                      <a:r>
                        <a:rPr lang="en-US" sz="1200" dirty="0">
                          <a:solidFill>
                            <a:schemeClr val="tx1"/>
                          </a:solidFill>
                          <a:effectLst/>
                          <a:latin typeface="Times New Roman"/>
                          <a:ea typeface="맑은 고딕"/>
                        </a:rPr>
                        <a:t>Address</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graphicFrame>
        <p:nvGraphicFramePr>
          <p:cNvPr id="5" name="표 4"/>
          <p:cNvGraphicFramePr>
            <a:graphicFrameLocks noGrp="1"/>
          </p:cNvGraphicFramePr>
          <p:nvPr>
            <p:extLst>
              <p:ext uri="{D42A27DB-BD31-4B8C-83A1-F6EECF244321}">
                <p14:modId xmlns:p14="http://schemas.microsoft.com/office/powerpoint/2010/main" val="2221742475"/>
              </p:ext>
            </p:extLst>
          </p:nvPr>
        </p:nvGraphicFramePr>
        <p:xfrm>
          <a:off x="755576" y="3933056"/>
          <a:ext cx="7292815" cy="2042160"/>
        </p:xfrm>
        <a:graphic>
          <a:graphicData uri="http://schemas.openxmlformats.org/drawingml/2006/table">
            <a:tbl>
              <a:tblPr firstRow="1" firstCol="1" bandRow="1"/>
              <a:tblGrid>
                <a:gridCol w="1168337">
                  <a:extLst>
                    <a:ext uri="{9D8B030D-6E8A-4147-A177-3AD203B41FA5}">
                      <a16:colId xmlns:a16="http://schemas.microsoft.com/office/drawing/2014/main" xmlns="" val="20000"/>
                    </a:ext>
                  </a:extLst>
                </a:gridCol>
                <a:gridCol w="6124478">
                  <a:extLst>
                    <a:ext uri="{9D8B030D-6E8A-4147-A177-3AD203B41FA5}">
                      <a16:colId xmlns:a16="http://schemas.microsoft.com/office/drawing/2014/main" xmlns="" val="20001"/>
                    </a:ext>
                  </a:extLst>
                </a:gridCol>
              </a:tblGrid>
              <a:tr h="335280">
                <a:tc>
                  <a:txBody>
                    <a:bodyPr/>
                    <a:lstStyle/>
                    <a:p>
                      <a:pPr algn="just" fontAlgn="ctr">
                        <a:spcBef>
                          <a:spcPts val="600"/>
                        </a:spcBef>
                        <a:spcAft>
                          <a:spcPts val="6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552450" algn="ctr"/>
                          <a:tab pos="2865755" algn="ctr"/>
                          <a:tab pos="5731510" algn="r"/>
                        </a:tabLst>
                      </a:pPr>
                      <a:r>
                        <a:rPr lang="en-US" sz="1000" b="1" kern="50" dirty="0" smtClean="0">
                          <a:effectLst/>
                          <a:latin typeface="Times New Roman"/>
                          <a:ea typeface="DejaVu Sans"/>
                          <a:cs typeface="Arial"/>
                        </a:rPr>
                        <a:t>Control </a:t>
                      </a:r>
                      <a:r>
                        <a:rPr lang="en-US" sz="1000" b="1" kern="50" dirty="0">
                          <a:effectLst/>
                          <a:latin typeface="Times New Roman"/>
                          <a:ea typeface="DejaVu Sans"/>
                          <a:cs typeface="Arial"/>
                        </a:rPr>
                        <a:t>Info value</a:t>
                      </a:r>
                      <a:endParaRPr lang="ko-KR" sz="1200" kern="50" dirty="0">
                        <a:effectLst/>
                        <a:latin typeface="Times New Roman"/>
                        <a:ea typeface="DejaVu Sans"/>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600"/>
                        </a:spcBef>
                        <a:spcAft>
                          <a:spcPts val="6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000" b="1" kern="0" dirty="0">
                          <a:effectLst/>
                          <a:latin typeface="Times New Roman"/>
                          <a:ea typeface="맑은 고딕"/>
                          <a:cs typeface="Times New Roman"/>
                        </a:rPr>
                        <a:t>Meaning</a:t>
                      </a:r>
                      <a:endParaRPr lang="ko-KR" sz="1200" kern="50" dirty="0">
                        <a:effectLst/>
                        <a:latin typeface="Times New Roman"/>
                        <a:ea typeface="DejaVu Sans"/>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335280">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000" kern="50" dirty="0">
                          <a:solidFill>
                            <a:schemeClr val="tx1"/>
                          </a:solidFill>
                          <a:effectLst/>
                          <a:latin typeface="Times New Roman"/>
                          <a:ea typeface="DejaVu Sans"/>
                          <a:cs typeface="Arial"/>
                        </a:rPr>
                        <a:t>0</a:t>
                      </a:r>
                      <a:endParaRPr lang="ko-KR" sz="1200" kern="50" dirty="0">
                        <a:solidFill>
                          <a:schemeClr val="tx1"/>
                        </a:solidFill>
                        <a:effectLst/>
                        <a:latin typeface="Times New Roman"/>
                        <a:ea typeface="DejaVu Sans"/>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400" kern="0" dirty="0">
                          <a:solidFill>
                            <a:schemeClr val="tx1"/>
                          </a:solidFill>
                          <a:effectLst/>
                          <a:latin typeface="Times New Roman"/>
                          <a:ea typeface="맑은 고딕"/>
                          <a:cs typeface="Arial"/>
                        </a:rPr>
                        <a:t>This frame is initiating DS-TWR and indicates that </a:t>
                      </a:r>
                      <a:r>
                        <a:rPr lang="en-US" sz="1400" kern="0" dirty="0" smtClean="0">
                          <a:solidFill>
                            <a:schemeClr val="tx1"/>
                          </a:solidFill>
                          <a:effectLst/>
                          <a:latin typeface="Times New Roman"/>
                          <a:ea typeface="맑은 고딕"/>
                          <a:cs typeface="Arial"/>
                        </a:rPr>
                        <a:t>the initiating </a:t>
                      </a:r>
                      <a:r>
                        <a:rPr lang="en-US" sz="1400" kern="0" dirty="0">
                          <a:solidFill>
                            <a:schemeClr val="tx1"/>
                          </a:solidFill>
                          <a:effectLst/>
                          <a:latin typeface="Times New Roman"/>
                          <a:ea typeface="맑은 고딕"/>
                          <a:cs typeface="Arial"/>
                        </a:rPr>
                        <a:t>end does not require 1st reply time, 2nd TX-to-RX round-trip time or the ranging result</a:t>
                      </a:r>
                      <a:endParaRPr lang="ko-KR" sz="1400" kern="0" dirty="0">
                        <a:solidFill>
                          <a:schemeClr val="tx1"/>
                        </a:solidFill>
                        <a:effectLst/>
                        <a:latin typeface="Times New Roman"/>
                        <a:ea typeface="맑은 고딕"/>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335280">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000" kern="50" dirty="0">
                          <a:solidFill>
                            <a:schemeClr val="tx1"/>
                          </a:solidFill>
                          <a:effectLst/>
                          <a:latin typeface="Times New Roman"/>
                          <a:ea typeface="맑은 고딕"/>
                          <a:cs typeface="Arial"/>
                        </a:rPr>
                        <a:t>1</a:t>
                      </a:r>
                      <a:endParaRPr lang="ko-KR" sz="1200" kern="50" dirty="0">
                        <a:solidFill>
                          <a:schemeClr val="tx1"/>
                        </a:solidFill>
                        <a:effectLst/>
                        <a:latin typeface="Times New Roman"/>
                        <a:ea typeface="DejaVu Sans"/>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400" kern="0" dirty="0">
                          <a:solidFill>
                            <a:schemeClr val="tx1"/>
                          </a:solidFill>
                          <a:effectLst/>
                          <a:latin typeface="Times New Roman"/>
                          <a:ea typeface="맑은 고딕"/>
                          <a:cs typeface="Arial"/>
                        </a:rPr>
                        <a:t>This frame is initiating DS-TWR and indicates that initiating end requires 1st reply time and 2nd TX-to-RX round-trip time at the end of exchange</a:t>
                      </a:r>
                      <a:endParaRPr lang="ko-KR" sz="1400" kern="0" dirty="0">
                        <a:solidFill>
                          <a:schemeClr val="tx1"/>
                        </a:solidFill>
                        <a:effectLst/>
                        <a:latin typeface="Times New Roman"/>
                        <a:ea typeface="맑은 고딕"/>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335280">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000" kern="50" dirty="0">
                          <a:solidFill>
                            <a:schemeClr val="tx1"/>
                          </a:solidFill>
                          <a:effectLst/>
                          <a:latin typeface="Times New Roman"/>
                          <a:ea typeface="맑은 고딕"/>
                          <a:cs typeface="Arial"/>
                        </a:rPr>
                        <a:t>2</a:t>
                      </a:r>
                      <a:endParaRPr lang="ko-KR" sz="1200" kern="50" dirty="0">
                        <a:solidFill>
                          <a:schemeClr val="tx1"/>
                        </a:solidFill>
                        <a:effectLst/>
                        <a:latin typeface="Times New Roman"/>
                        <a:ea typeface="DejaVu Sans"/>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400" kern="0" dirty="0">
                          <a:solidFill>
                            <a:schemeClr val="tx1"/>
                          </a:solidFill>
                          <a:effectLst/>
                          <a:latin typeface="Times New Roman"/>
                          <a:ea typeface="맑은 고딕"/>
                          <a:cs typeface="Arial"/>
                        </a:rPr>
                        <a:t>This frame is initiating DS-TWR and indicates that initiating end requires ranging result at the end of exchange</a:t>
                      </a:r>
                      <a:endParaRPr lang="ko-KR" sz="1400" kern="0" dirty="0">
                        <a:solidFill>
                          <a:schemeClr val="tx1"/>
                        </a:solidFill>
                        <a:effectLst/>
                        <a:latin typeface="Times New Roman"/>
                        <a:ea typeface="맑은 고딕"/>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335280">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000" kern="50" dirty="0">
                          <a:solidFill>
                            <a:schemeClr val="tx1"/>
                          </a:solidFill>
                          <a:effectLst/>
                          <a:latin typeface="Times New Roman"/>
                          <a:ea typeface="맑은 고딕"/>
                          <a:cs typeface="Arial"/>
                        </a:rPr>
                        <a:t>3</a:t>
                      </a:r>
                      <a:endParaRPr lang="ko-KR" sz="1200" kern="50" dirty="0">
                        <a:solidFill>
                          <a:schemeClr val="tx1"/>
                        </a:solidFill>
                        <a:effectLst/>
                        <a:latin typeface="Times New Roman"/>
                        <a:ea typeface="DejaVu Sans"/>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400" kern="0" dirty="0">
                          <a:solidFill>
                            <a:schemeClr val="tx1"/>
                          </a:solidFill>
                          <a:effectLst/>
                          <a:latin typeface="Times New Roman"/>
                          <a:ea typeface="맑은 고딕"/>
                          <a:cs typeface="Arial"/>
                        </a:rPr>
                        <a:t>This frame is continuing the DS-TWR, forming the request for the 2nd TX-to-RX round-trip measurement</a:t>
                      </a:r>
                      <a:endParaRPr lang="ko-KR" sz="1400" kern="0" dirty="0">
                        <a:solidFill>
                          <a:schemeClr val="tx1"/>
                        </a:solidFill>
                        <a:effectLst/>
                        <a:latin typeface="Times New Roman"/>
                        <a:ea typeface="맑은 고딕"/>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bl>
          </a:graphicData>
        </a:graphic>
      </p:graphicFrame>
      <p:sp>
        <p:nvSpPr>
          <p:cNvPr id="9"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12"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10627560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33</a:t>
            </a:fld>
            <a:endParaRPr lang="en-US" altLang="en-US"/>
          </a:p>
        </p:txBody>
      </p:sp>
      <p:sp>
        <p:nvSpPr>
          <p:cNvPr id="4098" name="Rectangle 2"/>
          <p:cNvSpPr>
            <a:spLocks noGrp="1" noChangeArrowheads="1"/>
          </p:cNvSpPr>
          <p:nvPr>
            <p:ph type="title"/>
          </p:nvPr>
        </p:nvSpPr>
        <p:spPr>
          <a:ln/>
        </p:spPr>
        <p:txBody>
          <a:bodyPr/>
          <a:lstStyle/>
          <a:p>
            <a:r>
              <a:rPr lang="en-US" altLang="ko-KR" sz="3200" dirty="0">
                <a:solidFill>
                  <a:schemeClr val="tx1"/>
                </a:solidFill>
                <a:ea typeface="맑은 고딕"/>
                <a:cs typeface="Times New Roman"/>
              </a:rPr>
              <a:t>Ranging Time Report </a:t>
            </a:r>
            <a:r>
              <a:rPr lang="en-US" altLang="ko-KR" sz="3200" dirty="0" smtClean="0">
                <a:solidFill>
                  <a:schemeClr val="tx1"/>
                </a:solidFill>
                <a:ea typeface="맑은 고딕"/>
                <a:cs typeface="Times New Roman"/>
              </a:rPr>
              <a:t>DS-TWR IE </a:t>
            </a:r>
            <a:endParaRPr lang="en-US" altLang="ko-KR" sz="3200" dirty="0">
              <a:solidFill>
                <a:schemeClr val="tx1"/>
              </a:solidFill>
              <a:ea typeface="맑은 고딕"/>
              <a:cs typeface="Times New Roman"/>
            </a:endParaRPr>
          </a:p>
        </p:txBody>
      </p:sp>
      <p:sp>
        <p:nvSpPr>
          <p:cNvPr id="4099" name="Rectangle 3"/>
          <p:cNvSpPr>
            <a:spLocks noGrp="1" noChangeArrowheads="1"/>
          </p:cNvSpPr>
          <p:nvPr>
            <p:ph type="body" idx="1"/>
          </p:nvPr>
        </p:nvSpPr>
        <p:spPr>
          <a:xfrm>
            <a:off x="685800" y="1981200"/>
            <a:ext cx="7918648" cy="4114800"/>
          </a:xfrm>
          <a:ln/>
        </p:spPr>
        <p:txBody>
          <a:bodyPr/>
          <a:lstStyle/>
          <a:p>
            <a:pPr>
              <a:buFont typeface="Wingdings" panose="05000000000000000000" pitchFamily="2" charset="2"/>
              <a:buChar char="§"/>
            </a:pPr>
            <a:r>
              <a:rPr lang="en-US" altLang="ko-KR" sz="1400" dirty="0"/>
              <a:t>Ranging Time Report DS-TWR (RTRDT) IE is used after DS-TWR exchange for responder to report its reply time estimate and round trip time estimate to the initiator so that initiator can calculate the time-of-flight</a:t>
            </a:r>
          </a:p>
          <a:p>
            <a:pPr>
              <a:buFont typeface="Wingdings" panose="05000000000000000000" pitchFamily="2" charset="2"/>
              <a:buChar char="§"/>
            </a:pPr>
            <a:r>
              <a:rPr lang="en-US" altLang="ko-KR" sz="1400" dirty="0"/>
              <a:t>This is the case When RRCDT(1) IE is used </a:t>
            </a:r>
          </a:p>
          <a:p>
            <a:pPr>
              <a:buFont typeface="Wingdings" panose="05000000000000000000" pitchFamily="2" charset="2"/>
              <a:buChar char="§"/>
            </a:pPr>
            <a:r>
              <a:rPr lang="en-US" altLang="ko-KR" sz="1400" dirty="0" smtClean="0"/>
              <a:t>Address </a:t>
            </a:r>
            <a:r>
              <a:rPr lang="en-US" altLang="ko-KR" sz="1400" dirty="0"/>
              <a:t>field is for the case with many initiators to distinguish target initiator</a:t>
            </a:r>
            <a:endParaRPr lang="ko-KR" altLang="en-US" sz="1400" dirty="0"/>
          </a:p>
          <a:p>
            <a:pPr lvl="1">
              <a:buFont typeface="Arial" panose="020B0604020202020204" pitchFamily="34" charset="0"/>
              <a:buChar char="•"/>
            </a:pPr>
            <a:endParaRPr lang="ko-KR" altLang="ko-KR" sz="1600" dirty="0" smtClean="0"/>
          </a:p>
          <a:p>
            <a:pPr>
              <a:buFont typeface="Wingdings" panose="05000000000000000000" pitchFamily="2" charset="2"/>
              <a:buChar char="§"/>
            </a:pPr>
            <a:endParaRPr lang="en-US" sz="2000" dirty="0"/>
          </a:p>
        </p:txBody>
      </p:sp>
      <p:graphicFrame>
        <p:nvGraphicFramePr>
          <p:cNvPr id="10" name="표 9"/>
          <p:cNvGraphicFramePr>
            <a:graphicFrameLocks noGrp="1"/>
          </p:cNvGraphicFramePr>
          <p:nvPr>
            <p:extLst>
              <p:ext uri="{D42A27DB-BD31-4B8C-83A1-F6EECF244321}">
                <p14:modId xmlns:p14="http://schemas.microsoft.com/office/powerpoint/2010/main" val="2799601290"/>
              </p:ext>
            </p:extLst>
          </p:nvPr>
        </p:nvGraphicFramePr>
        <p:xfrm>
          <a:off x="1835696" y="3789040"/>
          <a:ext cx="5396406" cy="576064"/>
        </p:xfrm>
        <a:graphic>
          <a:graphicData uri="http://schemas.openxmlformats.org/drawingml/2006/table">
            <a:tbl>
              <a:tblPr firstRow="1" firstCol="1" bandRow="1"/>
              <a:tblGrid>
                <a:gridCol w="1798802">
                  <a:extLst>
                    <a:ext uri="{9D8B030D-6E8A-4147-A177-3AD203B41FA5}">
                      <a16:colId xmlns:a16="http://schemas.microsoft.com/office/drawing/2014/main" xmlns="" val="20000"/>
                    </a:ext>
                  </a:extLst>
                </a:gridCol>
                <a:gridCol w="1798802">
                  <a:extLst>
                    <a:ext uri="{9D8B030D-6E8A-4147-A177-3AD203B41FA5}">
                      <a16:colId xmlns:a16="http://schemas.microsoft.com/office/drawing/2014/main" xmlns="" val="20001"/>
                    </a:ext>
                  </a:extLst>
                </a:gridCol>
                <a:gridCol w="1798802">
                  <a:extLst>
                    <a:ext uri="{9D8B030D-6E8A-4147-A177-3AD203B41FA5}">
                      <a16:colId xmlns:a16="http://schemas.microsoft.com/office/drawing/2014/main" xmlns="" val="20002"/>
                    </a:ext>
                  </a:extLst>
                </a:gridCol>
              </a:tblGrid>
              <a:tr h="301065">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effectLst/>
                          <a:latin typeface="Times New Roman"/>
                          <a:ea typeface="맑은 고딕"/>
                        </a:rPr>
                        <a:t>Octets : 4</a:t>
                      </a:r>
                      <a:endParaRPr lang="ko-KR" sz="12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effectLst/>
                          <a:latin typeface="Times New Roman"/>
                          <a:ea typeface="맑은 고딕"/>
                        </a:rPr>
                        <a:t>Octets : 4</a:t>
                      </a:r>
                      <a:endParaRPr lang="ko-KR" sz="12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solidFill>
                            <a:schemeClr val="tx1"/>
                          </a:solidFill>
                          <a:effectLst/>
                          <a:latin typeface="Times New Roman"/>
                          <a:ea typeface="맑은 고딕"/>
                        </a:rPr>
                        <a:t>Octets : </a:t>
                      </a:r>
                      <a:r>
                        <a:rPr lang="en-US" sz="1200" b="1" dirty="0" smtClean="0">
                          <a:solidFill>
                            <a:schemeClr val="tx1"/>
                          </a:solidFill>
                          <a:effectLst/>
                          <a:latin typeface="Times New Roman"/>
                          <a:ea typeface="맑은 고딕"/>
                        </a:rPr>
                        <a:t>0/2/8</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74999">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effectLst/>
                          <a:latin typeface="Times New Roman"/>
                          <a:ea typeface="맑은 고딕"/>
                        </a:rPr>
                        <a:t>RX to TX reply time</a:t>
                      </a:r>
                      <a:endParaRPr lang="ko-KR" sz="120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a:effectLst/>
                          <a:latin typeface="Times New Roman"/>
                          <a:ea typeface="맑은 고딕"/>
                        </a:rPr>
                        <a:t>TX to RX round trip time</a:t>
                      </a:r>
                      <a:endParaRPr lang="ko-KR" sz="12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smtClean="0">
                          <a:solidFill>
                            <a:schemeClr val="tx1"/>
                          </a:solidFill>
                          <a:effectLst/>
                          <a:latin typeface="Times New Roman"/>
                          <a:ea typeface="맑은 고딕"/>
                        </a:rPr>
                        <a:t>Device ID/MAC </a:t>
                      </a:r>
                      <a:r>
                        <a:rPr lang="en-US" sz="1200" dirty="0">
                          <a:solidFill>
                            <a:schemeClr val="tx1"/>
                          </a:solidFill>
                          <a:effectLst/>
                          <a:latin typeface="Times New Roman"/>
                          <a:ea typeface="맑은 고딕"/>
                        </a:rPr>
                        <a:t>Address</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8"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9"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269468368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34</a:t>
            </a:fld>
            <a:endParaRPr lang="en-US" altLang="en-US"/>
          </a:p>
        </p:txBody>
      </p:sp>
      <p:sp>
        <p:nvSpPr>
          <p:cNvPr id="4098" name="Rectangle 2"/>
          <p:cNvSpPr>
            <a:spLocks noGrp="1" noChangeArrowheads="1"/>
          </p:cNvSpPr>
          <p:nvPr>
            <p:ph type="title"/>
          </p:nvPr>
        </p:nvSpPr>
        <p:spPr>
          <a:ln/>
        </p:spPr>
        <p:txBody>
          <a:bodyPr/>
          <a:lstStyle/>
          <a:p>
            <a:r>
              <a:rPr lang="en-US" altLang="ko-KR" sz="3200" dirty="0">
                <a:solidFill>
                  <a:schemeClr val="tx1"/>
                </a:solidFill>
                <a:ea typeface="맑은 고딕"/>
                <a:cs typeface="Times New Roman"/>
              </a:rPr>
              <a:t>Ranging Request </a:t>
            </a:r>
            <a:r>
              <a:rPr lang="en-US" altLang="ko-KR" sz="3200" dirty="0" err="1">
                <a:solidFill>
                  <a:schemeClr val="tx1"/>
                </a:solidFill>
                <a:ea typeface="맑은 고딕"/>
                <a:cs typeface="Times New Roman"/>
              </a:rPr>
              <a:t>AoA</a:t>
            </a:r>
            <a:r>
              <a:rPr lang="en-US" altLang="ko-KR" sz="3200" dirty="0">
                <a:solidFill>
                  <a:schemeClr val="tx1"/>
                </a:solidFill>
                <a:ea typeface="맑은 고딕"/>
                <a:cs typeface="Times New Roman"/>
              </a:rPr>
              <a:t> </a:t>
            </a:r>
            <a:r>
              <a:rPr lang="en-US" altLang="ko-KR" sz="3200" dirty="0">
                <a:ea typeface="맑은 고딕"/>
                <a:cs typeface="Times New Roman"/>
              </a:rPr>
              <a:t>IE  </a:t>
            </a:r>
            <a:endParaRPr lang="en-US" altLang="ko-KR" sz="3200" i="1" dirty="0">
              <a:ea typeface="맑은 고딕"/>
              <a:cs typeface="Times New Roman"/>
            </a:endParaRPr>
          </a:p>
        </p:txBody>
      </p:sp>
      <p:sp>
        <p:nvSpPr>
          <p:cNvPr id="4099" name="Rectangle 3"/>
          <p:cNvSpPr>
            <a:spLocks noGrp="1" noChangeArrowheads="1"/>
          </p:cNvSpPr>
          <p:nvPr>
            <p:ph type="body" idx="1"/>
          </p:nvPr>
        </p:nvSpPr>
        <p:spPr>
          <a:xfrm>
            <a:off x="685800" y="1981200"/>
            <a:ext cx="7918648" cy="4114800"/>
          </a:xfrm>
          <a:ln/>
        </p:spPr>
        <p:txBody>
          <a:bodyPr/>
          <a:lstStyle/>
          <a:p>
            <a:pPr marL="342900" lvl="1" indent="-342900">
              <a:buFont typeface="Wingdings" panose="05000000000000000000" pitchFamily="2" charset="2"/>
              <a:buChar char="§"/>
            </a:pPr>
            <a:r>
              <a:rPr lang="en-US" altLang="ko-KR" sz="1400" dirty="0">
                <a:ea typeface="+mn-ea"/>
                <a:cs typeface="+mn-cs"/>
              </a:rPr>
              <a:t>Ranging Request </a:t>
            </a:r>
            <a:r>
              <a:rPr lang="en-US" altLang="ko-KR" sz="1400" dirty="0" err="1">
                <a:ea typeface="+mn-ea"/>
                <a:cs typeface="+mn-cs"/>
              </a:rPr>
              <a:t>AoA</a:t>
            </a:r>
            <a:r>
              <a:rPr lang="en-US" altLang="ko-KR" sz="1400" dirty="0">
                <a:ea typeface="+mn-ea"/>
                <a:cs typeface="+mn-cs"/>
              </a:rPr>
              <a:t> (RRA) IE is used as part of a ranging exchange to request a </a:t>
            </a:r>
            <a:r>
              <a:rPr lang="en-US" altLang="ko-KR" sz="1400" dirty="0" err="1">
                <a:ea typeface="+mn-ea"/>
                <a:cs typeface="+mn-cs"/>
              </a:rPr>
              <a:t>AoA</a:t>
            </a:r>
            <a:r>
              <a:rPr lang="en-US" altLang="ko-KR" sz="1400" dirty="0">
                <a:ea typeface="+mn-ea"/>
                <a:cs typeface="+mn-cs"/>
              </a:rPr>
              <a:t> from the remote device participating in the ranging exchange</a:t>
            </a:r>
          </a:p>
          <a:p>
            <a:pPr>
              <a:buFont typeface="Wingdings" panose="05000000000000000000" pitchFamily="2" charset="2"/>
              <a:buChar char="§"/>
            </a:pPr>
            <a:r>
              <a:rPr lang="en-US" altLang="ko-KR" sz="1400" dirty="0" smtClean="0"/>
              <a:t>For scheduled multicast/M2M ranging, </a:t>
            </a:r>
            <a:r>
              <a:rPr lang="en-US" altLang="ko-KR" sz="1400" dirty="0"/>
              <a:t>i</a:t>
            </a:r>
            <a:r>
              <a:rPr lang="en-US" altLang="ko-KR" sz="1400" dirty="0" smtClean="0"/>
              <a:t>f </a:t>
            </a:r>
            <a:r>
              <a:rPr lang="en-US" altLang="ko-KR" sz="1400" dirty="0"/>
              <a:t>RRA IE is </a:t>
            </a:r>
            <a:r>
              <a:rPr lang="en-US" altLang="ko-KR" sz="1400" dirty="0" smtClean="0"/>
              <a:t>used in poll </a:t>
            </a:r>
            <a:r>
              <a:rPr lang="en-US" altLang="ko-KR" sz="1400" dirty="0"/>
              <a:t>to request </a:t>
            </a:r>
            <a:r>
              <a:rPr lang="en-US" altLang="ko-KR" sz="1400" dirty="0" err="1"/>
              <a:t>AoA</a:t>
            </a:r>
            <a:r>
              <a:rPr lang="en-US" altLang="ko-KR" sz="1400" dirty="0"/>
              <a:t> value of a specific device, RRA IE content shall include MAC address </a:t>
            </a:r>
            <a:r>
              <a:rPr lang="en-US" altLang="ko-KR" sz="1400" dirty="0" smtClean="0"/>
              <a:t>or </a:t>
            </a:r>
            <a:r>
              <a:rPr lang="en-US" altLang="ko-KR" sz="1400" dirty="0"/>
              <a:t>device ID of destination of transmitted </a:t>
            </a:r>
            <a:r>
              <a:rPr lang="en-US" altLang="ko-KR" sz="1400" dirty="0" smtClean="0"/>
              <a:t>RFRAME.</a:t>
            </a:r>
            <a:endParaRPr lang="en-US" altLang="ko-KR" sz="1400" dirty="0"/>
          </a:p>
          <a:p>
            <a:pPr>
              <a:buFont typeface="Wingdings" panose="05000000000000000000" pitchFamily="2" charset="2"/>
              <a:buChar char="§"/>
            </a:pPr>
            <a:r>
              <a:rPr lang="en-US" altLang="ko-KR" sz="1400" dirty="0"/>
              <a:t>Otherwise, RRA IE has a zero length Content </a:t>
            </a:r>
            <a:r>
              <a:rPr lang="en-US" altLang="ko-KR" sz="1400" dirty="0" smtClean="0"/>
              <a:t>field, e.g., for unicast or broadcast ranging. </a:t>
            </a:r>
            <a:endParaRPr lang="ko-KR" altLang="en-US" sz="1400" dirty="0"/>
          </a:p>
        </p:txBody>
      </p:sp>
      <p:graphicFrame>
        <p:nvGraphicFramePr>
          <p:cNvPr id="10" name="표 9"/>
          <p:cNvGraphicFramePr>
            <a:graphicFrameLocks noGrp="1"/>
          </p:cNvGraphicFramePr>
          <p:nvPr>
            <p:extLst>
              <p:ext uri="{D42A27DB-BD31-4B8C-83A1-F6EECF244321}">
                <p14:modId xmlns:p14="http://schemas.microsoft.com/office/powerpoint/2010/main" val="1599227258"/>
              </p:ext>
            </p:extLst>
          </p:nvPr>
        </p:nvGraphicFramePr>
        <p:xfrm>
          <a:off x="3707904" y="3645024"/>
          <a:ext cx="1798802" cy="576064"/>
        </p:xfrm>
        <a:graphic>
          <a:graphicData uri="http://schemas.openxmlformats.org/drawingml/2006/table">
            <a:tbl>
              <a:tblPr firstRow="1" firstCol="1" bandRow="1"/>
              <a:tblGrid>
                <a:gridCol w="1798802">
                  <a:extLst>
                    <a:ext uri="{9D8B030D-6E8A-4147-A177-3AD203B41FA5}">
                      <a16:colId xmlns:a16="http://schemas.microsoft.com/office/drawing/2014/main" xmlns="" val="20000"/>
                    </a:ext>
                  </a:extLst>
                </a:gridCol>
              </a:tblGrid>
              <a:tr h="301065">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solidFill>
                            <a:schemeClr val="tx1"/>
                          </a:solidFill>
                          <a:effectLst/>
                          <a:latin typeface="Times New Roman"/>
                          <a:ea typeface="맑은 고딕"/>
                        </a:rPr>
                        <a:t>Octets : </a:t>
                      </a:r>
                      <a:r>
                        <a:rPr lang="en-US" sz="1200" b="1" dirty="0" smtClean="0">
                          <a:solidFill>
                            <a:schemeClr val="tx1"/>
                          </a:solidFill>
                          <a:effectLst/>
                          <a:latin typeface="Times New Roman"/>
                          <a:ea typeface="맑은 고딕"/>
                        </a:rPr>
                        <a:t>0/2/8</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74999">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smtClean="0">
                          <a:solidFill>
                            <a:schemeClr val="tx1"/>
                          </a:solidFill>
                          <a:effectLst/>
                          <a:latin typeface="Times New Roman"/>
                          <a:ea typeface="맑은 고딕"/>
                        </a:rPr>
                        <a:t>Device ID MAC </a:t>
                      </a:r>
                      <a:r>
                        <a:rPr lang="en-US" sz="1200" dirty="0">
                          <a:solidFill>
                            <a:schemeClr val="tx1"/>
                          </a:solidFill>
                          <a:effectLst/>
                          <a:latin typeface="Times New Roman"/>
                          <a:ea typeface="맑은 고딕"/>
                        </a:rPr>
                        <a:t>Address</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8"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9"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350290480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35</a:t>
            </a:fld>
            <a:endParaRPr lang="en-US" altLang="en-US"/>
          </a:p>
        </p:txBody>
      </p:sp>
      <p:sp>
        <p:nvSpPr>
          <p:cNvPr id="4098" name="Rectangle 2"/>
          <p:cNvSpPr>
            <a:spLocks noGrp="1" noChangeArrowheads="1"/>
          </p:cNvSpPr>
          <p:nvPr>
            <p:ph type="title"/>
          </p:nvPr>
        </p:nvSpPr>
        <p:spPr>
          <a:ln/>
        </p:spPr>
        <p:txBody>
          <a:bodyPr/>
          <a:lstStyle/>
          <a:p>
            <a:r>
              <a:rPr lang="en-US" altLang="ko-KR" sz="3200" dirty="0">
                <a:solidFill>
                  <a:schemeClr val="tx1"/>
                </a:solidFill>
                <a:ea typeface="맑은 고딕"/>
                <a:cs typeface="Times New Roman"/>
              </a:rPr>
              <a:t>Ranging </a:t>
            </a:r>
            <a:r>
              <a:rPr lang="en-US" altLang="ko-KR" sz="3200" dirty="0" err="1" smtClean="0">
                <a:solidFill>
                  <a:schemeClr val="tx1"/>
                </a:solidFill>
                <a:ea typeface="맑은 고딕"/>
                <a:cs typeface="Times New Roman"/>
              </a:rPr>
              <a:t>AoA</a:t>
            </a:r>
            <a:r>
              <a:rPr lang="en-US" altLang="ko-KR" sz="3200" dirty="0" smtClean="0">
                <a:solidFill>
                  <a:schemeClr val="tx1"/>
                </a:solidFill>
                <a:ea typeface="맑은 고딕"/>
                <a:cs typeface="Times New Roman"/>
              </a:rPr>
              <a:t> Instantaneous IE</a:t>
            </a:r>
            <a:endParaRPr lang="en-US" altLang="ko-KR" sz="3200" i="1" dirty="0">
              <a:solidFill>
                <a:schemeClr val="tx1"/>
              </a:solidFill>
              <a:ea typeface="맑은 고딕"/>
              <a:cs typeface="Times New Roman"/>
            </a:endParaRPr>
          </a:p>
        </p:txBody>
      </p:sp>
      <p:sp>
        <p:nvSpPr>
          <p:cNvPr id="4099" name="Rectangle 3"/>
          <p:cNvSpPr>
            <a:spLocks noGrp="1" noChangeArrowheads="1"/>
          </p:cNvSpPr>
          <p:nvPr>
            <p:ph type="body" idx="1"/>
          </p:nvPr>
        </p:nvSpPr>
        <p:spPr>
          <a:xfrm>
            <a:off x="685800" y="1981200"/>
            <a:ext cx="7918648" cy="4114800"/>
          </a:xfrm>
          <a:ln/>
        </p:spPr>
        <p:txBody>
          <a:bodyPr/>
          <a:lstStyle/>
          <a:p>
            <a:pPr>
              <a:buFont typeface="Wingdings" panose="05000000000000000000" pitchFamily="2" charset="2"/>
              <a:buChar char="§"/>
            </a:pPr>
            <a:r>
              <a:rPr lang="en-US" altLang="ko-KR" sz="1400" dirty="0">
                <a:ea typeface="맑은 고딕"/>
                <a:cs typeface="Times New Roman"/>
              </a:rPr>
              <a:t>Ranging </a:t>
            </a:r>
            <a:r>
              <a:rPr lang="en-US" altLang="ko-KR" sz="1400" dirty="0" err="1">
                <a:ea typeface="맑은 고딕"/>
                <a:cs typeface="Times New Roman"/>
              </a:rPr>
              <a:t>AoA</a:t>
            </a:r>
            <a:r>
              <a:rPr lang="en-US" altLang="ko-KR" sz="1400" dirty="0">
                <a:ea typeface="맑은 고딕"/>
                <a:cs typeface="Times New Roman"/>
              </a:rPr>
              <a:t> </a:t>
            </a:r>
            <a:r>
              <a:rPr lang="en-US" altLang="ko-KR" sz="1400" dirty="0" smtClean="0">
                <a:ea typeface="맑은 고딕"/>
                <a:cs typeface="Times New Roman"/>
              </a:rPr>
              <a:t>Instantaneous </a:t>
            </a:r>
            <a:r>
              <a:rPr lang="en-US" altLang="ko-KR" sz="1400" dirty="0" smtClean="0"/>
              <a:t>(RAI) </a:t>
            </a:r>
            <a:r>
              <a:rPr lang="en-US" altLang="ko-KR" sz="1400" dirty="0"/>
              <a:t>IE content shall be </a:t>
            </a:r>
            <a:r>
              <a:rPr lang="en-US" altLang="ko-KR" sz="1400" dirty="0" smtClean="0"/>
              <a:t>the AOA estimation at the device receiving RFRAME with RRA IE and the address of source who requests this AOA estimation.</a:t>
            </a:r>
          </a:p>
          <a:p>
            <a:pPr>
              <a:buFont typeface="Wingdings" panose="05000000000000000000" pitchFamily="2" charset="2"/>
              <a:buChar char="§"/>
            </a:pPr>
            <a:r>
              <a:rPr lang="en-US" altLang="ko-KR" sz="1400" dirty="0" smtClean="0"/>
              <a:t>RAI IE </a:t>
            </a:r>
            <a:r>
              <a:rPr lang="en-US" altLang="ko-KR" sz="1400" dirty="0"/>
              <a:t>is appropriate for use where the device is able to </a:t>
            </a:r>
            <a:r>
              <a:rPr lang="en-US" altLang="ko-KR" sz="1400" dirty="0" smtClean="0"/>
              <a:t>complete the AOA estimation based on the received RFRAME with RRA IE in time, and insert RAI IE in the responding RFRAME.  </a:t>
            </a:r>
            <a:endParaRPr lang="en-US" altLang="ko-KR" sz="1400" dirty="0"/>
          </a:p>
          <a:p>
            <a:pPr>
              <a:buFont typeface="Wingdings" panose="05000000000000000000" pitchFamily="2" charset="2"/>
              <a:buChar char="§"/>
            </a:pPr>
            <a:r>
              <a:rPr lang="en-US" altLang="ko-KR" sz="1400" dirty="0" smtClean="0"/>
              <a:t>When RAI </a:t>
            </a:r>
            <a:r>
              <a:rPr lang="en-US" altLang="ko-KR" sz="1400" dirty="0"/>
              <a:t>IE is used in </a:t>
            </a:r>
            <a:r>
              <a:rPr lang="en-US" altLang="ko-KR" sz="1400" dirty="0" smtClean="0"/>
              <a:t>multicast/broadcast/M2M </a:t>
            </a:r>
            <a:r>
              <a:rPr lang="en-US" altLang="ko-KR" sz="1400" dirty="0"/>
              <a:t>frame (e.g., </a:t>
            </a:r>
            <a:r>
              <a:rPr lang="en-US" altLang="ko-KR" sz="1400" dirty="0" smtClean="0"/>
              <a:t>multicast/broadcast/M2M DS-TWR </a:t>
            </a:r>
            <a:r>
              <a:rPr lang="en-US" altLang="ko-KR" sz="1400" dirty="0"/>
              <a:t>ranging), RAI </a:t>
            </a:r>
            <a:r>
              <a:rPr lang="en-US" altLang="ko-KR" sz="1400" dirty="0" smtClean="0"/>
              <a:t>IE </a:t>
            </a:r>
            <a:r>
              <a:rPr lang="en-US" altLang="ko-KR" sz="1400" dirty="0"/>
              <a:t>content shall include MAC address </a:t>
            </a:r>
            <a:r>
              <a:rPr lang="en-US" altLang="ko-KR" sz="1400" dirty="0" smtClean="0"/>
              <a:t>or </a:t>
            </a:r>
            <a:r>
              <a:rPr lang="en-US" altLang="ko-KR" sz="1400" dirty="0"/>
              <a:t>device ID of source of received </a:t>
            </a:r>
            <a:r>
              <a:rPr lang="en-US" altLang="ko-KR" sz="1400" dirty="0" smtClean="0"/>
              <a:t>RFRAME with RRA IE.  </a:t>
            </a:r>
            <a:r>
              <a:rPr lang="en-US" altLang="ko-KR" sz="1100" dirty="0"/>
              <a:t> </a:t>
            </a:r>
            <a:r>
              <a:rPr lang="en-US" altLang="ko-KR" sz="1400" dirty="0" smtClean="0"/>
              <a:t> </a:t>
            </a:r>
            <a:endParaRPr lang="ko-KR" altLang="ko-KR" sz="1400" dirty="0"/>
          </a:p>
        </p:txBody>
      </p:sp>
      <p:graphicFrame>
        <p:nvGraphicFramePr>
          <p:cNvPr id="8" name="표 7"/>
          <p:cNvGraphicFramePr>
            <a:graphicFrameLocks noGrp="1"/>
          </p:cNvGraphicFramePr>
          <p:nvPr>
            <p:extLst>
              <p:ext uri="{D42A27DB-BD31-4B8C-83A1-F6EECF244321}">
                <p14:modId xmlns:p14="http://schemas.microsoft.com/office/powerpoint/2010/main" val="324686713"/>
              </p:ext>
            </p:extLst>
          </p:nvPr>
        </p:nvGraphicFramePr>
        <p:xfrm>
          <a:off x="2771800" y="3861048"/>
          <a:ext cx="3597604" cy="576064"/>
        </p:xfrm>
        <a:graphic>
          <a:graphicData uri="http://schemas.openxmlformats.org/drawingml/2006/table">
            <a:tbl>
              <a:tblPr firstRow="1" firstCol="1" bandRow="1"/>
              <a:tblGrid>
                <a:gridCol w="1798802">
                  <a:extLst>
                    <a:ext uri="{9D8B030D-6E8A-4147-A177-3AD203B41FA5}">
                      <a16:colId xmlns:a16="http://schemas.microsoft.com/office/drawing/2014/main" xmlns="" val="20000"/>
                    </a:ext>
                  </a:extLst>
                </a:gridCol>
                <a:gridCol w="1798802">
                  <a:extLst>
                    <a:ext uri="{9D8B030D-6E8A-4147-A177-3AD203B41FA5}">
                      <a16:colId xmlns:a16="http://schemas.microsoft.com/office/drawing/2014/main" xmlns="" val="20001"/>
                    </a:ext>
                  </a:extLst>
                </a:gridCol>
              </a:tblGrid>
              <a:tr h="301065">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solidFill>
                            <a:schemeClr val="tx1"/>
                          </a:solidFill>
                          <a:effectLst/>
                          <a:latin typeface="Times New Roman"/>
                          <a:ea typeface="맑은 고딕"/>
                        </a:rPr>
                        <a:t>Octets : </a:t>
                      </a:r>
                      <a:r>
                        <a:rPr lang="en-US" sz="1200" b="1" dirty="0" smtClean="0">
                          <a:solidFill>
                            <a:schemeClr val="tx1"/>
                          </a:solidFill>
                          <a:effectLst/>
                          <a:latin typeface="Times New Roman"/>
                          <a:ea typeface="맑은 고딕"/>
                        </a:rPr>
                        <a:t>2</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solidFill>
                            <a:schemeClr val="tx1"/>
                          </a:solidFill>
                          <a:effectLst/>
                          <a:latin typeface="Times New Roman"/>
                          <a:ea typeface="맑은 고딕"/>
                        </a:rPr>
                        <a:t>Octets : </a:t>
                      </a:r>
                      <a:r>
                        <a:rPr lang="en-US" sz="1200" b="1" dirty="0" smtClean="0">
                          <a:solidFill>
                            <a:schemeClr val="tx1"/>
                          </a:solidFill>
                          <a:effectLst/>
                          <a:latin typeface="Times New Roman"/>
                          <a:ea typeface="맑은 고딕"/>
                        </a:rPr>
                        <a:t>0/2/8</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74999">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err="1" smtClean="0">
                          <a:solidFill>
                            <a:schemeClr val="tx1"/>
                          </a:solidFill>
                          <a:effectLst/>
                          <a:latin typeface="Times New Roman"/>
                          <a:ea typeface="맑은 고딕"/>
                        </a:rPr>
                        <a:t>AoA</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smtClean="0">
                          <a:solidFill>
                            <a:schemeClr val="tx1"/>
                          </a:solidFill>
                          <a:effectLst/>
                          <a:latin typeface="Times New Roman"/>
                          <a:ea typeface="맑은 고딕"/>
                        </a:rPr>
                        <a:t>Device ID/MAC </a:t>
                      </a:r>
                      <a:r>
                        <a:rPr lang="en-US" sz="1200" dirty="0">
                          <a:solidFill>
                            <a:schemeClr val="tx1"/>
                          </a:solidFill>
                          <a:effectLst/>
                          <a:latin typeface="Times New Roman"/>
                          <a:ea typeface="맑은 고딕"/>
                        </a:rPr>
                        <a:t>Address</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9"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10"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188218439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36</a:t>
            </a:fld>
            <a:endParaRPr lang="en-US" altLang="en-US"/>
          </a:p>
        </p:txBody>
      </p:sp>
      <p:sp>
        <p:nvSpPr>
          <p:cNvPr id="4098" name="Rectangle 2"/>
          <p:cNvSpPr>
            <a:spLocks noGrp="1" noChangeArrowheads="1"/>
          </p:cNvSpPr>
          <p:nvPr>
            <p:ph type="title"/>
          </p:nvPr>
        </p:nvSpPr>
        <p:spPr>
          <a:ln/>
        </p:spPr>
        <p:txBody>
          <a:bodyPr/>
          <a:lstStyle/>
          <a:p>
            <a:r>
              <a:rPr lang="en-US" altLang="ko-KR" sz="3200" dirty="0" smtClean="0">
                <a:solidFill>
                  <a:schemeClr val="tx1"/>
                </a:solidFill>
                <a:ea typeface="맑은 고딕"/>
                <a:cs typeface="Times New Roman"/>
              </a:rPr>
              <a:t>Ranging </a:t>
            </a:r>
            <a:r>
              <a:rPr lang="en-US" altLang="ko-KR" sz="3200" dirty="0" err="1">
                <a:solidFill>
                  <a:schemeClr val="tx1"/>
                </a:solidFill>
                <a:ea typeface="맑은 고딕"/>
                <a:cs typeface="Times New Roman"/>
              </a:rPr>
              <a:t>AoA</a:t>
            </a:r>
            <a:r>
              <a:rPr lang="en-US" altLang="ko-KR" sz="3200" dirty="0">
                <a:solidFill>
                  <a:schemeClr val="tx1"/>
                </a:solidFill>
                <a:ea typeface="맑은 고딕"/>
                <a:cs typeface="Times New Roman"/>
              </a:rPr>
              <a:t> </a:t>
            </a:r>
            <a:r>
              <a:rPr lang="en-US" altLang="ko-KR" sz="3200" dirty="0">
                <a:ea typeface="맑은 고딕"/>
                <a:cs typeface="Times New Roman"/>
              </a:rPr>
              <a:t>Deferred IE</a:t>
            </a:r>
            <a:endParaRPr lang="en-US" altLang="ko-KR" sz="3200" i="1" dirty="0">
              <a:ea typeface="맑은 고딕"/>
              <a:cs typeface="Times New Roman"/>
            </a:endParaRPr>
          </a:p>
        </p:txBody>
      </p:sp>
      <p:sp>
        <p:nvSpPr>
          <p:cNvPr id="4099" name="Rectangle 3"/>
          <p:cNvSpPr>
            <a:spLocks noGrp="1" noChangeArrowheads="1"/>
          </p:cNvSpPr>
          <p:nvPr>
            <p:ph type="body" idx="1"/>
          </p:nvPr>
        </p:nvSpPr>
        <p:spPr>
          <a:xfrm>
            <a:off x="685800" y="1981200"/>
            <a:ext cx="7918648" cy="4114800"/>
          </a:xfrm>
          <a:ln/>
        </p:spPr>
        <p:txBody>
          <a:bodyPr/>
          <a:lstStyle/>
          <a:p>
            <a:pPr>
              <a:buFont typeface="Wingdings" panose="05000000000000000000" pitchFamily="2" charset="2"/>
              <a:buChar char="§"/>
            </a:pPr>
            <a:r>
              <a:rPr lang="en-US" altLang="ko-KR" sz="1400" dirty="0">
                <a:ea typeface="맑은 고딕"/>
                <a:cs typeface="Times New Roman"/>
              </a:rPr>
              <a:t>Ranging </a:t>
            </a:r>
            <a:r>
              <a:rPr lang="en-US" altLang="ko-KR" sz="1400" dirty="0" err="1">
                <a:ea typeface="맑은 고딕"/>
                <a:cs typeface="Times New Roman"/>
              </a:rPr>
              <a:t>AoA</a:t>
            </a:r>
            <a:r>
              <a:rPr lang="en-US" altLang="ko-KR" sz="1400" dirty="0">
                <a:ea typeface="맑은 고딕"/>
                <a:cs typeface="Times New Roman"/>
              </a:rPr>
              <a:t> </a:t>
            </a:r>
            <a:r>
              <a:rPr lang="en-US" altLang="ko-KR" sz="1400" dirty="0" smtClean="0"/>
              <a:t>Deferred </a:t>
            </a:r>
            <a:r>
              <a:rPr lang="en-US" altLang="ko-KR" sz="1400" dirty="0"/>
              <a:t>(</a:t>
            </a:r>
            <a:r>
              <a:rPr lang="en-US" altLang="ko-KR" sz="1400" dirty="0" smtClean="0"/>
              <a:t>RAD</a:t>
            </a:r>
            <a:r>
              <a:rPr lang="en-US" altLang="ko-KR" sz="1400" dirty="0"/>
              <a:t>) IE content shall be the AOA estimation at the device receiving RFRAME with RRA IE and the address of source who requests this AOA estimate</a:t>
            </a:r>
          </a:p>
          <a:p>
            <a:pPr>
              <a:buFont typeface="Wingdings" panose="05000000000000000000" pitchFamily="2" charset="2"/>
              <a:buChar char="§"/>
            </a:pPr>
            <a:r>
              <a:rPr lang="en-US" altLang="ko-KR" sz="1400" dirty="0" smtClean="0"/>
              <a:t>RAD IE is employed as part of completing two-way ranging exchanges, and used in the case where the device cannot determine the </a:t>
            </a:r>
            <a:r>
              <a:rPr lang="en-US" altLang="ko-KR" sz="1400" dirty="0" err="1" smtClean="0"/>
              <a:t>AoA</a:t>
            </a:r>
            <a:r>
              <a:rPr lang="en-US" altLang="ko-KR" sz="1400" dirty="0" smtClean="0"/>
              <a:t> until after the reply has been sent, and in this case the RAD IE carries the </a:t>
            </a:r>
            <a:r>
              <a:rPr lang="en-US" altLang="ko-KR" sz="1400" dirty="0" err="1" smtClean="0"/>
              <a:t>AoA</a:t>
            </a:r>
            <a:r>
              <a:rPr lang="en-US" altLang="ko-KR" sz="1400" dirty="0" smtClean="0"/>
              <a:t> in a subsequent frame. </a:t>
            </a:r>
          </a:p>
          <a:p>
            <a:r>
              <a:rPr lang="en-US" altLang="ko-KR" sz="1400" dirty="0" smtClean="0"/>
              <a:t>When </a:t>
            </a:r>
            <a:r>
              <a:rPr lang="en-US" altLang="ko-KR" sz="1400" dirty="0"/>
              <a:t>RAD </a:t>
            </a:r>
            <a:r>
              <a:rPr lang="en-US" altLang="ko-KR" sz="1400" dirty="0" smtClean="0"/>
              <a:t>IE </a:t>
            </a:r>
            <a:r>
              <a:rPr lang="en-US" altLang="ko-KR" sz="1400" dirty="0"/>
              <a:t>is used in multicast/broadcast frame (e.g., multicast/broadcast DS-TWR ranging), RAD </a:t>
            </a:r>
            <a:r>
              <a:rPr lang="en-US" altLang="ko-KR" sz="1400" dirty="0" smtClean="0"/>
              <a:t>IE </a:t>
            </a:r>
            <a:r>
              <a:rPr lang="en-US" altLang="ko-KR" sz="1400" dirty="0"/>
              <a:t>content shall include MAC address or device ID of source of received RFRAME with RRA IE.  </a:t>
            </a:r>
            <a:r>
              <a:rPr lang="en-US" altLang="ko-KR" sz="1100" dirty="0"/>
              <a:t> </a:t>
            </a:r>
            <a:r>
              <a:rPr lang="en-US" altLang="ko-KR" sz="1400" dirty="0"/>
              <a:t> </a:t>
            </a:r>
            <a:endParaRPr lang="ko-KR" altLang="ko-KR" sz="1400" dirty="0"/>
          </a:p>
        </p:txBody>
      </p:sp>
      <p:graphicFrame>
        <p:nvGraphicFramePr>
          <p:cNvPr id="9" name="표 8"/>
          <p:cNvGraphicFramePr>
            <a:graphicFrameLocks noGrp="1"/>
          </p:cNvGraphicFramePr>
          <p:nvPr>
            <p:extLst>
              <p:ext uri="{D42A27DB-BD31-4B8C-83A1-F6EECF244321}">
                <p14:modId xmlns:p14="http://schemas.microsoft.com/office/powerpoint/2010/main" val="1911378342"/>
              </p:ext>
            </p:extLst>
          </p:nvPr>
        </p:nvGraphicFramePr>
        <p:xfrm>
          <a:off x="2699792" y="4221088"/>
          <a:ext cx="3597604" cy="576064"/>
        </p:xfrm>
        <a:graphic>
          <a:graphicData uri="http://schemas.openxmlformats.org/drawingml/2006/table">
            <a:tbl>
              <a:tblPr firstRow="1" firstCol="1" bandRow="1"/>
              <a:tblGrid>
                <a:gridCol w="1798802">
                  <a:extLst>
                    <a:ext uri="{9D8B030D-6E8A-4147-A177-3AD203B41FA5}">
                      <a16:colId xmlns:a16="http://schemas.microsoft.com/office/drawing/2014/main" xmlns="" val="20000"/>
                    </a:ext>
                  </a:extLst>
                </a:gridCol>
                <a:gridCol w="1798802">
                  <a:extLst>
                    <a:ext uri="{9D8B030D-6E8A-4147-A177-3AD203B41FA5}">
                      <a16:colId xmlns:a16="http://schemas.microsoft.com/office/drawing/2014/main" xmlns="" val="20001"/>
                    </a:ext>
                  </a:extLst>
                </a:gridCol>
              </a:tblGrid>
              <a:tr h="301065">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effectLst/>
                          <a:latin typeface="Times New Roman"/>
                          <a:ea typeface="맑은 고딕"/>
                        </a:rPr>
                        <a:t>Octets : </a:t>
                      </a:r>
                      <a:r>
                        <a:rPr lang="en-US" sz="1200" b="1" dirty="0" smtClean="0">
                          <a:effectLst/>
                          <a:latin typeface="Times New Roman"/>
                          <a:ea typeface="맑은 고딕"/>
                        </a:rPr>
                        <a:t>2</a:t>
                      </a:r>
                      <a:endParaRPr lang="ko-KR" sz="12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dirty="0">
                          <a:solidFill>
                            <a:schemeClr val="tx1"/>
                          </a:solidFill>
                          <a:effectLst/>
                          <a:latin typeface="Times New Roman"/>
                          <a:ea typeface="맑은 고딕"/>
                        </a:rPr>
                        <a:t>Octets : </a:t>
                      </a:r>
                      <a:r>
                        <a:rPr lang="en-US" sz="1200" b="1" dirty="0" smtClean="0">
                          <a:solidFill>
                            <a:schemeClr val="tx1"/>
                          </a:solidFill>
                          <a:effectLst/>
                          <a:latin typeface="Times New Roman"/>
                          <a:ea typeface="맑은 고딕"/>
                        </a:rPr>
                        <a:t>0/2/8</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74999">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err="1" smtClean="0">
                          <a:effectLst/>
                          <a:latin typeface="Times New Roman"/>
                          <a:ea typeface="맑은 고딕"/>
                        </a:rPr>
                        <a:t>AoA</a:t>
                      </a:r>
                      <a:endParaRPr lang="ko-KR" sz="1200" dirty="0">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smtClean="0">
                          <a:solidFill>
                            <a:schemeClr val="tx1"/>
                          </a:solidFill>
                          <a:effectLst/>
                          <a:latin typeface="Times New Roman"/>
                          <a:ea typeface="맑은 고딕"/>
                        </a:rPr>
                        <a:t>Device ID/MAC </a:t>
                      </a:r>
                      <a:r>
                        <a:rPr lang="en-US" sz="1200" dirty="0">
                          <a:solidFill>
                            <a:schemeClr val="tx1"/>
                          </a:solidFill>
                          <a:effectLst/>
                          <a:latin typeface="Times New Roman"/>
                          <a:ea typeface="맑은 고딕"/>
                        </a:rPr>
                        <a:t>Address</a:t>
                      </a:r>
                      <a:endParaRPr lang="ko-KR" sz="1200" dirty="0">
                        <a:solidFill>
                          <a:schemeClr val="tx1"/>
                        </a:solidFill>
                        <a:effectLst/>
                        <a:latin typeface="Times New Roman"/>
                        <a:ea typeface="맑은 고딕"/>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8"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10"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266714045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175048" y="2564904"/>
            <a:ext cx="8645424" cy="1470025"/>
          </a:xfrm>
        </p:spPr>
        <p:txBody>
          <a:bodyPr/>
          <a:lstStyle/>
          <a:p>
            <a:pPr marL="457200" indent="-457200"/>
            <a:r>
              <a:rPr lang="en-US" altLang="ko-KR" dirty="0"/>
              <a:t>Examples of Ranging Message Sequences</a:t>
            </a:r>
          </a:p>
        </p:txBody>
      </p:sp>
      <p:sp>
        <p:nvSpPr>
          <p:cNvPr id="6" name="슬라이드 번호 개체 틀 5"/>
          <p:cNvSpPr>
            <a:spLocks noGrp="1"/>
          </p:cNvSpPr>
          <p:nvPr>
            <p:ph type="sldNum" sz="quarter" idx="12"/>
          </p:nvPr>
        </p:nvSpPr>
        <p:spPr/>
        <p:txBody>
          <a:bodyPr/>
          <a:lstStyle/>
          <a:p>
            <a:r>
              <a:rPr lang="en-US" altLang="en-US" smtClean="0"/>
              <a:t>Slide </a:t>
            </a:r>
            <a:fld id="{4EF2733A-7873-4D87-9B81-5F5F3E4A4D35}" type="slidenum">
              <a:rPr lang="en-US" altLang="en-US" smtClean="0"/>
              <a:pPr/>
              <a:t>37</a:t>
            </a:fld>
            <a:endParaRPr lang="en-US" altLang="en-US"/>
          </a:p>
        </p:txBody>
      </p:sp>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289840697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38</a:t>
            </a:fld>
            <a:endParaRPr lang="en-US" altLang="en-US"/>
          </a:p>
        </p:txBody>
      </p:sp>
      <p:sp>
        <p:nvSpPr>
          <p:cNvPr id="4098" name="Rectangle 2"/>
          <p:cNvSpPr>
            <a:spLocks noGrp="1" noChangeArrowheads="1"/>
          </p:cNvSpPr>
          <p:nvPr>
            <p:ph type="title"/>
          </p:nvPr>
        </p:nvSpPr>
        <p:spPr>
          <a:ln/>
        </p:spPr>
        <p:txBody>
          <a:bodyPr/>
          <a:lstStyle/>
          <a:p>
            <a:r>
              <a:rPr lang="en-US" altLang="ko-KR" sz="3200" dirty="0">
                <a:solidFill>
                  <a:schemeClr val="tx1"/>
                </a:solidFill>
              </a:rPr>
              <a:t>Multicast/Broadcast </a:t>
            </a:r>
            <a:r>
              <a:rPr lang="en-US" altLang="ko-KR" sz="3200" dirty="0" smtClean="0">
                <a:solidFill>
                  <a:schemeClr val="tx1"/>
                </a:solidFill>
              </a:rPr>
              <a:t>SS-TWR</a:t>
            </a:r>
            <a:endParaRPr lang="en-US" altLang="ko-KR" sz="2400" dirty="0">
              <a:solidFill>
                <a:schemeClr val="tx1"/>
              </a:solidFill>
            </a:endParaRPr>
          </a:p>
        </p:txBody>
      </p:sp>
      <p:pic>
        <p:nvPicPr>
          <p:cNvPr id="11" name="그림 10"/>
          <p:cNvPicPr/>
          <p:nvPr/>
        </p:nvPicPr>
        <p:blipFill>
          <a:blip r:embed="rId3">
            <a:extLst>
              <a:ext uri="{28A0092B-C50C-407E-A947-70E740481C1C}">
                <a14:useLocalDpi xmlns:a14="http://schemas.microsoft.com/office/drawing/2010/main" val="0"/>
              </a:ext>
            </a:extLst>
          </a:blip>
          <a:srcRect/>
          <a:stretch>
            <a:fillRect/>
          </a:stretch>
        </p:blipFill>
        <p:spPr bwMode="auto">
          <a:xfrm>
            <a:off x="611560" y="1628800"/>
            <a:ext cx="7920880" cy="4752528"/>
          </a:xfrm>
          <a:prstGeom prst="rect">
            <a:avLst/>
          </a:prstGeom>
          <a:noFill/>
          <a:ln>
            <a:noFill/>
          </a:ln>
        </p:spPr>
      </p:pic>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249719355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39</a:t>
            </a:fld>
            <a:endParaRPr lang="en-US" altLang="en-US"/>
          </a:p>
        </p:txBody>
      </p:sp>
      <p:sp>
        <p:nvSpPr>
          <p:cNvPr id="4098" name="Rectangle 2"/>
          <p:cNvSpPr>
            <a:spLocks noGrp="1" noChangeArrowheads="1"/>
          </p:cNvSpPr>
          <p:nvPr>
            <p:ph type="title"/>
          </p:nvPr>
        </p:nvSpPr>
        <p:spPr>
          <a:ln/>
        </p:spPr>
        <p:txBody>
          <a:bodyPr/>
          <a:lstStyle/>
          <a:p>
            <a:r>
              <a:rPr lang="en-US" altLang="ko-KR" sz="3200" dirty="0">
                <a:solidFill>
                  <a:schemeClr val="tx1"/>
                </a:solidFill>
              </a:rPr>
              <a:t>Multicast/Broadcast DS-TWR</a:t>
            </a:r>
            <a:r>
              <a:rPr lang="en-US" altLang="ko-KR" sz="2400" dirty="0">
                <a:solidFill>
                  <a:schemeClr val="tx1"/>
                </a:solidFill>
              </a:rPr>
              <a:t> </a:t>
            </a:r>
          </a:p>
        </p:txBody>
      </p:sp>
      <p:pic>
        <p:nvPicPr>
          <p:cNvPr id="10" name="그림 9"/>
          <p:cNvPicPr/>
          <p:nvPr/>
        </p:nvPicPr>
        <p:blipFill>
          <a:blip r:embed="rId3">
            <a:extLst>
              <a:ext uri="{28A0092B-C50C-407E-A947-70E740481C1C}">
                <a14:useLocalDpi xmlns:a14="http://schemas.microsoft.com/office/drawing/2010/main" val="0"/>
              </a:ext>
            </a:extLst>
          </a:blip>
          <a:srcRect/>
          <a:stretch>
            <a:fillRect/>
          </a:stretch>
        </p:blipFill>
        <p:spPr bwMode="auto">
          <a:xfrm>
            <a:off x="604244" y="1606151"/>
            <a:ext cx="7992888" cy="4775177"/>
          </a:xfrm>
          <a:prstGeom prst="rect">
            <a:avLst/>
          </a:prstGeom>
          <a:noFill/>
          <a:ln>
            <a:noFill/>
          </a:ln>
        </p:spPr>
      </p:pic>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27965394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4</a:t>
            </a:fld>
            <a:endParaRPr lang="en-US" altLang="en-US"/>
          </a:p>
        </p:txBody>
      </p:sp>
      <p:sp>
        <p:nvSpPr>
          <p:cNvPr id="4098" name="Rectangle 2"/>
          <p:cNvSpPr>
            <a:spLocks noGrp="1" noChangeArrowheads="1"/>
          </p:cNvSpPr>
          <p:nvPr>
            <p:ph type="title"/>
          </p:nvPr>
        </p:nvSpPr>
        <p:spPr>
          <a:ln/>
        </p:spPr>
        <p:txBody>
          <a:bodyPr/>
          <a:lstStyle/>
          <a:p>
            <a:r>
              <a:rPr lang="en-US" altLang="ko-KR" sz="3200" dirty="0"/>
              <a:t>Ranging </a:t>
            </a:r>
            <a:r>
              <a:rPr lang="en-US" altLang="ko-KR" sz="3200" dirty="0" smtClean="0"/>
              <a:t>Methods</a:t>
            </a:r>
            <a:endParaRPr lang="en-US" sz="3200" dirty="0"/>
          </a:p>
        </p:txBody>
      </p:sp>
      <p:sp>
        <p:nvSpPr>
          <p:cNvPr id="4099" name="Rectangle 3"/>
          <p:cNvSpPr>
            <a:spLocks noGrp="1" noChangeArrowheads="1"/>
          </p:cNvSpPr>
          <p:nvPr>
            <p:ph type="body" idx="1"/>
          </p:nvPr>
        </p:nvSpPr>
        <p:spPr>
          <a:xfrm>
            <a:off x="685800" y="1981200"/>
            <a:ext cx="7918648" cy="4114800"/>
          </a:xfrm>
          <a:ln/>
        </p:spPr>
        <p:txBody>
          <a:bodyPr/>
          <a:lstStyle/>
          <a:p>
            <a:pPr>
              <a:buFont typeface="Wingdings" panose="05000000000000000000" pitchFamily="2" charset="2"/>
              <a:buChar char="§"/>
            </a:pPr>
            <a:r>
              <a:rPr lang="en-US" altLang="ko-KR" sz="2000" dirty="0"/>
              <a:t>Ranging </a:t>
            </a:r>
            <a:r>
              <a:rPr lang="en-US" altLang="ko-KR" sz="2000" dirty="0" smtClean="0"/>
              <a:t>Methods </a:t>
            </a:r>
            <a:r>
              <a:rPr lang="en-US" altLang="ko-KR" sz="2000" dirty="0"/>
              <a:t>of IEEE 802.15.8 are </a:t>
            </a:r>
            <a:r>
              <a:rPr lang="en-US" altLang="ko-KR" sz="2000" dirty="0" smtClean="0"/>
              <a:t>reused </a:t>
            </a:r>
          </a:p>
          <a:p>
            <a:pPr lvl="1">
              <a:buFont typeface="Arial" panose="020B0604020202020204" pitchFamily="34" charset="0"/>
              <a:buChar char="•"/>
            </a:pPr>
            <a:r>
              <a:rPr lang="en-US" altLang="ko-KR" sz="1600" dirty="0" smtClean="0"/>
              <a:t>SS-TWR </a:t>
            </a:r>
          </a:p>
          <a:p>
            <a:pPr lvl="1">
              <a:buFont typeface="Arial" panose="020B0604020202020204" pitchFamily="34" charset="0"/>
              <a:buChar char="•"/>
            </a:pPr>
            <a:r>
              <a:rPr lang="en-US" altLang="ko-KR" sz="1600" dirty="0" smtClean="0"/>
              <a:t>DS-TWR (w/ three messages)</a:t>
            </a:r>
            <a:endParaRPr lang="en-US" altLang="ko-KR" sz="1600" dirty="0"/>
          </a:p>
          <a:p>
            <a:pPr lvl="1">
              <a:buFont typeface="Wingdings" panose="05000000000000000000" pitchFamily="2" charset="2"/>
              <a:buChar char="§"/>
            </a:pPr>
            <a:endParaRPr lang="en-US" altLang="ko-KR" sz="1600" dirty="0"/>
          </a:p>
        </p:txBody>
      </p:sp>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378944612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40</a:t>
            </a:fld>
            <a:endParaRPr lang="en-US" altLang="en-US"/>
          </a:p>
        </p:txBody>
      </p:sp>
      <p:sp>
        <p:nvSpPr>
          <p:cNvPr id="4098" name="Rectangle 2"/>
          <p:cNvSpPr>
            <a:spLocks noGrp="1" noChangeArrowheads="1"/>
          </p:cNvSpPr>
          <p:nvPr>
            <p:ph type="title"/>
          </p:nvPr>
        </p:nvSpPr>
        <p:spPr>
          <a:ln/>
        </p:spPr>
        <p:txBody>
          <a:bodyPr/>
          <a:lstStyle/>
          <a:p>
            <a:r>
              <a:rPr lang="en-US" altLang="ko-KR" sz="3200" dirty="0">
                <a:solidFill>
                  <a:schemeClr val="tx1"/>
                </a:solidFill>
              </a:rPr>
              <a:t>Many-to-Many </a:t>
            </a:r>
            <a:r>
              <a:rPr lang="en-US" altLang="ko-KR" sz="3200" dirty="0" smtClean="0">
                <a:solidFill>
                  <a:schemeClr val="tx1"/>
                </a:solidFill>
              </a:rPr>
              <a:t>SS-TWR</a:t>
            </a:r>
            <a:endParaRPr lang="en-US" altLang="ko-KR" sz="2400" dirty="0">
              <a:solidFill>
                <a:schemeClr val="tx1"/>
              </a:solidFill>
            </a:endParaRPr>
          </a:p>
        </p:txBody>
      </p:sp>
      <p:pic>
        <p:nvPicPr>
          <p:cNvPr id="10" name="그림 9"/>
          <p:cNvPicPr/>
          <p:nvPr/>
        </p:nvPicPr>
        <p:blipFill>
          <a:blip r:embed="rId3">
            <a:extLst>
              <a:ext uri="{28A0092B-C50C-407E-A947-70E740481C1C}">
                <a14:useLocalDpi xmlns:a14="http://schemas.microsoft.com/office/drawing/2010/main" val="0"/>
              </a:ext>
            </a:extLst>
          </a:blip>
          <a:srcRect/>
          <a:stretch>
            <a:fillRect/>
          </a:stretch>
        </p:blipFill>
        <p:spPr bwMode="auto">
          <a:xfrm>
            <a:off x="611560" y="1772816"/>
            <a:ext cx="7920880" cy="4680520"/>
          </a:xfrm>
          <a:prstGeom prst="rect">
            <a:avLst/>
          </a:prstGeom>
          <a:noFill/>
          <a:ln>
            <a:noFill/>
          </a:ln>
        </p:spPr>
      </p:pic>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198501814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41</a:t>
            </a:fld>
            <a:endParaRPr lang="en-US" altLang="en-US"/>
          </a:p>
        </p:txBody>
      </p:sp>
      <p:sp>
        <p:nvSpPr>
          <p:cNvPr id="4098" name="Rectangle 2"/>
          <p:cNvSpPr>
            <a:spLocks noGrp="1" noChangeArrowheads="1"/>
          </p:cNvSpPr>
          <p:nvPr>
            <p:ph type="title"/>
          </p:nvPr>
        </p:nvSpPr>
        <p:spPr>
          <a:ln/>
        </p:spPr>
        <p:txBody>
          <a:bodyPr/>
          <a:lstStyle/>
          <a:p>
            <a:r>
              <a:rPr lang="en-US" altLang="ko-KR" sz="3200" dirty="0">
                <a:solidFill>
                  <a:schemeClr val="tx1"/>
                </a:solidFill>
              </a:rPr>
              <a:t>Many-to-Many DS-TWR</a:t>
            </a:r>
          </a:p>
        </p:txBody>
      </p:sp>
      <p:pic>
        <p:nvPicPr>
          <p:cNvPr id="10" name="그림 9"/>
          <p:cNvPicPr/>
          <p:nvPr/>
        </p:nvPicPr>
        <p:blipFill>
          <a:blip r:embed="rId3">
            <a:extLst>
              <a:ext uri="{28A0092B-C50C-407E-A947-70E740481C1C}">
                <a14:useLocalDpi xmlns:a14="http://schemas.microsoft.com/office/drawing/2010/main" val="0"/>
              </a:ext>
            </a:extLst>
          </a:blip>
          <a:srcRect/>
          <a:stretch>
            <a:fillRect/>
          </a:stretch>
        </p:blipFill>
        <p:spPr bwMode="auto">
          <a:xfrm>
            <a:off x="755576" y="1700808"/>
            <a:ext cx="7704856" cy="4752528"/>
          </a:xfrm>
          <a:prstGeom prst="rect">
            <a:avLst/>
          </a:prstGeom>
          <a:noFill/>
          <a:ln>
            <a:noFill/>
          </a:ln>
        </p:spPr>
      </p:pic>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318445963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755576" y="2420888"/>
            <a:ext cx="7772400" cy="1470025"/>
          </a:xfrm>
        </p:spPr>
        <p:txBody>
          <a:bodyPr/>
          <a:lstStyle/>
          <a:p>
            <a:r>
              <a:rPr lang="en-US" altLang="ko-KR" dirty="0" smtClean="0"/>
              <a:t>Use Cases of SS-TWR</a:t>
            </a:r>
            <a:endParaRPr lang="ko-KR" altLang="en-US" dirty="0"/>
          </a:p>
        </p:txBody>
      </p:sp>
      <p:sp>
        <p:nvSpPr>
          <p:cNvPr id="6" name="슬라이드 번호 개체 틀 5"/>
          <p:cNvSpPr>
            <a:spLocks noGrp="1"/>
          </p:cNvSpPr>
          <p:nvPr>
            <p:ph type="sldNum" sz="quarter" idx="12"/>
          </p:nvPr>
        </p:nvSpPr>
        <p:spPr/>
        <p:txBody>
          <a:bodyPr/>
          <a:lstStyle/>
          <a:p>
            <a:r>
              <a:rPr lang="en-US" altLang="en-US" dirty="0" smtClean="0"/>
              <a:t>Slide </a:t>
            </a:r>
            <a:fld id="{4EF2733A-7873-4D87-9B81-5F5F3E4A4D35}" type="slidenum">
              <a:rPr lang="en-US" altLang="en-US" smtClean="0"/>
              <a:pPr/>
              <a:t>42</a:t>
            </a:fld>
            <a:endParaRPr lang="en-US" altLang="en-US" dirty="0"/>
          </a:p>
        </p:txBody>
      </p:sp>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335365060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600" dirty="0">
                <a:ea typeface="Arial"/>
                <a:cs typeface="Arial"/>
                <a:sym typeface="Arial"/>
              </a:rPr>
              <a:t>This frame is initiating a SS-TWR and indicates </a:t>
            </a:r>
            <a:r>
              <a:rPr lang="en-US" altLang="ko-KR" sz="1600" dirty="0" smtClean="0">
                <a:ea typeface="Arial"/>
                <a:cs typeface="Arial"/>
                <a:sym typeface="Arial"/>
              </a:rPr>
              <a:t>that both initiating end and responding end do </a:t>
            </a:r>
            <a:r>
              <a:rPr lang="en-US" altLang="ko-KR" sz="1600" dirty="0">
                <a:ea typeface="Arial"/>
                <a:cs typeface="Arial"/>
                <a:sym typeface="Arial"/>
              </a:rPr>
              <a:t>not require the ranging </a:t>
            </a:r>
            <a:r>
              <a:rPr lang="en-US" altLang="ko-KR" sz="1600" dirty="0" smtClean="0">
                <a:ea typeface="Arial"/>
                <a:cs typeface="Arial"/>
                <a:sym typeface="Arial"/>
              </a:rPr>
              <a:t>result.</a:t>
            </a:r>
          </a:p>
          <a:p>
            <a:pPr defTabSz="457200">
              <a:lnSpc>
                <a:spcPct val="150000"/>
              </a:lnSpc>
              <a:spcBef>
                <a:spcPts val="400"/>
              </a:spcBef>
              <a:buFont typeface="Wingdings" panose="05000000000000000000" pitchFamily="2" charset="2"/>
              <a:buChar char="Ø"/>
              <a:defRPr sz="1800"/>
            </a:pPr>
            <a:r>
              <a:rPr lang="en-US" altLang="ko-KR" sz="1600" dirty="0">
                <a:solidFill>
                  <a:srgbClr val="FF0000"/>
                </a:solidFill>
                <a:ea typeface="Arial"/>
                <a:cs typeface="Arial"/>
                <a:sym typeface="Arial"/>
              </a:rPr>
              <a:t>I</a:t>
            </a:r>
            <a:r>
              <a:rPr lang="en-US" altLang="ko-KR" sz="1600" dirty="0" smtClean="0">
                <a:solidFill>
                  <a:srgbClr val="FF0000"/>
                </a:solidFill>
                <a:ea typeface="Arial"/>
                <a:cs typeface="Arial"/>
                <a:sym typeface="Arial"/>
              </a:rPr>
              <a:t>f </a:t>
            </a:r>
            <a:r>
              <a:rPr lang="en-US" altLang="ko-KR" sz="1600" dirty="0">
                <a:solidFill>
                  <a:srgbClr val="FF0000"/>
                </a:solidFill>
                <a:ea typeface="Arial"/>
                <a:cs typeface="Arial"/>
                <a:sym typeface="Arial"/>
              </a:rPr>
              <a:t>there is no Ranging </a:t>
            </a:r>
            <a:r>
              <a:rPr lang="en-US" altLang="ko-KR" sz="1600" dirty="0" smtClean="0">
                <a:solidFill>
                  <a:srgbClr val="FF0000"/>
                </a:solidFill>
                <a:ea typeface="Arial"/>
                <a:cs typeface="Arial"/>
                <a:sym typeface="Arial"/>
              </a:rPr>
              <a:t>Control frame </a:t>
            </a:r>
            <a:r>
              <a:rPr lang="en-US" altLang="ko-KR" sz="1600" dirty="0">
                <a:solidFill>
                  <a:srgbClr val="FF0000"/>
                </a:solidFill>
                <a:ea typeface="Arial"/>
                <a:cs typeface="Arial"/>
                <a:sym typeface="Arial"/>
              </a:rPr>
              <a:t>for the current ranging round, this ranging round follows the ranging configuration in the last Ranging Control </a:t>
            </a:r>
            <a:r>
              <a:rPr lang="en-US" altLang="ko-KR" sz="1600" dirty="0" smtClean="0">
                <a:solidFill>
                  <a:srgbClr val="FF0000"/>
                </a:solidFill>
                <a:ea typeface="Arial"/>
                <a:cs typeface="Arial"/>
                <a:sym typeface="Arial"/>
              </a:rPr>
              <a:t>frame.</a:t>
            </a:r>
            <a:endParaRPr lang="en-US" altLang="ko-KR" sz="1600" dirty="0">
              <a:solidFill>
                <a:srgbClr val="FF0000"/>
              </a:solidFill>
              <a:ea typeface="Arial"/>
              <a:cs typeface="Arial"/>
              <a:sym typeface="Arial"/>
            </a:endParaRPr>
          </a:p>
        </p:txBody>
      </p:sp>
      <p:sp>
        <p:nvSpPr>
          <p:cNvPr id="3" name="직사각형 2"/>
          <p:cNvSpPr/>
          <p:nvPr/>
        </p:nvSpPr>
        <p:spPr bwMode="auto">
          <a:xfrm>
            <a:off x="529634" y="5589240"/>
            <a:ext cx="8109746" cy="79208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aphicFrame>
        <p:nvGraphicFramePr>
          <p:cNvPr id="10" name="Table 4"/>
          <p:cNvGraphicFramePr>
            <a:graphicFrameLocks noGrp="1"/>
          </p:cNvGraphicFramePr>
          <p:nvPr>
            <p:extLst>
              <p:ext uri="{D42A27DB-BD31-4B8C-83A1-F6EECF244321}">
                <p14:modId xmlns:p14="http://schemas.microsoft.com/office/powerpoint/2010/main" val="259788583"/>
              </p:ext>
            </p:extLst>
          </p:nvPr>
        </p:nvGraphicFramePr>
        <p:xfrm>
          <a:off x="539551" y="3599979"/>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rgbClr val="FF0000"/>
                          </a:solidFill>
                        </a:rPr>
                        <a:t>00:</a:t>
                      </a:r>
                      <a:r>
                        <a:rPr lang="en-US" sz="900" b="0" baseline="0" dirty="0" smtClean="0">
                          <a:solidFill>
                            <a:srgbClr val="FF0000"/>
                          </a:solidFill>
                        </a:rPr>
                        <a:t> Unicast</a:t>
                      </a:r>
                    </a:p>
                    <a:p>
                      <a:pPr algn="l"/>
                      <a:r>
                        <a:rPr lang="en-US" sz="900" b="0" baseline="0" dirty="0" smtClean="0">
                          <a:solidFill>
                            <a:schemeClr val="tx1"/>
                          </a:solidFill>
                        </a:rPr>
                        <a:t>01: Multicast</a:t>
                      </a:r>
                    </a:p>
                    <a:p>
                      <a:pPr algn="l"/>
                      <a:r>
                        <a:rPr lang="en-US" sz="900" b="0" baseline="0" dirty="0" smtClean="0">
                          <a:solidFill>
                            <a:schemeClr val="tx1"/>
                          </a:solidFill>
                        </a:rPr>
                        <a:t>10: </a:t>
                      </a:r>
                      <a:r>
                        <a:rPr lang="en-US" sz="900" b="0" baseline="0" dirty="0" smtClean="0"/>
                        <a:t>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1</a:t>
            </a:r>
            <a:endParaRPr lang="en-US" sz="3200" dirty="0"/>
          </a:p>
        </p:txBody>
      </p:sp>
      <p:sp>
        <p:nvSpPr>
          <p:cNvPr id="13" name="평행 사변형 12"/>
          <p:cNvSpPr/>
          <p:nvPr/>
        </p:nvSpPr>
        <p:spPr bwMode="auto">
          <a:xfrm>
            <a:off x="529634" y="3366045"/>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53637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02475" y="5445224"/>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buNone/>
            </a:pPr>
            <a:r>
              <a:rPr lang="en-US" altLang="ko-KR" sz="1400" kern="0" dirty="0" smtClean="0">
                <a:latin typeface="Times New Roman"/>
                <a:ea typeface="맑은 고딕"/>
                <a:cs typeface="Times New Roman"/>
              </a:rPr>
              <a:t> </a:t>
            </a:r>
          </a:p>
          <a:p>
            <a:pPr>
              <a:buFont typeface="Wingdings" panose="05000000000000000000" pitchFamily="2" charset="2"/>
              <a:buChar char="§"/>
            </a:pPr>
            <a:r>
              <a:rPr lang="en-US" altLang="ko-KR" sz="1400" kern="0" dirty="0" smtClean="0">
                <a:latin typeface="Times New Roman"/>
                <a:ea typeface="맑은 고딕"/>
                <a:cs typeface="Times New Roman"/>
              </a:rPr>
              <a:t>Poll : -</a:t>
            </a:r>
          </a:p>
          <a:p>
            <a:pPr>
              <a:buFont typeface="Wingdings" panose="05000000000000000000" pitchFamily="2" charset="2"/>
              <a:buChar char="§"/>
            </a:pPr>
            <a:r>
              <a:rPr lang="en-US" altLang="ko-KR" sz="1400" kern="0" dirty="0" smtClean="0">
                <a:latin typeface="Times New Roman"/>
                <a:ea typeface="맑은 고딕"/>
                <a:cs typeface="Times New Roman"/>
              </a:rPr>
              <a:t>Response : -  </a:t>
            </a: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smtClean="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marL="0" indent="0">
              <a:buNone/>
            </a:pPr>
            <a:endParaRPr lang="ko-KR" altLang="en-US" sz="1400" kern="0" dirty="0" smtClean="0">
              <a:latin typeface="Times New Roman"/>
              <a:ea typeface="맑은 고딕"/>
              <a:cs typeface="Times New Roman"/>
            </a:endParaRPr>
          </a:p>
          <a:p>
            <a:pPr lvl="1">
              <a:buFont typeface="Arial" panose="020B0604020202020204" pitchFamily="34" charset="0"/>
              <a:buChar char="•"/>
            </a:pPr>
            <a:endParaRPr lang="en-US" altLang="ko-KR" sz="1400" kern="0" dirty="0" smtClean="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p:txBody>
      </p:sp>
      <p:sp>
        <p:nvSpPr>
          <p:cNvPr id="15"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43</a:t>
            </a:fld>
            <a:endParaRPr lang="en-US" altLang="en-US" dirty="0"/>
          </a:p>
        </p:txBody>
      </p:sp>
    </p:spTree>
    <p:extLst>
      <p:ext uri="{BB962C8B-B14F-4D97-AF65-F5344CB8AC3E}">
        <p14:creationId xmlns:p14="http://schemas.microsoft.com/office/powerpoint/2010/main" val="417489163"/>
      </p:ext>
    </p:extLst>
  </p:cSld>
  <p:clrMapOvr>
    <a:masterClrMapping/>
  </p:clrMapOvr>
  <p:transition spd="med"/>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491037" y="118518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800" dirty="0">
                <a:ea typeface="Arial"/>
                <a:cs typeface="Arial"/>
                <a:sym typeface="Arial"/>
              </a:rPr>
              <a:t>This frame is initiating a SS-TWR and requests that the responding end send the ranging results in its response </a:t>
            </a:r>
            <a:r>
              <a:rPr lang="en-US" altLang="ko-KR" sz="1800" dirty="0" smtClean="0">
                <a:ea typeface="Arial"/>
                <a:cs typeface="Arial"/>
                <a:sym typeface="Arial"/>
              </a:rPr>
              <a:t>frame, and the responding end does </a:t>
            </a:r>
            <a:r>
              <a:rPr lang="en-US" altLang="ko-KR" sz="1800" dirty="0">
                <a:ea typeface="Arial"/>
                <a:cs typeface="Arial"/>
                <a:sym typeface="Arial"/>
              </a:rPr>
              <a:t>not require </a:t>
            </a:r>
            <a:r>
              <a:rPr lang="en-US" altLang="ko-KR" sz="1800" dirty="0" smtClean="0">
                <a:ea typeface="Arial"/>
                <a:cs typeface="Arial"/>
                <a:sym typeface="Arial"/>
              </a:rPr>
              <a:t>ranging result from the initiating end. </a:t>
            </a:r>
            <a:endParaRPr lang="en-US" altLang="ko-KR" sz="1800" dirty="0">
              <a:ea typeface="Arial"/>
              <a:cs typeface="Arial"/>
              <a:sym typeface="Arial"/>
            </a:endParaRPr>
          </a:p>
        </p:txBody>
      </p:sp>
      <p:sp>
        <p:nvSpPr>
          <p:cNvPr id="3" name="직사각형 2"/>
          <p:cNvSpPr/>
          <p:nvPr/>
        </p:nvSpPr>
        <p:spPr bwMode="auto">
          <a:xfrm>
            <a:off x="529634" y="5154740"/>
            <a:ext cx="8109746" cy="122658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66282" y="397843"/>
            <a:ext cx="7772400" cy="1066800"/>
          </a:xfrm>
          <a:ln/>
        </p:spPr>
        <p:txBody>
          <a:bodyPr/>
          <a:lstStyle/>
          <a:p>
            <a:r>
              <a:rPr lang="en-US" sz="3200" dirty="0" smtClean="0"/>
              <a:t>Use Case 2</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16054" y="5299982"/>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Poll : Ranging Request Reply Time IE or Ranging </a:t>
            </a:r>
            <a:r>
              <a:rPr lang="en-US" altLang="ko-KR" sz="1400" kern="0" dirty="0">
                <a:solidFill>
                  <a:srgbClr val="FF0000"/>
                </a:solidFill>
                <a:latin typeface="Times New Roman"/>
                <a:ea typeface="맑은 고딕"/>
                <a:cs typeface="Times New Roman"/>
              </a:rPr>
              <a:t>Request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IE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Ranging Reply Time Instantaneous IE or Ranging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IE &amp;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Single-sided TWR (0) IE</a:t>
            </a:r>
            <a:endParaRPr lang="en-US" altLang="ko-KR" sz="1400" i="1" kern="0" dirty="0">
              <a:latin typeface="Times New Roman"/>
              <a:ea typeface="맑은 고딕"/>
              <a:cs typeface="Times New Roman"/>
            </a:endParaRPr>
          </a:p>
        </p:txBody>
      </p:sp>
      <p:graphicFrame>
        <p:nvGraphicFramePr>
          <p:cNvPr id="15" name="Table 4"/>
          <p:cNvGraphicFramePr>
            <a:graphicFrameLocks noGrp="1"/>
          </p:cNvGraphicFramePr>
          <p:nvPr>
            <p:extLst>
              <p:ext uri="{D42A27DB-BD31-4B8C-83A1-F6EECF244321}">
                <p14:modId xmlns:p14="http://schemas.microsoft.com/office/powerpoint/2010/main" val="1231356757"/>
              </p:ext>
            </p:extLst>
          </p:nvPr>
        </p:nvGraphicFramePr>
        <p:xfrm>
          <a:off x="539551" y="2807891"/>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rgbClr val="FF0000"/>
                          </a:solidFill>
                        </a:rPr>
                        <a:t>00:</a:t>
                      </a:r>
                      <a:r>
                        <a:rPr lang="en-US" sz="900" b="0" baseline="0" dirty="0" smtClean="0">
                          <a:solidFill>
                            <a:srgbClr val="FF0000"/>
                          </a:solidFill>
                        </a:rPr>
                        <a:t> Unicast</a:t>
                      </a:r>
                    </a:p>
                    <a:p>
                      <a:pPr algn="l"/>
                      <a:r>
                        <a:rPr lang="en-US" sz="900" b="0" baseline="0" dirty="0" smtClean="0">
                          <a:solidFill>
                            <a:schemeClr val="tx1"/>
                          </a:solidFill>
                        </a:rPr>
                        <a:t>01: Multicast</a:t>
                      </a:r>
                    </a:p>
                    <a:p>
                      <a:pPr algn="l"/>
                      <a:r>
                        <a:rPr lang="en-US" sz="900" b="0" baseline="0" dirty="0" smtClean="0">
                          <a:solidFill>
                            <a:schemeClr val="tx1"/>
                          </a:solidFill>
                        </a:rPr>
                        <a:t>10: </a:t>
                      </a:r>
                      <a:r>
                        <a:rPr lang="en-US" sz="900" b="0" baseline="0" dirty="0" smtClean="0"/>
                        <a:t>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6"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7"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8"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44</a:t>
            </a:fld>
            <a:endParaRPr lang="en-US" altLang="en-US" dirty="0"/>
          </a:p>
        </p:txBody>
      </p:sp>
    </p:spTree>
    <p:extLst>
      <p:ext uri="{BB962C8B-B14F-4D97-AF65-F5344CB8AC3E}">
        <p14:creationId xmlns:p14="http://schemas.microsoft.com/office/powerpoint/2010/main" val="2590262841"/>
      </p:ext>
    </p:extLst>
  </p:cSld>
  <p:clrMapOvr>
    <a:masterClrMapping/>
  </p:clrMapOvr>
  <p:transition spd="med"/>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29634" y="118518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800" dirty="0">
                <a:ea typeface="Arial"/>
                <a:cs typeface="Arial"/>
                <a:sym typeface="Arial"/>
              </a:rPr>
              <a:t>This frame is initiating a SS-TWR and requests that the responding end send the ranging results at the end of the </a:t>
            </a:r>
            <a:r>
              <a:rPr lang="en-US" altLang="ko-KR" sz="1800" dirty="0" smtClean="0">
                <a:ea typeface="Arial"/>
                <a:cs typeface="Arial"/>
                <a:sym typeface="Arial"/>
              </a:rPr>
              <a:t>exchange, and </a:t>
            </a:r>
            <a:r>
              <a:rPr lang="en-US" altLang="ko-KR" sz="1800" dirty="0">
                <a:ea typeface="Arial"/>
                <a:cs typeface="Arial"/>
                <a:sym typeface="Arial"/>
              </a:rPr>
              <a:t>the responding end does not require</a:t>
            </a:r>
            <a:r>
              <a:rPr lang="en-US" altLang="ko-KR" sz="1800" dirty="0" smtClean="0">
                <a:ea typeface="Arial"/>
                <a:cs typeface="Arial"/>
                <a:sym typeface="Arial"/>
              </a:rPr>
              <a:t> </a:t>
            </a:r>
            <a:r>
              <a:rPr lang="en-US" altLang="ko-KR" sz="1800" dirty="0">
                <a:ea typeface="Arial"/>
                <a:cs typeface="Arial"/>
                <a:sym typeface="Arial"/>
              </a:rPr>
              <a:t>ranging result from the initiating end</a:t>
            </a:r>
            <a:r>
              <a:rPr lang="en-US" altLang="ko-KR" sz="1800" dirty="0">
                <a:solidFill>
                  <a:srgbClr val="7030A0"/>
                </a:solidFill>
                <a:ea typeface="Arial"/>
                <a:cs typeface="Arial"/>
                <a:sym typeface="Arial"/>
              </a:rPr>
              <a:t>. </a:t>
            </a:r>
            <a:endParaRPr lang="en-US" altLang="ko-KR" sz="1800" dirty="0">
              <a:ea typeface="Arial"/>
              <a:cs typeface="Arial"/>
              <a:sym typeface="Arial"/>
            </a:endParaRPr>
          </a:p>
        </p:txBody>
      </p:sp>
      <p:sp>
        <p:nvSpPr>
          <p:cNvPr id="3" name="직사각형 2"/>
          <p:cNvSpPr/>
          <p:nvPr/>
        </p:nvSpPr>
        <p:spPr bwMode="auto">
          <a:xfrm>
            <a:off x="529634" y="5154740"/>
            <a:ext cx="8109746" cy="122658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77483" y="400320"/>
            <a:ext cx="7772400" cy="1066800"/>
          </a:xfrm>
          <a:ln/>
        </p:spPr>
        <p:txBody>
          <a:bodyPr/>
          <a:lstStyle/>
          <a:p>
            <a:r>
              <a:rPr lang="en-US" sz="3200" dirty="0" smtClean="0"/>
              <a:t>Use Case 3</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16054" y="5299982"/>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Poll : Ranging Request Reply Time IE or Ranging </a:t>
            </a:r>
            <a:r>
              <a:rPr lang="en-US" altLang="ko-KR" sz="1400" kern="0" dirty="0">
                <a:solidFill>
                  <a:srgbClr val="FF0000"/>
                </a:solidFill>
                <a:latin typeface="Times New Roman"/>
                <a:ea typeface="맑은 고딕"/>
                <a:cs typeface="Times New Roman"/>
              </a:rPr>
              <a:t>Request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IE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a:latin typeface="Times New Roman"/>
                <a:ea typeface="맑은 고딕"/>
                <a:cs typeface="Times New Roman"/>
              </a:rPr>
              <a:t>Response </a:t>
            </a:r>
            <a:r>
              <a:rPr lang="en-US" altLang="ko-KR" sz="1400" kern="0" smtClean="0">
                <a:latin typeface="Times New Roman"/>
                <a:ea typeface="맑은 고딕"/>
                <a:cs typeface="Times New Roman"/>
              </a:rPr>
              <a:t>: -</a:t>
            </a:r>
            <a:endParaRPr lang="en-US" altLang="ko-KR" sz="1400"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Additional Response: Ranging Reply Time Deferred IE or Ranging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Deferred IE</a:t>
            </a:r>
          </a:p>
          <a:p>
            <a:pPr marL="0" indent="0">
              <a:buNone/>
            </a:pPr>
            <a:r>
              <a:rPr lang="en-US" altLang="ko-KR" sz="1400" kern="0" dirty="0">
                <a:latin typeface="Times New Roman"/>
                <a:ea typeface="맑은 고딕"/>
                <a:cs typeface="Times New Roman"/>
              </a:rPr>
              <a:t>*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Single-sided TWR (0) IE can be included in any response message</a:t>
            </a: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i="1" kern="0" dirty="0">
              <a:latin typeface="Times New Roman"/>
              <a:ea typeface="맑은 고딕"/>
              <a:cs typeface="Times New Roman"/>
            </a:endParaRPr>
          </a:p>
          <a:p>
            <a:pPr marL="0" indent="0">
              <a:buNone/>
            </a:pPr>
            <a:endParaRPr lang="en-US" altLang="ko-KR" sz="1400" i="1" kern="0" dirty="0">
              <a:latin typeface="Times New Roman"/>
              <a:ea typeface="맑은 고딕"/>
              <a:cs typeface="Times New Roman"/>
            </a:endParaRPr>
          </a:p>
          <a:p>
            <a:pPr marL="0" indent="0">
              <a:buNone/>
            </a:pPr>
            <a:endParaRPr lang="en-US" altLang="ko-KR" sz="1400" kern="0" dirty="0">
              <a:latin typeface="Times New Roman"/>
              <a:ea typeface="맑은 고딕"/>
              <a:cs typeface="Times New Roman"/>
            </a:endParaRPr>
          </a:p>
        </p:txBody>
      </p:sp>
      <p:graphicFrame>
        <p:nvGraphicFramePr>
          <p:cNvPr id="15" name="Table 4"/>
          <p:cNvGraphicFramePr>
            <a:graphicFrameLocks noGrp="1"/>
          </p:cNvGraphicFramePr>
          <p:nvPr>
            <p:extLst>
              <p:ext uri="{D42A27DB-BD31-4B8C-83A1-F6EECF244321}">
                <p14:modId xmlns:p14="http://schemas.microsoft.com/office/powerpoint/2010/main" val="1902475111"/>
              </p:ext>
            </p:extLst>
          </p:nvPr>
        </p:nvGraphicFramePr>
        <p:xfrm>
          <a:off x="539551" y="2807891"/>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rgbClr val="FF0000"/>
                          </a:solidFill>
                        </a:rPr>
                        <a:t>00:</a:t>
                      </a:r>
                      <a:r>
                        <a:rPr lang="en-US" sz="900" b="0" baseline="0" dirty="0" smtClean="0">
                          <a:solidFill>
                            <a:srgbClr val="FF0000"/>
                          </a:solidFill>
                        </a:rPr>
                        <a:t> Unicast</a:t>
                      </a:r>
                    </a:p>
                    <a:p>
                      <a:pPr algn="l"/>
                      <a:r>
                        <a:rPr lang="en-US" sz="900" b="0" baseline="0" dirty="0" smtClean="0">
                          <a:solidFill>
                            <a:schemeClr val="tx1"/>
                          </a:solidFill>
                        </a:rPr>
                        <a:t>01: Multicast</a:t>
                      </a:r>
                    </a:p>
                    <a:p>
                      <a:pPr algn="l"/>
                      <a:r>
                        <a:rPr lang="en-US" sz="900" b="0" baseline="0" dirty="0" smtClean="0">
                          <a:solidFill>
                            <a:schemeClr val="tx1"/>
                          </a:solidFill>
                        </a:rPr>
                        <a:t>10: </a:t>
                      </a:r>
                      <a:r>
                        <a:rPr lang="en-US" sz="900" b="0" baseline="0" dirty="0" smtClean="0"/>
                        <a:t>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rgbClr val="FF0000"/>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45</a:t>
            </a:fld>
            <a:endParaRPr lang="en-US" altLang="en-US" dirty="0"/>
          </a:p>
        </p:txBody>
      </p:sp>
    </p:spTree>
    <p:extLst>
      <p:ext uri="{BB962C8B-B14F-4D97-AF65-F5344CB8AC3E}">
        <p14:creationId xmlns:p14="http://schemas.microsoft.com/office/powerpoint/2010/main" val="4150453583"/>
      </p:ext>
    </p:extLst>
  </p:cSld>
  <p:clrMapOvr>
    <a:masterClrMapping/>
  </p:clrMapOvr>
  <p:transition spd="med"/>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6485" y="1042392"/>
            <a:ext cx="8136906"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spcBef>
                <a:spcPts val="400"/>
              </a:spcBef>
              <a:buFont typeface="Wingdings" panose="05000000000000000000" pitchFamily="2" charset="2"/>
              <a:buChar char="§"/>
              <a:defRPr sz="1800"/>
            </a:pPr>
            <a:r>
              <a:rPr lang="en-US" altLang="ko-KR" sz="1600" dirty="0" smtClean="0">
                <a:ea typeface="Arial"/>
                <a:cs typeface="Arial"/>
                <a:sym typeface="Arial"/>
              </a:rPr>
              <a:t>Use Case 4 : This </a:t>
            </a:r>
            <a:r>
              <a:rPr lang="en-US" altLang="ko-KR" sz="1600" dirty="0">
                <a:ea typeface="Arial"/>
                <a:cs typeface="Arial"/>
                <a:sym typeface="Arial"/>
              </a:rPr>
              <a:t>frame is initiating a multicast SS-TWR and indicates that the initiating end does not require the ranging </a:t>
            </a:r>
            <a:r>
              <a:rPr lang="en-US" altLang="ko-KR" sz="1600" dirty="0" smtClean="0">
                <a:ea typeface="Arial"/>
                <a:cs typeface="Arial"/>
                <a:sym typeface="Arial"/>
              </a:rPr>
              <a:t>result,</a:t>
            </a:r>
            <a:r>
              <a:rPr lang="en-US" altLang="ko-KR" sz="1600" dirty="0">
                <a:solidFill>
                  <a:srgbClr val="7030A0"/>
                </a:solidFill>
                <a:ea typeface="Arial"/>
                <a:cs typeface="Arial"/>
                <a:sym typeface="Arial"/>
              </a:rPr>
              <a:t> and </a:t>
            </a:r>
            <a:r>
              <a:rPr lang="en-US" altLang="ko-KR" sz="1600" dirty="0">
                <a:ea typeface="Arial"/>
                <a:cs typeface="Arial"/>
                <a:sym typeface="Arial"/>
              </a:rPr>
              <a:t>the responding </a:t>
            </a:r>
            <a:r>
              <a:rPr lang="en-US" altLang="ko-KR" sz="1600" dirty="0" smtClean="0">
                <a:ea typeface="Arial"/>
                <a:cs typeface="Arial"/>
                <a:sym typeface="Arial"/>
              </a:rPr>
              <a:t>ends do not require </a:t>
            </a:r>
            <a:r>
              <a:rPr lang="en-US" altLang="ko-KR" sz="1600" dirty="0">
                <a:ea typeface="Arial"/>
                <a:cs typeface="Arial"/>
                <a:sym typeface="Arial"/>
              </a:rPr>
              <a:t>ranging result from the initiating </a:t>
            </a:r>
            <a:r>
              <a:rPr lang="en-US" altLang="ko-KR" sz="1600" dirty="0" smtClean="0">
                <a:ea typeface="Arial"/>
                <a:cs typeface="Arial"/>
                <a:sym typeface="Arial"/>
              </a:rPr>
              <a:t>end.</a:t>
            </a:r>
          </a:p>
          <a:p>
            <a:pPr defTabSz="457200">
              <a:spcBef>
                <a:spcPts val="400"/>
              </a:spcBef>
              <a:buFont typeface="Wingdings" panose="05000000000000000000" pitchFamily="2" charset="2"/>
              <a:buChar char="§"/>
              <a:defRPr sz="1800"/>
            </a:pPr>
            <a:r>
              <a:rPr lang="en-US" altLang="ko-KR" sz="1600" dirty="0" smtClean="0">
                <a:ea typeface="Arial"/>
                <a:cs typeface="Arial"/>
                <a:sym typeface="Arial"/>
              </a:rPr>
              <a:t>Use Case 5 : This frame is initiating a multicast SS-TWR and requests that the responding end send the ranging results in its response frame, and </a:t>
            </a:r>
            <a:r>
              <a:rPr lang="en-US" altLang="ko-KR" sz="1600" dirty="0">
                <a:ea typeface="Arial"/>
                <a:cs typeface="Arial"/>
                <a:sym typeface="Arial"/>
              </a:rPr>
              <a:t>the responding </a:t>
            </a:r>
            <a:r>
              <a:rPr lang="en-US" altLang="ko-KR" sz="1600" dirty="0" smtClean="0">
                <a:ea typeface="Arial"/>
                <a:cs typeface="Arial"/>
                <a:sym typeface="Arial"/>
              </a:rPr>
              <a:t>ends do not require </a:t>
            </a:r>
            <a:r>
              <a:rPr lang="en-US" altLang="ko-KR" sz="1600" dirty="0">
                <a:ea typeface="Arial"/>
                <a:cs typeface="Arial"/>
                <a:sym typeface="Arial"/>
              </a:rPr>
              <a:t>ranging result from the initiating </a:t>
            </a:r>
            <a:r>
              <a:rPr lang="en-US" altLang="ko-KR" sz="1600" dirty="0" smtClean="0">
                <a:ea typeface="Arial"/>
                <a:cs typeface="Arial"/>
                <a:sym typeface="Arial"/>
              </a:rPr>
              <a:t>end.</a:t>
            </a:r>
          </a:p>
          <a:p>
            <a:pPr defTabSz="457200">
              <a:spcBef>
                <a:spcPts val="400"/>
              </a:spcBef>
              <a:buFont typeface="Wingdings" panose="05000000000000000000" pitchFamily="2" charset="2"/>
              <a:buChar char="§"/>
              <a:defRPr sz="1800"/>
            </a:pPr>
            <a:r>
              <a:rPr lang="en-US" altLang="ko-KR" sz="1600" dirty="0" smtClean="0">
                <a:ea typeface="Arial"/>
                <a:cs typeface="Arial"/>
                <a:sym typeface="Arial"/>
              </a:rPr>
              <a:t>Use Case 6 : This </a:t>
            </a:r>
            <a:r>
              <a:rPr lang="en-US" altLang="ko-KR" sz="1600" dirty="0">
                <a:ea typeface="Arial"/>
                <a:cs typeface="Arial"/>
                <a:sym typeface="Arial"/>
              </a:rPr>
              <a:t>frame is initiating a multicast SS-TWR and requests that the responding end send the ranging results at the end of the </a:t>
            </a:r>
            <a:r>
              <a:rPr lang="en-US" altLang="ko-KR" sz="1600" dirty="0" smtClean="0">
                <a:ea typeface="Arial"/>
                <a:cs typeface="Arial"/>
                <a:sym typeface="Arial"/>
              </a:rPr>
              <a:t>exchange,</a:t>
            </a:r>
            <a:r>
              <a:rPr lang="en-US" altLang="ko-KR" sz="1600" dirty="0">
                <a:ea typeface="Arial"/>
                <a:cs typeface="Arial"/>
                <a:sym typeface="Arial"/>
              </a:rPr>
              <a:t> and the responding </a:t>
            </a:r>
            <a:r>
              <a:rPr lang="en-US" altLang="ko-KR" sz="1600" dirty="0" smtClean="0">
                <a:ea typeface="Arial"/>
                <a:cs typeface="Arial"/>
                <a:sym typeface="Arial"/>
              </a:rPr>
              <a:t>ends do not </a:t>
            </a:r>
            <a:r>
              <a:rPr lang="en-US" altLang="ko-KR" sz="1600" dirty="0">
                <a:ea typeface="Arial"/>
                <a:cs typeface="Arial"/>
                <a:sym typeface="Arial"/>
              </a:rPr>
              <a:t>require</a:t>
            </a:r>
            <a:r>
              <a:rPr lang="en-US" altLang="ko-KR" sz="1600" dirty="0" smtClean="0">
                <a:ea typeface="Arial"/>
                <a:cs typeface="Arial"/>
                <a:sym typeface="Arial"/>
              </a:rPr>
              <a:t> </a:t>
            </a:r>
            <a:r>
              <a:rPr lang="en-US" altLang="ko-KR" sz="1600" dirty="0">
                <a:ea typeface="Arial"/>
                <a:cs typeface="Arial"/>
                <a:sym typeface="Arial"/>
              </a:rPr>
              <a:t>ranging result from the initiating </a:t>
            </a:r>
            <a:r>
              <a:rPr lang="en-US" altLang="ko-KR" sz="1600" dirty="0" smtClean="0">
                <a:ea typeface="Arial"/>
                <a:cs typeface="Arial"/>
                <a:sym typeface="Arial"/>
              </a:rPr>
              <a:t>end</a:t>
            </a:r>
            <a:r>
              <a:rPr lang="en-US" altLang="ko-KR" sz="1600" dirty="0" smtClean="0">
                <a:solidFill>
                  <a:srgbClr val="7030A0"/>
                </a:solidFill>
                <a:ea typeface="Arial"/>
                <a:cs typeface="Arial"/>
                <a:sym typeface="Arial"/>
              </a:rPr>
              <a:t>.</a:t>
            </a:r>
            <a:endParaRPr lang="en-US" altLang="ko-KR" sz="1600" dirty="0">
              <a:ea typeface="Arial"/>
              <a:cs typeface="Arial"/>
              <a:sym typeface="Arial"/>
            </a:endParaRPr>
          </a:p>
          <a:p>
            <a:pPr defTabSz="457200">
              <a:spcBef>
                <a:spcPts val="400"/>
              </a:spcBef>
              <a:buFont typeface="Wingdings" panose="05000000000000000000" pitchFamily="2" charset="2"/>
              <a:buChar char="§"/>
              <a:defRPr sz="1800"/>
            </a:pPr>
            <a:endParaRPr lang="en-US" altLang="ko-KR" sz="1600" dirty="0">
              <a:ea typeface="Arial"/>
              <a:cs typeface="Arial"/>
              <a:sym typeface="Arial"/>
            </a:endParaRPr>
          </a:p>
          <a:p>
            <a:pPr defTabSz="457200">
              <a:spcBef>
                <a:spcPts val="400"/>
              </a:spcBef>
              <a:buFont typeface="Wingdings" panose="05000000000000000000" pitchFamily="2" charset="2"/>
              <a:buChar char="§"/>
              <a:defRPr sz="1800"/>
            </a:pPr>
            <a:endParaRPr lang="en-US" altLang="ko-KR" sz="1600" dirty="0">
              <a:ea typeface="Arial"/>
              <a:cs typeface="Arial"/>
              <a:sym typeface="Arial"/>
            </a:endParaRPr>
          </a:p>
        </p:txBody>
      </p:sp>
      <p:sp>
        <p:nvSpPr>
          <p:cNvPr id="3" name="직사각형 2"/>
          <p:cNvSpPr/>
          <p:nvPr/>
        </p:nvSpPr>
        <p:spPr bwMode="auto">
          <a:xfrm>
            <a:off x="484369" y="5958749"/>
            <a:ext cx="8109746" cy="504056"/>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53042" y="322108"/>
            <a:ext cx="7772400" cy="1066800"/>
          </a:xfrm>
          <a:ln/>
        </p:spPr>
        <p:txBody>
          <a:bodyPr/>
          <a:lstStyle/>
          <a:p>
            <a:r>
              <a:rPr lang="en-US" sz="3200" dirty="0" smtClean="0"/>
              <a:t>Use Case 4 - 6</a:t>
            </a:r>
            <a:endParaRPr lang="en-US" sz="3200" dirty="0"/>
          </a:p>
        </p:txBody>
      </p:sp>
      <p:sp>
        <p:nvSpPr>
          <p:cNvPr id="13" name="평행 사변형 12"/>
          <p:cNvSpPr/>
          <p:nvPr/>
        </p:nvSpPr>
        <p:spPr bwMode="auto">
          <a:xfrm>
            <a:off x="481910" y="364038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485807" y="5733256"/>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02475" y="6007361"/>
            <a:ext cx="8136905" cy="45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buNone/>
            </a:pPr>
            <a:r>
              <a:rPr lang="en-US" altLang="ko-KR" sz="1400" kern="0" dirty="0">
                <a:latin typeface="Times New Roman"/>
                <a:ea typeface="맑은 고딕"/>
                <a:cs typeface="Times New Roman"/>
              </a:rPr>
              <a:t>For </a:t>
            </a:r>
            <a:r>
              <a:rPr lang="en-US" altLang="ko-KR" sz="1400" kern="0" dirty="0" smtClean="0">
                <a:latin typeface="Times New Roman"/>
                <a:ea typeface="맑은 고딕"/>
                <a:cs typeface="Times New Roman"/>
              </a:rPr>
              <a:t>Use Case 4</a:t>
            </a:r>
            <a:r>
              <a:rPr lang="en-US" altLang="ko-KR" sz="1400" kern="0" dirty="0">
                <a:latin typeface="Times New Roman"/>
                <a:ea typeface="맑은 고딕"/>
                <a:cs typeface="Times New Roman"/>
              </a:rPr>
              <a:t>, 5 and 6, the same IEs are included in frame with </a:t>
            </a:r>
            <a:r>
              <a:rPr lang="en-US" altLang="ko-KR" sz="1400" kern="0" dirty="0" smtClean="0">
                <a:latin typeface="Times New Roman"/>
                <a:ea typeface="맑은 고딕"/>
                <a:cs typeface="Times New Roman"/>
              </a:rPr>
              <a:t>Use Case 1, 2 </a:t>
            </a:r>
            <a:r>
              <a:rPr lang="en-US" altLang="ko-KR" sz="1400" kern="0" dirty="0">
                <a:latin typeface="Times New Roman"/>
                <a:ea typeface="맑은 고딕"/>
                <a:cs typeface="Times New Roman"/>
              </a:rPr>
              <a:t>and </a:t>
            </a:r>
            <a:r>
              <a:rPr lang="en-US" altLang="ko-KR" sz="1400" kern="0" dirty="0" smtClean="0">
                <a:latin typeface="Times New Roman"/>
                <a:ea typeface="맑은 고딕"/>
                <a:cs typeface="Times New Roman"/>
              </a:rPr>
              <a:t>3, </a:t>
            </a:r>
            <a:r>
              <a:rPr lang="en-US" altLang="ko-KR" sz="1400" kern="0" dirty="0">
                <a:latin typeface="Times New Roman"/>
                <a:ea typeface="맑은 고딕"/>
                <a:cs typeface="Times New Roman"/>
              </a:rPr>
              <a:t>respectively  </a:t>
            </a: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marL="0" indent="0">
              <a:buNone/>
            </a:pPr>
            <a:endParaRPr lang="ko-KR" altLang="en-US" sz="1400" kern="0" dirty="0">
              <a:latin typeface="Times New Roman"/>
              <a:ea typeface="맑은 고딕"/>
              <a:cs typeface="Times New Roman"/>
            </a:endParaRPr>
          </a:p>
          <a:p>
            <a:pPr lvl="1">
              <a:buFont typeface="Arial" panose="020B0604020202020204" pitchFamily="34" charset="0"/>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p:txBody>
      </p:sp>
      <p:graphicFrame>
        <p:nvGraphicFramePr>
          <p:cNvPr id="15" name="Table 4"/>
          <p:cNvGraphicFramePr>
            <a:graphicFrameLocks noGrp="1"/>
          </p:cNvGraphicFramePr>
          <p:nvPr>
            <p:extLst>
              <p:ext uri="{D42A27DB-BD31-4B8C-83A1-F6EECF244321}">
                <p14:modId xmlns:p14="http://schemas.microsoft.com/office/powerpoint/2010/main" val="2426743553"/>
              </p:ext>
            </p:extLst>
          </p:nvPr>
        </p:nvGraphicFramePr>
        <p:xfrm>
          <a:off x="484369" y="3874321"/>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rgbClr val="FF0000"/>
                          </a:solidFill>
                        </a:rPr>
                        <a:t>01: Multicast</a:t>
                      </a:r>
                    </a:p>
                    <a:p>
                      <a:pPr algn="l"/>
                      <a:r>
                        <a:rPr lang="en-US" sz="900" b="0" baseline="0" dirty="0" smtClean="0">
                          <a:solidFill>
                            <a:schemeClr val="tx1"/>
                          </a:solidFill>
                        </a:rPr>
                        <a:t>10: </a:t>
                      </a:r>
                      <a:r>
                        <a:rPr lang="en-US" sz="900" b="0" baseline="0" dirty="0" smtClean="0"/>
                        <a:t>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rgbClr val="FF0000"/>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46</a:t>
            </a:fld>
            <a:endParaRPr lang="en-US" altLang="en-US" dirty="0"/>
          </a:p>
        </p:txBody>
      </p:sp>
    </p:spTree>
    <p:extLst>
      <p:ext uri="{BB962C8B-B14F-4D97-AF65-F5344CB8AC3E}">
        <p14:creationId xmlns:p14="http://schemas.microsoft.com/office/powerpoint/2010/main" val="238792518"/>
      </p:ext>
    </p:extLst>
  </p:cSld>
  <p:clrMapOvr>
    <a:masterClrMapping/>
  </p:clrMapOvr>
  <p:transition spd="med"/>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400" dirty="0">
                <a:ea typeface="Arial"/>
                <a:cs typeface="Arial"/>
                <a:sym typeface="Arial"/>
              </a:rPr>
              <a:t>This frame is a Ranging Control frame</a:t>
            </a:r>
            <a:r>
              <a:rPr lang="en-US" altLang="ko-KR" sz="1400" dirty="0" smtClean="0">
                <a:ea typeface="Arial"/>
                <a:cs typeface="Arial"/>
                <a:sym typeface="Arial"/>
              </a:rPr>
              <a:t> </a:t>
            </a:r>
            <a:r>
              <a:rPr lang="en-US" altLang="ko-KR" sz="1400" dirty="0">
                <a:ea typeface="Arial"/>
                <a:cs typeface="Arial"/>
                <a:sym typeface="Arial"/>
              </a:rPr>
              <a:t>for a multicast SS-TWR and the initiating end does not require the ranging </a:t>
            </a:r>
            <a:r>
              <a:rPr lang="en-US" altLang="ko-KR" sz="1400" dirty="0" smtClean="0">
                <a:ea typeface="Arial"/>
                <a:cs typeface="Arial"/>
                <a:sym typeface="Arial"/>
              </a:rPr>
              <a:t>results, </a:t>
            </a:r>
            <a:r>
              <a:rPr lang="en-US" altLang="ko-KR" sz="1400" dirty="0">
                <a:ea typeface="Arial"/>
                <a:cs typeface="Arial"/>
                <a:sym typeface="Arial"/>
              </a:rPr>
              <a:t>and the responding </a:t>
            </a:r>
            <a:r>
              <a:rPr lang="en-US" altLang="ko-KR" sz="1400" dirty="0" smtClean="0">
                <a:ea typeface="Arial"/>
                <a:cs typeface="Arial"/>
                <a:sym typeface="Arial"/>
              </a:rPr>
              <a:t>ends do not </a:t>
            </a:r>
            <a:r>
              <a:rPr lang="en-US" altLang="ko-KR" sz="1400" dirty="0">
                <a:ea typeface="Arial"/>
                <a:cs typeface="Arial"/>
                <a:sym typeface="Arial"/>
              </a:rPr>
              <a:t>require</a:t>
            </a:r>
            <a:r>
              <a:rPr lang="en-US" altLang="ko-KR" sz="1400" dirty="0" smtClean="0">
                <a:ea typeface="Arial"/>
                <a:cs typeface="Arial"/>
                <a:sym typeface="Arial"/>
              </a:rPr>
              <a:t> </a:t>
            </a:r>
            <a:r>
              <a:rPr lang="en-US" altLang="ko-KR" sz="1400" dirty="0">
                <a:ea typeface="Arial"/>
                <a:cs typeface="Arial"/>
                <a:sym typeface="Arial"/>
              </a:rPr>
              <a:t>ranging result from the initiating </a:t>
            </a:r>
            <a:r>
              <a:rPr lang="en-US" altLang="ko-KR" sz="1400" dirty="0" smtClean="0">
                <a:ea typeface="Arial"/>
                <a:cs typeface="Arial"/>
                <a:sym typeface="Arial"/>
              </a:rPr>
              <a:t>end.</a:t>
            </a:r>
            <a:endParaRPr lang="en-US" altLang="ko-KR" sz="1400" dirty="0">
              <a:ea typeface="Arial"/>
              <a:cs typeface="Arial"/>
              <a:sym typeface="Arial"/>
            </a:endParaRPr>
          </a:p>
        </p:txBody>
      </p:sp>
      <p:sp>
        <p:nvSpPr>
          <p:cNvPr id="3" name="직사각형 2"/>
          <p:cNvSpPr/>
          <p:nvPr/>
        </p:nvSpPr>
        <p:spPr bwMode="auto">
          <a:xfrm>
            <a:off x="529634" y="5154740"/>
            <a:ext cx="8109746" cy="122658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7</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16054" y="5299982"/>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smtClean="0">
                <a:latin typeface="Times New Roman"/>
                <a:ea typeface="맑은 고딕"/>
                <a:cs typeface="Times New Roman"/>
              </a:rPr>
              <a:t>Ranging Control </a:t>
            </a:r>
            <a:r>
              <a:rPr lang="en-US" altLang="ko-KR" sz="1400" kern="0" dirty="0">
                <a:latin typeface="Times New Roman"/>
                <a:ea typeface="맑은 고딕"/>
                <a:cs typeface="Times New Roman"/>
              </a:rPr>
              <a:t>: Ranging Control IE   </a:t>
            </a:r>
          </a:p>
          <a:p>
            <a:pPr>
              <a:buFont typeface="Wingdings" panose="05000000000000000000" pitchFamily="2" charset="2"/>
              <a:buChar char="§"/>
            </a:pPr>
            <a:r>
              <a:rPr lang="en-US" altLang="ko-KR" sz="1400" kern="0" dirty="0">
                <a:latin typeface="Times New Roman"/>
                <a:ea typeface="맑은 고딕"/>
                <a:cs typeface="Times New Roman"/>
              </a:rPr>
              <a:t>Poll : </a:t>
            </a:r>
            <a:r>
              <a:rPr lang="en-US" altLang="ko-KR" sz="1400" kern="0" dirty="0" smtClean="0">
                <a:latin typeface="Times New Roman"/>
                <a:ea typeface="맑은 고딕"/>
                <a:cs typeface="Times New Roman"/>
              </a:rPr>
              <a:t>-</a:t>
            </a:r>
            <a:endParaRPr lang="en-US" altLang="ko-KR" sz="1400"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a:t>
            </a:r>
          </a:p>
        </p:txBody>
      </p:sp>
      <p:graphicFrame>
        <p:nvGraphicFramePr>
          <p:cNvPr id="15" name="Table 4"/>
          <p:cNvGraphicFramePr>
            <a:graphicFrameLocks noGrp="1"/>
          </p:cNvGraphicFramePr>
          <p:nvPr>
            <p:extLst>
              <p:ext uri="{D42A27DB-BD31-4B8C-83A1-F6EECF244321}">
                <p14:modId xmlns:p14="http://schemas.microsoft.com/office/powerpoint/2010/main" val="1168993897"/>
              </p:ext>
            </p:extLst>
          </p:nvPr>
        </p:nvGraphicFramePr>
        <p:xfrm>
          <a:off x="538687" y="2805820"/>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rgbClr val="FF0000"/>
                          </a:solidFill>
                        </a:rPr>
                        <a:t>01: Multicast</a:t>
                      </a:r>
                    </a:p>
                    <a:p>
                      <a:pPr algn="l"/>
                      <a:r>
                        <a:rPr lang="en-US" sz="900" b="0" baseline="0" dirty="0" smtClean="0">
                          <a:solidFill>
                            <a:schemeClr val="tx1"/>
                          </a:solidFill>
                        </a:rPr>
                        <a:t>10: </a:t>
                      </a:r>
                      <a:r>
                        <a:rPr lang="en-US" sz="900" b="0" baseline="0" dirty="0" smtClean="0"/>
                        <a:t>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47</a:t>
            </a:fld>
            <a:endParaRPr lang="en-US" altLang="en-US" dirty="0"/>
          </a:p>
        </p:txBody>
      </p:sp>
    </p:spTree>
    <p:extLst>
      <p:ext uri="{BB962C8B-B14F-4D97-AF65-F5344CB8AC3E}">
        <p14:creationId xmlns:p14="http://schemas.microsoft.com/office/powerpoint/2010/main" val="2074010295"/>
      </p:ext>
    </p:extLst>
  </p:cSld>
  <p:clrMapOvr>
    <a:masterClrMapping/>
  </p:clrMapOvr>
  <p:transition spd="med"/>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400" dirty="0">
                <a:ea typeface="Arial"/>
                <a:cs typeface="Arial"/>
                <a:sym typeface="Arial"/>
              </a:rPr>
              <a:t>This frame is a </a:t>
            </a:r>
            <a:r>
              <a:rPr lang="en-US" altLang="ko-KR" sz="1400" dirty="0" smtClean="0">
                <a:ea typeface="Arial"/>
                <a:cs typeface="Arial"/>
                <a:sym typeface="Arial"/>
              </a:rPr>
              <a:t>Ranging Control frame for </a:t>
            </a:r>
            <a:r>
              <a:rPr lang="en-US" altLang="ko-KR" sz="1400" dirty="0">
                <a:ea typeface="Arial"/>
                <a:cs typeface="Arial"/>
                <a:sym typeface="Arial"/>
              </a:rPr>
              <a:t>a multicast SS-TWR and requests that the responding end send the ranging results in its response </a:t>
            </a:r>
            <a:r>
              <a:rPr lang="en-US" altLang="ko-KR" sz="1400" dirty="0" smtClean="0">
                <a:ea typeface="Arial"/>
                <a:cs typeface="Arial"/>
                <a:sym typeface="Arial"/>
              </a:rPr>
              <a:t>frame</a:t>
            </a:r>
            <a:r>
              <a:rPr lang="en-US" altLang="ko-KR" sz="1400" dirty="0" smtClean="0">
                <a:solidFill>
                  <a:srgbClr val="7030A0"/>
                </a:solidFill>
                <a:ea typeface="Arial"/>
                <a:cs typeface="Arial"/>
                <a:sym typeface="Arial"/>
              </a:rPr>
              <a:t>, </a:t>
            </a:r>
            <a:r>
              <a:rPr lang="en-US" altLang="ko-KR" sz="1400" dirty="0" smtClean="0">
                <a:ea typeface="Arial"/>
                <a:cs typeface="Arial"/>
                <a:sym typeface="Arial"/>
              </a:rPr>
              <a:t>and </a:t>
            </a:r>
            <a:r>
              <a:rPr lang="en-US" altLang="ko-KR" sz="1400" dirty="0">
                <a:ea typeface="Arial"/>
                <a:cs typeface="Arial"/>
                <a:sym typeface="Arial"/>
              </a:rPr>
              <a:t>the responding </a:t>
            </a:r>
            <a:r>
              <a:rPr lang="en-US" altLang="ko-KR" sz="1400" dirty="0" smtClean="0">
                <a:ea typeface="Arial"/>
                <a:cs typeface="Arial"/>
                <a:sym typeface="Arial"/>
              </a:rPr>
              <a:t>ends do not </a:t>
            </a:r>
            <a:r>
              <a:rPr lang="en-US" altLang="ko-KR" sz="1400" dirty="0">
                <a:ea typeface="Arial"/>
                <a:cs typeface="Arial"/>
                <a:sym typeface="Arial"/>
              </a:rPr>
              <a:t>require</a:t>
            </a:r>
            <a:r>
              <a:rPr lang="en-US" altLang="ko-KR" sz="1400" dirty="0" smtClean="0">
                <a:ea typeface="Arial"/>
                <a:cs typeface="Arial"/>
                <a:sym typeface="Arial"/>
              </a:rPr>
              <a:t> </a:t>
            </a:r>
            <a:r>
              <a:rPr lang="en-US" altLang="ko-KR" sz="1400" dirty="0">
                <a:ea typeface="Arial"/>
                <a:cs typeface="Arial"/>
                <a:sym typeface="Arial"/>
              </a:rPr>
              <a:t>ranging result from the initiating end</a:t>
            </a:r>
            <a:r>
              <a:rPr lang="en-US" altLang="ko-KR" sz="1400" dirty="0" smtClean="0">
                <a:ea typeface="Arial"/>
                <a:cs typeface="Arial"/>
                <a:sym typeface="Arial"/>
              </a:rPr>
              <a:t>.</a:t>
            </a:r>
            <a:endParaRPr lang="en-US" altLang="ko-KR" sz="1400" dirty="0">
              <a:ea typeface="Arial"/>
              <a:cs typeface="Arial"/>
              <a:sym typeface="Arial"/>
            </a:endParaRPr>
          </a:p>
        </p:txBody>
      </p:sp>
      <p:sp>
        <p:nvSpPr>
          <p:cNvPr id="3" name="직사각형 2"/>
          <p:cNvSpPr/>
          <p:nvPr/>
        </p:nvSpPr>
        <p:spPr bwMode="auto">
          <a:xfrm>
            <a:off x="529634" y="5154740"/>
            <a:ext cx="8109746" cy="122658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8</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16054" y="5299982"/>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Ranging Control : Ranging Control IE</a:t>
            </a:r>
          </a:p>
          <a:p>
            <a:pPr>
              <a:buFont typeface="Wingdings" panose="05000000000000000000" pitchFamily="2" charset="2"/>
              <a:buChar char="§"/>
            </a:pPr>
            <a:r>
              <a:rPr lang="en-US" altLang="ko-KR" sz="1400" kern="0" dirty="0">
                <a:latin typeface="Times New Roman"/>
                <a:ea typeface="맑은 고딕"/>
                <a:cs typeface="Times New Roman"/>
              </a:rPr>
              <a:t>Poll : Ranging Request Reply Time IE or Ranging </a:t>
            </a:r>
            <a:r>
              <a:rPr lang="en-US" altLang="ko-KR" sz="1400" kern="0" dirty="0">
                <a:solidFill>
                  <a:srgbClr val="FF0000"/>
                </a:solidFill>
                <a:latin typeface="Times New Roman"/>
                <a:ea typeface="맑은 고딕"/>
                <a:cs typeface="Times New Roman"/>
              </a:rPr>
              <a:t>Request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IE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Ranging Reply Time Instantaneous IE or Ranging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IE &amp;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Single-sided TWR (0) IE</a:t>
            </a:r>
            <a:r>
              <a:rPr lang="en-US" altLang="ko-KR" sz="1400" kern="0" dirty="0">
                <a:latin typeface="Times New Roman"/>
                <a:ea typeface="맑은 고딕"/>
                <a:cs typeface="Times New Roman"/>
              </a:rPr>
              <a:t>  </a:t>
            </a:r>
          </a:p>
        </p:txBody>
      </p:sp>
      <p:graphicFrame>
        <p:nvGraphicFramePr>
          <p:cNvPr id="15" name="Table 4"/>
          <p:cNvGraphicFramePr>
            <a:graphicFrameLocks noGrp="1"/>
          </p:cNvGraphicFramePr>
          <p:nvPr>
            <p:extLst>
              <p:ext uri="{D42A27DB-BD31-4B8C-83A1-F6EECF244321}">
                <p14:modId xmlns:p14="http://schemas.microsoft.com/office/powerpoint/2010/main" val="2237505469"/>
              </p:ext>
            </p:extLst>
          </p:nvPr>
        </p:nvGraphicFramePr>
        <p:xfrm>
          <a:off x="538687" y="2805820"/>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rgbClr val="FF0000"/>
                          </a:solidFill>
                        </a:rPr>
                        <a:t>01: Multicast</a:t>
                      </a:r>
                    </a:p>
                    <a:p>
                      <a:pPr algn="l"/>
                      <a:r>
                        <a:rPr lang="en-US" sz="900" b="0" baseline="0" dirty="0" smtClean="0">
                          <a:solidFill>
                            <a:schemeClr val="tx1"/>
                          </a:solidFill>
                        </a:rPr>
                        <a:t>10: </a:t>
                      </a:r>
                      <a:r>
                        <a:rPr lang="en-US" sz="900" b="0" baseline="0" dirty="0" smtClean="0"/>
                        <a:t>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48</a:t>
            </a:fld>
            <a:endParaRPr lang="en-US" altLang="en-US" dirty="0"/>
          </a:p>
        </p:txBody>
      </p:sp>
    </p:spTree>
    <p:extLst>
      <p:ext uri="{BB962C8B-B14F-4D97-AF65-F5344CB8AC3E}">
        <p14:creationId xmlns:p14="http://schemas.microsoft.com/office/powerpoint/2010/main" val="3087760619"/>
      </p:ext>
    </p:extLst>
  </p:cSld>
  <p:clrMapOvr>
    <a:masterClrMapping/>
  </p:clrMapOvr>
  <p:transition spd="med"/>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400" dirty="0">
                <a:ea typeface="Arial"/>
                <a:cs typeface="Arial"/>
                <a:sym typeface="Arial"/>
              </a:rPr>
              <a:t>This frame is a </a:t>
            </a:r>
            <a:r>
              <a:rPr lang="en-US" altLang="ko-KR" sz="1400" dirty="0" smtClean="0">
                <a:ea typeface="Arial"/>
                <a:cs typeface="Arial"/>
                <a:sym typeface="Arial"/>
              </a:rPr>
              <a:t>Ranging Control for </a:t>
            </a:r>
            <a:r>
              <a:rPr lang="en-US" altLang="ko-KR" sz="1400" dirty="0">
                <a:ea typeface="Arial"/>
                <a:cs typeface="Arial"/>
                <a:sym typeface="Arial"/>
              </a:rPr>
              <a:t>a multicast SS-TWR and requests that the responding end send the ranging results at the end of the </a:t>
            </a:r>
            <a:r>
              <a:rPr lang="en-US" altLang="ko-KR" sz="1400" dirty="0" smtClean="0">
                <a:ea typeface="Arial"/>
                <a:cs typeface="Arial"/>
                <a:sym typeface="Arial"/>
              </a:rPr>
              <a:t>exchange, and </a:t>
            </a:r>
            <a:r>
              <a:rPr lang="en-US" altLang="ko-KR" sz="1400" dirty="0">
                <a:ea typeface="Arial"/>
                <a:cs typeface="Arial"/>
                <a:sym typeface="Arial"/>
              </a:rPr>
              <a:t>the responding </a:t>
            </a:r>
            <a:r>
              <a:rPr lang="en-US" altLang="ko-KR" sz="1400" dirty="0" smtClean="0">
                <a:ea typeface="Arial"/>
                <a:cs typeface="Arial"/>
                <a:sym typeface="Arial"/>
              </a:rPr>
              <a:t>ends do not </a:t>
            </a:r>
            <a:r>
              <a:rPr lang="en-US" altLang="ko-KR" sz="1400" dirty="0">
                <a:ea typeface="Arial"/>
                <a:cs typeface="Arial"/>
                <a:sym typeface="Arial"/>
              </a:rPr>
              <a:t>require</a:t>
            </a:r>
            <a:r>
              <a:rPr lang="en-US" altLang="ko-KR" sz="1400" dirty="0" smtClean="0">
                <a:ea typeface="Arial"/>
                <a:cs typeface="Arial"/>
                <a:sym typeface="Arial"/>
              </a:rPr>
              <a:t> </a:t>
            </a:r>
            <a:r>
              <a:rPr lang="en-US" altLang="ko-KR" sz="1400" dirty="0">
                <a:ea typeface="Arial"/>
                <a:cs typeface="Arial"/>
                <a:sym typeface="Arial"/>
              </a:rPr>
              <a:t>ranging result from the initiating end</a:t>
            </a:r>
            <a:r>
              <a:rPr lang="en-US" altLang="ko-KR" sz="1400" dirty="0" smtClean="0">
                <a:ea typeface="Arial"/>
                <a:cs typeface="Arial"/>
                <a:sym typeface="Arial"/>
              </a:rPr>
              <a:t>.</a:t>
            </a:r>
            <a:endParaRPr lang="en-US" altLang="ko-KR" sz="1400" dirty="0">
              <a:ea typeface="Arial"/>
              <a:cs typeface="Arial"/>
              <a:sym typeface="Arial"/>
            </a:endParaRPr>
          </a:p>
        </p:txBody>
      </p:sp>
      <p:sp>
        <p:nvSpPr>
          <p:cNvPr id="3" name="직사각형 2"/>
          <p:cNvSpPr/>
          <p:nvPr/>
        </p:nvSpPr>
        <p:spPr bwMode="auto">
          <a:xfrm>
            <a:off x="529634" y="5154739"/>
            <a:ext cx="8109746" cy="1320673"/>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9</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16054" y="5149391"/>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Ranging Control : Ranging Control IE</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Poll : Ranging Request Reply Time IE or Ranging </a:t>
            </a:r>
            <a:r>
              <a:rPr lang="en-US" altLang="ko-KR" sz="1400" kern="0" dirty="0">
                <a:solidFill>
                  <a:srgbClr val="FF0000"/>
                </a:solidFill>
                <a:latin typeface="Times New Roman"/>
                <a:ea typeface="맑은 고딕"/>
                <a:cs typeface="Times New Roman"/>
              </a:rPr>
              <a:t>Request AOA </a:t>
            </a:r>
            <a:r>
              <a:rPr lang="en-US" altLang="ko-KR" sz="1400" kern="0" dirty="0">
                <a:latin typeface="Times New Roman"/>
                <a:ea typeface="맑은 고딕"/>
                <a:cs typeface="Times New Roman"/>
              </a:rPr>
              <a:t>IE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a:t>
            </a:r>
          </a:p>
          <a:p>
            <a:pPr>
              <a:buFont typeface="Wingdings" panose="05000000000000000000" pitchFamily="2" charset="2"/>
              <a:buChar char="§"/>
            </a:pPr>
            <a:r>
              <a:rPr lang="en-US" altLang="ko-KR" sz="1400" kern="0" dirty="0">
                <a:latin typeface="Times New Roman"/>
                <a:ea typeface="맑은 고딕"/>
                <a:cs typeface="Times New Roman"/>
              </a:rPr>
              <a:t>Additional Response: Ranging Reply Time Deferred IE or Ranging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Deferred</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IE</a:t>
            </a:r>
          </a:p>
          <a:p>
            <a:pPr marL="0" indent="0">
              <a:buNone/>
            </a:pPr>
            <a:r>
              <a:rPr lang="en-US" altLang="ko-KR" sz="1400" dirty="0">
                <a:latin typeface="Times New Roman"/>
                <a:ea typeface="맑은 고딕"/>
                <a:cs typeface="Times New Roman"/>
              </a:rPr>
              <a:t>* 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Single-sided TWR (0) IE can be included in any response message</a:t>
            </a:r>
            <a:endParaRPr lang="en-US" altLang="ko-KR" sz="1400" kern="0" dirty="0">
              <a:latin typeface="Times New Roman"/>
              <a:ea typeface="맑은 고딕"/>
              <a:cs typeface="Times New Roman"/>
            </a:endParaRPr>
          </a:p>
        </p:txBody>
      </p:sp>
      <p:graphicFrame>
        <p:nvGraphicFramePr>
          <p:cNvPr id="15" name="Table 4"/>
          <p:cNvGraphicFramePr>
            <a:graphicFrameLocks noGrp="1"/>
          </p:cNvGraphicFramePr>
          <p:nvPr>
            <p:extLst>
              <p:ext uri="{D42A27DB-BD31-4B8C-83A1-F6EECF244321}">
                <p14:modId xmlns:p14="http://schemas.microsoft.com/office/powerpoint/2010/main" val="201977053"/>
              </p:ext>
            </p:extLst>
          </p:nvPr>
        </p:nvGraphicFramePr>
        <p:xfrm>
          <a:off x="538687" y="2805820"/>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rgbClr val="FF0000"/>
                          </a:solidFill>
                        </a:rPr>
                        <a:t>01: Multicast</a:t>
                      </a:r>
                    </a:p>
                    <a:p>
                      <a:pPr algn="l"/>
                      <a:r>
                        <a:rPr lang="en-US" sz="900" b="0" baseline="0" dirty="0" smtClean="0">
                          <a:solidFill>
                            <a:schemeClr val="tx1"/>
                          </a:solidFill>
                        </a:rPr>
                        <a:t>10: </a:t>
                      </a:r>
                      <a:r>
                        <a:rPr lang="en-US" sz="900" b="0" baseline="0" dirty="0" smtClean="0"/>
                        <a:t>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rgbClr val="FF0000"/>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49</a:t>
            </a:fld>
            <a:endParaRPr lang="en-US" altLang="en-US" dirty="0"/>
          </a:p>
        </p:txBody>
      </p:sp>
    </p:spTree>
    <p:extLst>
      <p:ext uri="{BB962C8B-B14F-4D97-AF65-F5344CB8AC3E}">
        <p14:creationId xmlns:p14="http://schemas.microsoft.com/office/powerpoint/2010/main" val="4266903004"/>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Rectangle 3"/>
          <p:cNvSpPr txBox="1">
            <a:spLocks noChangeArrowheads="1"/>
          </p:cNvSpPr>
          <p:nvPr/>
        </p:nvSpPr>
        <p:spPr bwMode="auto">
          <a:xfrm>
            <a:off x="669274" y="163938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2000" kern="0" dirty="0" smtClean="0">
                <a:latin typeface="Times New Roman"/>
                <a:ea typeface="맑은 고딕"/>
                <a:cs typeface="Times New Roman"/>
              </a:rPr>
              <a:t>Ranging Round  </a:t>
            </a:r>
          </a:p>
          <a:p>
            <a:pPr lvl="1">
              <a:buFont typeface="Wingdings" panose="05000000000000000000" pitchFamily="2" charset="2"/>
              <a:buChar char="ü"/>
            </a:pPr>
            <a:r>
              <a:rPr lang="en-US" altLang="ko-KR" sz="1600" dirty="0" smtClean="0"/>
              <a:t>Ranging Round refers to the completion of the entire ranging event between the initiator(s) and the responder(s) of the UWB network</a:t>
            </a:r>
          </a:p>
          <a:p>
            <a:pPr lvl="1">
              <a:buFont typeface="Wingdings" panose="05000000000000000000" pitchFamily="2" charset="2"/>
              <a:buChar char="ü"/>
            </a:pPr>
            <a:r>
              <a:rPr lang="en-US" altLang="ko-KR" sz="1600" dirty="0"/>
              <a:t>Ranging </a:t>
            </a:r>
            <a:r>
              <a:rPr lang="en-US" altLang="ko-KR" sz="1600" dirty="0" smtClean="0"/>
              <a:t>Round consists </a:t>
            </a:r>
            <a:r>
              <a:rPr lang="en-US" altLang="ko-KR" sz="1600" dirty="0"/>
              <a:t>of multiple Ranging </a:t>
            </a:r>
            <a:r>
              <a:rPr lang="en-US" altLang="ko-KR" sz="1600" dirty="0" smtClean="0"/>
              <a:t>Slots</a:t>
            </a:r>
          </a:p>
          <a:p>
            <a:pPr lvl="1">
              <a:buFont typeface="Wingdings" panose="05000000000000000000" pitchFamily="2" charset="2"/>
              <a:buChar char="ü"/>
            </a:pPr>
            <a:endParaRPr lang="en-US" altLang="ko-KR" sz="1600" dirty="0"/>
          </a:p>
          <a:p>
            <a:pPr>
              <a:buFont typeface="Wingdings" panose="05000000000000000000" pitchFamily="2" charset="2"/>
              <a:buChar char="§"/>
            </a:pPr>
            <a:r>
              <a:rPr lang="en-US" altLang="ko-KR" sz="1600" dirty="0" smtClean="0"/>
              <a:t> </a:t>
            </a:r>
            <a:r>
              <a:rPr lang="en-US" altLang="ko-KR" sz="2000" kern="0" dirty="0">
                <a:latin typeface="Times New Roman"/>
                <a:ea typeface="맑은 고딕"/>
                <a:cs typeface="Times New Roman"/>
              </a:rPr>
              <a:t>Ranging Block</a:t>
            </a:r>
          </a:p>
          <a:p>
            <a:pPr lvl="1">
              <a:buFont typeface="Wingdings" panose="05000000000000000000" pitchFamily="2" charset="2"/>
              <a:buChar char="ü"/>
            </a:pPr>
            <a:r>
              <a:rPr lang="en-US" altLang="ko-KR" sz="1600" dirty="0"/>
              <a:t>Ranging Block refers to a time frame for secure ranging  </a:t>
            </a:r>
          </a:p>
          <a:p>
            <a:pPr lvl="1">
              <a:buFont typeface="Wingdings" panose="05000000000000000000" pitchFamily="2" charset="2"/>
              <a:buChar char="ü"/>
            </a:pPr>
            <a:r>
              <a:rPr lang="en-US" altLang="ko-KR" sz="1600" dirty="0"/>
              <a:t>Ranging Block </a:t>
            </a:r>
            <a:r>
              <a:rPr lang="en-US" altLang="ko-KR" sz="1600" dirty="0" smtClean="0"/>
              <a:t>consists </a:t>
            </a:r>
            <a:r>
              <a:rPr lang="en-US" altLang="ko-KR" sz="1600" dirty="0"/>
              <a:t>of multiple Ranging Rounds </a:t>
            </a:r>
          </a:p>
          <a:p>
            <a:pPr marL="0" indent="0">
              <a:buNone/>
            </a:pPr>
            <a:endParaRPr lang="en-US" altLang="ko-KR" sz="2000" kern="0" dirty="0">
              <a:latin typeface="Times New Roman"/>
              <a:ea typeface="맑은 고딕"/>
              <a:cs typeface="Times New Roman"/>
            </a:endParaRPr>
          </a:p>
          <a:p>
            <a:pPr>
              <a:buFont typeface="Wingdings" panose="05000000000000000000" pitchFamily="2" charset="2"/>
              <a:buChar char="§"/>
            </a:pPr>
            <a:endParaRPr lang="en-US" altLang="ko-KR" sz="2000" kern="0" dirty="0">
              <a:latin typeface="Times New Roman"/>
              <a:ea typeface="맑은 고딕"/>
              <a:cs typeface="Times New Roman"/>
            </a:endParaRPr>
          </a:p>
          <a:p>
            <a:pPr>
              <a:buFont typeface="Wingdings" panose="05000000000000000000" pitchFamily="2" charset="2"/>
              <a:buChar char="§"/>
            </a:pPr>
            <a:endParaRPr lang="en-US" altLang="ko-KR" sz="2000" i="1" kern="0" dirty="0" smtClean="0">
              <a:latin typeface="Times New Roman"/>
              <a:ea typeface="맑은 고딕"/>
              <a:cs typeface="Times New Roman"/>
            </a:endParaRPr>
          </a:p>
          <a:p>
            <a:pPr marL="0" indent="0">
              <a:buNone/>
            </a:pPr>
            <a:endParaRPr lang="en-US" altLang="ko-KR" sz="2000" kern="0" dirty="0" smtClean="0">
              <a:latin typeface="Times New Roman"/>
              <a:ea typeface="맑은 고딕"/>
              <a:cs typeface="Times New Roman"/>
            </a:endParaRPr>
          </a:p>
          <a:p>
            <a:pPr>
              <a:buFont typeface="Wingdings" panose="05000000000000000000" pitchFamily="2" charset="2"/>
              <a:buChar char="§"/>
            </a:pPr>
            <a:endParaRPr lang="en-US" altLang="ko-KR" sz="2000" kern="0" dirty="0">
              <a:latin typeface="Times New Roman"/>
              <a:ea typeface="맑은 고딕"/>
              <a:cs typeface="Times New Roman"/>
            </a:endParaRPr>
          </a:p>
          <a:p>
            <a:pPr>
              <a:buFont typeface="Wingdings" panose="05000000000000000000" pitchFamily="2" charset="2"/>
              <a:buChar char="§"/>
            </a:pPr>
            <a:endParaRPr lang="en-US" altLang="ko-KR" sz="2000" kern="0" dirty="0" smtClean="0">
              <a:latin typeface="Times New Roman"/>
              <a:ea typeface="맑은 고딕"/>
              <a:cs typeface="Times New Roman"/>
            </a:endParaRPr>
          </a:p>
          <a:p>
            <a:pPr>
              <a:buFont typeface="Wingdings" panose="05000000000000000000" pitchFamily="2" charset="2"/>
              <a:buChar char="§"/>
            </a:pPr>
            <a:endParaRPr lang="en-US" altLang="ko-KR" sz="2000" kern="0" dirty="0">
              <a:latin typeface="Times New Roman"/>
              <a:ea typeface="맑은 고딕"/>
              <a:cs typeface="Times New Roman"/>
            </a:endParaRPr>
          </a:p>
          <a:p>
            <a:pPr marL="0" indent="0">
              <a:buNone/>
            </a:pPr>
            <a:endParaRPr lang="ko-KR" altLang="en-US" sz="1600" kern="0" dirty="0" smtClean="0">
              <a:latin typeface="Times New Roman"/>
              <a:ea typeface="맑은 고딕"/>
              <a:cs typeface="Times New Roman"/>
            </a:endParaRPr>
          </a:p>
          <a:p>
            <a:pPr lvl="1">
              <a:buFont typeface="Arial" panose="020B0604020202020204" pitchFamily="34" charset="0"/>
              <a:buChar char="•"/>
            </a:pPr>
            <a:endParaRPr lang="en-US" altLang="ko-KR" sz="1600" kern="0" dirty="0" smtClean="0">
              <a:latin typeface="Times New Roman"/>
              <a:ea typeface="맑은 고딕"/>
              <a:cs typeface="Times New Roman"/>
            </a:endParaRPr>
          </a:p>
          <a:p>
            <a:pPr>
              <a:buFont typeface="Wingdings" panose="05000000000000000000" pitchFamily="2" charset="2"/>
              <a:buChar char="§"/>
            </a:pPr>
            <a:endParaRPr lang="en-US" altLang="ko-KR" sz="2000" kern="0" dirty="0">
              <a:latin typeface="Times New Roman"/>
              <a:ea typeface="맑은 고딕"/>
              <a:cs typeface="Times New Roman"/>
            </a:endParaRPr>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5</a:t>
            </a:fld>
            <a:endParaRPr lang="en-US" altLang="en-US"/>
          </a:p>
        </p:txBody>
      </p:sp>
      <p:sp>
        <p:nvSpPr>
          <p:cNvPr id="4098" name="Rectangle 2"/>
          <p:cNvSpPr>
            <a:spLocks noGrp="1" noChangeArrowheads="1"/>
          </p:cNvSpPr>
          <p:nvPr>
            <p:ph type="title"/>
          </p:nvPr>
        </p:nvSpPr>
        <p:spPr>
          <a:ln/>
        </p:spPr>
        <p:txBody>
          <a:bodyPr/>
          <a:lstStyle/>
          <a:p>
            <a:r>
              <a:rPr lang="en-US" sz="3200" dirty="0" smtClean="0"/>
              <a:t>Ranging Round &amp; Ranging Block</a:t>
            </a:r>
            <a:endParaRPr lang="en-US" sz="3200" dirty="0"/>
          </a:p>
        </p:txBody>
      </p:sp>
      <p:sp>
        <p:nvSpPr>
          <p:cNvPr id="164" name="Rectangle 34"/>
          <p:cNvSpPr/>
          <p:nvPr/>
        </p:nvSpPr>
        <p:spPr>
          <a:xfrm>
            <a:off x="1126615" y="4763395"/>
            <a:ext cx="1069122" cy="3765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chemeClr val="tx1"/>
                </a:solidFill>
              </a:rPr>
              <a:t>Ranging </a:t>
            </a:r>
            <a:r>
              <a:rPr lang="en-US" sz="1200" dirty="0" smtClean="0">
                <a:solidFill>
                  <a:schemeClr val="tx1"/>
                </a:solidFill>
              </a:rPr>
              <a:t>Round 1</a:t>
            </a:r>
            <a:endParaRPr lang="en-US" baseline="-25000" dirty="0">
              <a:solidFill>
                <a:schemeClr val="tx1"/>
              </a:solidFill>
            </a:endParaRPr>
          </a:p>
        </p:txBody>
      </p:sp>
      <p:cxnSp>
        <p:nvCxnSpPr>
          <p:cNvPr id="166" name="Straight Connector 70"/>
          <p:cNvCxnSpPr/>
          <p:nvPr/>
        </p:nvCxnSpPr>
        <p:spPr>
          <a:xfrm>
            <a:off x="5782997" y="4951656"/>
            <a:ext cx="464511" cy="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cxnSp>
        <p:nvCxnSpPr>
          <p:cNvPr id="167" name="직선 화살표 연결선 166"/>
          <p:cNvCxnSpPr/>
          <p:nvPr/>
        </p:nvCxnSpPr>
        <p:spPr>
          <a:xfrm>
            <a:off x="1118453" y="4645005"/>
            <a:ext cx="6559987"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8" name="TextBox 167"/>
          <p:cNvSpPr txBox="1"/>
          <p:nvPr/>
        </p:nvSpPr>
        <p:spPr>
          <a:xfrm>
            <a:off x="3079942" y="4354220"/>
            <a:ext cx="2517674" cy="307777"/>
          </a:xfrm>
          <a:prstGeom prst="rect">
            <a:avLst/>
          </a:prstGeom>
          <a:noFill/>
        </p:spPr>
        <p:txBody>
          <a:bodyPr wrap="none" rtlCol="0">
            <a:spAutoFit/>
          </a:bodyPr>
          <a:lstStyle/>
          <a:p>
            <a:pPr algn="ctr"/>
            <a:r>
              <a:rPr lang="en-US" sz="1400" dirty="0" smtClean="0"/>
              <a:t>Ranging Block </a:t>
            </a:r>
            <a:endParaRPr lang="en-US" sz="1400" dirty="0"/>
          </a:p>
        </p:txBody>
      </p:sp>
      <p:cxnSp>
        <p:nvCxnSpPr>
          <p:cNvPr id="169" name="직선 연결선 168"/>
          <p:cNvCxnSpPr/>
          <p:nvPr/>
        </p:nvCxnSpPr>
        <p:spPr>
          <a:xfrm>
            <a:off x="7688538" y="4525597"/>
            <a:ext cx="0" cy="65409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0" name="직선 연결선 169"/>
          <p:cNvCxnSpPr/>
          <p:nvPr/>
        </p:nvCxnSpPr>
        <p:spPr>
          <a:xfrm>
            <a:off x="1115615" y="4548850"/>
            <a:ext cx="20194" cy="58201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2" name="직선 연결선 171"/>
          <p:cNvCxnSpPr/>
          <p:nvPr/>
        </p:nvCxnSpPr>
        <p:spPr>
          <a:xfrm flipH="1">
            <a:off x="899591" y="5179692"/>
            <a:ext cx="235589" cy="3763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83" name="Rectangle 34"/>
          <p:cNvSpPr/>
          <p:nvPr/>
        </p:nvSpPr>
        <p:spPr>
          <a:xfrm>
            <a:off x="2200535" y="4763395"/>
            <a:ext cx="1069122" cy="3765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chemeClr val="tx1"/>
                </a:solidFill>
              </a:rPr>
              <a:t>Ranging </a:t>
            </a:r>
            <a:r>
              <a:rPr lang="en-US" sz="1200" dirty="0" smtClean="0">
                <a:solidFill>
                  <a:schemeClr val="tx1"/>
                </a:solidFill>
              </a:rPr>
              <a:t>Round 2</a:t>
            </a:r>
            <a:endParaRPr lang="en-US" baseline="-25000" dirty="0">
              <a:solidFill>
                <a:schemeClr val="tx1"/>
              </a:solidFill>
            </a:endParaRPr>
          </a:p>
        </p:txBody>
      </p:sp>
      <p:sp>
        <p:nvSpPr>
          <p:cNvPr id="184" name="Rectangle 34"/>
          <p:cNvSpPr/>
          <p:nvPr/>
        </p:nvSpPr>
        <p:spPr>
          <a:xfrm>
            <a:off x="3269657" y="4763395"/>
            <a:ext cx="1069122" cy="3765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chemeClr val="tx1"/>
                </a:solidFill>
              </a:rPr>
              <a:t>Ranging </a:t>
            </a:r>
            <a:r>
              <a:rPr lang="en-US" sz="1200" dirty="0" smtClean="0">
                <a:solidFill>
                  <a:schemeClr val="tx1"/>
                </a:solidFill>
              </a:rPr>
              <a:t>Round 3</a:t>
            </a:r>
            <a:endParaRPr lang="en-US" baseline="-25000" dirty="0">
              <a:solidFill>
                <a:schemeClr val="tx1"/>
              </a:solidFill>
            </a:endParaRPr>
          </a:p>
        </p:txBody>
      </p:sp>
      <p:sp>
        <p:nvSpPr>
          <p:cNvPr id="185" name="Rectangle 34"/>
          <p:cNvSpPr/>
          <p:nvPr/>
        </p:nvSpPr>
        <p:spPr>
          <a:xfrm>
            <a:off x="4338779" y="4763395"/>
            <a:ext cx="1069122" cy="3765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chemeClr val="tx1"/>
                </a:solidFill>
              </a:rPr>
              <a:t>Ranging </a:t>
            </a:r>
            <a:r>
              <a:rPr lang="en-US" sz="1200" dirty="0" smtClean="0">
                <a:solidFill>
                  <a:schemeClr val="tx1"/>
                </a:solidFill>
              </a:rPr>
              <a:t>Round 4</a:t>
            </a:r>
            <a:endParaRPr lang="en-US" baseline="-25000" dirty="0">
              <a:solidFill>
                <a:schemeClr val="tx1"/>
              </a:solidFill>
            </a:endParaRPr>
          </a:p>
        </p:txBody>
      </p:sp>
      <p:sp>
        <p:nvSpPr>
          <p:cNvPr id="186" name="Rectangle 34"/>
          <p:cNvSpPr/>
          <p:nvPr/>
        </p:nvSpPr>
        <p:spPr>
          <a:xfrm>
            <a:off x="6609593" y="4763395"/>
            <a:ext cx="1069122" cy="3765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chemeClr val="tx1"/>
                </a:solidFill>
              </a:rPr>
              <a:t>Ranging </a:t>
            </a:r>
            <a:r>
              <a:rPr lang="en-US" sz="1200" dirty="0" smtClean="0">
                <a:solidFill>
                  <a:schemeClr val="tx1"/>
                </a:solidFill>
              </a:rPr>
              <a:t>Round N</a:t>
            </a:r>
            <a:endParaRPr lang="en-US" baseline="-25000" dirty="0">
              <a:solidFill>
                <a:schemeClr val="tx1"/>
              </a:solidFill>
            </a:endParaRPr>
          </a:p>
        </p:txBody>
      </p:sp>
      <p:sp>
        <p:nvSpPr>
          <p:cNvPr id="188" name="Rectangle 34"/>
          <p:cNvSpPr/>
          <p:nvPr/>
        </p:nvSpPr>
        <p:spPr>
          <a:xfrm>
            <a:off x="936900" y="5556014"/>
            <a:ext cx="1069122" cy="3765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chemeClr val="tx1"/>
                </a:solidFill>
              </a:rPr>
              <a:t>Ranging </a:t>
            </a:r>
            <a:endParaRPr lang="en-US" sz="1200" dirty="0" smtClean="0">
              <a:solidFill>
                <a:schemeClr val="tx1"/>
              </a:solidFill>
            </a:endParaRPr>
          </a:p>
          <a:p>
            <a:pPr algn="ctr"/>
            <a:r>
              <a:rPr lang="en-US" sz="1200" dirty="0" smtClean="0">
                <a:solidFill>
                  <a:schemeClr val="tx1"/>
                </a:solidFill>
              </a:rPr>
              <a:t>Slot 1</a:t>
            </a:r>
            <a:endParaRPr lang="en-US" baseline="-25000" dirty="0">
              <a:solidFill>
                <a:schemeClr val="tx1"/>
              </a:solidFill>
            </a:endParaRPr>
          </a:p>
        </p:txBody>
      </p:sp>
      <p:sp>
        <p:nvSpPr>
          <p:cNvPr id="189" name="Rectangle 34"/>
          <p:cNvSpPr/>
          <p:nvPr/>
        </p:nvSpPr>
        <p:spPr>
          <a:xfrm>
            <a:off x="2010820" y="5556014"/>
            <a:ext cx="1069122" cy="3765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ko-KR" dirty="0">
                <a:solidFill>
                  <a:schemeClr val="tx1"/>
                </a:solidFill>
              </a:rPr>
              <a:t>Ranging </a:t>
            </a:r>
          </a:p>
          <a:p>
            <a:pPr algn="ctr"/>
            <a:r>
              <a:rPr lang="en-US" altLang="ko-KR" dirty="0">
                <a:solidFill>
                  <a:schemeClr val="tx1"/>
                </a:solidFill>
              </a:rPr>
              <a:t>Slot </a:t>
            </a:r>
            <a:r>
              <a:rPr lang="en-US" altLang="ko-KR" dirty="0" smtClean="0">
                <a:solidFill>
                  <a:schemeClr val="tx1"/>
                </a:solidFill>
              </a:rPr>
              <a:t>2</a:t>
            </a:r>
            <a:endParaRPr lang="en-US" altLang="ko-KR" baseline="-25000" dirty="0">
              <a:solidFill>
                <a:schemeClr val="tx1"/>
              </a:solidFill>
            </a:endParaRPr>
          </a:p>
        </p:txBody>
      </p:sp>
      <p:sp>
        <p:nvSpPr>
          <p:cNvPr id="190" name="Rectangle 34"/>
          <p:cNvSpPr/>
          <p:nvPr/>
        </p:nvSpPr>
        <p:spPr>
          <a:xfrm>
            <a:off x="3079942" y="5556014"/>
            <a:ext cx="1069122" cy="3765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ko-KR" dirty="0">
                <a:solidFill>
                  <a:schemeClr val="tx1"/>
                </a:solidFill>
              </a:rPr>
              <a:t>Ranging </a:t>
            </a:r>
          </a:p>
          <a:p>
            <a:pPr algn="ctr"/>
            <a:r>
              <a:rPr lang="en-US" altLang="ko-KR" dirty="0">
                <a:solidFill>
                  <a:schemeClr val="tx1"/>
                </a:solidFill>
              </a:rPr>
              <a:t>Slot </a:t>
            </a:r>
            <a:r>
              <a:rPr lang="en-US" altLang="ko-KR" dirty="0" smtClean="0">
                <a:solidFill>
                  <a:schemeClr val="tx1"/>
                </a:solidFill>
              </a:rPr>
              <a:t>3</a:t>
            </a:r>
            <a:endParaRPr lang="en-US" altLang="ko-KR" baseline="-25000" dirty="0">
              <a:solidFill>
                <a:schemeClr val="tx1"/>
              </a:solidFill>
            </a:endParaRPr>
          </a:p>
        </p:txBody>
      </p:sp>
      <p:sp>
        <p:nvSpPr>
          <p:cNvPr id="191" name="Rectangle 34"/>
          <p:cNvSpPr/>
          <p:nvPr/>
        </p:nvSpPr>
        <p:spPr>
          <a:xfrm>
            <a:off x="4149064" y="5556014"/>
            <a:ext cx="1069122" cy="3765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ko-KR" dirty="0" smtClean="0">
                <a:solidFill>
                  <a:srgbClr val="7030A0"/>
                </a:solidFill>
              </a:rPr>
              <a:t>……</a:t>
            </a:r>
            <a:endParaRPr lang="en-US" altLang="ko-KR" baseline="-25000" dirty="0">
              <a:solidFill>
                <a:srgbClr val="7030A0"/>
              </a:solidFill>
            </a:endParaRPr>
          </a:p>
        </p:txBody>
      </p:sp>
      <p:cxnSp>
        <p:nvCxnSpPr>
          <p:cNvPr id="192" name="직선 연결선 191"/>
          <p:cNvCxnSpPr/>
          <p:nvPr/>
        </p:nvCxnSpPr>
        <p:spPr>
          <a:xfrm>
            <a:off x="2200536" y="5139918"/>
            <a:ext cx="3941464" cy="41471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3" name="Rectangle 34"/>
          <p:cNvSpPr/>
          <p:nvPr/>
        </p:nvSpPr>
        <p:spPr>
          <a:xfrm>
            <a:off x="5063055" y="5556014"/>
            <a:ext cx="1069122" cy="3765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ko-KR" dirty="0">
                <a:solidFill>
                  <a:schemeClr val="tx1"/>
                </a:solidFill>
              </a:rPr>
              <a:t>Ranging </a:t>
            </a:r>
          </a:p>
          <a:p>
            <a:pPr algn="ctr"/>
            <a:r>
              <a:rPr lang="en-US" altLang="ko-KR" dirty="0">
                <a:solidFill>
                  <a:schemeClr val="tx1"/>
                </a:solidFill>
              </a:rPr>
              <a:t>Slot </a:t>
            </a:r>
            <a:r>
              <a:rPr lang="en-US" altLang="ko-KR" dirty="0" smtClean="0">
                <a:solidFill>
                  <a:schemeClr val="tx1"/>
                </a:solidFill>
              </a:rPr>
              <a:t>M</a:t>
            </a:r>
            <a:endParaRPr lang="en-US" altLang="ko-KR" baseline="-25000" dirty="0">
              <a:solidFill>
                <a:schemeClr val="tx1"/>
              </a:solidFill>
            </a:endParaRPr>
          </a:p>
        </p:txBody>
      </p:sp>
      <p:sp>
        <p:nvSpPr>
          <p:cNvPr id="24"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25"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246097868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400" dirty="0">
                <a:ea typeface="Arial"/>
                <a:cs typeface="Arial"/>
                <a:sym typeface="Arial"/>
              </a:rPr>
              <a:t>This frame is initiating a broadcast</a:t>
            </a:r>
            <a:r>
              <a:rPr lang="en-US" altLang="ko-KR" sz="1400" b="1" dirty="0">
                <a:ea typeface="Arial"/>
                <a:cs typeface="Arial"/>
                <a:sym typeface="Arial"/>
              </a:rPr>
              <a:t> </a:t>
            </a:r>
            <a:r>
              <a:rPr lang="en-US" altLang="ko-KR" sz="1400" dirty="0">
                <a:ea typeface="Arial"/>
                <a:cs typeface="Arial"/>
                <a:sym typeface="Arial"/>
              </a:rPr>
              <a:t>SS-TWR requiring that any responding device to send its  identity (e.g. MAC address) but not the ranging results in its response </a:t>
            </a:r>
            <a:r>
              <a:rPr lang="en-US" altLang="ko-KR" sz="1400" dirty="0" smtClean="0">
                <a:ea typeface="Arial"/>
                <a:cs typeface="Arial"/>
                <a:sym typeface="Arial"/>
              </a:rPr>
              <a:t>frame, </a:t>
            </a:r>
            <a:r>
              <a:rPr lang="en-US" altLang="ko-KR" sz="1400" dirty="0">
                <a:ea typeface="Arial"/>
                <a:cs typeface="Arial"/>
                <a:sym typeface="Arial"/>
              </a:rPr>
              <a:t>and the responding </a:t>
            </a:r>
            <a:r>
              <a:rPr lang="en-US" altLang="ko-KR" sz="1400" dirty="0" smtClean="0">
                <a:ea typeface="Arial"/>
                <a:cs typeface="Arial"/>
                <a:sym typeface="Arial"/>
              </a:rPr>
              <a:t>ends do </a:t>
            </a:r>
            <a:r>
              <a:rPr lang="en-US" altLang="ko-KR" sz="1400" dirty="0">
                <a:ea typeface="Arial"/>
                <a:cs typeface="Arial"/>
                <a:sym typeface="Arial"/>
              </a:rPr>
              <a:t>not </a:t>
            </a:r>
            <a:r>
              <a:rPr lang="en-US" altLang="ko-KR" sz="1400" dirty="0" smtClean="0">
                <a:ea typeface="Arial"/>
                <a:cs typeface="Arial"/>
                <a:sym typeface="Arial"/>
              </a:rPr>
              <a:t>require </a:t>
            </a:r>
            <a:r>
              <a:rPr lang="en-US" altLang="ko-KR" sz="1400" dirty="0">
                <a:ea typeface="Arial"/>
                <a:cs typeface="Arial"/>
                <a:sym typeface="Arial"/>
              </a:rPr>
              <a:t>ranging result from the initiating end</a:t>
            </a:r>
            <a:r>
              <a:rPr lang="en-US" altLang="ko-KR" sz="1400" dirty="0" smtClean="0">
                <a:ea typeface="Arial"/>
                <a:cs typeface="Arial"/>
                <a:sym typeface="Arial"/>
              </a:rPr>
              <a:t>.</a:t>
            </a:r>
            <a:endParaRPr lang="en-US" altLang="ko-KR" sz="1400" dirty="0">
              <a:ea typeface="Arial"/>
              <a:cs typeface="Arial"/>
              <a:sym typeface="Arial"/>
            </a:endParaRPr>
          </a:p>
        </p:txBody>
      </p:sp>
      <p:sp>
        <p:nvSpPr>
          <p:cNvPr id="3" name="직사각형 2"/>
          <p:cNvSpPr/>
          <p:nvPr/>
        </p:nvSpPr>
        <p:spPr bwMode="auto">
          <a:xfrm>
            <a:off x="529634" y="5154739"/>
            <a:ext cx="8109746" cy="1320673"/>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10</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16054" y="5149391"/>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Poll </a:t>
            </a:r>
            <a:r>
              <a:rPr lang="en-US" altLang="ko-KR" sz="1400" kern="0" dirty="0" smtClean="0">
                <a:latin typeface="Times New Roman"/>
                <a:ea typeface="맑은 고딕"/>
                <a:cs typeface="Times New Roman"/>
              </a:rPr>
              <a:t>: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Single-sided TWR (0) IE</a:t>
            </a:r>
          </a:p>
          <a:p>
            <a:pPr marL="0" indent="0">
              <a:buNone/>
            </a:pPr>
            <a:r>
              <a:rPr lang="en-US" altLang="ko-KR" sz="1400" kern="0" dirty="0">
                <a:latin typeface="Times New Roman"/>
                <a:ea typeface="맑은 고딕"/>
                <a:cs typeface="Times New Roman"/>
              </a:rPr>
              <a:t>* MAC address of responder is contained in Addressing field of MHR of response message</a:t>
            </a:r>
          </a:p>
        </p:txBody>
      </p:sp>
      <p:graphicFrame>
        <p:nvGraphicFramePr>
          <p:cNvPr id="15" name="Table 4"/>
          <p:cNvGraphicFramePr>
            <a:graphicFrameLocks noGrp="1"/>
          </p:cNvGraphicFramePr>
          <p:nvPr>
            <p:extLst>
              <p:ext uri="{D42A27DB-BD31-4B8C-83A1-F6EECF244321}">
                <p14:modId xmlns:p14="http://schemas.microsoft.com/office/powerpoint/2010/main" val="2698540342"/>
              </p:ext>
            </p:extLst>
          </p:nvPr>
        </p:nvGraphicFramePr>
        <p:xfrm>
          <a:off x="538687" y="2805820"/>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chemeClr val="tx1"/>
                          </a:solidFill>
                        </a:rPr>
                        <a:t>01: Multicast</a:t>
                      </a:r>
                    </a:p>
                    <a:p>
                      <a:pPr algn="l"/>
                      <a:r>
                        <a:rPr lang="en-US" sz="900" b="0" baseline="0" dirty="0" smtClean="0">
                          <a:solidFill>
                            <a:srgbClr val="FF0000"/>
                          </a:solidFill>
                        </a:rPr>
                        <a:t>10: 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50</a:t>
            </a:fld>
            <a:endParaRPr lang="en-US" altLang="en-US" dirty="0"/>
          </a:p>
        </p:txBody>
      </p:sp>
    </p:spTree>
    <p:extLst>
      <p:ext uri="{BB962C8B-B14F-4D97-AF65-F5344CB8AC3E}">
        <p14:creationId xmlns:p14="http://schemas.microsoft.com/office/powerpoint/2010/main" val="2809857428"/>
      </p:ext>
    </p:extLst>
  </p:cSld>
  <p:clrMapOvr>
    <a:masterClrMapping/>
  </p:clrMapOvr>
  <p:transition spd="med"/>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400" dirty="0">
                <a:ea typeface="Arial"/>
                <a:cs typeface="Arial"/>
                <a:sym typeface="Arial"/>
              </a:rPr>
              <a:t>This frame is initiating a broadcast SS-TWR requiring that any responding device to send both its  identity (e.g. MAC address) and ranging results in its response </a:t>
            </a:r>
            <a:r>
              <a:rPr lang="en-US" altLang="ko-KR" sz="1400" dirty="0" smtClean="0">
                <a:ea typeface="Arial"/>
                <a:cs typeface="Arial"/>
                <a:sym typeface="Arial"/>
              </a:rPr>
              <a:t>frame, </a:t>
            </a:r>
            <a:r>
              <a:rPr lang="en-US" altLang="ko-KR" sz="1400" dirty="0">
                <a:ea typeface="Arial"/>
                <a:cs typeface="Arial"/>
                <a:sym typeface="Arial"/>
              </a:rPr>
              <a:t>and the responding </a:t>
            </a:r>
            <a:r>
              <a:rPr lang="en-US" altLang="ko-KR" sz="1400" dirty="0" smtClean="0">
                <a:ea typeface="Arial"/>
                <a:cs typeface="Arial"/>
                <a:sym typeface="Arial"/>
              </a:rPr>
              <a:t>ends do not </a:t>
            </a:r>
            <a:r>
              <a:rPr lang="en-US" altLang="ko-KR" sz="1400" dirty="0">
                <a:ea typeface="Arial"/>
                <a:cs typeface="Arial"/>
                <a:sym typeface="Arial"/>
              </a:rPr>
              <a:t>require ranging result from the initiating end.</a:t>
            </a:r>
          </a:p>
        </p:txBody>
      </p:sp>
      <p:sp>
        <p:nvSpPr>
          <p:cNvPr id="3" name="직사각형 2"/>
          <p:cNvSpPr/>
          <p:nvPr/>
        </p:nvSpPr>
        <p:spPr bwMode="auto">
          <a:xfrm>
            <a:off x="529634" y="5154739"/>
            <a:ext cx="8109746" cy="1320673"/>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11</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16054" y="5149391"/>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Poll : Ranging Request Reply Time IE or Ranging </a:t>
            </a:r>
            <a:r>
              <a:rPr lang="en-US" altLang="ko-KR" sz="1400" kern="0" dirty="0">
                <a:solidFill>
                  <a:srgbClr val="FF0000"/>
                </a:solidFill>
                <a:latin typeface="Times New Roman"/>
                <a:ea typeface="맑은 고딕"/>
                <a:cs typeface="Times New Roman"/>
              </a:rPr>
              <a:t>Request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IE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Ranging Reply Time Instantaneous IE or Ranging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IE &amp;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Single-sided TWR (0) IE</a:t>
            </a:r>
            <a:endParaRPr lang="en-US" altLang="ko-KR" sz="1400" kern="0" dirty="0">
              <a:latin typeface="Times New Roman"/>
              <a:ea typeface="맑은 고딕"/>
              <a:cs typeface="Times New Roman"/>
            </a:endParaRPr>
          </a:p>
          <a:p>
            <a:pPr marL="0" indent="0">
              <a:buNone/>
            </a:pPr>
            <a:r>
              <a:rPr lang="en-US" altLang="ko-KR" sz="1400" kern="0" dirty="0">
                <a:latin typeface="Times New Roman"/>
                <a:ea typeface="맑은 고딕"/>
                <a:cs typeface="Times New Roman"/>
              </a:rPr>
              <a:t>* MAC address of responder is contained in Addressing field of MHR of response message</a:t>
            </a:r>
          </a:p>
          <a:p>
            <a:pPr marL="0" indent="0">
              <a:buNone/>
            </a:pPr>
            <a:r>
              <a:rPr lang="en-US" altLang="ko-KR" sz="1400" kern="0" dirty="0">
                <a:latin typeface="Times New Roman"/>
                <a:ea typeface="맑은 고딕"/>
                <a:cs typeface="Times New Roman"/>
              </a:rPr>
              <a:t>   </a:t>
            </a:r>
            <a:endParaRPr lang="en-US" altLang="ko-KR" sz="1400" i="1" kern="0" dirty="0">
              <a:latin typeface="Times New Roman"/>
              <a:ea typeface="맑은 고딕"/>
              <a:cs typeface="Times New Roman"/>
            </a:endParaRPr>
          </a:p>
        </p:txBody>
      </p:sp>
      <p:graphicFrame>
        <p:nvGraphicFramePr>
          <p:cNvPr id="15" name="Table 4"/>
          <p:cNvGraphicFramePr>
            <a:graphicFrameLocks noGrp="1"/>
          </p:cNvGraphicFramePr>
          <p:nvPr>
            <p:extLst>
              <p:ext uri="{D42A27DB-BD31-4B8C-83A1-F6EECF244321}">
                <p14:modId xmlns:p14="http://schemas.microsoft.com/office/powerpoint/2010/main" val="2181291143"/>
              </p:ext>
            </p:extLst>
          </p:nvPr>
        </p:nvGraphicFramePr>
        <p:xfrm>
          <a:off x="538687" y="2805820"/>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chemeClr val="tx1"/>
                          </a:solidFill>
                        </a:rPr>
                        <a:t>01: Multicast</a:t>
                      </a:r>
                    </a:p>
                    <a:p>
                      <a:pPr algn="l"/>
                      <a:r>
                        <a:rPr lang="en-US" sz="900" b="0" baseline="0" dirty="0" smtClean="0">
                          <a:solidFill>
                            <a:srgbClr val="FF0000"/>
                          </a:solidFill>
                        </a:rPr>
                        <a:t>10: 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51</a:t>
            </a:fld>
            <a:endParaRPr lang="en-US" altLang="en-US" dirty="0"/>
          </a:p>
        </p:txBody>
      </p:sp>
    </p:spTree>
    <p:extLst>
      <p:ext uri="{BB962C8B-B14F-4D97-AF65-F5344CB8AC3E}">
        <p14:creationId xmlns:p14="http://schemas.microsoft.com/office/powerpoint/2010/main" val="72921017"/>
      </p:ext>
    </p:extLst>
  </p:cSld>
  <p:clrMapOvr>
    <a:masterClrMapping/>
  </p:clrMapOvr>
  <p:transition spd="med"/>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400" dirty="0">
                <a:ea typeface="Arial"/>
                <a:cs typeface="Arial"/>
                <a:sym typeface="Arial"/>
              </a:rPr>
              <a:t>This frame is initiating a broadcast SS-TWR requiring that any responding </a:t>
            </a:r>
            <a:r>
              <a:rPr lang="en-US" altLang="ko-KR" sz="1400" dirty="0" smtClean="0">
                <a:ea typeface="Arial"/>
                <a:cs typeface="Arial"/>
                <a:sym typeface="Arial"/>
              </a:rPr>
              <a:t>device identity </a:t>
            </a:r>
            <a:r>
              <a:rPr lang="en-US" altLang="ko-KR" sz="1400" dirty="0">
                <a:ea typeface="Arial"/>
                <a:cs typeface="Arial"/>
                <a:sym typeface="Arial"/>
              </a:rPr>
              <a:t>(e.g. MAC </a:t>
            </a:r>
            <a:r>
              <a:rPr lang="en-US" altLang="ko-KR" sz="1400" dirty="0" smtClean="0">
                <a:ea typeface="Arial"/>
                <a:cs typeface="Arial"/>
                <a:sym typeface="Arial"/>
              </a:rPr>
              <a:t>address), and initiator requests ranging </a:t>
            </a:r>
            <a:r>
              <a:rPr lang="en-US" altLang="ko-KR" sz="1400" dirty="0">
                <a:ea typeface="Arial"/>
                <a:cs typeface="Arial"/>
                <a:sym typeface="Arial"/>
              </a:rPr>
              <a:t>results in </a:t>
            </a:r>
            <a:r>
              <a:rPr lang="en-US" altLang="ko-KR" sz="1400" dirty="0" smtClean="0">
                <a:ea typeface="Arial"/>
                <a:cs typeface="Arial"/>
                <a:sym typeface="Arial"/>
              </a:rPr>
              <a:t>the deferred response frame. </a:t>
            </a:r>
            <a:endParaRPr lang="en-US" altLang="ko-KR" sz="1400" dirty="0">
              <a:ea typeface="Arial"/>
              <a:cs typeface="Arial"/>
              <a:sym typeface="Arial"/>
            </a:endParaRPr>
          </a:p>
        </p:txBody>
      </p:sp>
      <p:sp>
        <p:nvSpPr>
          <p:cNvPr id="3" name="직사각형 2"/>
          <p:cNvSpPr/>
          <p:nvPr/>
        </p:nvSpPr>
        <p:spPr bwMode="auto">
          <a:xfrm>
            <a:off x="529634" y="5154739"/>
            <a:ext cx="8109746" cy="1320673"/>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12</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16054" y="5149391"/>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Poll : Ranging Request Reply Time IE or Ranging </a:t>
            </a:r>
            <a:r>
              <a:rPr lang="en-US" altLang="ko-KR" sz="1400" kern="0" dirty="0">
                <a:solidFill>
                  <a:srgbClr val="FF0000"/>
                </a:solidFill>
                <a:latin typeface="Times New Roman"/>
                <a:ea typeface="맑은 고딕"/>
                <a:cs typeface="Times New Roman"/>
              </a:rPr>
              <a:t>Request AOA </a:t>
            </a:r>
            <a:r>
              <a:rPr lang="en-US" altLang="ko-KR" sz="1400" kern="0" dirty="0">
                <a:latin typeface="Times New Roman"/>
                <a:ea typeface="맑은 고딕"/>
                <a:cs typeface="Times New Roman"/>
              </a:rPr>
              <a:t>IE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a:t>
            </a:r>
          </a:p>
          <a:p>
            <a:pPr>
              <a:buFont typeface="Wingdings" panose="05000000000000000000" pitchFamily="2" charset="2"/>
              <a:buChar char="§"/>
            </a:pPr>
            <a:r>
              <a:rPr lang="en-US" altLang="ko-KR" sz="1400" kern="0" dirty="0">
                <a:latin typeface="Times New Roman"/>
                <a:ea typeface="맑은 고딕"/>
                <a:cs typeface="Times New Roman"/>
              </a:rPr>
              <a:t>Additional Response: Ranging Reply Time Deferred IE or Ranging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Deferred </a:t>
            </a:r>
            <a:r>
              <a:rPr lang="en-US" altLang="ko-KR" sz="1400" kern="0" dirty="0">
                <a:latin typeface="Times New Roman"/>
                <a:ea typeface="맑은 고딕"/>
                <a:cs typeface="Times New Roman"/>
              </a:rPr>
              <a:t>IE</a:t>
            </a:r>
          </a:p>
          <a:p>
            <a:pPr marL="0" indent="0">
              <a:buNone/>
            </a:pPr>
            <a:r>
              <a:rPr lang="en-US" altLang="ko-KR" sz="1400" kern="0" dirty="0">
                <a:latin typeface="Times New Roman"/>
                <a:ea typeface="맑은 고딕"/>
                <a:cs typeface="Times New Roman"/>
              </a:rPr>
              <a:t>*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Single-sided TWR (0) IE can be included in any response message</a:t>
            </a:r>
            <a:endParaRPr lang="en-US" altLang="ko-KR" sz="1400" kern="0" dirty="0">
              <a:latin typeface="Times New Roman"/>
              <a:ea typeface="맑은 고딕"/>
              <a:cs typeface="Times New Roman"/>
            </a:endParaRPr>
          </a:p>
          <a:p>
            <a:pPr marL="0" indent="0">
              <a:buNone/>
            </a:pPr>
            <a:r>
              <a:rPr lang="en-US" altLang="ko-KR" sz="1400" kern="0" dirty="0">
                <a:latin typeface="Times New Roman"/>
                <a:ea typeface="맑은 고딕"/>
                <a:cs typeface="Times New Roman"/>
              </a:rPr>
              <a:t>* MAC address of responder is contained in Addressing field of MHR of response message</a:t>
            </a:r>
          </a:p>
          <a:p>
            <a:pPr marL="0" indent="0">
              <a:buNone/>
            </a:pPr>
            <a:endParaRPr lang="en-US" altLang="ko-KR" sz="1400" i="1" kern="0" dirty="0">
              <a:latin typeface="Times New Roman"/>
              <a:ea typeface="맑은 고딕"/>
              <a:cs typeface="Times New Roman"/>
            </a:endParaRPr>
          </a:p>
        </p:txBody>
      </p:sp>
      <p:graphicFrame>
        <p:nvGraphicFramePr>
          <p:cNvPr id="15" name="Table 4"/>
          <p:cNvGraphicFramePr>
            <a:graphicFrameLocks noGrp="1"/>
          </p:cNvGraphicFramePr>
          <p:nvPr>
            <p:extLst>
              <p:ext uri="{D42A27DB-BD31-4B8C-83A1-F6EECF244321}">
                <p14:modId xmlns:p14="http://schemas.microsoft.com/office/powerpoint/2010/main" val="4095732899"/>
              </p:ext>
            </p:extLst>
          </p:nvPr>
        </p:nvGraphicFramePr>
        <p:xfrm>
          <a:off x="538687" y="2805820"/>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chemeClr val="tx1"/>
                          </a:solidFill>
                        </a:rPr>
                        <a:t>01: Multicast</a:t>
                      </a:r>
                    </a:p>
                    <a:p>
                      <a:pPr algn="l"/>
                      <a:r>
                        <a:rPr lang="en-US" sz="900" b="0" baseline="0" dirty="0" smtClean="0">
                          <a:solidFill>
                            <a:srgbClr val="FF0000"/>
                          </a:solidFill>
                        </a:rPr>
                        <a:t>10: 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rgbClr val="FF0000"/>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52</a:t>
            </a:fld>
            <a:endParaRPr lang="en-US" altLang="en-US" dirty="0"/>
          </a:p>
        </p:txBody>
      </p:sp>
    </p:spTree>
    <p:extLst>
      <p:ext uri="{BB962C8B-B14F-4D97-AF65-F5344CB8AC3E}">
        <p14:creationId xmlns:p14="http://schemas.microsoft.com/office/powerpoint/2010/main" val="1120276749"/>
      </p:ext>
    </p:extLst>
  </p:cSld>
  <p:clrMapOvr>
    <a:masterClrMapping/>
  </p:clrMapOvr>
  <p:transition spd="med"/>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400" dirty="0">
                <a:ea typeface="Arial"/>
                <a:cs typeface="Arial"/>
                <a:sym typeface="Arial"/>
              </a:rPr>
              <a:t>This frame is a </a:t>
            </a:r>
            <a:r>
              <a:rPr lang="en-US" altLang="ko-KR" sz="1400" dirty="0" smtClean="0">
                <a:ea typeface="Arial"/>
                <a:cs typeface="Arial"/>
                <a:sym typeface="Arial"/>
              </a:rPr>
              <a:t>Ranging Control frame for </a:t>
            </a:r>
            <a:r>
              <a:rPr lang="en-US" altLang="ko-KR" sz="1400" dirty="0">
                <a:ea typeface="Arial"/>
                <a:cs typeface="Arial"/>
                <a:sym typeface="Arial"/>
              </a:rPr>
              <a:t>a broadcast SS-TWR requiring that any responding device to send its identity (e.g. MAC address) but not the ranging results in its response </a:t>
            </a:r>
            <a:r>
              <a:rPr lang="en-US" altLang="ko-KR" sz="1400" dirty="0" smtClean="0">
                <a:ea typeface="Arial"/>
                <a:cs typeface="Arial"/>
                <a:sym typeface="Arial"/>
              </a:rPr>
              <a:t>frame, </a:t>
            </a:r>
            <a:r>
              <a:rPr lang="en-US" altLang="ko-KR" sz="1400" dirty="0">
                <a:ea typeface="Arial"/>
                <a:cs typeface="Arial"/>
                <a:sym typeface="Arial"/>
              </a:rPr>
              <a:t>and the responding </a:t>
            </a:r>
            <a:r>
              <a:rPr lang="en-US" altLang="ko-KR" sz="1400" dirty="0" smtClean="0">
                <a:ea typeface="Arial"/>
                <a:cs typeface="Arial"/>
                <a:sym typeface="Arial"/>
              </a:rPr>
              <a:t>ends do not </a:t>
            </a:r>
            <a:r>
              <a:rPr lang="en-US" altLang="ko-KR" sz="1400" dirty="0">
                <a:ea typeface="Arial"/>
                <a:cs typeface="Arial"/>
                <a:sym typeface="Arial"/>
              </a:rPr>
              <a:t>require ranging result from the initiating end.</a:t>
            </a:r>
          </a:p>
        </p:txBody>
      </p:sp>
      <p:sp>
        <p:nvSpPr>
          <p:cNvPr id="3" name="직사각형 2"/>
          <p:cNvSpPr/>
          <p:nvPr/>
        </p:nvSpPr>
        <p:spPr bwMode="auto">
          <a:xfrm>
            <a:off x="529634" y="5154739"/>
            <a:ext cx="8109746" cy="1320673"/>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13</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16054" y="5149391"/>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Ranging Control : Ranging Control IE</a:t>
            </a:r>
          </a:p>
          <a:p>
            <a:pPr>
              <a:buFont typeface="Wingdings" panose="05000000000000000000" pitchFamily="2" charset="2"/>
              <a:buChar char="§"/>
            </a:pPr>
            <a:r>
              <a:rPr lang="en-US" altLang="ko-KR" sz="1400" kern="0" dirty="0">
                <a:latin typeface="Times New Roman"/>
                <a:ea typeface="맑은 고딕"/>
                <a:cs typeface="Times New Roman"/>
              </a:rPr>
              <a:t>Poll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Single-sided TWR (0) IE</a:t>
            </a:r>
          </a:p>
          <a:p>
            <a:pPr marL="0" indent="0">
              <a:buNone/>
            </a:pPr>
            <a:r>
              <a:rPr lang="en-US" altLang="ko-KR" sz="1400" kern="0" dirty="0">
                <a:latin typeface="Times New Roman"/>
                <a:ea typeface="맑은 고딕"/>
                <a:cs typeface="Times New Roman"/>
              </a:rPr>
              <a:t>* MAC address of responder is contained in Addressing field of MHR of response message</a:t>
            </a:r>
          </a:p>
          <a:p>
            <a:pPr>
              <a:buFont typeface="Wingdings" panose="05000000000000000000" pitchFamily="2" charset="2"/>
              <a:buChar char="§"/>
            </a:pPr>
            <a:endParaRPr lang="en-US" altLang="ko-KR" sz="1400" i="1" kern="0" dirty="0">
              <a:latin typeface="Times New Roman"/>
              <a:ea typeface="맑은 고딕"/>
              <a:cs typeface="Times New Roman"/>
            </a:endParaRPr>
          </a:p>
          <a:p>
            <a:pPr marL="0" indent="0">
              <a:buNone/>
            </a:pPr>
            <a:endParaRPr lang="en-US" altLang="ko-KR" sz="1400" i="1" kern="0" dirty="0">
              <a:latin typeface="Times New Roman"/>
              <a:ea typeface="맑은 고딕"/>
              <a:cs typeface="Times New Roman"/>
            </a:endParaRPr>
          </a:p>
        </p:txBody>
      </p:sp>
      <p:graphicFrame>
        <p:nvGraphicFramePr>
          <p:cNvPr id="15" name="Table 4"/>
          <p:cNvGraphicFramePr>
            <a:graphicFrameLocks noGrp="1"/>
          </p:cNvGraphicFramePr>
          <p:nvPr>
            <p:extLst>
              <p:ext uri="{D42A27DB-BD31-4B8C-83A1-F6EECF244321}">
                <p14:modId xmlns:p14="http://schemas.microsoft.com/office/powerpoint/2010/main" val="2181291143"/>
              </p:ext>
            </p:extLst>
          </p:nvPr>
        </p:nvGraphicFramePr>
        <p:xfrm>
          <a:off x="538687" y="2805820"/>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chemeClr val="tx1"/>
                          </a:solidFill>
                        </a:rPr>
                        <a:t>01: Multicast</a:t>
                      </a:r>
                    </a:p>
                    <a:p>
                      <a:pPr algn="l"/>
                      <a:r>
                        <a:rPr lang="en-US" sz="900" b="0" baseline="0" dirty="0" smtClean="0">
                          <a:solidFill>
                            <a:srgbClr val="FF0000"/>
                          </a:solidFill>
                        </a:rPr>
                        <a:t>10: 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7"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8"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53</a:t>
            </a:fld>
            <a:endParaRPr lang="en-US" altLang="en-US" dirty="0"/>
          </a:p>
        </p:txBody>
      </p:sp>
    </p:spTree>
    <p:extLst>
      <p:ext uri="{BB962C8B-B14F-4D97-AF65-F5344CB8AC3E}">
        <p14:creationId xmlns:p14="http://schemas.microsoft.com/office/powerpoint/2010/main" val="3276243622"/>
      </p:ext>
    </p:extLst>
  </p:cSld>
  <p:clrMapOvr>
    <a:masterClrMapping/>
  </p:clrMapOvr>
  <p:transition spd="med"/>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400" dirty="0">
                <a:ea typeface="Arial"/>
                <a:cs typeface="Arial"/>
                <a:sym typeface="Arial"/>
              </a:rPr>
              <a:t>This frame is a </a:t>
            </a:r>
            <a:r>
              <a:rPr lang="en-US" altLang="ko-KR" sz="1400" dirty="0" smtClean="0">
                <a:ea typeface="Arial"/>
                <a:cs typeface="Arial"/>
                <a:sym typeface="Arial"/>
              </a:rPr>
              <a:t>Ranging Control frame for </a:t>
            </a:r>
            <a:r>
              <a:rPr lang="en-US" altLang="ko-KR" sz="1400" dirty="0">
                <a:ea typeface="Arial"/>
                <a:cs typeface="Arial"/>
                <a:sym typeface="Arial"/>
              </a:rPr>
              <a:t>a broadcast SS-TWR requiring that any responding device to send both its identity (e.g. MAC address) and the ranging results in its response </a:t>
            </a:r>
            <a:r>
              <a:rPr lang="en-US" altLang="ko-KR" sz="1400" dirty="0" smtClean="0">
                <a:ea typeface="Arial"/>
                <a:cs typeface="Arial"/>
                <a:sym typeface="Arial"/>
              </a:rPr>
              <a:t>frame, </a:t>
            </a:r>
            <a:r>
              <a:rPr lang="en-US" altLang="ko-KR" sz="1400" dirty="0">
                <a:ea typeface="Arial"/>
                <a:cs typeface="Arial"/>
                <a:sym typeface="Arial"/>
              </a:rPr>
              <a:t>and the responding </a:t>
            </a:r>
            <a:r>
              <a:rPr lang="en-US" altLang="ko-KR" sz="1400" dirty="0" smtClean="0">
                <a:ea typeface="Arial"/>
                <a:cs typeface="Arial"/>
                <a:sym typeface="Arial"/>
              </a:rPr>
              <a:t>ends do </a:t>
            </a:r>
            <a:r>
              <a:rPr lang="en-US" altLang="ko-KR" sz="1400" dirty="0">
                <a:ea typeface="Arial"/>
                <a:cs typeface="Arial"/>
                <a:sym typeface="Arial"/>
              </a:rPr>
              <a:t>not require ranging result from the initiating end.</a:t>
            </a:r>
          </a:p>
        </p:txBody>
      </p:sp>
      <p:sp>
        <p:nvSpPr>
          <p:cNvPr id="3" name="직사각형 2"/>
          <p:cNvSpPr/>
          <p:nvPr/>
        </p:nvSpPr>
        <p:spPr bwMode="auto">
          <a:xfrm>
            <a:off x="529634" y="5154739"/>
            <a:ext cx="8109746" cy="1320673"/>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14</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16054" y="5149391"/>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Ranging Control : Ranging Control IE</a:t>
            </a:r>
          </a:p>
          <a:p>
            <a:pPr>
              <a:buFont typeface="Wingdings" panose="05000000000000000000" pitchFamily="2" charset="2"/>
              <a:buChar char="§"/>
            </a:pPr>
            <a:r>
              <a:rPr lang="en-US" altLang="ko-KR" sz="1400" kern="0" dirty="0">
                <a:latin typeface="Times New Roman"/>
                <a:ea typeface="맑은 고딕"/>
                <a:cs typeface="Times New Roman"/>
              </a:rPr>
              <a:t>Poll : Ranging Request Reply Time IE or Ranging </a:t>
            </a:r>
            <a:r>
              <a:rPr lang="en-US" altLang="ko-KR" sz="1400" kern="0" dirty="0">
                <a:solidFill>
                  <a:srgbClr val="FF0000"/>
                </a:solidFill>
                <a:latin typeface="Times New Roman"/>
                <a:ea typeface="맑은 고딕"/>
                <a:cs typeface="Times New Roman"/>
              </a:rPr>
              <a:t>Request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IE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Ranging Reply Time Instantaneous IE or Ranging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IE &amp;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Single-sided TWR (0) IE</a:t>
            </a:r>
            <a:endParaRPr lang="en-US" altLang="ko-KR" sz="1400" kern="0" dirty="0">
              <a:latin typeface="Times New Roman"/>
              <a:ea typeface="맑은 고딕"/>
              <a:cs typeface="Times New Roman"/>
            </a:endParaRPr>
          </a:p>
          <a:p>
            <a:pPr marL="0" indent="0">
              <a:buNone/>
            </a:pPr>
            <a:r>
              <a:rPr lang="en-US" altLang="ko-KR" sz="1400" kern="0" dirty="0">
                <a:latin typeface="Times New Roman"/>
                <a:ea typeface="맑은 고딕"/>
                <a:cs typeface="Times New Roman"/>
              </a:rPr>
              <a:t>* MAC address of responder is contained in Addressing field of MHR of response message</a:t>
            </a:r>
            <a:endParaRPr lang="en-US" altLang="ko-KR" sz="1400" i="1" kern="0" dirty="0">
              <a:latin typeface="Times New Roman"/>
              <a:ea typeface="맑은 고딕"/>
              <a:cs typeface="Times New Roman"/>
            </a:endParaRPr>
          </a:p>
          <a:p>
            <a:pPr marL="0" indent="0">
              <a:buNone/>
            </a:pPr>
            <a:endParaRPr lang="en-US" altLang="ko-KR" sz="1400" i="1" kern="0" dirty="0">
              <a:latin typeface="Times New Roman"/>
              <a:ea typeface="맑은 고딕"/>
              <a:cs typeface="Times New Roman"/>
            </a:endParaRPr>
          </a:p>
        </p:txBody>
      </p:sp>
      <p:graphicFrame>
        <p:nvGraphicFramePr>
          <p:cNvPr id="15" name="Table 4"/>
          <p:cNvGraphicFramePr>
            <a:graphicFrameLocks noGrp="1"/>
          </p:cNvGraphicFramePr>
          <p:nvPr>
            <p:extLst>
              <p:ext uri="{D42A27DB-BD31-4B8C-83A1-F6EECF244321}">
                <p14:modId xmlns:p14="http://schemas.microsoft.com/office/powerpoint/2010/main" val="2181291143"/>
              </p:ext>
            </p:extLst>
          </p:nvPr>
        </p:nvGraphicFramePr>
        <p:xfrm>
          <a:off x="538687" y="2805820"/>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chemeClr val="tx1"/>
                          </a:solidFill>
                        </a:rPr>
                        <a:t>01: Multicast</a:t>
                      </a:r>
                    </a:p>
                    <a:p>
                      <a:pPr algn="l"/>
                      <a:r>
                        <a:rPr lang="en-US" sz="900" b="0" baseline="0" dirty="0" smtClean="0">
                          <a:solidFill>
                            <a:srgbClr val="FF0000"/>
                          </a:solidFill>
                        </a:rPr>
                        <a:t>10: 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54</a:t>
            </a:fld>
            <a:endParaRPr lang="en-US" altLang="en-US" dirty="0"/>
          </a:p>
        </p:txBody>
      </p:sp>
    </p:spTree>
    <p:extLst>
      <p:ext uri="{BB962C8B-B14F-4D97-AF65-F5344CB8AC3E}">
        <p14:creationId xmlns:p14="http://schemas.microsoft.com/office/powerpoint/2010/main" val="1603984466"/>
      </p:ext>
    </p:extLst>
  </p:cSld>
  <p:clrMapOvr>
    <a:masterClrMapping/>
  </p:clrMapOvr>
  <p:transition spd="med"/>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300" dirty="0">
                <a:ea typeface="Arial"/>
                <a:cs typeface="Arial"/>
                <a:sym typeface="Arial"/>
              </a:rPr>
              <a:t>This frame is a </a:t>
            </a:r>
            <a:r>
              <a:rPr lang="en-US" altLang="ko-KR" sz="1300" dirty="0" smtClean="0">
                <a:ea typeface="Arial"/>
                <a:cs typeface="Arial"/>
                <a:sym typeface="Arial"/>
              </a:rPr>
              <a:t>Ranging Control frame for </a:t>
            </a:r>
            <a:r>
              <a:rPr lang="en-US" altLang="ko-KR" sz="1300" dirty="0">
                <a:ea typeface="Arial"/>
                <a:cs typeface="Arial"/>
                <a:sym typeface="Arial"/>
              </a:rPr>
              <a:t>a broadcast SS-TWR requiring that any responding device to send its  identity (e.g. MAC address) in its response frame and the ranging results at the end of the exchange</a:t>
            </a:r>
            <a:r>
              <a:rPr lang="en-US" altLang="ko-KR" sz="1300" dirty="0" smtClean="0">
                <a:ea typeface="Arial"/>
                <a:cs typeface="Arial"/>
                <a:sym typeface="Arial"/>
              </a:rPr>
              <a:t>. The </a:t>
            </a:r>
            <a:r>
              <a:rPr lang="en-US" altLang="ko-KR" sz="1300" dirty="0">
                <a:ea typeface="Arial"/>
                <a:cs typeface="Arial"/>
                <a:sym typeface="Arial"/>
              </a:rPr>
              <a:t>responding ends do not require ranging result from the initiating end.</a:t>
            </a:r>
          </a:p>
          <a:p>
            <a:pPr defTabSz="457200">
              <a:lnSpc>
                <a:spcPct val="150000"/>
              </a:lnSpc>
              <a:spcBef>
                <a:spcPts val="400"/>
              </a:spcBef>
              <a:buFont typeface="Wingdings" panose="05000000000000000000" pitchFamily="2" charset="2"/>
              <a:buChar char="§"/>
              <a:defRPr sz="1800"/>
            </a:pPr>
            <a:endParaRPr lang="en-US" altLang="ko-KR" sz="1300" dirty="0">
              <a:ea typeface="Arial"/>
              <a:cs typeface="Arial"/>
              <a:sym typeface="Arial"/>
            </a:endParaRPr>
          </a:p>
        </p:txBody>
      </p:sp>
      <p:sp>
        <p:nvSpPr>
          <p:cNvPr id="3" name="직사각형 2"/>
          <p:cNvSpPr/>
          <p:nvPr/>
        </p:nvSpPr>
        <p:spPr bwMode="auto">
          <a:xfrm>
            <a:off x="529634" y="4878092"/>
            <a:ext cx="8109746" cy="1575244"/>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15</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652600"/>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16054" y="4872744"/>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Ranging Control : Ranging Control IE</a:t>
            </a:r>
          </a:p>
          <a:p>
            <a:pPr>
              <a:buFont typeface="Wingdings" panose="05000000000000000000" pitchFamily="2" charset="2"/>
              <a:buChar char="§"/>
            </a:pPr>
            <a:r>
              <a:rPr lang="en-US" altLang="ko-KR" sz="1400" kern="0" dirty="0">
                <a:latin typeface="Times New Roman"/>
                <a:ea typeface="맑은 고딕"/>
                <a:cs typeface="Times New Roman"/>
              </a:rPr>
              <a:t>Poll : Ranging Request Reply Time IE or Ranging </a:t>
            </a:r>
            <a:r>
              <a:rPr lang="en-US" altLang="ko-KR" sz="1400" kern="0" dirty="0">
                <a:solidFill>
                  <a:srgbClr val="FF0000"/>
                </a:solidFill>
                <a:latin typeface="Times New Roman"/>
                <a:ea typeface="맑은 고딕"/>
                <a:cs typeface="Times New Roman"/>
              </a:rPr>
              <a:t>Request AOA </a:t>
            </a:r>
            <a:r>
              <a:rPr lang="en-US" altLang="ko-KR" sz="1400" kern="0" dirty="0">
                <a:latin typeface="Times New Roman"/>
                <a:ea typeface="맑은 고딕"/>
                <a:cs typeface="Times New Roman"/>
              </a:rPr>
              <a:t>IE</a:t>
            </a:r>
          </a:p>
          <a:p>
            <a:pPr>
              <a:buFont typeface="Wingdings" panose="05000000000000000000" pitchFamily="2" charset="2"/>
              <a:buChar char="§"/>
            </a:pPr>
            <a:r>
              <a:rPr lang="en-US" altLang="ko-KR" sz="1400" kern="0" dirty="0">
                <a:latin typeface="Times New Roman"/>
                <a:ea typeface="맑은 고딕"/>
                <a:cs typeface="Times New Roman"/>
              </a:rPr>
              <a:t>Response :</a:t>
            </a:r>
          </a:p>
          <a:p>
            <a:pPr>
              <a:buFont typeface="Wingdings" panose="05000000000000000000" pitchFamily="2" charset="2"/>
              <a:buChar char="§"/>
            </a:pPr>
            <a:r>
              <a:rPr lang="en-US" altLang="ko-KR" sz="1400" kern="0" dirty="0">
                <a:latin typeface="Times New Roman"/>
                <a:ea typeface="맑은 고딕"/>
                <a:cs typeface="Times New Roman"/>
              </a:rPr>
              <a:t>Additional Response: Ranging Reply Time Deferred IE or Ranging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Deferred </a:t>
            </a:r>
            <a:r>
              <a:rPr lang="en-US" altLang="ko-KR" sz="1400" kern="0" dirty="0">
                <a:latin typeface="Times New Roman"/>
                <a:ea typeface="맑은 고딕"/>
                <a:cs typeface="Times New Roman"/>
              </a:rPr>
              <a:t>IE</a:t>
            </a:r>
          </a:p>
          <a:p>
            <a:pPr marL="0" indent="0">
              <a:buNone/>
            </a:pPr>
            <a:r>
              <a:rPr lang="en-US" altLang="ko-KR" sz="1400" kern="0" dirty="0">
                <a:latin typeface="Times New Roman"/>
                <a:ea typeface="맑은 고딕"/>
                <a:cs typeface="Times New Roman"/>
              </a:rPr>
              <a:t>*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Single-sided TWR (0) IE can be included in any response message</a:t>
            </a:r>
            <a:endParaRPr lang="en-US" altLang="ko-KR" sz="1400" kern="0" dirty="0">
              <a:latin typeface="Times New Roman"/>
              <a:ea typeface="맑은 고딕"/>
              <a:cs typeface="Times New Roman"/>
            </a:endParaRPr>
          </a:p>
          <a:p>
            <a:pPr marL="0" indent="0">
              <a:buNone/>
            </a:pPr>
            <a:r>
              <a:rPr lang="en-US" altLang="ko-KR" sz="1400" kern="0" dirty="0">
                <a:latin typeface="Times New Roman"/>
                <a:ea typeface="맑은 고딕"/>
                <a:cs typeface="Times New Roman"/>
              </a:rPr>
              <a:t>* MAC address of responder is contained in Addressing field of MHR of response message</a:t>
            </a:r>
            <a:endParaRPr lang="en-US" altLang="ko-KR" sz="1400" i="1" kern="0" dirty="0">
              <a:latin typeface="Times New Roman"/>
              <a:ea typeface="맑은 고딕"/>
              <a:cs typeface="Times New Roman"/>
            </a:endParaRPr>
          </a:p>
        </p:txBody>
      </p:sp>
      <p:graphicFrame>
        <p:nvGraphicFramePr>
          <p:cNvPr id="15" name="Table 4"/>
          <p:cNvGraphicFramePr>
            <a:graphicFrameLocks noGrp="1"/>
          </p:cNvGraphicFramePr>
          <p:nvPr>
            <p:extLst>
              <p:ext uri="{D42A27DB-BD31-4B8C-83A1-F6EECF244321}">
                <p14:modId xmlns:p14="http://schemas.microsoft.com/office/powerpoint/2010/main" val="1270436551"/>
              </p:ext>
            </p:extLst>
          </p:nvPr>
        </p:nvGraphicFramePr>
        <p:xfrm>
          <a:off x="538687" y="2805820"/>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chemeClr val="tx1"/>
                          </a:solidFill>
                        </a:rPr>
                        <a:t>01: Multicast</a:t>
                      </a:r>
                    </a:p>
                    <a:p>
                      <a:pPr algn="l"/>
                      <a:r>
                        <a:rPr lang="en-US" sz="900" b="0" baseline="0" dirty="0" smtClean="0">
                          <a:solidFill>
                            <a:srgbClr val="FF0000"/>
                          </a:solidFill>
                        </a:rPr>
                        <a:t>10: 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rgbClr val="FF0000"/>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55</a:t>
            </a:fld>
            <a:endParaRPr lang="en-US" altLang="en-US" dirty="0"/>
          </a:p>
        </p:txBody>
      </p:sp>
    </p:spTree>
    <p:extLst>
      <p:ext uri="{BB962C8B-B14F-4D97-AF65-F5344CB8AC3E}">
        <p14:creationId xmlns:p14="http://schemas.microsoft.com/office/powerpoint/2010/main" val="416833606"/>
      </p:ext>
    </p:extLst>
  </p:cSld>
  <p:clrMapOvr>
    <a:masterClrMapping/>
  </p:clrMapOvr>
  <p:transition spd="med"/>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fontAlgn="ctr">
              <a:spcBef>
                <a:spcPts val="300"/>
              </a:spcBef>
              <a:spcAft>
                <a:spcPts val="30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altLang="ko-KR" sz="1600" dirty="0">
                <a:ea typeface="Arial"/>
                <a:cs typeface="Arial"/>
              </a:rPr>
              <a:t>This frame indicates that the responding end requires TX-to-RX round-trip time at the end of exchange</a:t>
            </a:r>
            <a:endParaRPr lang="ko-KR" altLang="ko-KR" sz="1600" dirty="0">
              <a:ea typeface="Arial"/>
              <a:cs typeface="Arial"/>
            </a:endParaRPr>
          </a:p>
        </p:txBody>
      </p:sp>
      <p:sp>
        <p:nvSpPr>
          <p:cNvPr id="3" name="직사각형 2"/>
          <p:cNvSpPr/>
          <p:nvPr/>
        </p:nvSpPr>
        <p:spPr bwMode="auto">
          <a:xfrm>
            <a:off x="529634" y="4878092"/>
            <a:ext cx="8109746" cy="1215204"/>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16</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652600"/>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16054" y="4872744"/>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Poll : Ranging Request Reply Time IE or Ranging </a:t>
            </a:r>
            <a:r>
              <a:rPr lang="en-US" altLang="ko-KR" sz="1400" kern="0" dirty="0">
                <a:solidFill>
                  <a:srgbClr val="FF0000"/>
                </a:solidFill>
                <a:latin typeface="Times New Roman"/>
                <a:ea typeface="맑은 고딕"/>
                <a:cs typeface="Times New Roman"/>
              </a:rPr>
              <a:t>Request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IE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Ranging Reply Time Instantaneous IE or Ranging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IE &amp;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Single-sided TWR (1) IE</a:t>
            </a:r>
          </a:p>
          <a:p>
            <a:pPr>
              <a:buFont typeface="Wingdings" panose="05000000000000000000" pitchFamily="2" charset="2"/>
              <a:buChar char="§"/>
            </a:pPr>
            <a:r>
              <a:rPr lang="en-US" altLang="ko-KR" sz="1400" kern="0" dirty="0">
                <a:latin typeface="Times New Roman"/>
                <a:ea typeface="맑은 고딕"/>
                <a:cs typeface="Times New Roman"/>
              </a:rPr>
              <a:t>2</a:t>
            </a:r>
            <a:r>
              <a:rPr lang="en-US" altLang="ko-KR" sz="1400" kern="0" baseline="30000" dirty="0">
                <a:latin typeface="Times New Roman"/>
                <a:ea typeface="맑은 고딕"/>
                <a:cs typeface="Times New Roman"/>
              </a:rPr>
              <a:t>nd</a:t>
            </a:r>
            <a:r>
              <a:rPr lang="en-US" altLang="ko-KR" sz="1400" kern="0" dirty="0">
                <a:latin typeface="Times New Roman"/>
                <a:ea typeface="맑은 고딕"/>
                <a:cs typeface="Times New Roman"/>
              </a:rPr>
              <a:t> Poll :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Time Report </a:t>
            </a:r>
            <a:r>
              <a:rPr lang="en-US" altLang="ko-KR" sz="1400" dirty="0">
                <a:latin typeface="Times New Roman"/>
                <a:ea typeface="맑은 고딕"/>
                <a:cs typeface="Times New Roman"/>
              </a:rPr>
              <a:t>Single-sided TWR (RTRST) IE </a:t>
            </a:r>
          </a:p>
        </p:txBody>
      </p:sp>
      <p:graphicFrame>
        <p:nvGraphicFramePr>
          <p:cNvPr id="15" name="Table 4"/>
          <p:cNvGraphicFramePr>
            <a:graphicFrameLocks noGrp="1"/>
          </p:cNvGraphicFramePr>
          <p:nvPr>
            <p:extLst>
              <p:ext uri="{D42A27DB-BD31-4B8C-83A1-F6EECF244321}">
                <p14:modId xmlns:p14="http://schemas.microsoft.com/office/powerpoint/2010/main" val="507845756"/>
              </p:ext>
            </p:extLst>
          </p:nvPr>
        </p:nvGraphicFramePr>
        <p:xfrm>
          <a:off x="538687" y="2805820"/>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rgbClr val="FF0000"/>
                          </a:solidFill>
                        </a:rPr>
                        <a:t>00:</a:t>
                      </a:r>
                      <a:r>
                        <a:rPr lang="en-US" sz="900" b="0" baseline="0" dirty="0" smtClean="0">
                          <a:solidFill>
                            <a:srgbClr val="FF0000"/>
                          </a:solidFill>
                        </a:rPr>
                        <a:t> Unicast</a:t>
                      </a:r>
                    </a:p>
                    <a:p>
                      <a:pPr algn="l"/>
                      <a:r>
                        <a:rPr lang="en-US" sz="900" b="0" baseline="0" dirty="0" smtClean="0">
                          <a:solidFill>
                            <a:srgbClr val="FF0000"/>
                          </a:solidFill>
                        </a:rPr>
                        <a:t>01: Multicast</a:t>
                      </a:r>
                    </a:p>
                    <a:p>
                      <a:pPr algn="l"/>
                      <a:r>
                        <a:rPr lang="en-US" sz="900" b="0" baseline="0" dirty="0" smtClean="0">
                          <a:solidFill>
                            <a:srgbClr val="FF0000"/>
                          </a:solidFill>
                        </a:rPr>
                        <a:t>10: Broadcast</a:t>
                      </a:r>
                    </a:p>
                    <a:p>
                      <a:pPr algn="l"/>
                      <a:r>
                        <a:rPr lang="en-US" sz="900" b="0" baseline="0" dirty="0" smtClean="0">
                          <a:solidFill>
                            <a:srgbClr val="FF0000"/>
                          </a:solidFill>
                        </a:rPr>
                        <a:t>11: Many-2-Many</a:t>
                      </a:r>
                      <a:endParaRPr lang="en-US" sz="900" b="0" dirty="0">
                        <a:solidFill>
                          <a:srgbClr val="FF0000"/>
                        </a:solidFill>
                      </a:endParaRPr>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56</a:t>
            </a:fld>
            <a:endParaRPr lang="en-US" altLang="en-US" dirty="0"/>
          </a:p>
        </p:txBody>
      </p:sp>
    </p:spTree>
    <p:extLst>
      <p:ext uri="{BB962C8B-B14F-4D97-AF65-F5344CB8AC3E}">
        <p14:creationId xmlns:p14="http://schemas.microsoft.com/office/powerpoint/2010/main" val="3290548897"/>
      </p:ext>
    </p:extLst>
  </p:cSld>
  <p:clrMapOvr>
    <a:masterClrMapping/>
  </p:clrMapOvr>
  <p:transition spd="med"/>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fontAlgn="ctr">
              <a:spcBef>
                <a:spcPts val="300"/>
              </a:spcBef>
              <a:spcAft>
                <a:spcPts val="30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altLang="ko-KR" sz="1600" dirty="0">
                <a:ea typeface="Arial"/>
                <a:cs typeface="Arial"/>
              </a:rPr>
              <a:t>This frame indicates that the responding end requires ranging result at the end of exchange</a:t>
            </a:r>
            <a:endParaRPr lang="ko-KR" altLang="ko-KR" sz="1600" dirty="0">
              <a:ea typeface="Arial"/>
              <a:cs typeface="Arial"/>
            </a:endParaRPr>
          </a:p>
        </p:txBody>
      </p:sp>
      <p:sp>
        <p:nvSpPr>
          <p:cNvPr id="3" name="직사각형 2"/>
          <p:cNvSpPr/>
          <p:nvPr/>
        </p:nvSpPr>
        <p:spPr bwMode="auto">
          <a:xfrm>
            <a:off x="529634" y="4878092"/>
            <a:ext cx="8109746" cy="1215204"/>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17</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652600"/>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16054" y="4872744"/>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Poll : Ranging Request Reply Time IE or Ranging </a:t>
            </a:r>
            <a:r>
              <a:rPr lang="en-US" altLang="ko-KR" sz="1400" kern="0" dirty="0">
                <a:solidFill>
                  <a:srgbClr val="FF0000"/>
                </a:solidFill>
                <a:latin typeface="Times New Roman"/>
                <a:ea typeface="맑은 고딕"/>
                <a:cs typeface="Times New Roman"/>
              </a:rPr>
              <a:t>Request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IE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Ranging Reply Time Instantaneous IE or Ranging </a:t>
            </a:r>
            <a:r>
              <a:rPr lang="en-US" altLang="ko-KR" sz="1400" kern="0" dirty="0" err="1">
                <a:solidFill>
                  <a:srgbClr val="FF0000"/>
                </a:solidFill>
                <a:latin typeface="Times New Roman"/>
                <a:ea typeface="맑은 고딕"/>
                <a:cs typeface="Times New Roman"/>
              </a:rPr>
              <a:t>AoA</a:t>
            </a:r>
            <a:r>
              <a:rPr lang="en-US" altLang="ko-KR" sz="1400" kern="0" dirty="0">
                <a:solidFill>
                  <a:srgbClr val="FF0000"/>
                </a:solidFill>
                <a:latin typeface="Times New Roman"/>
                <a:ea typeface="맑은 고딕"/>
                <a:cs typeface="Times New Roman"/>
              </a:rPr>
              <a:t> </a:t>
            </a:r>
            <a:r>
              <a:rPr lang="en-US" altLang="ko-KR" sz="1400" kern="0" dirty="0">
                <a:latin typeface="Times New Roman"/>
                <a:ea typeface="맑은 고딕"/>
                <a:cs typeface="Times New Roman"/>
              </a:rPr>
              <a:t>IE &amp;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Single-sided TWR (2) IE</a:t>
            </a:r>
          </a:p>
          <a:p>
            <a:pPr>
              <a:buFont typeface="Wingdings" panose="05000000000000000000" pitchFamily="2" charset="2"/>
              <a:buChar char="§"/>
            </a:pPr>
            <a:r>
              <a:rPr lang="en-US" altLang="ko-KR" sz="1400" kern="0" dirty="0">
                <a:latin typeface="Times New Roman"/>
                <a:ea typeface="맑은 고딕"/>
                <a:cs typeface="Times New Roman"/>
              </a:rPr>
              <a:t>2</a:t>
            </a:r>
            <a:r>
              <a:rPr lang="en-US" altLang="ko-KR" sz="1400" kern="0" baseline="30000" dirty="0">
                <a:latin typeface="Times New Roman"/>
                <a:ea typeface="맑은 고딕"/>
                <a:cs typeface="Times New Roman"/>
              </a:rPr>
              <a:t>nd</a:t>
            </a:r>
            <a:r>
              <a:rPr lang="en-US" altLang="ko-KR" sz="1400" kern="0" dirty="0">
                <a:latin typeface="Times New Roman"/>
                <a:ea typeface="맑은 고딕"/>
                <a:cs typeface="Times New Roman"/>
              </a:rPr>
              <a:t> Poll :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Time of Flight </a:t>
            </a:r>
            <a:r>
              <a:rPr lang="en-US" altLang="ko-KR" sz="1400" dirty="0">
                <a:latin typeface="Times New Roman"/>
                <a:ea typeface="맑은 고딕"/>
                <a:cs typeface="Times New Roman"/>
              </a:rPr>
              <a:t>(RTOF) IE </a:t>
            </a:r>
          </a:p>
        </p:txBody>
      </p:sp>
      <p:graphicFrame>
        <p:nvGraphicFramePr>
          <p:cNvPr id="15" name="Table 4"/>
          <p:cNvGraphicFramePr>
            <a:graphicFrameLocks noGrp="1"/>
          </p:cNvGraphicFramePr>
          <p:nvPr>
            <p:extLst>
              <p:ext uri="{D42A27DB-BD31-4B8C-83A1-F6EECF244321}">
                <p14:modId xmlns:p14="http://schemas.microsoft.com/office/powerpoint/2010/main" val="3282129372"/>
              </p:ext>
            </p:extLst>
          </p:nvPr>
        </p:nvGraphicFramePr>
        <p:xfrm>
          <a:off x="538687" y="2805820"/>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rgbClr val="FF0000"/>
                          </a:solidFill>
                        </a:rPr>
                        <a:t>00:</a:t>
                      </a:r>
                      <a:r>
                        <a:rPr lang="en-US" sz="900" b="0" baseline="0" dirty="0" smtClean="0">
                          <a:solidFill>
                            <a:srgbClr val="FF0000"/>
                          </a:solidFill>
                        </a:rPr>
                        <a:t> Unicast</a:t>
                      </a:r>
                    </a:p>
                    <a:p>
                      <a:pPr algn="l"/>
                      <a:r>
                        <a:rPr lang="en-US" sz="900" b="0" baseline="0" dirty="0" smtClean="0">
                          <a:solidFill>
                            <a:srgbClr val="FF0000"/>
                          </a:solidFill>
                        </a:rPr>
                        <a:t>01: Multicast</a:t>
                      </a:r>
                    </a:p>
                    <a:p>
                      <a:pPr algn="l"/>
                      <a:r>
                        <a:rPr lang="en-US" sz="900" b="0" baseline="0" dirty="0" smtClean="0">
                          <a:solidFill>
                            <a:srgbClr val="FF0000"/>
                          </a:solidFill>
                        </a:rPr>
                        <a:t>10: Broadcast</a:t>
                      </a:r>
                    </a:p>
                    <a:p>
                      <a:pPr algn="l"/>
                      <a:r>
                        <a:rPr lang="en-US" sz="900" b="0" baseline="0" dirty="0" smtClean="0">
                          <a:solidFill>
                            <a:srgbClr val="FF0000"/>
                          </a:solidFill>
                        </a:rPr>
                        <a:t>11: Many-2-Many</a:t>
                      </a:r>
                      <a:endParaRPr lang="en-US" sz="900" b="0" dirty="0">
                        <a:solidFill>
                          <a:srgbClr val="FF0000"/>
                        </a:solidFill>
                      </a:endParaRPr>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rgbClr val="FF0000"/>
                          </a:solidFill>
                        </a:rPr>
                        <a:t>0: SS-TWR</a:t>
                      </a:r>
                    </a:p>
                    <a:p>
                      <a:pPr algn="l"/>
                      <a:r>
                        <a:rPr lang="en-US" sz="900" b="0" dirty="0" smtClean="0"/>
                        <a:t>1: DS-TWR</a:t>
                      </a:r>
                      <a:endParaRPr lang="en-US" sz="900" b="0" dirty="0"/>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57</a:t>
            </a:fld>
            <a:endParaRPr lang="en-US" altLang="en-US" dirty="0"/>
          </a:p>
        </p:txBody>
      </p:sp>
    </p:spTree>
    <p:extLst>
      <p:ext uri="{BB962C8B-B14F-4D97-AF65-F5344CB8AC3E}">
        <p14:creationId xmlns:p14="http://schemas.microsoft.com/office/powerpoint/2010/main" val="1066736667"/>
      </p:ext>
    </p:extLst>
  </p:cSld>
  <p:clrMapOvr>
    <a:masterClrMapping/>
  </p:clrMapOvr>
  <p:transition spd="med"/>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755576" y="2420888"/>
            <a:ext cx="7772400" cy="1470025"/>
          </a:xfrm>
        </p:spPr>
        <p:txBody>
          <a:bodyPr/>
          <a:lstStyle/>
          <a:p>
            <a:r>
              <a:rPr lang="en-US" altLang="ko-KR" dirty="0" smtClean="0"/>
              <a:t>Use cases of DS-TWR</a:t>
            </a:r>
            <a:endParaRPr lang="ko-KR" altLang="en-US" dirty="0"/>
          </a:p>
        </p:txBody>
      </p:sp>
      <p:sp>
        <p:nvSpPr>
          <p:cNvPr id="6" name="슬라이드 번호 개체 틀 5"/>
          <p:cNvSpPr>
            <a:spLocks noGrp="1"/>
          </p:cNvSpPr>
          <p:nvPr>
            <p:ph type="sldNum" sz="quarter" idx="12"/>
          </p:nvPr>
        </p:nvSpPr>
        <p:spPr/>
        <p:txBody>
          <a:bodyPr/>
          <a:lstStyle/>
          <a:p>
            <a:r>
              <a:rPr lang="en-US" altLang="en-US" smtClean="0"/>
              <a:t>Slide </a:t>
            </a:r>
            <a:fld id="{4EF2733A-7873-4D87-9B81-5F5F3E4A4D35}" type="slidenum">
              <a:rPr lang="en-US" altLang="en-US" smtClean="0"/>
              <a:pPr/>
              <a:t>58</a:t>
            </a:fld>
            <a:endParaRPr lang="en-US" altLang="en-US"/>
          </a:p>
        </p:txBody>
      </p:sp>
      <p:sp>
        <p:nvSpPr>
          <p:cNvPr id="7"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8"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Tree>
    <p:extLst>
      <p:ext uri="{BB962C8B-B14F-4D97-AF65-F5344CB8AC3E}">
        <p14:creationId xmlns:p14="http://schemas.microsoft.com/office/powerpoint/2010/main" val="194280045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600" dirty="0">
                <a:ea typeface="Arial"/>
                <a:cs typeface="Arial"/>
                <a:sym typeface="Arial"/>
              </a:rPr>
              <a:t>This frame is initiating DS-TWR and indicates that the initiating end does not require the ranging result</a:t>
            </a:r>
            <a:r>
              <a:rPr lang="en-US" altLang="ko-KR" sz="1600" dirty="0" smtClean="0">
                <a:ea typeface="Arial"/>
                <a:cs typeface="Arial"/>
                <a:sym typeface="Arial"/>
              </a:rPr>
              <a:t>.</a:t>
            </a:r>
          </a:p>
          <a:p>
            <a:pPr defTabSz="457200">
              <a:lnSpc>
                <a:spcPct val="150000"/>
              </a:lnSpc>
              <a:spcBef>
                <a:spcPts val="400"/>
              </a:spcBef>
              <a:buFont typeface="Wingdings" panose="05000000000000000000" pitchFamily="2" charset="2"/>
              <a:buChar char="Ø"/>
              <a:defRPr sz="1800"/>
            </a:pPr>
            <a:r>
              <a:rPr lang="en-US" altLang="ko-KR" sz="1600" dirty="0">
                <a:solidFill>
                  <a:srgbClr val="FF0000"/>
                </a:solidFill>
                <a:ea typeface="Arial"/>
                <a:cs typeface="Arial"/>
                <a:sym typeface="Arial"/>
              </a:rPr>
              <a:t>If there is no Ranging Control frame for the current ranging round, this ranging round follows the ranging configuration in the last Ranging Control frame.</a:t>
            </a:r>
          </a:p>
          <a:p>
            <a:pPr defTabSz="457200">
              <a:lnSpc>
                <a:spcPct val="150000"/>
              </a:lnSpc>
              <a:spcBef>
                <a:spcPts val="400"/>
              </a:spcBef>
              <a:buFont typeface="Wingdings" panose="05000000000000000000" pitchFamily="2" charset="2"/>
              <a:buChar char="§"/>
              <a:defRPr sz="1800"/>
            </a:pPr>
            <a:endParaRPr lang="en-US" altLang="ko-KR" sz="1600" dirty="0">
              <a:ea typeface="Arial"/>
              <a:cs typeface="Arial"/>
              <a:sym typeface="Arial"/>
            </a:endParaRPr>
          </a:p>
        </p:txBody>
      </p:sp>
      <p:sp>
        <p:nvSpPr>
          <p:cNvPr id="3" name="직사각형 2"/>
          <p:cNvSpPr/>
          <p:nvPr/>
        </p:nvSpPr>
        <p:spPr bwMode="auto">
          <a:xfrm>
            <a:off x="529634" y="5514780"/>
            <a:ext cx="8109746" cy="86654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aphicFrame>
        <p:nvGraphicFramePr>
          <p:cNvPr id="10" name="Table 4"/>
          <p:cNvGraphicFramePr>
            <a:graphicFrameLocks noGrp="1"/>
          </p:cNvGraphicFramePr>
          <p:nvPr>
            <p:extLst>
              <p:ext uri="{D42A27DB-BD31-4B8C-83A1-F6EECF244321}">
                <p14:modId xmlns:p14="http://schemas.microsoft.com/office/powerpoint/2010/main" val="2653456561"/>
              </p:ext>
            </p:extLst>
          </p:nvPr>
        </p:nvGraphicFramePr>
        <p:xfrm>
          <a:off x="539551" y="3518918"/>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rgbClr val="FF0000"/>
                          </a:solidFill>
                        </a:rPr>
                        <a:t>00:</a:t>
                      </a:r>
                      <a:r>
                        <a:rPr lang="en-US" sz="900" b="0" baseline="0" dirty="0" smtClean="0">
                          <a:solidFill>
                            <a:srgbClr val="FF0000"/>
                          </a:solidFill>
                        </a:rPr>
                        <a:t> Unicast</a:t>
                      </a:r>
                    </a:p>
                    <a:p>
                      <a:pPr algn="l"/>
                      <a:r>
                        <a:rPr lang="en-US" sz="900" b="0" baseline="0" dirty="0" smtClean="0">
                          <a:solidFill>
                            <a:schemeClr val="tx1"/>
                          </a:solidFill>
                        </a:rPr>
                        <a:t>01: Multicast</a:t>
                      </a:r>
                    </a:p>
                    <a:p>
                      <a:pPr algn="l"/>
                      <a:r>
                        <a:rPr lang="en-US" sz="900" b="0" baseline="0" dirty="0" smtClean="0">
                          <a:solidFill>
                            <a:schemeClr val="tx1"/>
                          </a:solidFill>
                        </a:rPr>
                        <a:t>10: </a:t>
                      </a:r>
                      <a:r>
                        <a:rPr lang="en-US" sz="900" b="0" baseline="0" dirty="0" smtClean="0"/>
                        <a:t>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chemeClr val="tx1"/>
                          </a:solidFill>
                        </a:rPr>
                        <a:t>0: SS-TWR</a:t>
                      </a:r>
                    </a:p>
                    <a:p>
                      <a:pPr algn="l"/>
                      <a:r>
                        <a:rPr lang="en-US" sz="900" b="0" dirty="0" smtClean="0">
                          <a:solidFill>
                            <a:srgbClr val="FF0000"/>
                          </a:solidFill>
                        </a:rPr>
                        <a:t>1: DS-TWR</a:t>
                      </a:r>
                      <a:endParaRPr lang="en-US" sz="900" b="0" dirty="0">
                        <a:solidFill>
                          <a:srgbClr val="FF000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1</a:t>
            </a:r>
            <a:endParaRPr lang="en-US" sz="3200" dirty="0"/>
          </a:p>
        </p:txBody>
      </p:sp>
      <p:sp>
        <p:nvSpPr>
          <p:cNvPr id="13" name="평행 사변형 12"/>
          <p:cNvSpPr/>
          <p:nvPr/>
        </p:nvSpPr>
        <p:spPr bwMode="auto">
          <a:xfrm>
            <a:off x="529634" y="3284984"/>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528928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02475" y="5517232"/>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Poll :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Double-sided TWR(0) IE</a:t>
            </a:r>
            <a:r>
              <a:rPr lang="en-US" altLang="ko-KR" sz="1400" kern="0" dirty="0">
                <a:latin typeface="Times New Roman"/>
                <a:ea typeface="맑은 고딕"/>
                <a:cs typeface="Times New Roman"/>
              </a:rPr>
              <a:t>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Ranging Request Reply Time IE,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Double-sided TWR(3) IE</a:t>
            </a:r>
            <a:endParaRPr lang="en-US" altLang="ko-KR" sz="1400"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2</a:t>
            </a:r>
            <a:r>
              <a:rPr lang="en-US" altLang="ko-KR" sz="1400" kern="0" baseline="30000" dirty="0">
                <a:latin typeface="Times New Roman"/>
                <a:ea typeface="맑은 고딕"/>
                <a:cs typeface="Times New Roman"/>
              </a:rPr>
              <a:t>nd</a:t>
            </a:r>
            <a:r>
              <a:rPr lang="en-US" altLang="ko-KR" sz="1400" kern="0" dirty="0">
                <a:latin typeface="Times New Roman"/>
                <a:ea typeface="맑은 고딕"/>
                <a:cs typeface="Times New Roman"/>
              </a:rPr>
              <a:t> Poll : Ranging Reply Time Instantaneous IE, Ranging Round-trip Measurement IE</a:t>
            </a:r>
            <a:endParaRPr lang="en-US" altLang="ko-KR" sz="1400" i="1" kern="0" dirty="0">
              <a:latin typeface="Times New Roman"/>
              <a:ea typeface="맑은 고딕"/>
              <a:cs typeface="Times New Roman"/>
            </a:endParaRPr>
          </a:p>
        </p:txBody>
      </p:sp>
      <p:sp>
        <p:nvSpPr>
          <p:cNvPr id="15"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59</a:t>
            </a:fld>
            <a:endParaRPr lang="en-US" altLang="en-US" dirty="0"/>
          </a:p>
        </p:txBody>
      </p:sp>
    </p:spTree>
    <p:extLst>
      <p:ext uri="{BB962C8B-B14F-4D97-AF65-F5344CB8AC3E}">
        <p14:creationId xmlns:p14="http://schemas.microsoft.com/office/powerpoint/2010/main" val="1111105304"/>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dirty="0"/>
              <a:t>Slide </a:t>
            </a:r>
            <a:fld id="{825FF3E2-E949-4C4C-AB9C-2EE82B1DF989}" type="slidenum">
              <a:rPr lang="en-US" altLang="en-US"/>
              <a:pPr/>
              <a:t>6</a:t>
            </a:fld>
            <a:endParaRPr lang="en-US" altLang="en-US" dirty="0"/>
          </a:p>
        </p:txBody>
      </p:sp>
      <p:sp>
        <p:nvSpPr>
          <p:cNvPr id="4098" name="Rectangle 2"/>
          <p:cNvSpPr>
            <a:spLocks noGrp="1" noChangeArrowheads="1"/>
          </p:cNvSpPr>
          <p:nvPr>
            <p:ph type="title"/>
          </p:nvPr>
        </p:nvSpPr>
        <p:spPr>
          <a:ln/>
        </p:spPr>
        <p:txBody>
          <a:bodyPr/>
          <a:lstStyle/>
          <a:p>
            <a:r>
              <a:rPr lang="en-US" sz="3200" dirty="0" smtClean="0"/>
              <a:t>Numerology</a:t>
            </a:r>
            <a:endParaRPr lang="en-US" sz="3200" dirty="0"/>
          </a:p>
        </p:txBody>
      </p:sp>
      <p:sp>
        <p:nvSpPr>
          <p:cNvPr id="163" name="Rectangle 3"/>
          <p:cNvSpPr txBox="1">
            <a:spLocks noChangeArrowheads="1"/>
          </p:cNvSpPr>
          <p:nvPr/>
        </p:nvSpPr>
        <p:spPr bwMode="auto">
          <a:xfrm>
            <a:off x="669274" y="163938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2000" kern="0" dirty="0" smtClean="0">
                <a:latin typeface="Times New Roman"/>
                <a:ea typeface="맑은 고딕"/>
                <a:cs typeface="Times New Roman"/>
              </a:rPr>
              <a:t>TU is defined as the minimum MAC time step in PHY units</a:t>
            </a:r>
          </a:p>
          <a:p>
            <a:pPr>
              <a:buFont typeface="Wingdings" panose="05000000000000000000" pitchFamily="2" charset="2"/>
              <a:buChar char="§"/>
            </a:pPr>
            <a:r>
              <a:rPr lang="en-US" altLang="ko-KR" sz="2000" kern="0" dirty="0" smtClean="0">
                <a:latin typeface="Times New Roman"/>
                <a:ea typeface="맑은 고딕"/>
                <a:cs typeface="Times New Roman"/>
              </a:rPr>
              <a:t>Slot is defined as integer number of TUs</a:t>
            </a:r>
          </a:p>
          <a:p>
            <a:pPr>
              <a:buFont typeface="Wingdings" panose="05000000000000000000" pitchFamily="2" charset="2"/>
              <a:buChar char="§"/>
            </a:pPr>
            <a:r>
              <a:rPr lang="en-US" altLang="ko-KR" sz="2000" kern="0" dirty="0" smtClean="0">
                <a:latin typeface="Times New Roman"/>
                <a:ea typeface="맑은 고딕"/>
                <a:cs typeface="Times New Roman"/>
              </a:rPr>
              <a:t>Round is defined as integer number of Slots</a:t>
            </a:r>
          </a:p>
          <a:p>
            <a:pPr>
              <a:buFont typeface="Wingdings" panose="05000000000000000000" pitchFamily="2" charset="2"/>
              <a:buChar char="§"/>
            </a:pPr>
            <a:r>
              <a:rPr lang="en-US" altLang="ko-KR" sz="2000" kern="0" dirty="0" smtClean="0">
                <a:latin typeface="Times New Roman"/>
                <a:ea typeface="맑은 고딕"/>
                <a:cs typeface="Times New Roman"/>
              </a:rPr>
              <a:t>Block length is defined as integer multiple of </a:t>
            </a:r>
            <a:r>
              <a:rPr lang="en-US" altLang="ko-KR" sz="2000" i="1" kern="0" dirty="0" err="1" smtClean="0">
                <a:latin typeface="Times New Roman"/>
                <a:ea typeface="맑은 고딕"/>
                <a:cs typeface="Times New Roman"/>
              </a:rPr>
              <a:t>MinimumBlockLength</a:t>
            </a:r>
            <a:endParaRPr lang="en-US" altLang="ko-KR" sz="2000" i="1" kern="0" dirty="0" smtClean="0">
              <a:latin typeface="Times New Roman"/>
              <a:ea typeface="맑은 고딕"/>
              <a:cs typeface="Times New Roman"/>
            </a:endParaRPr>
          </a:p>
          <a:p>
            <a:pPr>
              <a:buFont typeface="Wingdings" panose="05000000000000000000" pitchFamily="2" charset="2"/>
              <a:buChar char="§"/>
            </a:pPr>
            <a:r>
              <a:rPr lang="en-US" altLang="ko-KR" sz="2000" i="1" kern="0" dirty="0" err="1" smtClean="0">
                <a:latin typeface="Times New Roman"/>
                <a:ea typeface="맑은 고딕"/>
                <a:cs typeface="Times New Roman"/>
              </a:rPr>
              <a:t>MinimumBlockLength</a:t>
            </a:r>
            <a:r>
              <a:rPr lang="en-US" altLang="ko-KR" sz="2000" i="1" kern="0" dirty="0" smtClean="0">
                <a:latin typeface="Times New Roman"/>
                <a:ea typeface="맑은 고딕"/>
                <a:cs typeface="Times New Roman"/>
              </a:rPr>
              <a:t> </a:t>
            </a:r>
            <a:r>
              <a:rPr lang="en-US" altLang="ko-KR" sz="2000" kern="0" dirty="0" smtClean="0">
                <a:latin typeface="Times New Roman"/>
                <a:ea typeface="맑은 고딕"/>
                <a:cs typeface="Times New Roman"/>
              </a:rPr>
              <a:t>is defined as an integer number of TUs </a:t>
            </a:r>
            <a:endParaRPr lang="en-US" altLang="ko-KR" sz="2000" kern="0" dirty="0">
              <a:latin typeface="Times New Roman"/>
              <a:ea typeface="맑은 고딕"/>
              <a:cs typeface="Times New Roman"/>
            </a:endParaRPr>
          </a:p>
          <a:p>
            <a:pPr>
              <a:buFont typeface="Wingdings" panose="05000000000000000000" pitchFamily="2" charset="2"/>
              <a:buChar char="§"/>
            </a:pPr>
            <a:endParaRPr lang="en-US" altLang="ko-KR" sz="2000" kern="0" dirty="0" smtClean="0">
              <a:latin typeface="Times New Roman"/>
              <a:ea typeface="맑은 고딕"/>
              <a:cs typeface="Times New Roman"/>
            </a:endParaRPr>
          </a:p>
          <a:p>
            <a:pPr>
              <a:buFont typeface="Wingdings" panose="05000000000000000000" pitchFamily="2" charset="2"/>
              <a:buChar char="§"/>
            </a:pPr>
            <a:endParaRPr lang="en-US" altLang="ko-KR" sz="2000" kern="0" dirty="0">
              <a:latin typeface="Times New Roman"/>
              <a:ea typeface="맑은 고딕"/>
              <a:cs typeface="Times New Roman"/>
            </a:endParaRPr>
          </a:p>
          <a:p>
            <a:pPr marL="0" indent="0">
              <a:buNone/>
            </a:pPr>
            <a:endParaRPr lang="ko-KR" altLang="en-US" sz="1600" kern="0" dirty="0" smtClean="0">
              <a:latin typeface="Times New Roman"/>
              <a:ea typeface="맑은 고딕"/>
              <a:cs typeface="Times New Roman"/>
            </a:endParaRPr>
          </a:p>
          <a:p>
            <a:pPr lvl="1">
              <a:buFont typeface="Arial" panose="020B0604020202020204" pitchFamily="34" charset="0"/>
              <a:buChar char="•"/>
            </a:pPr>
            <a:endParaRPr lang="en-US" altLang="ko-KR" sz="1600" kern="0" dirty="0" smtClean="0">
              <a:latin typeface="Times New Roman"/>
              <a:ea typeface="맑은 고딕"/>
              <a:cs typeface="Times New Roman"/>
            </a:endParaRPr>
          </a:p>
          <a:p>
            <a:pPr>
              <a:buFont typeface="Wingdings" panose="05000000000000000000" pitchFamily="2" charset="2"/>
              <a:buChar char="§"/>
            </a:pPr>
            <a:endParaRPr lang="en-US" altLang="ko-KR" sz="2000" kern="0" dirty="0">
              <a:latin typeface="Times New Roman"/>
              <a:ea typeface="맑은 고딕"/>
              <a:cs typeface="Times New Roman"/>
            </a:endParaRPr>
          </a:p>
        </p:txBody>
      </p:sp>
      <p:sp>
        <p:nvSpPr>
          <p:cNvPr id="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365537451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600" dirty="0">
                <a:ea typeface="Arial"/>
                <a:cs typeface="Arial"/>
                <a:sym typeface="Arial"/>
              </a:rPr>
              <a:t>This frame is initiating DS-TWR and requesting that the ranging result is sent back at end of exchange w/ </a:t>
            </a:r>
            <a:r>
              <a:rPr lang="en-US" altLang="ko-KR" sz="1600" dirty="0">
                <a:ea typeface="Arial"/>
                <a:cs typeface="Arial"/>
              </a:rPr>
              <a:t>Ranging Report Control Double-sided TWR(1) </a:t>
            </a:r>
            <a:endParaRPr lang="en-US" altLang="ko-KR" sz="1600" dirty="0">
              <a:ea typeface="Arial"/>
              <a:cs typeface="Arial"/>
              <a:sym typeface="Arial"/>
            </a:endParaRPr>
          </a:p>
        </p:txBody>
      </p:sp>
      <p:sp>
        <p:nvSpPr>
          <p:cNvPr id="3" name="직사각형 2"/>
          <p:cNvSpPr/>
          <p:nvPr/>
        </p:nvSpPr>
        <p:spPr bwMode="auto">
          <a:xfrm>
            <a:off x="529634" y="5154740"/>
            <a:ext cx="8109746" cy="122658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aphicFrame>
        <p:nvGraphicFramePr>
          <p:cNvPr id="10" name="Table 4"/>
          <p:cNvGraphicFramePr>
            <a:graphicFrameLocks noGrp="1"/>
          </p:cNvGraphicFramePr>
          <p:nvPr>
            <p:extLst>
              <p:ext uri="{D42A27DB-BD31-4B8C-83A1-F6EECF244321}">
                <p14:modId xmlns:p14="http://schemas.microsoft.com/office/powerpoint/2010/main" val="670985670"/>
              </p:ext>
            </p:extLst>
          </p:nvPr>
        </p:nvGraphicFramePr>
        <p:xfrm>
          <a:off x="539551" y="2807891"/>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rgbClr val="FF0000"/>
                          </a:solidFill>
                        </a:rPr>
                        <a:t>00:</a:t>
                      </a:r>
                      <a:r>
                        <a:rPr lang="en-US" sz="900" b="0" baseline="0" dirty="0" smtClean="0">
                          <a:solidFill>
                            <a:srgbClr val="FF0000"/>
                          </a:solidFill>
                        </a:rPr>
                        <a:t> Unicast</a:t>
                      </a:r>
                    </a:p>
                    <a:p>
                      <a:pPr algn="l"/>
                      <a:r>
                        <a:rPr lang="en-US" sz="900" b="0" baseline="0" dirty="0" smtClean="0">
                          <a:solidFill>
                            <a:schemeClr val="tx1"/>
                          </a:solidFill>
                        </a:rPr>
                        <a:t>01: Multicast</a:t>
                      </a:r>
                    </a:p>
                    <a:p>
                      <a:pPr algn="l"/>
                      <a:r>
                        <a:rPr lang="en-US" sz="900" b="0" baseline="0" dirty="0" smtClean="0">
                          <a:solidFill>
                            <a:schemeClr val="tx1"/>
                          </a:solidFill>
                        </a:rPr>
                        <a:t>10: </a:t>
                      </a:r>
                      <a:r>
                        <a:rPr lang="en-US" sz="900" b="0" baseline="0" dirty="0" smtClean="0"/>
                        <a:t>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chemeClr val="tx1"/>
                          </a:solidFill>
                        </a:rPr>
                        <a:t>0: SS-TWR</a:t>
                      </a:r>
                    </a:p>
                    <a:p>
                      <a:pPr algn="l"/>
                      <a:r>
                        <a:rPr lang="en-US" sz="900" b="0" dirty="0" smtClean="0">
                          <a:solidFill>
                            <a:srgbClr val="FF0000"/>
                          </a:solidFill>
                        </a:rPr>
                        <a:t>1: DS-TWR</a:t>
                      </a:r>
                      <a:endParaRPr lang="en-US" sz="900" b="0" dirty="0">
                        <a:solidFill>
                          <a:srgbClr val="FF000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2</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02475" y="5286130"/>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Poll :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Double-sided TWR</a:t>
            </a:r>
            <a:r>
              <a:rPr lang="en-US" altLang="ko-KR" sz="1400" dirty="0">
                <a:solidFill>
                  <a:srgbClr val="FF0000"/>
                </a:solidFill>
                <a:latin typeface="Times New Roman"/>
                <a:ea typeface="맑은 고딕"/>
                <a:cs typeface="Times New Roman"/>
              </a:rPr>
              <a:t>(1) </a:t>
            </a:r>
            <a:r>
              <a:rPr lang="en-US" altLang="ko-KR" sz="1400" dirty="0">
                <a:latin typeface="Times New Roman"/>
                <a:ea typeface="맑은 고딕"/>
                <a:cs typeface="Times New Roman"/>
              </a:rPr>
              <a:t>IE</a:t>
            </a:r>
            <a:r>
              <a:rPr lang="en-US" altLang="ko-KR" sz="1400" kern="0" dirty="0">
                <a:latin typeface="Times New Roman"/>
                <a:ea typeface="맑은 고딕"/>
                <a:cs typeface="Times New Roman"/>
              </a:rPr>
              <a:t>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Ranging Request Reply Time IE,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Double-sided TWR(3) IE</a:t>
            </a:r>
            <a:endParaRPr lang="en-US" altLang="ko-KR" sz="1400"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2</a:t>
            </a:r>
            <a:r>
              <a:rPr lang="en-US" altLang="ko-KR" sz="1400" kern="0" baseline="30000" dirty="0">
                <a:latin typeface="Times New Roman"/>
                <a:ea typeface="맑은 고딕"/>
                <a:cs typeface="Times New Roman"/>
              </a:rPr>
              <a:t>nd</a:t>
            </a:r>
            <a:r>
              <a:rPr lang="en-US" altLang="ko-KR" sz="1400" kern="0" dirty="0">
                <a:latin typeface="Times New Roman"/>
                <a:ea typeface="맑은 고딕"/>
                <a:cs typeface="Times New Roman"/>
              </a:rPr>
              <a:t> Poll : Ranging Reply Time Instantaneous IE, Ranging Round-trip Measurement IE</a:t>
            </a:r>
          </a:p>
          <a:p>
            <a:pPr>
              <a:buFont typeface="Wingdings" panose="05000000000000000000" pitchFamily="2" charset="2"/>
              <a:buChar char="§"/>
            </a:pPr>
            <a:r>
              <a:rPr lang="en-US" altLang="ko-KR" sz="1400" kern="0" dirty="0">
                <a:latin typeface="Times New Roman"/>
                <a:ea typeface="맑은 고딕"/>
                <a:cs typeface="Times New Roman"/>
              </a:rPr>
              <a:t>Response :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Time Report </a:t>
            </a:r>
            <a:r>
              <a:rPr lang="en-US" altLang="ko-KR" sz="1400" dirty="0">
                <a:latin typeface="Times New Roman"/>
                <a:ea typeface="맑은 고딕"/>
                <a:cs typeface="Times New Roman"/>
              </a:rPr>
              <a:t>Double-sided TWR IE</a:t>
            </a:r>
            <a:r>
              <a:rPr lang="en-US" altLang="ko-KR" sz="1400" kern="0" dirty="0">
                <a:latin typeface="Times New Roman"/>
                <a:ea typeface="맑은 고딕"/>
                <a:cs typeface="Times New Roman"/>
              </a:rPr>
              <a:t> </a:t>
            </a:r>
          </a:p>
        </p:txBody>
      </p:sp>
      <p:sp>
        <p:nvSpPr>
          <p:cNvPr id="15"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60</a:t>
            </a:fld>
            <a:endParaRPr lang="en-US" altLang="en-US" dirty="0"/>
          </a:p>
        </p:txBody>
      </p:sp>
    </p:spTree>
    <p:extLst>
      <p:ext uri="{BB962C8B-B14F-4D97-AF65-F5344CB8AC3E}">
        <p14:creationId xmlns:p14="http://schemas.microsoft.com/office/powerpoint/2010/main" val="3517151160"/>
      </p:ext>
    </p:extLst>
  </p:cSld>
  <p:clrMapOvr>
    <a:masterClrMapping/>
  </p:clrMapOvr>
  <p:transition spd="med"/>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spcBef>
                <a:spcPts val="400"/>
              </a:spcBef>
              <a:buFont typeface="Wingdings" panose="05000000000000000000" pitchFamily="2" charset="2"/>
              <a:buChar char="§"/>
              <a:defRPr sz="1800"/>
            </a:pPr>
            <a:r>
              <a:rPr lang="en-US" altLang="ko-KR" sz="1600" dirty="0">
                <a:ea typeface="Arial"/>
                <a:cs typeface="Arial"/>
                <a:sym typeface="Arial"/>
              </a:rPr>
              <a:t>This frame is initiating DS-TWR and requesting that the ranging result is sent back at end of exchange w/ </a:t>
            </a:r>
            <a:r>
              <a:rPr lang="en-US" altLang="ko-KR" sz="1600" dirty="0">
                <a:ea typeface="Arial"/>
                <a:cs typeface="Arial"/>
              </a:rPr>
              <a:t>Ranging Report Control Double-sided </a:t>
            </a:r>
            <a:r>
              <a:rPr lang="en-US" altLang="ko-KR" sz="1600" dirty="0" smtClean="0">
                <a:ea typeface="Arial"/>
                <a:cs typeface="Arial"/>
              </a:rPr>
              <a:t>TWR(2) </a:t>
            </a:r>
            <a:endParaRPr lang="en-US" altLang="ko-KR" sz="1600" dirty="0">
              <a:ea typeface="Arial"/>
              <a:cs typeface="Arial"/>
              <a:sym typeface="Arial"/>
            </a:endParaRPr>
          </a:p>
        </p:txBody>
      </p:sp>
      <p:sp>
        <p:nvSpPr>
          <p:cNvPr id="3" name="직사각형 2"/>
          <p:cNvSpPr/>
          <p:nvPr/>
        </p:nvSpPr>
        <p:spPr bwMode="auto">
          <a:xfrm>
            <a:off x="529634" y="5154740"/>
            <a:ext cx="8109746" cy="122658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aphicFrame>
        <p:nvGraphicFramePr>
          <p:cNvPr id="10" name="Table 4"/>
          <p:cNvGraphicFramePr>
            <a:graphicFrameLocks noGrp="1"/>
          </p:cNvGraphicFramePr>
          <p:nvPr>
            <p:extLst>
              <p:ext uri="{D42A27DB-BD31-4B8C-83A1-F6EECF244321}">
                <p14:modId xmlns:p14="http://schemas.microsoft.com/office/powerpoint/2010/main" val="1582895472"/>
              </p:ext>
            </p:extLst>
          </p:nvPr>
        </p:nvGraphicFramePr>
        <p:xfrm>
          <a:off x="539551" y="2807891"/>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rgbClr val="FF0000"/>
                          </a:solidFill>
                        </a:rPr>
                        <a:t>00:</a:t>
                      </a:r>
                      <a:r>
                        <a:rPr lang="en-US" sz="900" b="0" baseline="0" dirty="0" smtClean="0">
                          <a:solidFill>
                            <a:srgbClr val="FF0000"/>
                          </a:solidFill>
                        </a:rPr>
                        <a:t> Unicast</a:t>
                      </a:r>
                    </a:p>
                    <a:p>
                      <a:pPr algn="l"/>
                      <a:r>
                        <a:rPr lang="en-US" sz="900" b="0" baseline="0" dirty="0" smtClean="0">
                          <a:solidFill>
                            <a:schemeClr val="tx1"/>
                          </a:solidFill>
                        </a:rPr>
                        <a:t>01: Multicast</a:t>
                      </a:r>
                    </a:p>
                    <a:p>
                      <a:pPr algn="l"/>
                      <a:r>
                        <a:rPr lang="en-US" sz="900" b="0" baseline="0" dirty="0" smtClean="0">
                          <a:solidFill>
                            <a:schemeClr val="tx1"/>
                          </a:solidFill>
                        </a:rPr>
                        <a:t>10: </a:t>
                      </a:r>
                      <a:r>
                        <a:rPr lang="en-US" sz="900" b="0" baseline="0" dirty="0" smtClean="0"/>
                        <a:t>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chemeClr val="tx1"/>
                          </a:solidFill>
                        </a:rPr>
                        <a:t>0: SS-TWR</a:t>
                      </a:r>
                    </a:p>
                    <a:p>
                      <a:pPr algn="l"/>
                      <a:r>
                        <a:rPr lang="en-US" sz="900" b="0" dirty="0" smtClean="0">
                          <a:solidFill>
                            <a:srgbClr val="FF0000"/>
                          </a:solidFill>
                        </a:rPr>
                        <a:t>1: DS-TWR</a:t>
                      </a:r>
                      <a:endParaRPr lang="en-US" sz="900" b="0" dirty="0">
                        <a:solidFill>
                          <a:srgbClr val="FF000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3</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02475" y="5286130"/>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smtClean="0">
                <a:latin typeface="Times New Roman"/>
                <a:ea typeface="맑은 고딕"/>
                <a:cs typeface="Times New Roman"/>
              </a:rPr>
              <a:t>Poll </a:t>
            </a:r>
            <a:r>
              <a:rPr lang="en-US" altLang="ko-KR" sz="1400" kern="0" dirty="0">
                <a:latin typeface="Times New Roman"/>
                <a:ea typeface="맑은 고딕"/>
                <a:cs typeface="Times New Roman"/>
              </a:rPr>
              <a:t>: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Double-sided TWR(2) IE</a:t>
            </a:r>
            <a:r>
              <a:rPr lang="en-US" altLang="ko-KR" sz="1400" kern="0" dirty="0">
                <a:latin typeface="Times New Roman"/>
                <a:ea typeface="맑은 고딕"/>
                <a:cs typeface="Times New Roman"/>
              </a:rPr>
              <a:t>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Ranging Request Reply Time IE,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Double-sided TWR(3) IE</a:t>
            </a:r>
            <a:endParaRPr lang="en-US" altLang="ko-KR" sz="1400"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2</a:t>
            </a:r>
            <a:r>
              <a:rPr lang="en-US" altLang="ko-KR" sz="1400" kern="0" baseline="30000" dirty="0">
                <a:latin typeface="Times New Roman"/>
                <a:ea typeface="맑은 고딕"/>
                <a:cs typeface="Times New Roman"/>
              </a:rPr>
              <a:t>nd</a:t>
            </a:r>
            <a:r>
              <a:rPr lang="en-US" altLang="ko-KR" sz="1400" kern="0" dirty="0">
                <a:latin typeface="Times New Roman"/>
                <a:ea typeface="맑은 고딕"/>
                <a:cs typeface="Times New Roman"/>
              </a:rPr>
              <a:t> Poll: Ranging Reply Time Instantaneous IE, Ranging Round-trip Measurement IE</a:t>
            </a:r>
          </a:p>
          <a:p>
            <a:pPr>
              <a:buFont typeface="Wingdings" panose="05000000000000000000" pitchFamily="2" charset="2"/>
              <a:buChar char="§"/>
            </a:pPr>
            <a:r>
              <a:rPr lang="en-US" altLang="ko-KR" sz="1400" kern="0" dirty="0">
                <a:latin typeface="Times New Roman"/>
                <a:ea typeface="맑은 고딕"/>
                <a:cs typeface="Times New Roman"/>
              </a:rPr>
              <a:t>Response :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Time of Flight </a:t>
            </a:r>
            <a:r>
              <a:rPr lang="en-US" altLang="ko-KR" sz="1400" dirty="0">
                <a:latin typeface="Times New Roman"/>
                <a:ea typeface="맑은 고딕"/>
                <a:cs typeface="Times New Roman"/>
              </a:rPr>
              <a:t>IE</a:t>
            </a:r>
            <a:r>
              <a:rPr lang="en-US" altLang="ko-KR" sz="1400" kern="0" dirty="0">
                <a:latin typeface="Times New Roman"/>
                <a:ea typeface="맑은 고딕"/>
                <a:cs typeface="Times New Roman"/>
              </a:rPr>
              <a:t> </a:t>
            </a: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marL="0" indent="0">
              <a:buNone/>
            </a:pPr>
            <a:endParaRPr lang="ko-KR" altLang="en-US" sz="1400" kern="0" dirty="0">
              <a:latin typeface="Times New Roman"/>
              <a:ea typeface="맑은 고딕"/>
              <a:cs typeface="Times New Roman"/>
            </a:endParaRPr>
          </a:p>
          <a:p>
            <a:pPr lvl="1">
              <a:buFont typeface="Arial" panose="020B0604020202020204" pitchFamily="34" charset="0"/>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p:txBody>
      </p:sp>
      <p:sp>
        <p:nvSpPr>
          <p:cNvPr id="15"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61</a:t>
            </a:fld>
            <a:endParaRPr lang="en-US" altLang="en-US" dirty="0"/>
          </a:p>
        </p:txBody>
      </p:sp>
    </p:spTree>
    <p:extLst>
      <p:ext uri="{BB962C8B-B14F-4D97-AF65-F5344CB8AC3E}">
        <p14:creationId xmlns:p14="http://schemas.microsoft.com/office/powerpoint/2010/main" val="3800190098"/>
      </p:ext>
    </p:extLst>
  </p:cSld>
  <p:clrMapOvr>
    <a:masterClrMapping/>
  </p:clrMapOvr>
  <p:transition spd="med"/>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buFont typeface="Wingdings" panose="05000000000000000000" pitchFamily="2" charset="2"/>
              <a:buChar char="§"/>
              <a:defRPr sz="1800"/>
            </a:pPr>
            <a:r>
              <a:rPr lang="en-US" altLang="ko-KR" sz="1600" dirty="0">
                <a:ea typeface="Arial"/>
                <a:cs typeface="Arial"/>
                <a:sym typeface="Arial"/>
              </a:rPr>
              <a:t>This frame is initiating multicast DS-TWR and indicates that the initiating end does not require the ranging result</a:t>
            </a:r>
          </a:p>
        </p:txBody>
      </p:sp>
      <p:sp>
        <p:nvSpPr>
          <p:cNvPr id="3" name="직사각형 2"/>
          <p:cNvSpPr/>
          <p:nvPr/>
        </p:nvSpPr>
        <p:spPr bwMode="auto">
          <a:xfrm>
            <a:off x="529634" y="5154740"/>
            <a:ext cx="8109746" cy="122658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aphicFrame>
        <p:nvGraphicFramePr>
          <p:cNvPr id="10" name="Table 4"/>
          <p:cNvGraphicFramePr>
            <a:graphicFrameLocks noGrp="1"/>
          </p:cNvGraphicFramePr>
          <p:nvPr>
            <p:extLst>
              <p:ext uri="{D42A27DB-BD31-4B8C-83A1-F6EECF244321}">
                <p14:modId xmlns:p14="http://schemas.microsoft.com/office/powerpoint/2010/main" val="501886030"/>
              </p:ext>
            </p:extLst>
          </p:nvPr>
        </p:nvGraphicFramePr>
        <p:xfrm>
          <a:off x="539551" y="2807891"/>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rgbClr val="FF0000"/>
                          </a:solidFill>
                        </a:rPr>
                        <a:t>01: Multicast</a:t>
                      </a:r>
                    </a:p>
                    <a:p>
                      <a:pPr algn="l"/>
                      <a:r>
                        <a:rPr lang="en-US" sz="900" b="0" baseline="0" dirty="0" smtClean="0">
                          <a:solidFill>
                            <a:schemeClr val="tx1"/>
                          </a:solidFill>
                        </a:rPr>
                        <a:t>10: Broadcast</a:t>
                      </a:r>
                    </a:p>
                    <a:p>
                      <a:pPr algn="l"/>
                      <a:r>
                        <a:rPr lang="en-US" sz="900" b="0" baseline="0" dirty="0" smtClean="0">
                          <a:solidFill>
                            <a:schemeClr val="tx1"/>
                          </a:solidFill>
                        </a:rPr>
                        <a:t>11: Many-2-Many</a:t>
                      </a:r>
                      <a:endParaRPr lang="en-US" sz="900" b="0" dirty="0">
                        <a:solidFill>
                          <a:schemeClr val="tx1"/>
                        </a:solidFill>
                      </a:endParaRPr>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chemeClr val="tx1"/>
                          </a:solidFill>
                        </a:rPr>
                        <a:t>0: SS-TWR</a:t>
                      </a:r>
                    </a:p>
                    <a:p>
                      <a:pPr algn="l"/>
                      <a:r>
                        <a:rPr lang="en-US" sz="900" b="0" dirty="0" smtClean="0">
                          <a:solidFill>
                            <a:srgbClr val="FF0000"/>
                          </a:solidFill>
                        </a:rPr>
                        <a:t>1: DS-TWR</a:t>
                      </a:r>
                      <a:endParaRPr lang="en-US" sz="900" b="0" dirty="0">
                        <a:solidFill>
                          <a:srgbClr val="FF000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4</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02475" y="5286130"/>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Poll :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Double-sided TWR(0) IE</a:t>
            </a:r>
            <a:r>
              <a:rPr lang="en-US" altLang="ko-KR" sz="1400" kern="0" dirty="0">
                <a:latin typeface="Times New Roman"/>
                <a:ea typeface="맑은 고딕"/>
                <a:cs typeface="Times New Roman"/>
              </a:rPr>
              <a:t>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Ranging Request Reply Time IE,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Double-sided TWR(3) IE</a:t>
            </a:r>
            <a:endParaRPr lang="en-US" altLang="ko-KR" sz="1400"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2</a:t>
            </a:r>
            <a:r>
              <a:rPr lang="en-US" altLang="ko-KR" sz="1400" kern="0" baseline="30000" dirty="0">
                <a:latin typeface="Times New Roman"/>
                <a:ea typeface="맑은 고딕"/>
                <a:cs typeface="Times New Roman"/>
              </a:rPr>
              <a:t>nd</a:t>
            </a:r>
            <a:r>
              <a:rPr lang="en-US" altLang="ko-KR" sz="1400" kern="0" dirty="0">
                <a:latin typeface="Times New Roman"/>
                <a:ea typeface="맑은 고딕"/>
                <a:cs typeface="Times New Roman"/>
              </a:rPr>
              <a:t> Poll: Ranging Reply Time Instantaneous IE, Ranging Round-trip Measurement IE</a:t>
            </a:r>
            <a:endParaRPr lang="en-US" altLang="ko-KR" sz="1400" i="1" kern="0" dirty="0">
              <a:latin typeface="Times New Roman"/>
              <a:ea typeface="맑은 고딕"/>
              <a:cs typeface="Times New Roman"/>
            </a:endParaRPr>
          </a:p>
          <a:p>
            <a:pPr marL="0" indent="0">
              <a:buNone/>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marL="0" indent="0">
              <a:buNone/>
            </a:pPr>
            <a:endParaRPr lang="ko-KR" altLang="en-US" sz="1400" kern="0" dirty="0">
              <a:latin typeface="Times New Roman"/>
              <a:ea typeface="맑은 고딕"/>
              <a:cs typeface="Times New Roman"/>
            </a:endParaRPr>
          </a:p>
          <a:p>
            <a:pPr lvl="1">
              <a:buFont typeface="Arial" panose="020B0604020202020204" pitchFamily="34" charset="0"/>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p:txBody>
      </p:sp>
      <p:sp>
        <p:nvSpPr>
          <p:cNvPr id="15"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62</a:t>
            </a:fld>
            <a:endParaRPr lang="en-US" altLang="en-US" dirty="0"/>
          </a:p>
        </p:txBody>
      </p:sp>
    </p:spTree>
    <p:extLst>
      <p:ext uri="{BB962C8B-B14F-4D97-AF65-F5344CB8AC3E}">
        <p14:creationId xmlns:p14="http://schemas.microsoft.com/office/powerpoint/2010/main" val="3306198464"/>
      </p:ext>
    </p:extLst>
  </p:cSld>
  <p:clrMapOvr>
    <a:masterClrMapping/>
  </p:clrMapOvr>
  <p:transition spd="med"/>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buFont typeface="Wingdings" panose="05000000000000000000" pitchFamily="2" charset="2"/>
              <a:buChar char="§"/>
              <a:defRPr sz="1800"/>
            </a:pPr>
            <a:r>
              <a:rPr lang="en-US" altLang="ko-KR" sz="1600" dirty="0">
                <a:ea typeface="Arial"/>
                <a:cs typeface="Arial"/>
                <a:sym typeface="Arial"/>
              </a:rPr>
              <a:t>This frame is initiating multicast DS-TWR and requesting that the ranging result is sent back at end of exchange</a:t>
            </a:r>
          </a:p>
        </p:txBody>
      </p:sp>
      <p:sp>
        <p:nvSpPr>
          <p:cNvPr id="3" name="직사각형 2"/>
          <p:cNvSpPr/>
          <p:nvPr/>
        </p:nvSpPr>
        <p:spPr bwMode="auto">
          <a:xfrm>
            <a:off x="529634" y="5154740"/>
            <a:ext cx="8109746" cy="122658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aphicFrame>
        <p:nvGraphicFramePr>
          <p:cNvPr id="10" name="Table 4"/>
          <p:cNvGraphicFramePr>
            <a:graphicFrameLocks noGrp="1"/>
          </p:cNvGraphicFramePr>
          <p:nvPr>
            <p:extLst>
              <p:ext uri="{D42A27DB-BD31-4B8C-83A1-F6EECF244321}">
                <p14:modId xmlns:p14="http://schemas.microsoft.com/office/powerpoint/2010/main" val="3145178952"/>
              </p:ext>
            </p:extLst>
          </p:nvPr>
        </p:nvGraphicFramePr>
        <p:xfrm>
          <a:off x="539551" y="2807891"/>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rgbClr val="FF0000"/>
                          </a:solidFill>
                        </a:rPr>
                        <a:t>01: Multicast</a:t>
                      </a:r>
                    </a:p>
                    <a:p>
                      <a:pPr algn="l"/>
                      <a:r>
                        <a:rPr lang="en-US" sz="900" b="0" baseline="0" dirty="0" smtClean="0">
                          <a:solidFill>
                            <a:schemeClr val="tx1"/>
                          </a:solidFill>
                        </a:rPr>
                        <a:t>10: Broadcast</a:t>
                      </a:r>
                    </a:p>
                    <a:p>
                      <a:pPr algn="l"/>
                      <a:r>
                        <a:rPr lang="en-US" sz="900" b="0" baseline="0" dirty="0" smtClean="0">
                          <a:solidFill>
                            <a:schemeClr val="tx1"/>
                          </a:solidFill>
                        </a:rPr>
                        <a:t>11: Many-2-Many</a:t>
                      </a:r>
                      <a:endParaRPr lang="en-US" sz="900" b="0" dirty="0">
                        <a:solidFill>
                          <a:schemeClr val="tx1"/>
                        </a:solidFill>
                      </a:endParaRPr>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chemeClr val="tx1"/>
                          </a:solidFill>
                        </a:rPr>
                        <a:t>0: SS-TWR</a:t>
                      </a:r>
                    </a:p>
                    <a:p>
                      <a:pPr algn="l"/>
                      <a:r>
                        <a:rPr lang="en-US" sz="900" b="0" dirty="0" smtClean="0">
                          <a:solidFill>
                            <a:srgbClr val="FF0000"/>
                          </a:solidFill>
                        </a:rPr>
                        <a:t>1: DS-TWR</a:t>
                      </a:r>
                      <a:endParaRPr lang="en-US" sz="900" b="0" dirty="0">
                        <a:solidFill>
                          <a:srgbClr val="FF000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chemeClr val="tx1"/>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5</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02475" y="5286130"/>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Poll :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Double-sided TWR(1/2) IE</a:t>
            </a:r>
            <a:r>
              <a:rPr lang="en-US" altLang="ko-KR" sz="1400" kern="0" dirty="0">
                <a:latin typeface="Times New Roman"/>
                <a:ea typeface="맑은 고딕"/>
                <a:cs typeface="Times New Roman"/>
              </a:rPr>
              <a:t>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Ranging Request Reply Time IE,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Double-sided TWR(3) IE</a:t>
            </a:r>
            <a:endParaRPr lang="en-US" altLang="ko-KR" sz="1400"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2</a:t>
            </a:r>
            <a:r>
              <a:rPr lang="en-US" altLang="ko-KR" sz="1400" kern="0" baseline="30000" dirty="0">
                <a:latin typeface="Times New Roman"/>
                <a:ea typeface="맑은 고딕"/>
                <a:cs typeface="Times New Roman"/>
              </a:rPr>
              <a:t>nd</a:t>
            </a:r>
            <a:r>
              <a:rPr lang="en-US" altLang="ko-KR" sz="1400" kern="0" dirty="0">
                <a:latin typeface="Times New Roman"/>
                <a:ea typeface="맑은 고딕"/>
                <a:cs typeface="Times New Roman"/>
              </a:rPr>
              <a:t> Poll: Ranging Reply Time Instantaneous IE, Ranging Round-trip Measurement IE</a:t>
            </a:r>
          </a:p>
          <a:p>
            <a:pPr>
              <a:buFont typeface="Wingdings" panose="05000000000000000000" pitchFamily="2" charset="2"/>
              <a:buChar char="§"/>
            </a:pPr>
            <a:r>
              <a:rPr lang="en-US" altLang="ko-KR" sz="1400" kern="0" dirty="0">
                <a:latin typeface="Times New Roman"/>
                <a:ea typeface="맑은 고딕"/>
                <a:cs typeface="Times New Roman"/>
              </a:rPr>
              <a:t>Response :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Time Report </a:t>
            </a:r>
            <a:r>
              <a:rPr lang="en-US" altLang="ko-KR" sz="1400" dirty="0">
                <a:latin typeface="Times New Roman"/>
                <a:ea typeface="맑은 고딕"/>
                <a:cs typeface="Times New Roman"/>
              </a:rPr>
              <a:t>Double-sided TWR IE</a:t>
            </a:r>
            <a:r>
              <a:rPr lang="en-US" altLang="ko-KR" sz="1400" kern="0" dirty="0">
                <a:latin typeface="Times New Roman"/>
                <a:ea typeface="맑은 고딕"/>
                <a:cs typeface="Times New Roman"/>
              </a:rPr>
              <a:t> or Ranging </a:t>
            </a:r>
            <a:r>
              <a:rPr lang="en-US" altLang="ko-KR" sz="1400" kern="0" dirty="0">
                <a:solidFill>
                  <a:srgbClr val="FF0000"/>
                </a:solidFill>
                <a:latin typeface="Times New Roman"/>
                <a:ea typeface="맑은 고딕"/>
                <a:cs typeface="Times New Roman"/>
              </a:rPr>
              <a:t>Time of Flight</a:t>
            </a:r>
            <a:r>
              <a:rPr lang="en-US" altLang="ko-KR" sz="1400" kern="0" dirty="0">
                <a:latin typeface="Times New Roman"/>
                <a:ea typeface="맑은 고딕"/>
                <a:cs typeface="Times New Roman"/>
              </a:rPr>
              <a:t> IE</a:t>
            </a: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i="1" kern="0" dirty="0">
              <a:latin typeface="Times New Roman"/>
              <a:ea typeface="맑은 고딕"/>
              <a:cs typeface="Times New Roman"/>
            </a:endParaRPr>
          </a:p>
          <a:p>
            <a:pPr marL="0" indent="0">
              <a:buNone/>
            </a:pPr>
            <a:endParaRPr lang="en-US" altLang="ko-KR" sz="1400" kern="0" dirty="0">
              <a:latin typeface="Times New Roman"/>
              <a:ea typeface="맑은 고딕"/>
              <a:cs typeface="Times New Roman"/>
            </a:endParaRPr>
          </a:p>
          <a:p>
            <a:pPr marL="0" indent="0">
              <a:buNone/>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marL="0" indent="0">
              <a:buNone/>
            </a:pPr>
            <a:endParaRPr lang="ko-KR" altLang="en-US" sz="1400" kern="0" dirty="0">
              <a:latin typeface="Times New Roman"/>
              <a:ea typeface="맑은 고딕"/>
              <a:cs typeface="Times New Roman"/>
            </a:endParaRPr>
          </a:p>
          <a:p>
            <a:pPr lvl="1">
              <a:buFont typeface="Arial" panose="020B0604020202020204" pitchFamily="34" charset="0"/>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p:txBody>
      </p:sp>
      <p:sp>
        <p:nvSpPr>
          <p:cNvPr id="15"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63</a:t>
            </a:fld>
            <a:endParaRPr lang="en-US" altLang="en-US" dirty="0"/>
          </a:p>
        </p:txBody>
      </p:sp>
    </p:spTree>
    <p:extLst>
      <p:ext uri="{BB962C8B-B14F-4D97-AF65-F5344CB8AC3E}">
        <p14:creationId xmlns:p14="http://schemas.microsoft.com/office/powerpoint/2010/main" val="1324334296"/>
      </p:ext>
    </p:extLst>
  </p:cSld>
  <p:clrMapOvr>
    <a:masterClrMapping/>
  </p:clrMapOvr>
  <p:transition spd="med"/>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buFont typeface="Wingdings" panose="05000000000000000000" pitchFamily="2" charset="2"/>
              <a:buChar char="§"/>
              <a:defRPr sz="1800"/>
            </a:pPr>
            <a:r>
              <a:rPr lang="en-US" altLang="ko-KR" sz="1400" dirty="0">
                <a:ea typeface="Arial"/>
                <a:cs typeface="Arial"/>
                <a:sym typeface="Arial"/>
              </a:rPr>
              <a:t>This frame is initiating multicast DS-TWR with additional report message for time stamp measurements and indicates that the initiating end does not require the ranging result</a:t>
            </a:r>
          </a:p>
        </p:txBody>
      </p:sp>
      <p:sp>
        <p:nvSpPr>
          <p:cNvPr id="3" name="직사각형 2"/>
          <p:cNvSpPr/>
          <p:nvPr/>
        </p:nvSpPr>
        <p:spPr bwMode="auto">
          <a:xfrm>
            <a:off x="529634" y="5154740"/>
            <a:ext cx="8109746" cy="122658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aphicFrame>
        <p:nvGraphicFramePr>
          <p:cNvPr id="10" name="Table 4"/>
          <p:cNvGraphicFramePr>
            <a:graphicFrameLocks noGrp="1"/>
          </p:cNvGraphicFramePr>
          <p:nvPr>
            <p:extLst>
              <p:ext uri="{D42A27DB-BD31-4B8C-83A1-F6EECF244321}">
                <p14:modId xmlns:p14="http://schemas.microsoft.com/office/powerpoint/2010/main" val="3425113266"/>
              </p:ext>
            </p:extLst>
          </p:nvPr>
        </p:nvGraphicFramePr>
        <p:xfrm>
          <a:off x="539551" y="2807891"/>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rgbClr val="FF0000"/>
                          </a:solidFill>
                        </a:rPr>
                        <a:t>01: Multicast</a:t>
                      </a:r>
                    </a:p>
                    <a:p>
                      <a:pPr algn="l"/>
                      <a:r>
                        <a:rPr lang="en-US" sz="900" b="0" baseline="0" dirty="0" smtClean="0">
                          <a:solidFill>
                            <a:schemeClr val="tx1"/>
                          </a:solidFill>
                        </a:rPr>
                        <a:t>10: Broadcast</a:t>
                      </a:r>
                    </a:p>
                    <a:p>
                      <a:pPr algn="l"/>
                      <a:r>
                        <a:rPr lang="en-US" sz="900" b="0" baseline="0" dirty="0" smtClean="0">
                          <a:solidFill>
                            <a:schemeClr val="tx1"/>
                          </a:solidFill>
                        </a:rPr>
                        <a:t>11: Many-2-Many</a:t>
                      </a:r>
                      <a:endParaRPr lang="en-US" sz="900" b="0" dirty="0">
                        <a:solidFill>
                          <a:schemeClr val="tx1"/>
                        </a:solidFill>
                      </a:endParaRPr>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chemeClr val="tx1"/>
                          </a:solidFill>
                        </a:rPr>
                        <a:t>0: SS-TWR</a:t>
                      </a:r>
                    </a:p>
                    <a:p>
                      <a:pPr algn="l"/>
                      <a:r>
                        <a:rPr lang="en-US" sz="900" b="0" dirty="0" smtClean="0">
                          <a:solidFill>
                            <a:srgbClr val="FF0000"/>
                          </a:solidFill>
                        </a:rPr>
                        <a:t>1: DS-TWR</a:t>
                      </a:r>
                      <a:endParaRPr lang="en-US" sz="900" b="0" dirty="0">
                        <a:solidFill>
                          <a:srgbClr val="FF000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rgbClr val="FF0000"/>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6</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929247"/>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02475" y="5286130"/>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Poll :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Double-sided TWR(0) IE</a:t>
            </a:r>
            <a:r>
              <a:rPr lang="en-US" altLang="ko-KR" sz="1400" kern="0" dirty="0">
                <a:latin typeface="Times New Roman"/>
                <a:ea typeface="맑은 고딕"/>
                <a:cs typeface="Times New Roman"/>
              </a:rPr>
              <a:t>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Ranging Request Reply Time IE,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Double-sided TWR(3) IE</a:t>
            </a:r>
            <a:endParaRPr lang="en-US" altLang="ko-KR" sz="1400"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2</a:t>
            </a:r>
            <a:r>
              <a:rPr lang="en-US" altLang="ko-KR" sz="1400" kern="0" baseline="30000" dirty="0">
                <a:latin typeface="Times New Roman"/>
                <a:ea typeface="맑은 고딕"/>
                <a:cs typeface="Times New Roman"/>
              </a:rPr>
              <a:t>nd</a:t>
            </a:r>
            <a:r>
              <a:rPr lang="en-US" altLang="ko-KR" sz="1400" kern="0" dirty="0">
                <a:latin typeface="Times New Roman"/>
                <a:ea typeface="맑은 고딕"/>
                <a:cs typeface="Times New Roman"/>
              </a:rPr>
              <a:t> Poll :</a:t>
            </a:r>
          </a:p>
          <a:p>
            <a:pPr>
              <a:buFont typeface="Wingdings" panose="05000000000000000000" pitchFamily="2" charset="2"/>
              <a:buChar char="§"/>
            </a:pPr>
            <a:r>
              <a:rPr lang="en-US" altLang="ko-KR" sz="1400" kern="0" dirty="0">
                <a:latin typeface="Times New Roman"/>
                <a:ea typeface="맑은 고딕"/>
                <a:cs typeface="Times New Roman"/>
              </a:rPr>
              <a:t>Additional poll : Ranging Reply Time Deferred IE, Ranging Round-trip Measurement IE</a:t>
            </a:r>
            <a:endParaRPr lang="en-US" altLang="ko-KR" sz="1400" i="1"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i="1" kern="0" dirty="0">
              <a:latin typeface="Times New Roman"/>
              <a:ea typeface="맑은 고딕"/>
              <a:cs typeface="Times New Roman"/>
            </a:endParaRPr>
          </a:p>
          <a:p>
            <a:pPr marL="0" indent="0">
              <a:buNone/>
            </a:pPr>
            <a:endParaRPr lang="en-US" altLang="ko-KR" sz="1400" kern="0" dirty="0">
              <a:latin typeface="Times New Roman"/>
              <a:ea typeface="맑은 고딕"/>
              <a:cs typeface="Times New Roman"/>
            </a:endParaRPr>
          </a:p>
          <a:p>
            <a:pPr marL="0" indent="0">
              <a:buNone/>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marL="0" indent="0">
              <a:buNone/>
            </a:pPr>
            <a:endParaRPr lang="ko-KR" altLang="en-US" sz="1400" kern="0" dirty="0">
              <a:latin typeface="Times New Roman"/>
              <a:ea typeface="맑은 고딕"/>
              <a:cs typeface="Times New Roman"/>
            </a:endParaRPr>
          </a:p>
          <a:p>
            <a:pPr lvl="1">
              <a:buFont typeface="Arial" panose="020B0604020202020204" pitchFamily="34" charset="0"/>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p:txBody>
      </p:sp>
      <p:sp>
        <p:nvSpPr>
          <p:cNvPr id="15"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64</a:t>
            </a:fld>
            <a:endParaRPr lang="en-US" altLang="en-US" dirty="0"/>
          </a:p>
        </p:txBody>
      </p:sp>
    </p:spTree>
    <p:extLst>
      <p:ext uri="{BB962C8B-B14F-4D97-AF65-F5344CB8AC3E}">
        <p14:creationId xmlns:p14="http://schemas.microsoft.com/office/powerpoint/2010/main" val="2866632690"/>
      </p:ext>
    </p:extLst>
  </p:cSld>
  <p:clrMapOvr>
    <a:masterClrMapping/>
  </p:clrMapOvr>
  <p:transition spd="med"/>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defRPr sz="1800"/>
            </a:pPr>
            <a:r>
              <a:rPr lang="en-US" altLang="ko-KR" sz="1400" dirty="0">
                <a:ea typeface="Arial"/>
                <a:cs typeface="Arial"/>
                <a:sym typeface="Arial"/>
              </a:rPr>
              <a:t>This frame is initiating multicast DS-TWR with additional report message for time stamp measurements and requesting that the ranging result is sent back at end of exchange</a:t>
            </a:r>
          </a:p>
        </p:txBody>
      </p:sp>
      <p:sp>
        <p:nvSpPr>
          <p:cNvPr id="3" name="직사각형 2"/>
          <p:cNvSpPr/>
          <p:nvPr/>
        </p:nvSpPr>
        <p:spPr bwMode="auto">
          <a:xfrm>
            <a:off x="529634" y="4806620"/>
            <a:ext cx="8109746" cy="1502699"/>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aphicFrame>
        <p:nvGraphicFramePr>
          <p:cNvPr id="10" name="Table 4"/>
          <p:cNvGraphicFramePr>
            <a:graphicFrameLocks noGrp="1"/>
          </p:cNvGraphicFramePr>
          <p:nvPr>
            <p:extLst>
              <p:ext uri="{D42A27DB-BD31-4B8C-83A1-F6EECF244321}">
                <p14:modId xmlns:p14="http://schemas.microsoft.com/office/powerpoint/2010/main" val="1611884892"/>
              </p:ext>
            </p:extLst>
          </p:nvPr>
        </p:nvGraphicFramePr>
        <p:xfrm>
          <a:off x="539551" y="2807891"/>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rgbClr val="FF0000"/>
                          </a:solidFill>
                        </a:rPr>
                        <a:t>01: Multicast</a:t>
                      </a:r>
                    </a:p>
                    <a:p>
                      <a:pPr algn="l"/>
                      <a:r>
                        <a:rPr lang="en-US" sz="900" b="0" baseline="0" dirty="0" smtClean="0">
                          <a:solidFill>
                            <a:schemeClr val="tx1"/>
                          </a:solidFill>
                        </a:rPr>
                        <a:t>10: Broadcast</a:t>
                      </a:r>
                    </a:p>
                    <a:p>
                      <a:pPr algn="l"/>
                      <a:r>
                        <a:rPr lang="en-US" sz="900" b="0" baseline="0" dirty="0" smtClean="0">
                          <a:solidFill>
                            <a:schemeClr val="tx1"/>
                          </a:solidFill>
                        </a:rPr>
                        <a:t>11: Many-2-Many</a:t>
                      </a:r>
                      <a:endParaRPr lang="en-US" sz="900" b="0" dirty="0">
                        <a:solidFill>
                          <a:schemeClr val="tx1"/>
                        </a:solidFill>
                      </a:endParaRPr>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chemeClr val="tx1"/>
                          </a:solidFill>
                        </a:rPr>
                        <a:t>0: SS-TWR</a:t>
                      </a:r>
                    </a:p>
                    <a:p>
                      <a:pPr algn="l"/>
                      <a:r>
                        <a:rPr lang="en-US" sz="900" b="0" dirty="0" smtClean="0">
                          <a:solidFill>
                            <a:srgbClr val="FF0000"/>
                          </a:solidFill>
                        </a:rPr>
                        <a:t>1: DS-TWR</a:t>
                      </a:r>
                      <a:endParaRPr lang="en-US" sz="900" b="0" dirty="0">
                        <a:solidFill>
                          <a:srgbClr val="FF000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chemeClr val="tx1"/>
                          </a:solidFill>
                        </a:rPr>
                        <a:t>deferred</a:t>
                      </a:r>
                      <a:r>
                        <a:rPr lang="en-US" altLang="ko-KR" sz="900" b="0" baseline="0" dirty="0" smtClean="0">
                          <a:solidFill>
                            <a:schemeClr val="tx1"/>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rgbClr val="FF0000"/>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7</a:t>
            </a:r>
            <a:endParaRPr lang="en-US" sz="3200" dirty="0"/>
          </a:p>
        </p:txBody>
      </p:sp>
      <p:sp>
        <p:nvSpPr>
          <p:cNvPr id="13" name="평행 사변형 12"/>
          <p:cNvSpPr/>
          <p:nvPr/>
        </p:nvSpPr>
        <p:spPr bwMode="auto">
          <a:xfrm>
            <a:off x="529634" y="2573957"/>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529634" y="4581128"/>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02475" y="4938011"/>
            <a:ext cx="8136905"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1400" kern="0" dirty="0">
                <a:latin typeface="Times New Roman"/>
                <a:ea typeface="맑은 고딕"/>
                <a:cs typeface="Times New Roman"/>
              </a:rPr>
              <a:t>Poll :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Double-sided TWR(1/2) IE</a:t>
            </a:r>
            <a:r>
              <a:rPr lang="en-US" altLang="ko-KR" sz="1400" kern="0" dirty="0">
                <a:latin typeface="Times New Roman"/>
                <a:ea typeface="맑은 고딕"/>
                <a:cs typeface="Times New Roman"/>
              </a:rPr>
              <a:t>   </a:t>
            </a:r>
            <a:endParaRPr lang="en-US" altLang="ko-KR" sz="1400" i="1"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Response : Ranging Request Reply Time IE,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Control </a:t>
            </a:r>
            <a:r>
              <a:rPr lang="en-US" altLang="ko-KR" sz="1400" dirty="0">
                <a:latin typeface="Times New Roman"/>
                <a:ea typeface="맑은 고딕"/>
                <a:cs typeface="Times New Roman"/>
              </a:rPr>
              <a:t>Double-sided TWR(3) IE</a:t>
            </a:r>
            <a:endParaRPr lang="en-US" altLang="ko-KR" sz="1400" kern="0" dirty="0">
              <a:latin typeface="Times New Roman"/>
              <a:ea typeface="맑은 고딕"/>
              <a:cs typeface="Times New Roman"/>
            </a:endParaRPr>
          </a:p>
          <a:p>
            <a:pPr>
              <a:buFont typeface="Wingdings" panose="05000000000000000000" pitchFamily="2" charset="2"/>
              <a:buChar char="§"/>
            </a:pPr>
            <a:r>
              <a:rPr lang="en-US" altLang="ko-KR" sz="1400" kern="0" dirty="0">
                <a:latin typeface="Times New Roman"/>
                <a:ea typeface="맑은 고딕"/>
                <a:cs typeface="Times New Roman"/>
              </a:rPr>
              <a:t>2</a:t>
            </a:r>
            <a:r>
              <a:rPr lang="en-US" altLang="ko-KR" sz="1400" kern="0" baseline="30000" dirty="0">
                <a:latin typeface="Times New Roman"/>
                <a:ea typeface="맑은 고딕"/>
                <a:cs typeface="Times New Roman"/>
              </a:rPr>
              <a:t>nd</a:t>
            </a:r>
            <a:r>
              <a:rPr lang="en-US" altLang="ko-KR" sz="1400" kern="0" dirty="0">
                <a:latin typeface="Times New Roman"/>
                <a:ea typeface="맑은 고딕"/>
                <a:cs typeface="Times New Roman"/>
              </a:rPr>
              <a:t> Poll :</a:t>
            </a:r>
          </a:p>
          <a:p>
            <a:pPr>
              <a:buFont typeface="Wingdings" panose="05000000000000000000" pitchFamily="2" charset="2"/>
              <a:buChar char="§"/>
            </a:pPr>
            <a:r>
              <a:rPr lang="en-US" altLang="ko-KR" sz="1400" kern="0" dirty="0">
                <a:latin typeface="Times New Roman"/>
                <a:ea typeface="맑은 고딕"/>
                <a:cs typeface="Times New Roman"/>
              </a:rPr>
              <a:t>Additional poll : Ranging Reply Time Deferred IE, Ranging Round-trip Measurement IE</a:t>
            </a:r>
          </a:p>
          <a:p>
            <a:pPr>
              <a:buFont typeface="Wingdings" panose="05000000000000000000" pitchFamily="2" charset="2"/>
              <a:buChar char="§"/>
            </a:pPr>
            <a:r>
              <a:rPr lang="en-US" altLang="ko-KR" sz="1400" kern="0" dirty="0">
                <a:latin typeface="Times New Roman"/>
                <a:ea typeface="맑은 고딕"/>
                <a:cs typeface="Times New Roman"/>
              </a:rPr>
              <a:t>Response : </a:t>
            </a:r>
            <a:r>
              <a:rPr lang="en-US" altLang="ko-KR" sz="1400" dirty="0">
                <a:latin typeface="Times New Roman"/>
                <a:ea typeface="맑은 고딕"/>
                <a:cs typeface="Times New Roman"/>
              </a:rPr>
              <a:t>Ranging </a:t>
            </a:r>
            <a:r>
              <a:rPr lang="en-US" altLang="ko-KR" sz="1400" dirty="0">
                <a:solidFill>
                  <a:srgbClr val="FF0000"/>
                </a:solidFill>
                <a:latin typeface="Times New Roman"/>
                <a:ea typeface="맑은 고딕"/>
                <a:cs typeface="Times New Roman"/>
              </a:rPr>
              <a:t>Report Time Report </a:t>
            </a:r>
            <a:r>
              <a:rPr lang="en-US" altLang="ko-KR" sz="1400" dirty="0">
                <a:latin typeface="Times New Roman"/>
                <a:ea typeface="맑은 고딕"/>
                <a:cs typeface="Times New Roman"/>
              </a:rPr>
              <a:t>Double-sided TWR IE</a:t>
            </a:r>
            <a:r>
              <a:rPr lang="en-US" altLang="ko-KR" sz="1400" kern="0" dirty="0">
                <a:latin typeface="Times New Roman"/>
                <a:ea typeface="맑은 고딕"/>
                <a:cs typeface="Times New Roman"/>
              </a:rPr>
              <a:t> or Ranging </a:t>
            </a:r>
            <a:r>
              <a:rPr lang="en-US" altLang="ko-KR" sz="1400" kern="0" dirty="0">
                <a:solidFill>
                  <a:srgbClr val="FF0000"/>
                </a:solidFill>
                <a:latin typeface="Times New Roman"/>
                <a:ea typeface="맑은 고딕"/>
                <a:cs typeface="Times New Roman"/>
              </a:rPr>
              <a:t>Time of Flight</a:t>
            </a:r>
            <a:r>
              <a:rPr lang="en-US" altLang="ko-KR" sz="1400" kern="0" dirty="0">
                <a:latin typeface="Times New Roman"/>
                <a:ea typeface="맑은 고딕"/>
                <a:cs typeface="Times New Roman"/>
              </a:rPr>
              <a:t> IE</a:t>
            </a:r>
          </a:p>
          <a:p>
            <a:pPr>
              <a:buFont typeface="Wingdings" panose="05000000000000000000" pitchFamily="2" charset="2"/>
              <a:buChar char="§"/>
            </a:pPr>
            <a:endParaRPr lang="en-US" altLang="ko-KR" sz="1400" i="1"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i="1" kern="0" dirty="0">
              <a:latin typeface="Times New Roman"/>
              <a:ea typeface="맑은 고딕"/>
              <a:cs typeface="Times New Roman"/>
            </a:endParaRPr>
          </a:p>
          <a:p>
            <a:pPr marL="0" indent="0">
              <a:buNone/>
            </a:pPr>
            <a:endParaRPr lang="en-US" altLang="ko-KR" sz="1400" kern="0" dirty="0">
              <a:latin typeface="Times New Roman"/>
              <a:ea typeface="맑은 고딕"/>
              <a:cs typeface="Times New Roman"/>
            </a:endParaRPr>
          </a:p>
          <a:p>
            <a:pPr marL="0" indent="0">
              <a:buNone/>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marL="0" indent="0">
              <a:buNone/>
            </a:pPr>
            <a:endParaRPr lang="ko-KR" altLang="en-US" sz="1400" kern="0" dirty="0">
              <a:latin typeface="Times New Roman"/>
              <a:ea typeface="맑은 고딕"/>
              <a:cs typeface="Times New Roman"/>
            </a:endParaRPr>
          </a:p>
          <a:p>
            <a:pPr lvl="1">
              <a:buFont typeface="Arial" panose="020B0604020202020204" pitchFamily="34" charset="0"/>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p:txBody>
      </p:sp>
      <p:sp>
        <p:nvSpPr>
          <p:cNvPr id="15"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65</a:t>
            </a:fld>
            <a:endParaRPr lang="en-US" altLang="en-US" dirty="0"/>
          </a:p>
        </p:txBody>
      </p:sp>
    </p:spTree>
    <p:extLst>
      <p:ext uri="{BB962C8B-B14F-4D97-AF65-F5344CB8AC3E}">
        <p14:creationId xmlns:p14="http://schemas.microsoft.com/office/powerpoint/2010/main" val="3261581736"/>
      </p:ext>
    </p:extLst>
  </p:cSld>
  <p:clrMapOvr>
    <a:masterClrMapping/>
  </p:clrMapOvr>
  <p:transition spd="med"/>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8136906"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defRPr sz="1800"/>
            </a:pPr>
            <a:r>
              <a:rPr lang="en-US" altLang="ko-KR" sz="1200" dirty="0" smtClean="0">
                <a:ea typeface="Arial"/>
                <a:cs typeface="Arial"/>
                <a:sym typeface="Arial"/>
              </a:rPr>
              <a:t>Use Case 8 : </a:t>
            </a:r>
            <a:r>
              <a:rPr lang="en-US" altLang="ko-KR" sz="1200" dirty="0">
                <a:ea typeface="Arial"/>
                <a:cs typeface="Arial"/>
                <a:sym typeface="Arial"/>
              </a:rPr>
              <a:t>This frame is a </a:t>
            </a:r>
            <a:r>
              <a:rPr lang="en-US" altLang="ko-KR" sz="1200" dirty="0" smtClean="0">
                <a:ea typeface="Arial"/>
                <a:cs typeface="Arial"/>
                <a:sym typeface="Arial"/>
              </a:rPr>
              <a:t>Ranging Control frame </a:t>
            </a:r>
            <a:r>
              <a:rPr lang="en-US" altLang="ko-KR" sz="1200" dirty="0">
                <a:ea typeface="Arial"/>
                <a:cs typeface="Arial"/>
                <a:sym typeface="Arial"/>
              </a:rPr>
              <a:t>for multicast DS-TWR and indicates that the initiating end does not require the ranging result</a:t>
            </a:r>
          </a:p>
          <a:p>
            <a:pPr defTabSz="457200">
              <a:spcBef>
                <a:spcPts val="400"/>
              </a:spcBef>
              <a:buFont typeface="Wingdings" panose="05000000000000000000" pitchFamily="2" charset="2"/>
              <a:buChar char="§"/>
              <a:defRPr sz="1800"/>
            </a:pPr>
            <a:r>
              <a:rPr lang="en-US" altLang="ko-KR" sz="1200" dirty="0" smtClean="0">
                <a:ea typeface="Arial"/>
                <a:cs typeface="Arial"/>
                <a:sym typeface="Arial"/>
              </a:rPr>
              <a:t>Use Case 9 :  </a:t>
            </a:r>
            <a:r>
              <a:rPr lang="en-US" altLang="ko-KR" sz="1200" dirty="0">
                <a:ea typeface="Arial"/>
                <a:cs typeface="Arial"/>
                <a:sym typeface="Arial"/>
              </a:rPr>
              <a:t>This frame is a Ranging Control frame for multicast DS-TWR and requesting that the ranging result is sent back at end of </a:t>
            </a:r>
            <a:r>
              <a:rPr lang="en-US" altLang="ko-KR" sz="1200" dirty="0" smtClean="0">
                <a:ea typeface="Arial"/>
                <a:cs typeface="Arial"/>
                <a:sym typeface="Arial"/>
              </a:rPr>
              <a:t>exchange</a:t>
            </a:r>
          </a:p>
          <a:p>
            <a:pPr defTabSz="457200">
              <a:lnSpc>
                <a:spcPct val="150000"/>
              </a:lnSpc>
              <a:defRPr sz="1800"/>
            </a:pPr>
            <a:r>
              <a:rPr lang="en-US" altLang="ko-KR" sz="1200" dirty="0">
                <a:ea typeface="Arial"/>
                <a:cs typeface="Arial"/>
                <a:sym typeface="Arial"/>
              </a:rPr>
              <a:t>Use Case </a:t>
            </a:r>
            <a:r>
              <a:rPr lang="en-US" altLang="ko-KR" sz="1200" dirty="0" smtClean="0">
                <a:ea typeface="Arial"/>
                <a:cs typeface="Arial"/>
                <a:sym typeface="Arial"/>
              </a:rPr>
              <a:t>10 </a:t>
            </a:r>
            <a:r>
              <a:rPr lang="en-US" altLang="ko-KR" sz="1200" dirty="0">
                <a:ea typeface="Arial"/>
                <a:cs typeface="Arial"/>
                <a:sym typeface="Arial"/>
              </a:rPr>
              <a:t>: </a:t>
            </a:r>
            <a:r>
              <a:rPr lang="en-US" altLang="ko-KR" sz="1200" dirty="0" smtClean="0">
                <a:ea typeface="Arial"/>
                <a:cs typeface="Arial"/>
                <a:sym typeface="Arial"/>
              </a:rPr>
              <a:t>This </a:t>
            </a:r>
            <a:r>
              <a:rPr lang="en-US" altLang="ko-KR" sz="1200" dirty="0">
                <a:ea typeface="Arial"/>
                <a:cs typeface="Arial"/>
                <a:sym typeface="Arial"/>
              </a:rPr>
              <a:t>frame is a Ranging Control frame for multicast DS-TWR with additional report message for time stamp measurements and indicates that the initiating end does not require the ranging result</a:t>
            </a:r>
          </a:p>
          <a:p>
            <a:pPr defTabSz="457200">
              <a:spcBef>
                <a:spcPts val="400"/>
              </a:spcBef>
              <a:buFont typeface="Wingdings" panose="05000000000000000000" pitchFamily="2" charset="2"/>
              <a:buChar char="§"/>
              <a:defRPr sz="1800"/>
            </a:pPr>
            <a:r>
              <a:rPr lang="en-US" altLang="ko-KR" sz="1200" dirty="0" smtClean="0">
                <a:ea typeface="Arial"/>
                <a:cs typeface="Arial"/>
                <a:sym typeface="Arial"/>
              </a:rPr>
              <a:t>Use Case 11 : This </a:t>
            </a:r>
            <a:r>
              <a:rPr lang="en-US" altLang="ko-KR" sz="1200" dirty="0">
                <a:ea typeface="Arial"/>
                <a:cs typeface="Arial"/>
                <a:sym typeface="Arial"/>
              </a:rPr>
              <a:t>frame is a Ranging </a:t>
            </a:r>
            <a:r>
              <a:rPr lang="en-US" altLang="ko-KR" sz="1200" dirty="0" smtClean="0">
                <a:ea typeface="Arial"/>
                <a:cs typeface="Arial"/>
                <a:sym typeface="Arial"/>
              </a:rPr>
              <a:t>Control </a:t>
            </a:r>
            <a:r>
              <a:rPr lang="en-US" altLang="ko-KR" sz="1200" dirty="0">
                <a:ea typeface="Arial"/>
                <a:cs typeface="Arial"/>
                <a:sym typeface="Arial"/>
              </a:rPr>
              <a:t>frame for multicast DS-TWR with additional report message for time stamp measurements and requesting that the ranging result is sent back at end of exchange</a:t>
            </a:r>
          </a:p>
          <a:p>
            <a:pPr defTabSz="457200">
              <a:spcBef>
                <a:spcPts val="400"/>
              </a:spcBef>
              <a:buFont typeface="Wingdings" panose="05000000000000000000" pitchFamily="2" charset="2"/>
              <a:buChar char="§"/>
              <a:defRPr sz="1800"/>
            </a:pPr>
            <a:endParaRPr lang="en-US" altLang="ko-KR" sz="1200" dirty="0" smtClean="0">
              <a:ea typeface="Arial"/>
              <a:cs typeface="Arial"/>
              <a:sym typeface="Arial"/>
            </a:endParaRPr>
          </a:p>
          <a:p>
            <a:pPr defTabSz="457200">
              <a:spcBef>
                <a:spcPts val="400"/>
              </a:spcBef>
              <a:buFont typeface="Wingdings" panose="05000000000000000000" pitchFamily="2" charset="2"/>
              <a:buChar char="§"/>
              <a:defRPr sz="1800"/>
            </a:pPr>
            <a:endParaRPr lang="en-US" altLang="ko-KR" sz="1200" dirty="0">
              <a:ea typeface="Arial"/>
              <a:cs typeface="Arial"/>
              <a:sym typeface="Arial"/>
            </a:endParaRPr>
          </a:p>
          <a:p>
            <a:pPr defTabSz="457200">
              <a:spcBef>
                <a:spcPts val="400"/>
              </a:spcBef>
              <a:buFont typeface="Wingdings" panose="05000000000000000000" pitchFamily="2" charset="2"/>
              <a:buChar char="§"/>
              <a:defRPr sz="1800"/>
            </a:pPr>
            <a:endParaRPr lang="en-US" altLang="ko-KR" sz="1200" dirty="0">
              <a:ea typeface="Arial"/>
              <a:cs typeface="Arial"/>
              <a:sym typeface="Arial"/>
            </a:endParaRPr>
          </a:p>
          <a:p>
            <a:pPr defTabSz="457200">
              <a:spcBef>
                <a:spcPts val="400"/>
              </a:spcBef>
              <a:buFont typeface="Wingdings" panose="05000000000000000000" pitchFamily="2" charset="2"/>
              <a:buChar char="§"/>
              <a:defRPr sz="1800"/>
            </a:pPr>
            <a:endParaRPr lang="en-US" altLang="ko-KR" sz="1200" dirty="0">
              <a:ea typeface="Arial"/>
              <a:cs typeface="Arial"/>
              <a:sym typeface="Arial"/>
            </a:endParaRPr>
          </a:p>
        </p:txBody>
      </p:sp>
      <p:sp>
        <p:nvSpPr>
          <p:cNvPr id="3" name="직사각형 2"/>
          <p:cNvSpPr/>
          <p:nvPr/>
        </p:nvSpPr>
        <p:spPr bwMode="auto">
          <a:xfrm>
            <a:off x="484369" y="5886741"/>
            <a:ext cx="8109746" cy="504056"/>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8 - 11</a:t>
            </a:r>
            <a:endParaRPr lang="en-US" sz="3200" dirty="0"/>
          </a:p>
        </p:txBody>
      </p:sp>
      <p:sp>
        <p:nvSpPr>
          <p:cNvPr id="13" name="평행 사변형 12"/>
          <p:cNvSpPr/>
          <p:nvPr/>
        </p:nvSpPr>
        <p:spPr bwMode="auto">
          <a:xfrm>
            <a:off x="481910" y="3645024"/>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485807" y="5661248"/>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02475" y="5935353"/>
            <a:ext cx="8136905" cy="45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buNone/>
            </a:pPr>
            <a:r>
              <a:rPr lang="en-US" altLang="ko-KR" sz="1400" kern="0" dirty="0">
                <a:latin typeface="Times New Roman"/>
                <a:ea typeface="맑은 고딕"/>
                <a:cs typeface="Times New Roman"/>
              </a:rPr>
              <a:t>For </a:t>
            </a:r>
            <a:r>
              <a:rPr lang="en-US" altLang="ko-KR" sz="1400" kern="0" dirty="0" smtClean="0">
                <a:latin typeface="Times New Roman"/>
                <a:ea typeface="맑은 고딕"/>
                <a:cs typeface="Times New Roman"/>
              </a:rPr>
              <a:t>Use Case 8, 9, 10, and 11, </a:t>
            </a:r>
            <a:r>
              <a:rPr lang="en-US" altLang="ko-KR" sz="1400" kern="0" dirty="0">
                <a:latin typeface="Times New Roman"/>
                <a:ea typeface="맑은 고딕"/>
                <a:cs typeface="Times New Roman"/>
              </a:rPr>
              <a:t>the same IEs are included in frame with </a:t>
            </a:r>
            <a:r>
              <a:rPr lang="en-US" altLang="ko-KR" sz="1400" kern="0" dirty="0" smtClean="0">
                <a:latin typeface="Times New Roman"/>
                <a:ea typeface="맑은 고딕"/>
                <a:cs typeface="Times New Roman"/>
              </a:rPr>
              <a:t>Use Case 4, 5, 6, </a:t>
            </a:r>
            <a:r>
              <a:rPr lang="en-US" altLang="ko-KR" sz="1400" kern="0" dirty="0">
                <a:latin typeface="Times New Roman"/>
                <a:ea typeface="맑은 고딕"/>
                <a:cs typeface="Times New Roman"/>
              </a:rPr>
              <a:t>and 7</a:t>
            </a:r>
            <a:r>
              <a:rPr lang="en-US" altLang="ko-KR" sz="1400" kern="0" dirty="0" smtClean="0">
                <a:latin typeface="Times New Roman"/>
                <a:ea typeface="맑은 고딕"/>
                <a:cs typeface="Times New Roman"/>
              </a:rPr>
              <a:t>, </a:t>
            </a:r>
            <a:r>
              <a:rPr lang="en-US" altLang="ko-KR" sz="1400" kern="0" dirty="0">
                <a:latin typeface="Times New Roman"/>
                <a:ea typeface="맑은 고딕"/>
                <a:cs typeface="Times New Roman"/>
              </a:rPr>
              <a:t>respectively and the </a:t>
            </a:r>
            <a:r>
              <a:rPr lang="en-US" altLang="ko-KR" sz="1400" kern="0" dirty="0" smtClean="0">
                <a:latin typeface="Times New Roman"/>
                <a:ea typeface="맑은 고딕"/>
                <a:cs typeface="Times New Roman"/>
              </a:rPr>
              <a:t>Ranging Control frame </a:t>
            </a:r>
            <a:r>
              <a:rPr lang="en-US" altLang="ko-KR" sz="1400" kern="0" dirty="0">
                <a:latin typeface="Times New Roman"/>
                <a:ea typeface="맑은 고딕"/>
                <a:cs typeface="Times New Roman"/>
              </a:rPr>
              <a:t>with Ranging Control IE is considered </a:t>
            </a:r>
            <a:endParaRPr lang="en-US" altLang="ko-KR" sz="1400" i="1" kern="0" dirty="0">
              <a:latin typeface="Times New Roman"/>
              <a:ea typeface="맑은 고딕"/>
              <a:cs typeface="Times New Roman"/>
            </a:endParaRPr>
          </a:p>
          <a:p>
            <a:pPr marL="0" indent="0">
              <a:buNone/>
            </a:pPr>
            <a:r>
              <a:rPr lang="en-US" altLang="ko-KR" sz="1400" kern="0" dirty="0" smtClean="0">
                <a:latin typeface="Times New Roman"/>
                <a:ea typeface="맑은 고딕"/>
                <a:cs typeface="Times New Roman"/>
              </a:rPr>
              <a:t> </a:t>
            </a: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marL="0" indent="0">
              <a:buNone/>
            </a:pPr>
            <a:endParaRPr lang="ko-KR" altLang="en-US" sz="1400" kern="0" dirty="0">
              <a:latin typeface="Times New Roman"/>
              <a:ea typeface="맑은 고딕"/>
              <a:cs typeface="Times New Roman"/>
            </a:endParaRPr>
          </a:p>
          <a:p>
            <a:pPr lvl="1">
              <a:buFont typeface="Arial" panose="020B0604020202020204" pitchFamily="34" charset="0"/>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p:txBody>
      </p:sp>
      <p:graphicFrame>
        <p:nvGraphicFramePr>
          <p:cNvPr id="15" name="Table 4"/>
          <p:cNvGraphicFramePr>
            <a:graphicFrameLocks noGrp="1"/>
          </p:cNvGraphicFramePr>
          <p:nvPr>
            <p:extLst>
              <p:ext uri="{D42A27DB-BD31-4B8C-83A1-F6EECF244321}">
                <p14:modId xmlns:p14="http://schemas.microsoft.com/office/powerpoint/2010/main" val="2935224840"/>
              </p:ext>
            </p:extLst>
          </p:nvPr>
        </p:nvGraphicFramePr>
        <p:xfrm>
          <a:off x="484369" y="3878958"/>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rgbClr val="FF0000"/>
                          </a:solidFill>
                        </a:rPr>
                        <a:t>01: Multicast</a:t>
                      </a:r>
                    </a:p>
                    <a:p>
                      <a:pPr algn="l"/>
                      <a:r>
                        <a:rPr lang="en-US" sz="900" b="0" baseline="0" dirty="0" smtClean="0">
                          <a:solidFill>
                            <a:schemeClr val="tx1"/>
                          </a:solidFill>
                        </a:rPr>
                        <a:t>10: </a:t>
                      </a:r>
                      <a:r>
                        <a:rPr lang="en-US" sz="900" b="0" baseline="0" dirty="0" smtClean="0"/>
                        <a:t>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chemeClr val="tx1"/>
                          </a:solidFill>
                        </a:rPr>
                        <a:t>0: SS-TWR</a:t>
                      </a:r>
                    </a:p>
                    <a:p>
                      <a:pPr algn="l"/>
                      <a:r>
                        <a:rPr lang="en-US" sz="900" b="0" dirty="0" smtClean="0">
                          <a:solidFill>
                            <a:srgbClr val="FF0000"/>
                          </a:solidFill>
                        </a:rPr>
                        <a:t>1: DS-TWR</a:t>
                      </a:r>
                      <a:endParaRPr lang="en-US" sz="900" b="0" dirty="0">
                        <a:solidFill>
                          <a:srgbClr val="FF000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rgbClr val="FF0000"/>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6"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7"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66</a:t>
            </a:fld>
            <a:endParaRPr lang="en-US" altLang="en-US" dirty="0"/>
          </a:p>
        </p:txBody>
      </p:sp>
    </p:spTree>
    <p:extLst>
      <p:ext uri="{BB962C8B-B14F-4D97-AF65-F5344CB8AC3E}">
        <p14:creationId xmlns:p14="http://schemas.microsoft.com/office/powerpoint/2010/main" val="3268099165"/>
      </p:ext>
    </p:extLst>
  </p:cSld>
  <p:clrMapOvr>
    <a:masterClrMapping/>
  </p:clrMapOvr>
  <p:transition spd="med"/>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02475" y="1556792"/>
            <a:ext cx="8136906"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defTabSz="457200">
              <a:lnSpc>
                <a:spcPct val="150000"/>
              </a:lnSpc>
              <a:defRPr sz="1800"/>
            </a:pPr>
            <a:r>
              <a:rPr lang="en-US" altLang="ko-KR" sz="1200" dirty="0" smtClean="0">
                <a:ea typeface="Arial"/>
                <a:cs typeface="Arial"/>
                <a:sym typeface="Arial"/>
              </a:rPr>
              <a:t>Use Case 12 : </a:t>
            </a:r>
            <a:r>
              <a:rPr lang="en-US" altLang="ko-KR" sz="1200" dirty="0">
                <a:ea typeface="Arial"/>
                <a:cs typeface="Arial"/>
                <a:sym typeface="Arial"/>
              </a:rPr>
              <a:t>This frame is a Ranging Control frame for </a:t>
            </a:r>
            <a:r>
              <a:rPr lang="en-US" altLang="ko-KR" sz="1200" dirty="0" smtClean="0">
                <a:ea typeface="Arial"/>
                <a:cs typeface="Arial"/>
                <a:sym typeface="Arial"/>
              </a:rPr>
              <a:t>broadcast DS-TWR </a:t>
            </a:r>
            <a:r>
              <a:rPr lang="en-US" altLang="ko-KR" sz="1200" dirty="0">
                <a:ea typeface="Arial"/>
                <a:cs typeface="Arial"/>
                <a:sym typeface="Arial"/>
              </a:rPr>
              <a:t>and indicates that the initiating end does not require the ranging </a:t>
            </a:r>
            <a:r>
              <a:rPr lang="en-US" altLang="ko-KR" sz="1200" dirty="0" smtClean="0">
                <a:ea typeface="Arial"/>
                <a:cs typeface="Arial"/>
                <a:sym typeface="Arial"/>
              </a:rPr>
              <a:t>result </a:t>
            </a:r>
            <a:endParaRPr lang="en-US" altLang="ko-KR" sz="1200" dirty="0">
              <a:ea typeface="Arial"/>
              <a:cs typeface="Arial"/>
              <a:sym typeface="Arial"/>
            </a:endParaRPr>
          </a:p>
          <a:p>
            <a:pPr defTabSz="457200">
              <a:spcBef>
                <a:spcPts val="400"/>
              </a:spcBef>
              <a:buFont typeface="Wingdings" panose="05000000000000000000" pitchFamily="2" charset="2"/>
              <a:buChar char="§"/>
              <a:defRPr sz="1800"/>
            </a:pPr>
            <a:r>
              <a:rPr lang="en-US" altLang="ko-KR" sz="1200" dirty="0" smtClean="0">
                <a:ea typeface="Arial"/>
                <a:cs typeface="Arial"/>
                <a:sym typeface="Arial"/>
              </a:rPr>
              <a:t>Use Case 13:  </a:t>
            </a:r>
            <a:r>
              <a:rPr lang="en-US" altLang="ko-KR" sz="1200" dirty="0">
                <a:ea typeface="Arial"/>
                <a:cs typeface="Arial"/>
                <a:sym typeface="Arial"/>
              </a:rPr>
              <a:t>This frame is a Ranging Control frame for broadcast </a:t>
            </a:r>
            <a:r>
              <a:rPr lang="en-US" altLang="ko-KR" sz="1200" dirty="0" smtClean="0">
                <a:ea typeface="Arial"/>
                <a:cs typeface="Arial"/>
                <a:sym typeface="Arial"/>
              </a:rPr>
              <a:t>DS-TWR </a:t>
            </a:r>
            <a:r>
              <a:rPr lang="en-US" altLang="ko-KR" sz="1200" dirty="0">
                <a:ea typeface="Arial"/>
                <a:cs typeface="Arial"/>
                <a:sym typeface="Arial"/>
              </a:rPr>
              <a:t>and requesting that the ranging result is sent back at end of </a:t>
            </a:r>
            <a:r>
              <a:rPr lang="en-US" altLang="ko-KR" sz="1200" dirty="0" smtClean="0">
                <a:ea typeface="Arial"/>
                <a:cs typeface="Arial"/>
                <a:sym typeface="Arial"/>
              </a:rPr>
              <a:t>exchange</a:t>
            </a:r>
          </a:p>
          <a:p>
            <a:pPr defTabSz="457200">
              <a:lnSpc>
                <a:spcPct val="150000"/>
              </a:lnSpc>
              <a:defRPr sz="1800"/>
            </a:pPr>
            <a:r>
              <a:rPr lang="en-US" altLang="ko-KR" sz="1200" dirty="0">
                <a:ea typeface="Arial"/>
                <a:cs typeface="Arial"/>
                <a:sym typeface="Arial"/>
              </a:rPr>
              <a:t>Use Case </a:t>
            </a:r>
            <a:r>
              <a:rPr lang="en-US" altLang="ko-KR" sz="1200" dirty="0" smtClean="0">
                <a:ea typeface="Arial"/>
                <a:cs typeface="Arial"/>
                <a:sym typeface="Arial"/>
              </a:rPr>
              <a:t>14 </a:t>
            </a:r>
            <a:r>
              <a:rPr lang="en-US" altLang="ko-KR" sz="1200" dirty="0">
                <a:ea typeface="Arial"/>
                <a:cs typeface="Arial"/>
                <a:sym typeface="Arial"/>
              </a:rPr>
              <a:t>: </a:t>
            </a:r>
            <a:r>
              <a:rPr lang="en-US" altLang="ko-KR" sz="1200" dirty="0" smtClean="0">
                <a:ea typeface="Arial"/>
                <a:cs typeface="Arial"/>
                <a:sym typeface="Arial"/>
              </a:rPr>
              <a:t>This </a:t>
            </a:r>
            <a:r>
              <a:rPr lang="en-US" altLang="ko-KR" sz="1200" dirty="0">
                <a:ea typeface="Arial"/>
                <a:cs typeface="Arial"/>
                <a:sym typeface="Arial"/>
              </a:rPr>
              <a:t>frame is a Ranging Control frame for broadcast </a:t>
            </a:r>
            <a:r>
              <a:rPr lang="en-US" altLang="ko-KR" sz="1200" dirty="0" smtClean="0">
                <a:ea typeface="Arial"/>
                <a:cs typeface="Arial"/>
                <a:sym typeface="Arial"/>
              </a:rPr>
              <a:t>DS-TWR </a:t>
            </a:r>
            <a:r>
              <a:rPr lang="en-US" altLang="ko-KR" sz="1200" dirty="0">
                <a:ea typeface="Arial"/>
                <a:cs typeface="Arial"/>
                <a:sym typeface="Arial"/>
              </a:rPr>
              <a:t>with additional report message for time stamp measurements and indicates that the initiating end does not require the ranging result</a:t>
            </a:r>
          </a:p>
          <a:p>
            <a:pPr defTabSz="457200">
              <a:spcBef>
                <a:spcPts val="400"/>
              </a:spcBef>
              <a:buFont typeface="Wingdings" panose="05000000000000000000" pitchFamily="2" charset="2"/>
              <a:buChar char="§"/>
              <a:defRPr sz="1800"/>
            </a:pPr>
            <a:r>
              <a:rPr lang="en-US" altLang="ko-KR" sz="1200" dirty="0" smtClean="0">
                <a:ea typeface="Arial"/>
                <a:cs typeface="Arial"/>
                <a:sym typeface="Arial"/>
              </a:rPr>
              <a:t>Use Case 15 : This </a:t>
            </a:r>
            <a:r>
              <a:rPr lang="en-US" altLang="ko-KR" sz="1200" dirty="0">
                <a:ea typeface="Arial"/>
                <a:cs typeface="Arial"/>
                <a:sym typeface="Arial"/>
              </a:rPr>
              <a:t>frame is a Ranging Control frame for broadcast </a:t>
            </a:r>
            <a:r>
              <a:rPr lang="en-US" altLang="ko-KR" sz="1200" dirty="0" smtClean="0">
                <a:ea typeface="Arial"/>
                <a:cs typeface="Arial"/>
                <a:sym typeface="Arial"/>
              </a:rPr>
              <a:t>DS-TWR </a:t>
            </a:r>
            <a:r>
              <a:rPr lang="en-US" altLang="ko-KR" sz="1200" dirty="0">
                <a:ea typeface="Arial"/>
                <a:cs typeface="Arial"/>
                <a:sym typeface="Arial"/>
              </a:rPr>
              <a:t>with additional report message for time stamp measurements and requesting that the ranging result is sent back at end of exchange</a:t>
            </a:r>
          </a:p>
          <a:p>
            <a:pPr defTabSz="457200">
              <a:spcBef>
                <a:spcPts val="400"/>
              </a:spcBef>
              <a:buFont typeface="Wingdings" panose="05000000000000000000" pitchFamily="2" charset="2"/>
              <a:buChar char="§"/>
              <a:defRPr sz="1800"/>
            </a:pPr>
            <a:endParaRPr lang="en-US" altLang="ko-KR" sz="1200" dirty="0" smtClean="0">
              <a:ea typeface="Arial"/>
              <a:cs typeface="Arial"/>
              <a:sym typeface="Arial"/>
            </a:endParaRPr>
          </a:p>
          <a:p>
            <a:pPr defTabSz="457200">
              <a:spcBef>
                <a:spcPts val="400"/>
              </a:spcBef>
              <a:buFont typeface="Wingdings" panose="05000000000000000000" pitchFamily="2" charset="2"/>
              <a:buChar char="§"/>
              <a:defRPr sz="1800"/>
            </a:pPr>
            <a:endParaRPr lang="en-US" altLang="ko-KR" sz="1200" dirty="0">
              <a:ea typeface="Arial"/>
              <a:cs typeface="Arial"/>
              <a:sym typeface="Arial"/>
            </a:endParaRPr>
          </a:p>
          <a:p>
            <a:pPr defTabSz="457200">
              <a:spcBef>
                <a:spcPts val="400"/>
              </a:spcBef>
              <a:buFont typeface="Wingdings" panose="05000000000000000000" pitchFamily="2" charset="2"/>
              <a:buChar char="§"/>
              <a:defRPr sz="1800"/>
            </a:pPr>
            <a:endParaRPr lang="en-US" altLang="ko-KR" sz="1200" dirty="0">
              <a:ea typeface="Arial"/>
              <a:cs typeface="Arial"/>
              <a:sym typeface="Arial"/>
            </a:endParaRPr>
          </a:p>
          <a:p>
            <a:pPr defTabSz="457200">
              <a:spcBef>
                <a:spcPts val="400"/>
              </a:spcBef>
              <a:buFont typeface="Wingdings" panose="05000000000000000000" pitchFamily="2" charset="2"/>
              <a:buChar char="§"/>
              <a:defRPr sz="1800"/>
            </a:pPr>
            <a:endParaRPr lang="en-US" altLang="ko-KR" sz="1200" dirty="0">
              <a:ea typeface="Arial"/>
              <a:cs typeface="Arial"/>
              <a:sym typeface="Arial"/>
            </a:endParaRPr>
          </a:p>
        </p:txBody>
      </p:sp>
      <p:sp>
        <p:nvSpPr>
          <p:cNvPr id="3" name="직사각형 2"/>
          <p:cNvSpPr/>
          <p:nvPr/>
        </p:nvSpPr>
        <p:spPr bwMode="auto">
          <a:xfrm>
            <a:off x="484369" y="5886741"/>
            <a:ext cx="8109746" cy="504056"/>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Rectangle 2"/>
          <p:cNvSpPr>
            <a:spLocks noGrp="1" noChangeArrowheads="1"/>
          </p:cNvSpPr>
          <p:nvPr>
            <p:ph type="title"/>
          </p:nvPr>
        </p:nvSpPr>
        <p:spPr>
          <a:xfrm>
            <a:off x="685800" y="685800"/>
            <a:ext cx="7772400" cy="1066800"/>
          </a:xfrm>
          <a:ln/>
        </p:spPr>
        <p:txBody>
          <a:bodyPr/>
          <a:lstStyle/>
          <a:p>
            <a:r>
              <a:rPr lang="en-US" sz="3200" dirty="0" smtClean="0"/>
              <a:t>Use Case 12 - 15</a:t>
            </a:r>
            <a:endParaRPr lang="en-US" sz="3200" dirty="0"/>
          </a:p>
        </p:txBody>
      </p:sp>
      <p:sp>
        <p:nvSpPr>
          <p:cNvPr id="13" name="평행 사변형 12"/>
          <p:cNvSpPr/>
          <p:nvPr/>
        </p:nvSpPr>
        <p:spPr bwMode="auto">
          <a:xfrm>
            <a:off x="481910" y="3645024"/>
            <a:ext cx="2539492"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Control IE</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14" name="평행 사변형 13"/>
          <p:cNvSpPr/>
          <p:nvPr/>
        </p:nvSpPr>
        <p:spPr bwMode="auto">
          <a:xfrm>
            <a:off x="485807" y="5661248"/>
            <a:ext cx="2539491" cy="225493"/>
          </a:xfrm>
          <a:prstGeom prst="parallelogram">
            <a:avLst/>
          </a:prstGeom>
          <a:noFill/>
          <a:ln w="12700" cap="flat" cmpd="sng" algn="ctr">
            <a:solidFill>
              <a:schemeClr val="tx1"/>
            </a:solidFill>
            <a:prstDash val="solid"/>
            <a:round/>
            <a:headEnd type="none" w="sm" len="sm"/>
            <a:tailEnd type="none" w="sm" len="sm"/>
          </a:ln>
          <a:effectLst/>
          <a:extLst/>
        </p:spPr>
        <p:txBody>
          <a:bodyPr vert="horz" wrap="square" lIns="91440" tIns="0" rIns="9144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Ranging</a:t>
            </a:r>
            <a:r>
              <a:rPr kumimoji="0" lang="en-US" altLang="ko-KR" sz="1400" b="0" i="0" u="none" strike="noStrike" cap="none" normalizeH="0" dirty="0" smtClean="0">
                <a:ln>
                  <a:noFill/>
                </a:ln>
                <a:solidFill>
                  <a:schemeClr val="tx1"/>
                </a:solidFill>
                <a:effectLst/>
                <a:latin typeface="Times New Roman" pitchFamily="18" charset="0"/>
              </a:rPr>
              <a:t> Frames with 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 name="Rectangle 3"/>
          <p:cNvSpPr txBox="1">
            <a:spLocks noChangeArrowheads="1"/>
          </p:cNvSpPr>
          <p:nvPr/>
        </p:nvSpPr>
        <p:spPr bwMode="auto">
          <a:xfrm>
            <a:off x="502475" y="5935353"/>
            <a:ext cx="8136905" cy="45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buNone/>
            </a:pPr>
            <a:r>
              <a:rPr lang="en-US" altLang="ko-KR" sz="1400" kern="0" dirty="0">
                <a:latin typeface="Times New Roman"/>
                <a:ea typeface="맑은 고딕"/>
                <a:cs typeface="Times New Roman"/>
              </a:rPr>
              <a:t>For </a:t>
            </a:r>
            <a:r>
              <a:rPr lang="en-US" altLang="ko-KR" sz="1400" kern="0" dirty="0" smtClean="0">
                <a:latin typeface="Times New Roman"/>
                <a:ea typeface="맑은 고딕"/>
                <a:cs typeface="Times New Roman"/>
              </a:rPr>
              <a:t>Use Case 12, 13 14, and 15, </a:t>
            </a:r>
            <a:r>
              <a:rPr lang="en-US" altLang="ko-KR" sz="1400" kern="0" dirty="0">
                <a:latin typeface="Times New Roman"/>
                <a:ea typeface="맑은 고딕"/>
                <a:cs typeface="Times New Roman"/>
              </a:rPr>
              <a:t>the same IEs are included in frame with </a:t>
            </a:r>
            <a:r>
              <a:rPr lang="en-US" altLang="ko-KR" sz="1400" kern="0" dirty="0" smtClean="0">
                <a:latin typeface="Times New Roman"/>
                <a:ea typeface="맑은 고딕"/>
                <a:cs typeface="Times New Roman"/>
              </a:rPr>
              <a:t>Use Case 4, 5, 6, </a:t>
            </a:r>
            <a:r>
              <a:rPr lang="en-US" altLang="ko-KR" sz="1400" kern="0" dirty="0">
                <a:latin typeface="Times New Roman"/>
                <a:ea typeface="맑은 고딕"/>
                <a:cs typeface="Times New Roman"/>
              </a:rPr>
              <a:t>and 7</a:t>
            </a:r>
            <a:r>
              <a:rPr lang="en-US" altLang="ko-KR" sz="1400" kern="0" dirty="0" smtClean="0">
                <a:latin typeface="Times New Roman"/>
                <a:ea typeface="맑은 고딕"/>
                <a:cs typeface="Times New Roman"/>
              </a:rPr>
              <a:t>, respectively and </a:t>
            </a:r>
            <a:r>
              <a:rPr lang="en-US" altLang="ko-KR" sz="1400" kern="0" dirty="0">
                <a:latin typeface="Times New Roman"/>
                <a:ea typeface="맑은 고딕"/>
                <a:cs typeface="Times New Roman"/>
              </a:rPr>
              <a:t>the </a:t>
            </a:r>
            <a:r>
              <a:rPr lang="en-US" altLang="ko-KR" sz="1400" kern="0" dirty="0" smtClean="0">
                <a:latin typeface="Times New Roman"/>
                <a:ea typeface="맑은 고딕"/>
                <a:cs typeface="Times New Roman"/>
              </a:rPr>
              <a:t>Ranging Control frame </a:t>
            </a:r>
            <a:r>
              <a:rPr lang="en-US" altLang="ko-KR" sz="1400" kern="0" dirty="0">
                <a:latin typeface="Times New Roman"/>
                <a:ea typeface="맑은 고딕"/>
                <a:cs typeface="Times New Roman"/>
              </a:rPr>
              <a:t>with Ranging Control IE is considered </a:t>
            </a:r>
            <a:endParaRPr lang="en-US" altLang="ko-KR" sz="1400" i="1" kern="0" dirty="0">
              <a:latin typeface="Times New Roman"/>
              <a:ea typeface="맑은 고딕"/>
              <a:cs typeface="Times New Roman"/>
            </a:endParaRPr>
          </a:p>
          <a:p>
            <a:pPr marL="0" indent="0">
              <a:buNone/>
            </a:pPr>
            <a:r>
              <a:rPr lang="en-US" altLang="ko-KR" sz="1400" kern="0" dirty="0" smtClean="0">
                <a:latin typeface="Times New Roman"/>
                <a:ea typeface="맑은 고딕"/>
                <a:cs typeface="Times New Roman"/>
              </a:rPr>
              <a:t>  </a:t>
            </a: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a:p>
            <a:pPr marL="0" indent="0">
              <a:buNone/>
            </a:pPr>
            <a:endParaRPr lang="ko-KR" altLang="en-US" sz="1400" kern="0" dirty="0">
              <a:latin typeface="Times New Roman"/>
              <a:ea typeface="맑은 고딕"/>
              <a:cs typeface="Times New Roman"/>
            </a:endParaRPr>
          </a:p>
          <a:p>
            <a:pPr lvl="1">
              <a:buFont typeface="Arial" panose="020B0604020202020204" pitchFamily="34" charset="0"/>
              <a:buChar char="•"/>
            </a:pPr>
            <a:endParaRPr lang="en-US" altLang="ko-KR" sz="1400" kern="0" dirty="0">
              <a:latin typeface="Times New Roman"/>
              <a:ea typeface="맑은 고딕"/>
              <a:cs typeface="Times New Roman"/>
            </a:endParaRPr>
          </a:p>
          <a:p>
            <a:pPr>
              <a:buFont typeface="Wingdings" panose="05000000000000000000" pitchFamily="2" charset="2"/>
              <a:buChar char="§"/>
            </a:pPr>
            <a:endParaRPr lang="en-US" altLang="ko-KR" sz="1400" kern="0" dirty="0">
              <a:latin typeface="Times New Roman"/>
              <a:ea typeface="맑은 고딕"/>
              <a:cs typeface="Times New Roman"/>
            </a:endParaRPr>
          </a:p>
        </p:txBody>
      </p:sp>
      <p:graphicFrame>
        <p:nvGraphicFramePr>
          <p:cNvPr id="15" name="Table 4"/>
          <p:cNvGraphicFramePr>
            <a:graphicFrameLocks noGrp="1"/>
          </p:cNvGraphicFramePr>
          <p:nvPr>
            <p:extLst>
              <p:ext uri="{D42A27DB-BD31-4B8C-83A1-F6EECF244321}">
                <p14:modId xmlns:p14="http://schemas.microsoft.com/office/powerpoint/2010/main" val="700992456"/>
              </p:ext>
            </p:extLst>
          </p:nvPr>
        </p:nvGraphicFramePr>
        <p:xfrm>
          <a:off x="484369" y="3878958"/>
          <a:ext cx="8541777" cy="1629221"/>
        </p:xfrm>
        <a:graphic>
          <a:graphicData uri="http://schemas.openxmlformats.org/drawingml/2006/table">
            <a:tbl>
              <a:tblPr firstRow="1" bandRow="1">
                <a:tableStyleId>{5940675A-B579-460E-94D1-54222C63F5DA}</a:tableStyleId>
              </a:tblPr>
              <a:tblGrid>
                <a:gridCol w="726050">
                  <a:extLst>
                    <a:ext uri="{9D8B030D-6E8A-4147-A177-3AD203B41FA5}">
                      <a16:colId xmlns:a16="http://schemas.microsoft.com/office/drawing/2014/main" xmlns="" val="3039580045"/>
                    </a:ext>
                  </a:extLst>
                </a:gridCol>
                <a:gridCol w="865750">
                  <a:extLst>
                    <a:ext uri="{9D8B030D-6E8A-4147-A177-3AD203B41FA5}">
                      <a16:colId xmlns:a16="http://schemas.microsoft.com/office/drawing/2014/main" xmlns="" val="3229374338"/>
                    </a:ext>
                  </a:extLst>
                </a:gridCol>
                <a:gridCol w="992750">
                  <a:extLst>
                    <a:ext uri="{9D8B030D-6E8A-4147-A177-3AD203B41FA5}">
                      <a16:colId xmlns:a16="http://schemas.microsoft.com/office/drawing/2014/main" xmlns="" val="3577017432"/>
                    </a:ext>
                  </a:extLst>
                </a:gridCol>
                <a:gridCol w="783200">
                  <a:extLst>
                    <a:ext uri="{9D8B030D-6E8A-4147-A177-3AD203B41FA5}">
                      <a16:colId xmlns:a16="http://schemas.microsoft.com/office/drawing/2014/main" xmlns="" val="1992640698"/>
                    </a:ext>
                  </a:extLst>
                </a:gridCol>
                <a:gridCol w="687950">
                  <a:extLst>
                    <a:ext uri="{9D8B030D-6E8A-4147-A177-3AD203B41FA5}">
                      <a16:colId xmlns:a16="http://schemas.microsoft.com/office/drawing/2014/main" xmlns="" val="1134946982"/>
                    </a:ext>
                  </a:extLst>
                </a:gridCol>
                <a:gridCol w="1128877">
                  <a:extLst>
                    <a:ext uri="{9D8B030D-6E8A-4147-A177-3AD203B41FA5}">
                      <a16:colId xmlns:a16="http://schemas.microsoft.com/office/drawing/2014/main" xmlns="" val="20005"/>
                    </a:ext>
                  </a:extLst>
                </a:gridCol>
                <a:gridCol w="567300">
                  <a:extLst>
                    <a:ext uri="{9D8B030D-6E8A-4147-A177-3AD203B41FA5}">
                      <a16:colId xmlns:a16="http://schemas.microsoft.com/office/drawing/2014/main" xmlns="" val="20006"/>
                    </a:ext>
                  </a:extLst>
                </a:gridCol>
                <a:gridCol w="611750">
                  <a:extLst>
                    <a:ext uri="{9D8B030D-6E8A-4147-A177-3AD203B41FA5}">
                      <a16:colId xmlns:a16="http://schemas.microsoft.com/office/drawing/2014/main" xmlns="" val="20007"/>
                    </a:ext>
                  </a:extLst>
                </a:gridCol>
                <a:gridCol w="611750">
                  <a:extLst>
                    <a:ext uri="{9D8B030D-6E8A-4147-A177-3AD203B41FA5}">
                      <a16:colId xmlns:a16="http://schemas.microsoft.com/office/drawing/2014/main" xmlns="" val="20008"/>
                    </a:ext>
                  </a:extLst>
                </a:gridCol>
                <a:gridCol w="529200">
                  <a:extLst>
                    <a:ext uri="{9D8B030D-6E8A-4147-A177-3AD203B41FA5}">
                      <a16:colId xmlns:a16="http://schemas.microsoft.com/office/drawing/2014/main" xmlns="" val="20009"/>
                    </a:ext>
                  </a:extLst>
                </a:gridCol>
                <a:gridCol w="1037200">
                  <a:extLst>
                    <a:ext uri="{9D8B030D-6E8A-4147-A177-3AD203B41FA5}">
                      <a16:colId xmlns:a16="http://schemas.microsoft.com/office/drawing/2014/main" xmlns="" val="20010"/>
                    </a:ext>
                  </a:extLst>
                </a:gridCol>
              </a:tblGrid>
              <a:tr h="641284">
                <a:tc>
                  <a:txBody>
                    <a:bodyPr/>
                    <a:lstStyle/>
                    <a:p>
                      <a:pPr algn="l"/>
                      <a:r>
                        <a:rPr lang="en-US" sz="900" b="0" dirty="0" smtClean="0"/>
                        <a:t>Poll Mode </a:t>
                      </a:r>
                    </a:p>
                  </a:txBody>
                  <a:tcPr marL="36000" marR="36000" marT="36000" marB="36000" anchor="ctr"/>
                </a:tc>
                <a:tc>
                  <a:txBody>
                    <a:bodyPr/>
                    <a:lstStyle/>
                    <a:p>
                      <a:pPr algn="l"/>
                      <a:r>
                        <a:rPr lang="en-US" sz="900" b="0" dirty="0" smtClean="0">
                          <a:solidFill>
                            <a:schemeClr val="tx1"/>
                          </a:solidFill>
                        </a:rPr>
                        <a:t>Secure</a:t>
                      </a:r>
                    </a:p>
                    <a:p>
                      <a:pPr algn="l"/>
                      <a:r>
                        <a:rPr lang="en-US" sz="900" b="0" dirty="0" smtClean="0">
                          <a:solidFill>
                            <a:schemeClr val="tx1"/>
                          </a:solidFill>
                        </a:rPr>
                        <a:t>Mode </a:t>
                      </a:r>
                    </a:p>
                  </a:txBody>
                  <a:tcPr marL="36000" marR="36000" marT="36000" marB="36000" anchor="ctr"/>
                </a:tc>
                <a:tc>
                  <a:txBody>
                    <a:bodyPr/>
                    <a:lstStyle/>
                    <a:p>
                      <a:pPr algn="l"/>
                      <a:r>
                        <a:rPr lang="en-US" sz="900" b="0" dirty="0" smtClean="0"/>
                        <a:t>Cast </a:t>
                      </a:r>
                    </a:p>
                    <a:p>
                      <a:pPr algn="l"/>
                      <a:r>
                        <a:rPr lang="en-US" sz="900" b="0" dirty="0" smtClean="0"/>
                        <a:t>Mode </a:t>
                      </a:r>
                    </a:p>
                  </a:txBody>
                  <a:tcPr marL="36000" marR="36000" marT="36000" marB="36000" anchor="ctr"/>
                </a:tc>
                <a:tc>
                  <a:txBody>
                    <a:bodyPr/>
                    <a:lstStyle/>
                    <a:p>
                      <a:pPr algn="l"/>
                      <a:r>
                        <a:rPr lang="en-US" sz="900" b="0" dirty="0" smtClean="0"/>
                        <a:t>Multicast</a:t>
                      </a:r>
                    </a:p>
                    <a:p>
                      <a:pPr algn="l"/>
                      <a:r>
                        <a:rPr lang="en-US" sz="900" b="0" dirty="0" smtClean="0"/>
                        <a:t>Mode </a:t>
                      </a:r>
                    </a:p>
                  </a:txBody>
                  <a:tcPr marL="36000" marR="36000" marT="36000" marB="36000" anchor="ctr"/>
                </a:tc>
                <a:tc>
                  <a:txBody>
                    <a:bodyPr/>
                    <a:lstStyle/>
                    <a:p>
                      <a:pPr algn="l"/>
                      <a:r>
                        <a:rPr lang="en-US" sz="900" b="0" dirty="0" smtClean="0"/>
                        <a:t>Ranging </a:t>
                      </a:r>
                    </a:p>
                    <a:p>
                      <a:pPr algn="l"/>
                      <a:r>
                        <a:rPr lang="en-US" sz="900" b="0" dirty="0" smtClean="0"/>
                        <a:t>Mode </a:t>
                      </a:r>
                    </a:p>
                  </a:txBody>
                  <a:tcPr marL="36000" marR="36000" marT="36000" marB="36000" anchor="ctr"/>
                </a:tc>
                <a:tc>
                  <a:txBody>
                    <a:bodyPr/>
                    <a:lstStyle/>
                    <a:p>
                      <a:pPr algn="l"/>
                      <a:r>
                        <a:rPr lang="en-US" sz="900" b="0" dirty="0" smtClean="0">
                          <a:solidFill>
                            <a:schemeClr val="tx1"/>
                          </a:solidFill>
                        </a:rPr>
                        <a:t>Time</a:t>
                      </a:r>
                      <a:r>
                        <a:rPr lang="en-US" sz="900" b="0" baseline="0" dirty="0" smtClean="0">
                          <a:solidFill>
                            <a:schemeClr val="tx1"/>
                          </a:solidFill>
                        </a:rPr>
                        <a:t> </a:t>
                      </a:r>
                    </a:p>
                    <a:p>
                      <a:pPr algn="l"/>
                      <a:r>
                        <a:rPr lang="en-US" sz="900" b="0" baseline="0" dirty="0" smtClean="0">
                          <a:solidFill>
                            <a:schemeClr val="tx1"/>
                          </a:solidFill>
                        </a:rPr>
                        <a:t>Structure</a:t>
                      </a:r>
                    </a:p>
                    <a:p>
                      <a:pPr algn="l"/>
                      <a:r>
                        <a:rPr lang="en-US" sz="900" b="0" baseline="0" dirty="0" smtClean="0">
                          <a:solidFill>
                            <a:schemeClr val="tx1"/>
                          </a:solidFill>
                        </a:rPr>
                        <a:t>Indicator</a:t>
                      </a:r>
                      <a:endParaRPr lang="en-US" sz="900" b="0" dirty="0" smtClean="0">
                        <a:solidFill>
                          <a:schemeClr val="tx1"/>
                        </a:solidFill>
                      </a:endParaRPr>
                    </a:p>
                  </a:txBody>
                  <a:tcPr marL="36000" marR="36000" marT="36000" marB="36000" anchor="ctr"/>
                </a:tc>
                <a:tc>
                  <a:txBody>
                    <a:bodyPr/>
                    <a:lstStyle/>
                    <a:p>
                      <a:pPr algn="l"/>
                      <a:r>
                        <a:rPr lang="en-US" altLang="ko-KR" sz="900" b="0" i="1" kern="1200" baseline="0" dirty="0" smtClean="0">
                          <a:solidFill>
                            <a:schemeClr val="tx1"/>
                          </a:solidFill>
                          <a:latin typeface="+mn-lt"/>
                          <a:ea typeface="+mn-ea"/>
                          <a:cs typeface="+mn-cs"/>
                        </a:rPr>
                        <a:t>Minimum</a:t>
                      </a:r>
                    </a:p>
                    <a:p>
                      <a:pPr algn="l"/>
                      <a:r>
                        <a:rPr lang="en-US" altLang="ko-KR" sz="900" b="0" i="1" kern="1200" baseline="0" dirty="0" smtClean="0">
                          <a:solidFill>
                            <a:schemeClr val="tx1"/>
                          </a:solidFill>
                          <a:latin typeface="+mn-lt"/>
                          <a:ea typeface="+mn-ea"/>
                          <a:cs typeface="+mn-cs"/>
                        </a:rPr>
                        <a:t>Block</a:t>
                      </a:r>
                      <a:br>
                        <a:rPr lang="en-US" altLang="ko-KR" sz="900" b="0" i="1" kern="1200" baseline="0" dirty="0" smtClean="0">
                          <a:solidFill>
                            <a:schemeClr val="tx1"/>
                          </a:solidFill>
                          <a:latin typeface="+mn-lt"/>
                          <a:ea typeface="+mn-ea"/>
                          <a:cs typeface="+mn-cs"/>
                        </a:rPr>
                      </a:br>
                      <a:r>
                        <a:rPr lang="en-US" altLang="ko-KR" sz="900" b="0" i="1" kern="1200" baseline="0" dirty="0" smtClean="0">
                          <a:solidFill>
                            <a:schemeClr val="tx1"/>
                          </a:solidFill>
                          <a:latin typeface="+mn-lt"/>
                          <a:ea typeface="+mn-ea"/>
                          <a:cs typeface="+mn-cs"/>
                        </a:rPr>
                        <a:t>Length</a:t>
                      </a:r>
                      <a:endParaRPr lang="en-US" sz="900" b="0" i="1" kern="1200" baseline="0" dirty="0">
                        <a:solidFill>
                          <a:schemeClr val="tx1"/>
                        </a:solidFill>
                        <a:latin typeface="+mn-lt"/>
                        <a:ea typeface="+mn-ea"/>
                        <a:cs typeface="+mn-cs"/>
                      </a:endParaRPr>
                    </a:p>
                  </a:txBody>
                  <a:tcPr marL="36000" marR="36000" marT="36000" marB="36000" anchor="ctr"/>
                </a:tc>
                <a:tc>
                  <a:txBody>
                    <a:bodyPr/>
                    <a:lstStyle/>
                    <a:p>
                      <a:pPr algn="l"/>
                      <a:r>
                        <a:rPr lang="en-US" sz="900" b="0" dirty="0" smtClean="0">
                          <a:solidFill>
                            <a:schemeClr val="tx1"/>
                          </a:solidFill>
                        </a:rPr>
                        <a:t>Length of </a:t>
                      </a:r>
                    </a:p>
                    <a:p>
                      <a:pPr algn="l"/>
                      <a:r>
                        <a:rPr lang="en-US" sz="900" b="0" dirty="0" smtClean="0">
                          <a:solidFill>
                            <a:schemeClr val="tx1"/>
                          </a:solidFill>
                        </a:rPr>
                        <a:t>Ranging</a:t>
                      </a:r>
                    </a:p>
                    <a:p>
                      <a:pPr algn="l"/>
                      <a:r>
                        <a:rPr lang="en-US" sz="900" b="0" dirty="0" smtClean="0">
                          <a:solidFill>
                            <a:schemeClr val="tx1"/>
                          </a:solidFill>
                        </a:rPr>
                        <a:t>Slot </a:t>
                      </a:r>
                    </a:p>
                  </a:txBody>
                  <a:tcPr marL="36000" marR="36000" marT="36000" marB="36000" anchor="ctr"/>
                </a:tc>
                <a:tc>
                  <a:txBody>
                    <a:bodyPr/>
                    <a:lstStyle/>
                    <a:p>
                      <a:pPr algn="l"/>
                      <a:r>
                        <a:rPr lang="en-US" sz="900" b="0" dirty="0" smtClean="0">
                          <a:solidFill>
                            <a:schemeClr val="tx1"/>
                          </a:solidFill>
                        </a:rPr>
                        <a:t>Length</a:t>
                      </a:r>
                      <a:r>
                        <a:rPr lang="en-US" sz="900" b="0" baseline="0" dirty="0" smtClean="0">
                          <a:solidFill>
                            <a:schemeClr val="tx1"/>
                          </a:solidFill>
                        </a:rPr>
                        <a:t> </a:t>
                      </a:r>
                      <a:r>
                        <a:rPr lang="en-US" sz="900" b="0" dirty="0" smtClean="0">
                          <a:solidFill>
                            <a:schemeClr val="tx1"/>
                          </a:solidFill>
                        </a:rPr>
                        <a:t>of </a:t>
                      </a:r>
                    </a:p>
                    <a:p>
                      <a:pPr algn="l"/>
                      <a:r>
                        <a:rPr lang="en-US" sz="900" b="0" dirty="0" smtClean="0">
                          <a:solidFill>
                            <a:schemeClr val="tx1"/>
                          </a:solidFill>
                        </a:rPr>
                        <a:t>Ranging </a:t>
                      </a:r>
                    </a:p>
                    <a:p>
                      <a:pPr algn="l"/>
                      <a:r>
                        <a:rPr lang="en-US" sz="900" b="0" dirty="0" smtClean="0">
                          <a:solidFill>
                            <a:schemeClr val="tx1"/>
                          </a:solidFill>
                        </a:rPr>
                        <a:t>Round</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 of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dirty="0" smtClean="0">
                          <a:solidFill>
                            <a:schemeClr val="tx1"/>
                          </a:solidFill>
                        </a:rPr>
                        <a:t>Ranging</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i="0" baseline="0" dirty="0" smtClean="0">
                          <a:solidFill>
                            <a:schemeClr val="tx1"/>
                          </a:solidFill>
                        </a:rPr>
                        <a:t>Rounds</a:t>
                      </a:r>
                      <a:endParaRPr lang="en-US" altLang="ko-KR" sz="900" b="0" i="0" dirty="0" smtClean="0">
                        <a:solidFill>
                          <a:schemeClr val="tx1"/>
                        </a:solidFill>
                      </a:endParaRPr>
                    </a:p>
                    <a:p>
                      <a:pPr algn="l"/>
                      <a:endParaRPr lang="en-US" sz="900" b="0" dirty="0" smtClean="0">
                        <a:solidFill>
                          <a:schemeClr val="tx1"/>
                        </a:solidFill>
                      </a:endParaRPr>
                    </a:p>
                  </a:txBody>
                  <a:tcPr marL="36000" marR="36000" marT="36000" marB="36000" anchor="ctr"/>
                </a:tc>
                <a:tc>
                  <a:txBody>
                    <a:bodyPr/>
                    <a:lstStyle/>
                    <a:p>
                      <a:pPr algn="l"/>
                      <a:r>
                        <a:rPr lang="en-US" altLang="ko-KR" sz="900" b="0" dirty="0" smtClean="0">
                          <a:solidFill>
                            <a:schemeClr val="tx1"/>
                          </a:solidFill>
                        </a:rPr>
                        <a:t>Deferred</a:t>
                      </a:r>
                    </a:p>
                  </a:txBody>
                  <a:tcPr marL="36000" marR="36000" marT="36000" marB="36000" anchor="ctr"/>
                </a:tc>
                <a:extLst>
                  <a:ext uri="{0D108BD9-81ED-4DB2-BD59-A6C34878D82A}">
                    <a16:rowId xmlns:a16="http://schemas.microsoft.com/office/drawing/2014/main" xmlns="" val="618131027"/>
                  </a:ext>
                </a:extLst>
              </a:tr>
              <a:tr h="229030">
                <a:tc>
                  <a:txBody>
                    <a:bodyPr/>
                    <a:lstStyle/>
                    <a:p>
                      <a:pPr algn="l"/>
                      <a:r>
                        <a:rPr lang="en-US" sz="900" b="0" dirty="0" smtClean="0"/>
                        <a:t>Bits: 1</a:t>
                      </a:r>
                      <a:endParaRPr lang="en-US" sz="900" b="0" dirty="0"/>
                    </a:p>
                  </a:txBody>
                  <a:tcPr marL="36000" marR="36000" marT="36000" marB="36000"/>
                </a:tc>
                <a:tc>
                  <a:txBody>
                    <a:bodyPr/>
                    <a:lstStyle/>
                    <a:p>
                      <a:pPr algn="l"/>
                      <a:r>
                        <a:rPr lang="en-US" sz="900" b="0" dirty="0" smtClean="0">
                          <a:solidFill>
                            <a:schemeClr val="tx1"/>
                          </a:solidFill>
                        </a:rPr>
                        <a:t>2</a:t>
                      </a:r>
                      <a:endParaRPr lang="en-US" sz="900" b="0" dirty="0">
                        <a:solidFill>
                          <a:schemeClr val="tx1"/>
                        </a:solidFill>
                      </a:endParaRPr>
                    </a:p>
                  </a:txBody>
                  <a:tcPr marL="36000" marR="36000" marT="36000" marB="36000"/>
                </a:tc>
                <a:tc>
                  <a:txBody>
                    <a:bodyPr/>
                    <a:lstStyle/>
                    <a:p>
                      <a:pPr algn="l"/>
                      <a:r>
                        <a:rPr lang="en-US" sz="900" b="0" dirty="0" smtClean="0"/>
                        <a:t>2</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t>1</a:t>
                      </a:r>
                      <a:endParaRPr lang="en-US" sz="900" b="0" dirty="0"/>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sz="900" b="0" kern="1200" baseline="0" dirty="0" smtClean="0">
                          <a:solidFill>
                            <a:schemeClr val="tx1"/>
                          </a:solidFill>
                          <a:latin typeface="+mn-lt"/>
                          <a:ea typeface="+mn-ea"/>
                          <a:cs typeface="+mn-cs"/>
                        </a:rPr>
                        <a:t>TBD</a:t>
                      </a:r>
                      <a:endParaRPr lang="en-US" sz="900" b="0" kern="1200" baseline="0" dirty="0">
                        <a:solidFill>
                          <a:schemeClr val="tx1"/>
                        </a:solidFill>
                        <a:latin typeface="+mn-lt"/>
                        <a:ea typeface="+mn-ea"/>
                        <a:cs typeface="+mn-cs"/>
                      </a:endParaRPr>
                    </a:p>
                  </a:txBody>
                  <a:tcPr marL="36000" marR="36000" marT="36000" marB="36000"/>
                </a:tc>
                <a:tc>
                  <a:txBody>
                    <a:bodyPr/>
                    <a:lstStyle/>
                    <a:p>
                      <a:pPr algn="l"/>
                      <a:r>
                        <a:rPr lang="en-US" sz="900" b="0" dirty="0" smtClean="0">
                          <a:solidFill>
                            <a:schemeClr val="tx1"/>
                          </a:solidFill>
                        </a:rPr>
                        <a:t>TBD</a:t>
                      </a:r>
                      <a:endParaRPr lang="en-US"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altLang="ko-KR" sz="900" b="0" dirty="0" smtClean="0">
                          <a:solidFill>
                            <a:schemeClr val="tx1"/>
                          </a:solidFill>
                        </a:rPr>
                        <a:t>TBD</a:t>
                      </a:r>
                      <a:endParaRPr lang="en-US" altLang="ko-KR" sz="900" b="0" dirty="0">
                        <a:solidFill>
                          <a:schemeClr val="tx1"/>
                        </a:solidFill>
                      </a:endParaRPr>
                    </a:p>
                  </a:txBody>
                  <a:tcPr marL="36000" marR="36000" marT="36000" marB="36000"/>
                </a:tc>
                <a:tc>
                  <a:txBody>
                    <a:bodyPr/>
                    <a:lstStyle/>
                    <a:p>
                      <a:pPr algn="l"/>
                      <a:r>
                        <a:rPr lang="en-US" sz="900" b="0" dirty="0" smtClean="0">
                          <a:solidFill>
                            <a:schemeClr val="tx1"/>
                          </a:solidFill>
                        </a:rPr>
                        <a:t>1</a:t>
                      </a:r>
                      <a:endParaRPr lang="en-US" sz="900" b="0" dirty="0">
                        <a:solidFill>
                          <a:schemeClr val="tx1"/>
                        </a:solidFill>
                      </a:endParaRPr>
                    </a:p>
                  </a:txBody>
                  <a:tcPr marL="36000" marR="36000" marT="36000" marB="36000"/>
                </a:tc>
                <a:extLst>
                  <a:ext uri="{0D108BD9-81ED-4DB2-BD59-A6C34878D82A}">
                    <a16:rowId xmlns:a16="http://schemas.microsoft.com/office/drawing/2014/main" xmlns="" val="1941121936"/>
                  </a:ext>
                </a:extLst>
              </a:tr>
              <a:tr h="758907">
                <a:tc>
                  <a:txBody>
                    <a:bodyPr/>
                    <a:lstStyle/>
                    <a:p>
                      <a:pPr algn="l"/>
                      <a:r>
                        <a:rPr lang="en-US" sz="900" b="0" dirty="0" smtClean="0"/>
                        <a:t>0:</a:t>
                      </a:r>
                      <a:r>
                        <a:rPr lang="en-US" sz="900" b="0" baseline="0" dirty="0" smtClean="0"/>
                        <a:t> Controller</a:t>
                      </a:r>
                    </a:p>
                    <a:p>
                      <a:pPr algn="l"/>
                      <a:r>
                        <a:rPr lang="en-US" sz="900" b="0" baseline="0" dirty="0" smtClean="0"/>
                        <a:t>1: Controlee</a:t>
                      </a:r>
                      <a:endParaRPr lang="en-US" sz="900" b="0" dirty="0"/>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Normal</a:t>
                      </a:r>
                    </a:p>
                    <a:p>
                      <a:pPr algn="l"/>
                      <a:r>
                        <a:rPr lang="en-US" sz="900" b="0" baseline="0" dirty="0" smtClean="0">
                          <a:solidFill>
                            <a:schemeClr val="tx1"/>
                          </a:solidFill>
                        </a:rPr>
                        <a:t>01: Secure </a:t>
                      </a:r>
                    </a:p>
                    <a:p>
                      <a:pPr algn="l"/>
                      <a:r>
                        <a:rPr lang="en-US" sz="900" b="0" baseline="0" dirty="0" smtClean="0">
                          <a:solidFill>
                            <a:schemeClr val="tx1"/>
                          </a:solidFill>
                        </a:rPr>
                        <a:t>      w/ Payload</a:t>
                      </a:r>
                    </a:p>
                    <a:p>
                      <a:pPr algn="l"/>
                      <a:r>
                        <a:rPr lang="en-US" sz="900" b="0" dirty="0" smtClean="0">
                          <a:solidFill>
                            <a:schemeClr val="tx1"/>
                          </a:solidFill>
                        </a:rPr>
                        <a:t>10:</a:t>
                      </a:r>
                      <a:r>
                        <a:rPr lang="en-US" sz="900" b="0" baseline="0" dirty="0" smtClean="0">
                          <a:solidFill>
                            <a:schemeClr val="tx1"/>
                          </a:solidFill>
                        </a:rPr>
                        <a:t> </a:t>
                      </a:r>
                      <a:r>
                        <a:rPr lang="en-US" sz="900" b="0" dirty="0" smtClean="0">
                          <a:solidFill>
                            <a:schemeClr val="tx1"/>
                          </a:solidFill>
                        </a:rPr>
                        <a:t>Secure</a:t>
                      </a:r>
                      <a:r>
                        <a:rPr lang="en-US" sz="900" b="0" baseline="0" dirty="0" smtClean="0">
                          <a:solidFill>
                            <a:schemeClr val="tx1"/>
                          </a:solidFill>
                        </a:rPr>
                        <a:t> w/o</a:t>
                      </a:r>
                    </a:p>
                    <a:p>
                      <a:pPr algn="l"/>
                      <a:r>
                        <a:rPr lang="en-US" sz="900" b="0" baseline="0" dirty="0" smtClean="0">
                          <a:solidFill>
                            <a:schemeClr val="tx1"/>
                          </a:solidFill>
                        </a:rPr>
                        <a:t>      Payload</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00:</a:t>
                      </a:r>
                      <a:r>
                        <a:rPr lang="en-US" sz="900" b="0" baseline="0" dirty="0" smtClean="0">
                          <a:solidFill>
                            <a:schemeClr val="tx1"/>
                          </a:solidFill>
                        </a:rPr>
                        <a:t> Unicast</a:t>
                      </a:r>
                    </a:p>
                    <a:p>
                      <a:pPr algn="l"/>
                      <a:r>
                        <a:rPr lang="en-US" sz="900" b="0" baseline="0" dirty="0" smtClean="0">
                          <a:solidFill>
                            <a:schemeClr val="tx1"/>
                          </a:solidFill>
                        </a:rPr>
                        <a:t>01: Multicast</a:t>
                      </a:r>
                    </a:p>
                    <a:p>
                      <a:pPr algn="l"/>
                      <a:r>
                        <a:rPr lang="en-US" sz="900" b="0" baseline="0" dirty="0" smtClean="0">
                          <a:solidFill>
                            <a:srgbClr val="FF0000"/>
                          </a:solidFill>
                        </a:rPr>
                        <a:t>10: Broadcast</a:t>
                      </a:r>
                    </a:p>
                    <a:p>
                      <a:pPr algn="l"/>
                      <a:r>
                        <a:rPr lang="en-US" sz="900" b="0" baseline="0" dirty="0" smtClean="0"/>
                        <a:t>11: Many-2-Many</a:t>
                      </a:r>
                      <a:endParaRPr lang="en-US" sz="900" b="0" dirty="0"/>
                    </a:p>
                  </a:txBody>
                  <a:tcPr marL="36000" marR="36000" marT="36000" marB="36000"/>
                </a:tc>
                <a:tc>
                  <a:txBody>
                    <a:bodyPr/>
                    <a:lstStyle/>
                    <a:p>
                      <a:pPr algn="l"/>
                      <a:r>
                        <a:rPr lang="en-US" sz="900" b="0" dirty="0" smtClean="0"/>
                        <a:t>0: Contention</a:t>
                      </a:r>
                    </a:p>
                    <a:p>
                      <a:pPr algn="l"/>
                      <a:r>
                        <a:rPr lang="en-US" sz="900" b="0" dirty="0" smtClean="0"/>
                        <a:t>1: Scheduled</a:t>
                      </a:r>
                      <a:endParaRPr lang="en-US" sz="900" b="0" dirty="0"/>
                    </a:p>
                  </a:txBody>
                  <a:tcPr marL="36000" marR="36000" marT="36000" marB="36000"/>
                </a:tc>
                <a:tc>
                  <a:txBody>
                    <a:bodyPr/>
                    <a:lstStyle/>
                    <a:p>
                      <a:pPr algn="l"/>
                      <a:r>
                        <a:rPr lang="en-US" sz="900" b="0" dirty="0" smtClean="0">
                          <a:solidFill>
                            <a:schemeClr val="tx1"/>
                          </a:solidFill>
                        </a:rPr>
                        <a:t>0: SS-TWR</a:t>
                      </a:r>
                    </a:p>
                    <a:p>
                      <a:pPr algn="l"/>
                      <a:r>
                        <a:rPr lang="en-US" sz="900" b="0" dirty="0" smtClean="0">
                          <a:solidFill>
                            <a:srgbClr val="FF0000"/>
                          </a:solidFill>
                        </a:rPr>
                        <a:t>1: DS-TWR</a:t>
                      </a:r>
                      <a:endParaRPr lang="en-US" sz="900" b="0" dirty="0">
                        <a:solidFill>
                          <a:srgbClr val="FF0000"/>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dirty="0" smtClean="0"/>
                        <a:t>0:</a:t>
                      </a:r>
                      <a:r>
                        <a:rPr lang="en-US" altLang="ko-KR" sz="9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aseline="0" dirty="0" smtClean="0"/>
                        <a:t>1: Invoking Interval Update IE and  Block Structure IEs</a:t>
                      </a:r>
                      <a:endParaRPr lang="en-US" altLang="ko-KR" sz="900" b="0" i="0" baseline="0" dirty="0" smtClean="0">
                        <a:solidFill>
                          <a:schemeClr val="tx1"/>
                        </a:solidFill>
                      </a:endParaRPr>
                    </a:p>
                  </a:txBody>
                  <a:tcPr marL="36000" marR="36000" marT="36000" marB="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 of TU</a:t>
                      </a:r>
                      <a:endParaRPr lang="en-US" altLang="ko-KR" sz="900" b="0" i="0" dirty="0" smtClean="0">
                        <a:solidFill>
                          <a:schemeClr val="tx1"/>
                        </a:solidFill>
                      </a:endParaRPr>
                    </a:p>
                  </a:txBody>
                  <a:tcPr marL="36000" marR="36000" marT="36000" marB="36000"/>
                </a:tc>
                <a:tc>
                  <a:txBody>
                    <a:bodyPr/>
                    <a:lstStyle/>
                    <a:p>
                      <a:pPr algn="l"/>
                      <a:r>
                        <a:rPr lang="en-US" sz="900" b="0" dirty="0" smtClean="0">
                          <a:solidFill>
                            <a:schemeClr val="tx1"/>
                          </a:solidFill>
                        </a:rPr>
                        <a:t># of TU</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 of </a:t>
                      </a:r>
                    </a:p>
                    <a:p>
                      <a:pPr algn="l"/>
                      <a:r>
                        <a:rPr lang="en-US" sz="900" b="0" dirty="0" smtClean="0">
                          <a:solidFill>
                            <a:schemeClr val="tx1"/>
                          </a:solidFill>
                        </a:rPr>
                        <a:t>Ranging</a:t>
                      </a:r>
                    </a:p>
                    <a:p>
                      <a:pPr algn="l"/>
                      <a:r>
                        <a:rPr lang="en-US" sz="900" b="0" dirty="0" smtClean="0">
                          <a:solidFill>
                            <a:schemeClr val="tx1"/>
                          </a:solidFill>
                        </a:rPr>
                        <a:t>Slots</a:t>
                      </a:r>
                      <a:endParaRPr lang="en-US" sz="900" b="0" dirty="0">
                        <a:solidFill>
                          <a:schemeClr val="tx1"/>
                        </a:solidFill>
                      </a:endParaRPr>
                    </a:p>
                  </a:txBody>
                  <a:tcPr marL="36000" marR="36000" marT="36000" marB="36000"/>
                </a:tc>
                <a:tc>
                  <a:txBody>
                    <a:bodyPr/>
                    <a:lstStyle/>
                    <a:p>
                      <a:pPr algn="l"/>
                      <a:r>
                        <a:rPr lang="en-US" sz="900" b="0" dirty="0" smtClean="0">
                          <a:solidFill>
                            <a:schemeClr val="tx1"/>
                          </a:solidFill>
                        </a:rPr>
                        <a:t>integer</a:t>
                      </a:r>
                      <a:endParaRPr lang="en-US" sz="900" b="0" dirty="0">
                        <a:solidFill>
                          <a:schemeClr val="tx1"/>
                        </a:solidFill>
                      </a:endParaRPr>
                    </a:p>
                  </a:txBody>
                  <a:tcPr marL="36000" marR="36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0: No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endParaRPr lang="en-US" altLang="ko-KR" sz="9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baseline="0" dirty="0" smtClean="0">
                          <a:solidFill>
                            <a:srgbClr val="FF0000"/>
                          </a:solidFill>
                        </a:rPr>
                        <a:t>1: Need to use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smtClean="0">
                          <a:solidFill>
                            <a:srgbClr val="FF0000"/>
                          </a:solidFill>
                        </a:rPr>
                        <a:t>deferred</a:t>
                      </a:r>
                      <a:r>
                        <a:rPr lang="en-US" altLang="ko-KR" sz="900" b="0" baseline="0" dirty="0" smtClean="0">
                          <a:solidFill>
                            <a:srgbClr val="FF0000"/>
                          </a:solidFill>
                        </a:rPr>
                        <a:t> frame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ko-KR" sz="900" b="0" baseline="0" dirty="0" smtClean="0">
                        <a:solidFill>
                          <a:schemeClr val="tx1"/>
                        </a:solidFill>
                      </a:endParaRPr>
                    </a:p>
                  </a:txBody>
                  <a:tcPr marL="36000" marR="36000" marT="36000" marB="36000"/>
                </a:tc>
                <a:extLst>
                  <a:ext uri="{0D108BD9-81ED-4DB2-BD59-A6C34878D82A}">
                    <a16:rowId xmlns:a16="http://schemas.microsoft.com/office/drawing/2014/main" xmlns="" val="3708678697"/>
                  </a:ext>
                </a:extLst>
              </a:tr>
            </a:tbl>
          </a:graphicData>
        </a:graphic>
      </p:graphicFrame>
      <p:sp>
        <p:nvSpPr>
          <p:cNvPr id="10" name="Date Placeholder 1"/>
          <p:cNvSpPr txBox="1">
            <a:spLocks/>
          </p:cNvSpPr>
          <p:nvPr/>
        </p:nvSpPr>
        <p:spPr>
          <a:xfrm>
            <a:off x="685800" y="381000"/>
            <a:ext cx="1600200" cy="21272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z="1400" b="1" dirty="0" smtClean="0"/>
              <a:t>December 2018</a:t>
            </a:r>
            <a:endParaRPr lang="en-US" altLang="en-US" sz="1400" b="1" dirty="0"/>
          </a:p>
        </p:txBody>
      </p:sp>
      <p:sp>
        <p:nvSpPr>
          <p:cNvPr id="17" name="바닥글 개체 틀 4"/>
          <p:cNvSpPr txBox="1">
            <a:spLocks/>
          </p:cNvSpPr>
          <p:nvPr/>
        </p:nvSpPr>
        <p:spPr>
          <a:xfrm>
            <a:off x="5580112" y="6475413"/>
            <a:ext cx="3124200" cy="184666"/>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a:r>
              <a:rPr lang="en-US" altLang="en-US" dirty="0" smtClean="0"/>
              <a:t>Jack LEE (Samsung) et. al.</a:t>
            </a:r>
            <a:endParaRPr lang="en-US" altLang="en-US" dirty="0"/>
          </a:p>
        </p:txBody>
      </p:sp>
      <p:sp>
        <p:nvSpPr>
          <p:cNvPr id="19" name="Slide Number Placeholder 3"/>
          <p:cNvSpPr>
            <a:spLocks noGrp="1"/>
          </p:cNvSpPr>
          <p:nvPr>
            <p:ph type="sldNum" sz="quarter" idx="4294967295"/>
          </p:nvPr>
        </p:nvSpPr>
        <p:spPr>
          <a:xfrm>
            <a:off x="4360228" y="6475413"/>
            <a:ext cx="530225" cy="182562"/>
          </a:xfrm>
          <a:prstGeom prst="rect">
            <a:avLst/>
          </a:prstGeom>
        </p:spPr>
        <p:txBody>
          <a:bodyPr lIns="0" tIns="0" rIns="0" bIns="0" anchor="ctr"/>
          <a:lstStyle/>
          <a:p>
            <a:r>
              <a:rPr lang="en-US" altLang="en-US" dirty="0" smtClean="0"/>
              <a:t>Slide </a:t>
            </a:r>
            <a:fld id="{84A77D4C-72E3-4B0C-9D3D-3EEE1B4D1581}" type="slidenum">
              <a:rPr lang="en-US" altLang="en-US" smtClean="0"/>
              <a:pPr/>
              <a:t>67</a:t>
            </a:fld>
            <a:endParaRPr lang="en-US" altLang="en-US" dirty="0"/>
          </a:p>
        </p:txBody>
      </p:sp>
    </p:spTree>
    <p:extLst>
      <p:ext uri="{BB962C8B-B14F-4D97-AF65-F5344CB8AC3E}">
        <p14:creationId xmlns:p14="http://schemas.microsoft.com/office/powerpoint/2010/main" val="2576327605"/>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bwMode="auto">
          <a:xfrm>
            <a:off x="4859011" y="3476625"/>
            <a:ext cx="4033469" cy="213737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098" name="Rectangle 2"/>
          <p:cNvSpPr>
            <a:spLocks noGrp="1" noChangeArrowheads="1"/>
          </p:cNvSpPr>
          <p:nvPr>
            <p:ph type="title"/>
          </p:nvPr>
        </p:nvSpPr>
        <p:spPr>
          <a:ln/>
        </p:spPr>
        <p:txBody>
          <a:bodyPr/>
          <a:lstStyle/>
          <a:p>
            <a:r>
              <a:rPr lang="en-US" sz="3200" dirty="0" smtClean="0">
                <a:solidFill>
                  <a:schemeClr val="tx1"/>
                </a:solidFill>
              </a:rPr>
              <a:t>Ranging Round  </a:t>
            </a:r>
            <a:endParaRPr lang="en-US" sz="3200" dirty="0">
              <a:solidFill>
                <a:schemeClr val="tx1"/>
              </a:solidFill>
            </a:endParaRPr>
          </a:p>
        </p:txBody>
      </p:sp>
      <p:sp>
        <p:nvSpPr>
          <p:cNvPr id="4099" name="Rectangle 3"/>
          <p:cNvSpPr>
            <a:spLocks noGrp="1" noChangeArrowheads="1"/>
          </p:cNvSpPr>
          <p:nvPr>
            <p:ph type="body" idx="1"/>
          </p:nvPr>
        </p:nvSpPr>
        <p:spPr>
          <a:xfrm>
            <a:off x="673918" y="1643379"/>
            <a:ext cx="7918648" cy="4114800"/>
          </a:xfrm>
          <a:ln/>
        </p:spPr>
        <p:txBody>
          <a:bodyPr/>
          <a:lstStyle/>
          <a:p>
            <a:pPr>
              <a:buFont typeface="Wingdings" panose="05000000000000000000" pitchFamily="2" charset="2"/>
              <a:buChar char="§"/>
            </a:pPr>
            <a:r>
              <a:rPr lang="en-US" altLang="ko-KR" sz="1800" dirty="0" smtClean="0"/>
              <a:t>Ranging Round consists of one or more polling periods (PP) and one or more ranging response periods (RRP) </a:t>
            </a:r>
          </a:p>
          <a:p>
            <a:pPr>
              <a:buFont typeface="Wingdings" panose="05000000000000000000" pitchFamily="2" charset="2"/>
              <a:buChar char="§"/>
            </a:pPr>
            <a:r>
              <a:rPr lang="en-US" altLang="ko-KR" sz="1800" dirty="0" smtClean="0"/>
              <a:t>PP is the period used by the initiator(s) to communicate to the responder(s)</a:t>
            </a:r>
          </a:p>
          <a:p>
            <a:pPr>
              <a:buFont typeface="Wingdings" panose="05000000000000000000" pitchFamily="2" charset="2"/>
              <a:buChar char="§"/>
            </a:pPr>
            <a:r>
              <a:rPr lang="en-US" altLang="ko-KR" sz="1800" dirty="0" smtClean="0"/>
              <a:t>RRP is the period used by responder(s) to communicate to the initiator(s) </a:t>
            </a:r>
            <a:endParaRPr lang="en-US" sz="1800" dirty="0" smtClean="0"/>
          </a:p>
          <a:p>
            <a:pPr>
              <a:buFont typeface="Wingdings" panose="05000000000000000000" pitchFamily="2" charset="2"/>
              <a:buChar char="§"/>
            </a:pPr>
            <a:endParaRPr lang="en-US" sz="2400" dirty="0"/>
          </a:p>
        </p:txBody>
      </p:sp>
      <p:sp>
        <p:nvSpPr>
          <p:cNvPr id="3" name="직사각형 2"/>
          <p:cNvSpPr/>
          <p:nvPr/>
        </p:nvSpPr>
        <p:spPr>
          <a:xfrm>
            <a:off x="-34354" y="3356992"/>
            <a:ext cx="922047" cy="276999"/>
          </a:xfrm>
          <a:prstGeom prst="rect">
            <a:avLst/>
          </a:prstGeom>
        </p:spPr>
        <p:txBody>
          <a:bodyPr wrap="none">
            <a:spAutoFit/>
          </a:bodyPr>
          <a:lstStyle/>
          <a:p>
            <a:r>
              <a:rPr lang="en-US" altLang="ko-KR" dirty="0" smtClean="0"/>
              <a:t>&lt;SS-TWR&gt;</a:t>
            </a:r>
            <a:endParaRPr lang="ko-KR" altLang="en-US" dirty="0"/>
          </a:p>
        </p:txBody>
      </p:sp>
      <p:sp>
        <p:nvSpPr>
          <p:cNvPr id="17" name="직사각형 16"/>
          <p:cNvSpPr/>
          <p:nvPr/>
        </p:nvSpPr>
        <p:spPr>
          <a:xfrm>
            <a:off x="36992" y="4365104"/>
            <a:ext cx="947695" cy="276999"/>
          </a:xfrm>
          <a:prstGeom prst="rect">
            <a:avLst/>
          </a:prstGeom>
        </p:spPr>
        <p:txBody>
          <a:bodyPr wrap="none">
            <a:spAutoFit/>
          </a:bodyPr>
          <a:lstStyle/>
          <a:p>
            <a:r>
              <a:rPr lang="en-US" altLang="ko-KR" dirty="0" smtClean="0"/>
              <a:t>&lt;DS-TWR&gt;</a:t>
            </a:r>
            <a:endParaRPr lang="ko-KR" altLang="en-US" dirty="0"/>
          </a:p>
        </p:txBody>
      </p:sp>
      <p:sp>
        <p:nvSpPr>
          <p:cNvPr id="18" name="직사각형 17"/>
          <p:cNvSpPr/>
          <p:nvPr/>
        </p:nvSpPr>
        <p:spPr>
          <a:xfrm>
            <a:off x="-49708" y="5427871"/>
            <a:ext cx="2417650" cy="276999"/>
          </a:xfrm>
          <a:prstGeom prst="rect">
            <a:avLst/>
          </a:prstGeom>
          <a:noFill/>
        </p:spPr>
        <p:txBody>
          <a:bodyPr wrap="none">
            <a:spAutoFit/>
          </a:bodyPr>
          <a:lstStyle/>
          <a:p>
            <a:r>
              <a:rPr lang="en-US" altLang="ko-KR" dirty="0" smtClean="0"/>
              <a:t>&lt;Many-to-Many (M2M) DS-TWR&gt;</a:t>
            </a:r>
            <a:endParaRPr lang="ko-KR" altLang="en-US" dirty="0"/>
          </a:p>
        </p:txBody>
      </p:sp>
      <p:cxnSp>
        <p:nvCxnSpPr>
          <p:cNvPr id="15" name="Straight Connector 4"/>
          <p:cNvCxnSpPr/>
          <p:nvPr/>
        </p:nvCxnSpPr>
        <p:spPr>
          <a:xfrm flipV="1">
            <a:off x="28305" y="4077072"/>
            <a:ext cx="3967354" cy="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5"/>
          <p:cNvSpPr/>
          <p:nvPr/>
        </p:nvSpPr>
        <p:spPr>
          <a:xfrm>
            <a:off x="28299" y="3715553"/>
            <a:ext cx="418012"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RCF</a:t>
            </a:r>
          </a:p>
        </p:txBody>
      </p:sp>
      <p:sp>
        <p:nvSpPr>
          <p:cNvPr id="20" name="Rectangle 13"/>
          <p:cNvSpPr/>
          <p:nvPr/>
        </p:nvSpPr>
        <p:spPr>
          <a:xfrm>
            <a:off x="760643" y="3715548"/>
            <a:ext cx="359229"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1</a:t>
            </a:r>
          </a:p>
        </p:txBody>
      </p:sp>
      <p:sp>
        <p:nvSpPr>
          <p:cNvPr id="21" name="Rectangle 15"/>
          <p:cNvSpPr/>
          <p:nvPr/>
        </p:nvSpPr>
        <p:spPr>
          <a:xfrm>
            <a:off x="1514202" y="3715548"/>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1</a:t>
            </a:r>
          </a:p>
        </p:txBody>
      </p:sp>
      <p:sp>
        <p:nvSpPr>
          <p:cNvPr id="22" name="Rectangle 16"/>
          <p:cNvSpPr/>
          <p:nvPr/>
        </p:nvSpPr>
        <p:spPr>
          <a:xfrm>
            <a:off x="2063662" y="3715548"/>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2</a:t>
            </a:r>
          </a:p>
        </p:txBody>
      </p:sp>
      <p:sp>
        <p:nvSpPr>
          <p:cNvPr id="23" name="Rectangle 17"/>
          <p:cNvSpPr/>
          <p:nvPr/>
        </p:nvSpPr>
        <p:spPr>
          <a:xfrm>
            <a:off x="2613123" y="3715548"/>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3</a:t>
            </a:r>
          </a:p>
        </p:txBody>
      </p:sp>
      <p:sp>
        <p:nvSpPr>
          <p:cNvPr id="24" name="Rectangle 18"/>
          <p:cNvSpPr/>
          <p:nvPr/>
        </p:nvSpPr>
        <p:spPr>
          <a:xfrm>
            <a:off x="3643448" y="3715547"/>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N</a:t>
            </a:r>
          </a:p>
        </p:txBody>
      </p:sp>
      <p:cxnSp>
        <p:nvCxnSpPr>
          <p:cNvPr id="25" name="Straight Connector 20"/>
          <p:cNvCxnSpPr/>
          <p:nvPr/>
        </p:nvCxnSpPr>
        <p:spPr>
          <a:xfrm>
            <a:off x="3091544" y="3898421"/>
            <a:ext cx="378823" cy="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cxnSp>
        <p:nvCxnSpPr>
          <p:cNvPr id="26" name="Straight Arrow Connector 123"/>
          <p:cNvCxnSpPr/>
          <p:nvPr/>
        </p:nvCxnSpPr>
        <p:spPr>
          <a:xfrm>
            <a:off x="2848987" y="4201384"/>
            <a:ext cx="114827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124"/>
          <p:cNvCxnSpPr/>
          <p:nvPr/>
        </p:nvCxnSpPr>
        <p:spPr>
          <a:xfrm flipH="1" flipV="1">
            <a:off x="1502782" y="4201390"/>
            <a:ext cx="1001240"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2478598" y="4059258"/>
            <a:ext cx="402674" cy="230832"/>
          </a:xfrm>
          <a:prstGeom prst="rect">
            <a:avLst/>
          </a:prstGeom>
          <a:noFill/>
        </p:spPr>
        <p:txBody>
          <a:bodyPr wrap="none" rtlCol="0">
            <a:spAutoFit/>
          </a:bodyPr>
          <a:lstStyle/>
          <a:p>
            <a:pPr algn="ctr"/>
            <a:r>
              <a:rPr lang="en-US" sz="900" dirty="0"/>
              <a:t>RRP</a:t>
            </a:r>
          </a:p>
        </p:txBody>
      </p:sp>
      <p:sp>
        <p:nvSpPr>
          <p:cNvPr id="29" name="TextBox 28"/>
          <p:cNvSpPr txBox="1"/>
          <p:nvPr/>
        </p:nvSpPr>
        <p:spPr>
          <a:xfrm>
            <a:off x="762781" y="4062264"/>
            <a:ext cx="312906" cy="230832"/>
          </a:xfrm>
          <a:prstGeom prst="rect">
            <a:avLst/>
          </a:prstGeom>
          <a:noFill/>
        </p:spPr>
        <p:txBody>
          <a:bodyPr wrap="none" rtlCol="0">
            <a:spAutoFit/>
          </a:bodyPr>
          <a:lstStyle/>
          <a:p>
            <a:r>
              <a:rPr lang="en-US" sz="900" dirty="0"/>
              <a:t>PP</a:t>
            </a:r>
          </a:p>
        </p:txBody>
      </p:sp>
      <p:cxnSp>
        <p:nvCxnSpPr>
          <p:cNvPr id="33" name="Straight Connector 29"/>
          <p:cNvCxnSpPr/>
          <p:nvPr/>
        </p:nvCxnSpPr>
        <p:spPr>
          <a:xfrm flipV="1">
            <a:off x="50129" y="5091217"/>
            <a:ext cx="4665887" cy="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Rectangle 30"/>
          <p:cNvSpPr/>
          <p:nvPr/>
        </p:nvSpPr>
        <p:spPr>
          <a:xfrm>
            <a:off x="50123" y="4725457"/>
            <a:ext cx="418012"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RCF</a:t>
            </a:r>
          </a:p>
        </p:txBody>
      </p:sp>
      <p:sp>
        <p:nvSpPr>
          <p:cNvPr id="35" name="Rectangle 32"/>
          <p:cNvSpPr/>
          <p:nvPr/>
        </p:nvSpPr>
        <p:spPr>
          <a:xfrm>
            <a:off x="782467" y="4725452"/>
            <a:ext cx="359229"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1</a:t>
            </a:r>
          </a:p>
        </p:txBody>
      </p:sp>
      <p:sp>
        <p:nvSpPr>
          <p:cNvPr id="36" name="Rectangle 33"/>
          <p:cNvSpPr/>
          <p:nvPr/>
        </p:nvSpPr>
        <p:spPr>
          <a:xfrm>
            <a:off x="1536026" y="4725452"/>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1</a:t>
            </a:r>
          </a:p>
        </p:txBody>
      </p:sp>
      <p:sp>
        <p:nvSpPr>
          <p:cNvPr id="37" name="Rectangle 34"/>
          <p:cNvSpPr/>
          <p:nvPr/>
        </p:nvSpPr>
        <p:spPr>
          <a:xfrm>
            <a:off x="2085486" y="4725452"/>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2</a:t>
            </a:r>
          </a:p>
        </p:txBody>
      </p:sp>
      <p:sp>
        <p:nvSpPr>
          <p:cNvPr id="38" name="Rectangle 35"/>
          <p:cNvSpPr/>
          <p:nvPr/>
        </p:nvSpPr>
        <p:spPr>
          <a:xfrm>
            <a:off x="2634947" y="4725452"/>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3</a:t>
            </a:r>
          </a:p>
        </p:txBody>
      </p:sp>
      <p:sp>
        <p:nvSpPr>
          <p:cNvPr id="39" name="Rectangle 36"/>
          <p:cNvSpPr/>
          <p:nvPr/>
        </p:nvSpPr>
        <p:spPr>
          <a:xfrm>
            <a:off x="3665272" y="4725451"/>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N</a:t>
            </a:r>
          </a:p>
        </p:txBody>
      </p:sp>
      <p:cxnSp>
        <p:nvCxnSpPr>
          <p:cNvPr id="40" name="Straight Connector 37"/>
          <p:cNvCxnSpPr/>
          <p:nvPr/>
        </p:nvCxnSpPr>
        <p:spPr>
          <a:xfrm>
            <a:off x="3113368" y="4908325"/>
            <a:ext cx="378823" cy="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sp>
        <p:nvSpPr>
          <p:cNvPr id="41" name="Rectangle 38"/>
          <p:cNvSpPr/>
          <p:nvPr/>
        </p:nvSpPr>
        <p:spPr>
          <a:xfrm>
            <a:off x="4356787" y="4725446"/>
            <a:ext cx="359229"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ko-KR" sz="900" dirty="0">
                <a:solidFill>
                  <a:schemeClr val="tx1"/>
                </a:solidFill>
              </a:rPr>
              <a:t>P’</a:t>
            </a:r>
            <a:r>
              <a:rPr lang="en-US" altLang="ko-KR" sz="900" baseline="-25000" dirty="0">
                <a:solidFill>
                  <a:schemeClr val="tx1"/>
                </a:solidFill>
              </a:rPr>
              <a:t>1</a:t>
            </a:r>
          </a:p>
        </p:txBody>
      </p:sp>
      <p:cxnSp>
        <p:nvCxnSpPr>
          <p:cNvPr id="43" name="Straight Arrow Connector 115"/>
          <p:cNvCxnSpPr/>
          <p:nvPr/>
        </p:nvCxnSpPr>
        <p:spPr>
          <a:xfrm>
            <a:off x="2869207" y="5234195"/>
            <a:ext cx="114827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116"/>
          <p:cNvCxnSpPr/>
          <p:nvPr/>
        </p:nvCxnSpPr>
        <p:spPr>
          <a:xfrm flipH="1" flipV="1">
            <a:off x="1523002" y="5234203"/>
            <a:ext cx="1001240"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2498818" y="5092070"/>
            <a:ext cx="402674" cy="230832"/>
          </a:xfrm>
          <a:prstGeom prst="rect">
            <a:avLst/>
          </a:prstGeom>
          <a:noFill/>
        </p:spPr>
        <p:txBody>
          <a:bodyPr wrap="none" rtlCol="0">
            <a:spAutoFit/>
          </a:bodyPr>
          <a:lstStyle/>
          <a:p>
            <a:pPr algn="ctr"/>
            <a:r>
              <a:rPr lang="en-US" sz="900" dirty="0"/>
              <a:t>RRP</a:t>
            </a:r>
          </a:p>
        </p:txBody>
      </p:sp>
      <p:sp>
        <p:nvSpPr>
          <p:cNvPr id="46" name="TextBox 45"/>
          <p:cNvSpPr txBox="1"/>
          <p:nvPr/>
        </p:nvSpPr>
        <p:spPr>
          <a:xfrm>
            <a:off x="783003" y="5095075"/>
            <a:ext cx="312906" cy="230832"/>
          </a:xfrm>
          <a:prstGeom prst="rect">
            <a:avLst/>
          </a:prstGeom>
          <a:noFill/>
        </p:spPr>
        <p:txBody>
          <a:bodyPr wrap="none" rtlCol="0">
            <a:spAutoFit/>
          </a:bodyPr>
          <a:lstStyle/>
          <a:p>
            <a:r>
              <a:rPr lang="en-US" sz="900" dirty="0"/>
              <a:t>PP</a:t>
            </a:r>
          </a:p>
        </p:txBody>
      </p:sp>
      <p:sp>
        <p:nvSpPr>
          <p:cNvPr id="47" name="TextBox 46"/>
          <p:cNvSpPr txBox="1"/>
          <p:nvPr/>
        </p:nvSpPr>
        <p:spPr>
          <a:xfrm>
            <a:off x="4363911" y="5092069"/>
            <a:ext cx="312906" cy="230832"/>
          </a:xfrm>
          <a:prstGeom prst="rect">
            <a:avLst/>
          </a:prstGeom>
          <a:noFill/>
        </p:spPr>
        <p:txBody>
          <a:bodyPr wrap="none" rtlCol="0">
            <a:spAutoFit/>
          </a:bodyPr>
          <a:lstStyle/>
          <a:p>
            <a:r>
              <a:rPr lang="en-US" sz="900" dirty="0"/>
              <a:t>PP</a:t>
            </a:r>
          </a:p>
        </p:txBody>
      </p:sp>
      <p:cxnSp>
        <p:nvCxnSpPr>
          <p:cNvPr id="51" name="Straight Connector 49"/>
          <p:cNvCxnSpPr/>
          <p:nvPr/>
        </p:nvCxnSpPr>
        <p:spPr>
          <a:xfrm flipV="1">
            <a:off x="29301" y="6171670"/>
            <a:ext cx="8934559" cy="358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Rectangle 50"/>
          <p:cNvSpPr/>
          <p:nvPr/>
        </p:nvSpPr>
        <p:spPr>
          <a:xfrm>
            <a:off x="29295" y="5809496"/>
            <a:ext cx="418012"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RCF</a:t>
            </a:r>
          </a:p>
        </p:txBody>
      </p:sp>
      <p:sp>
        <p:nvSpPr>
          <p:cNvPr id="53" name="Rectangle 52"/>
          <p:cNvSpPr/>
          <p:nvPr/>
        </p:nvSpPr>
        <p:spPr>
          <a:xfrm>
            <a:off x="761639" y="5809492"/>
            <a:ext cx="359229"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1</a:t>
            </a:r>
          </a:p>
        </p:txBody>
      </p:sp>
      <p:sp>
        <p:nvSpPr>
          <p:cNvPr id="54" name="Rectangle 53"/>
          <p:cNvSpPr/>
          <p:nvPr/>
        </p:nvSpPr>
        <p:spPr>
          <a:xfrm>
            <a:off x="3627539" y="5805915"/>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1</a:t>
            </a:r>
          </a:p>
        </p:txBody>
      </p:sp>
      <p:sp>
        <p:nvSpPr>
          <p:cNvPr id="55" name="Rectangle 54"/>
          <p:cNvSpPr/>
          <p:nvPr/>
        </p:nvSpPr>
        <p:spPr>
          <a:xfrm>
            <a:off x="4176999" y="5805915"/>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2</a:t>
            </a:r>
          </a:p>
        </p:txBody>
      </p:sp>
      <p:sp>
        <p:nvSpPr>
          <p:cNvPr id="56" name="Rectangle 55"/>
          <p:cNvSpPr/>
          <p:nvPr/>
        </p:nvSpPr>
        <p:spPr>
          <a:xfrm>
            <a:off x="4726460" y="5805915"/>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3</a:t>
            </a:r>
          </a:p>
        </p:txBody>
      </p:sp>
      <p:sp>
        <p:nvSpPr>
          <p:cNvPr id="57" name="Rectangle 56"/>
          <p:cNvSpPr/>
          <p:nvPr/>
        </p:nvSpPr>
        <p:spPr>
          <a:xfrm>
            <a:off x="5756784" y="5805915"/>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N</a:t>
            </a:r>
          </a:p>
        </p:txBody>
      </p:sp>
      <p:cxnSp>
        <p:nvCxnSpPr>
          <p:cNvPr id="58" name="Straight Connector 57"/>
          <p:cNvCxnSpPr/>
          <p:nvPr/>
        </p:nvCxnSpPr>
        <p:spPr>
          <a:xfrm>
            <a:off x="5204880" y="5988788"/>
            <a:ext cx="378823" cy="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sp>
        <p:nvSpPr>
          <p:cNvPr id="59" name="Rectangle 60"/>
          <p:cNvSpPr/>
          <p:nvPr/>
        </p:nvSpPr>
        <p:spPr>
          <a:xfrm>
            <a:off x="1316002" y="5805915"/>
            <a:ext cx="359229"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2</a:t>
            </a:r>
          </a:p>
        </p:txBody>
      </p:sp>
      <p:sp>
        <p:nvSpPr>
          <p:cNvPr id="60" name="Rectangle 61"/>
          <p:cNvSpPr/>
          <p:nvPr/>
        </p:nvSpPr>
        <p:spPr>
          <a:xfrm>
            <a:off x="1864830" y="5805915"/>
            <a:ext cx="359229"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3</a:t>
            </a:r>
          </a:p>
        </p:txBody>
      </p:sp>
      <p:cxnSp>
        <p:nvCxnSpPr>
          <p:cNvPr id="61" name="Straight Connector 62"/>
          <p:cNvCxnSpPr/>
          <p:nvPr/>
        </p:nvCxnSpPr>
        <p:spPr>
          <a:xfrm>
            <a:off x="2362244" y="5998891"/>
            <a:ext cx="378823" cy="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sp>
        <p:nvSpPr>
          <p:cNvPr id="62" name="Rectangle 64"/>
          <p:cNvSpPr/>
          <p:nvPr/>
        </p:nvSpPr>
        <p:spPr>
          <a:xfrm>
            <a:off x="2896892" y="5813056"/>
            <a:ext cx="359229"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M</a:t>
            </a:r>
          </a:p>
        </p:txBody>
      </p:sp>
      <p:sp>
        <p:nvSpPr>
          <p:cNvPr id="63" name="Rectangle 70"/>
          <p:cNvSpPr/>
          <p:nvPr/>
        </p:nvSpPr>
        <p:spPr>
          <a:xfrm>
            <a:off x="6423615" y="5809492"/>
            <a:ext cx="359229"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1</a:t>
            </a:r>
          </a:p>
        </p:txBody>
      </p:sp>
      <p:sp>
        <p:nvSpPr>
          <p:cNvPr id="64" name="Rectangle 71"/>
          <p:cNvSpPr/>
          <p:nvPr/>
        </p:nvSpPr>
        <p:spPr>
          <a:xfrm>
            <a:off x="6977979" y="5805915"/>
            <a:ext cx="359229"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2</a:t>
            </a:r>
          </a:p>
        </p:txBody>
      </p:sp>
      <p:sp>
        <p:nvSpPr>
          <p:cNvPr id="65" name="Rectangle 72"/>
          <p:cNvSpPr/>
          <p:nvPr/>
        </p:nvSpPr>
        <p:spPr>
          <a:xfrm>
            <a:off x="7526806" y="5805915"/>
            <a:ext cx="359229"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3</a:t>
            </a:r>
          </a:p>
        </p:txBody>
      </p:sp>
      <p:cxnSp>
        <p:nvCxnSpPr>
          <p:cNvPr id="66" name="Straight Connector 73"/>
          <p:cNvCxnSpPr/>
          <p:nvPr/>
        </p:nvCxnSpPr>
        <p:spPr>
          <a:xfrm>
            <a:off x="8024219" y="5998891"/>
            <a:ext cx="378823" cy="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sp>
        <p:nvSpPr>
          <p:cNvPr id="67" name="Rectangle 74"/>
          <p:cNvSpPr/>
          <p:nvPr/>
        </p:nvSpPr>
        <p:spPr>
          <a:xfrm>
            <a:off x="8558862" y="5813056"/>
            <a:ext cx="404992"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M</a:t>
            </a:r>
          </a:p>
        </p:txBody>
      </p:sp>
      <p:sp>
        <p:nvSpPr>
          <p:cNvPr id="68" name="TextBox 67"/>
          <p:cNvSpPr txBox="1"/>
          <p:nvPr/>
        </p:nvSpPr>
        <p:spPr>
          <a:xfrm>
            <a:off x="1762872" y="6222504"/>
            <a:ext cx="312906" cy="230832"/>
          </a:xfrm>
          <a:prstGeom prst="rect">
            <a:avLst/>
          </a:prstGeom>
          <a:noFill/>
        </p:spPr>
        <p:txBody>
          <a:bodyPr wrap="none" rtlCol="0">
            <a:spAutoFit/>
          </a:bodyPr>
          <a:lstStyle/>
          <a:p>
            <a:r>
              <a:rPr lang="en-US" sz="900" dirty="0"/>
              <a:t>PP</a:t>
            </a:r>
          </a:p>
        </p:txBody>
      </p:sp>
      <p:cxnSp>
        <p:nvCxnSpPr>
          <p:cNvPr id="69" name="Straight Arrow Connector 95"/>
          <p:cNvCxnSpPr>
            <a:stCxn id="68" idx="3"/>
          </p:cNvCxnSpPr>
          <p:nvPr/>
        </p:nvCxnSpPr>
        <p:spPr>
          <a:xfrm>
            <a:off x="2075778" y="6337920"/>
            <a:ext cx="118034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97"/>
          <p:cNvCxnSpPr>
            <a:stCxn id="68" idx="1"/>
          </p:cNvCxnSpPr>
          <p:nvPr/>
        </p:nvCxnSpPr>
        <p:spPr>
          <a:xfrm flipH="1">
            <a:off x="761636" y="6337920"/>
            <a:ext cx="100123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103"/>
          <p:cNvCxnSpPr/>
          <p:nvPr/>
        </p:nvCxnSpPr>
        <p:spPr>
          <a:xfrm>
            <a:off x="4997827" y="6331538"/>
            <a:ext cx="114827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104"/>
          <p:cNvCxnSpPr/>
          <p:nvPr/>
        </p:nvCxnSpPr>
        <p:spPr>
          <a:xfrm flipH="1" flipV="1">
            <a:off x="3651622" y="6331544"/>
            <a:ext cx="1001240"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4627438" y="6235204"/>
            <a:ext cx="402674" cy="230832"/>
          </a:xfrm>
          <a:prstGeom prst="rect">
            <a:avLst/>
          </a:prstGeom>
          <a:noFill/>
        </p:spPr>
        <p:txBody>
          <a:bodyPr wrap="none" rtlCol="0">
            <a:spAutoFit/>
          </a:bodyPr>
          <a:lstStyle/>
          <a:p>
            <a:pPr algn="ctr"/>
            <a:r>
              <a:rPr lang="en-US" sz="900" dirty="0"/>
              <a:t>RRP</a:t>
            </a:r>
          </a:p>
        </p:txBody>
      </p:sp>
      <p:sp>
        <p:nvSpPr>
          <p:cNvPr id="74" name="TextBox 73"/>
          <p:cNvSpPr txBox="1"/>
          <p:nvPr/>
        </p:nvSpPr>
        <p:spPr>
          <a:xfrm>
            <a:off x="7427172" y="6222504"/>
            <a:ext cx="312906" cy="230832"/>
          </a:xfrm>
          <a:prstGeom prst="rect">
            <a:avLst/>
          </a:prstGeom>
          <a:noFill/>
        </p:spPr>
        <p:txBody>
          <a:bodyPr wrap="none" rtlCol="0">
            <a:spAutoFit/>
          </a:bodyPr>
          <a:lstStyle/>
          <a:p>
            <a:r>
              <a:rPr lang="en-US" sz="900" dirty="0"/>
              <a:t>PP</a:t>
            </a:r>
          </a:p>
        </p:txBody>
      </p:sp>
      <p:cxnSp>
        <p:nvCxnSpPr>
          <p:cNvPr id="75" name="Straight Arrow Connector 107"/>
          <p:cNvCxnSpPr>
            <a:stCxn id="74" idx="3"/>
          </p:cNvCxnSpPr>
          <p:nvPr/>
        </p:nvCxnSpPr>
        <p:spPr>
          <a:xfrm>
            <a:off x="7740078" y="6337920"/>
            <a:ext cx="122378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108"/>
          <p:cNvCxnSpPr>
            <a:stCxn id="74" idx="1"/>
          </p:cNvCxnSpPr>
          <p:nvPr/>
        </p:nvCxnSpPr>
        <p:spPr>
          <a:xfrm flipH="1">
            <a:off x="6425936" y="6337920"/>
            <a:ext cx="100123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0" name="Slide Number Placeholder 5"/>
          <p:cNvSpPr>
            <a:spLocks noGrp="1"/>
          </p:cNvSpPr>
          <p:nvPr>
            <p:ph type="sldNum" sz="quarter" idx="12"/>
          </p:nvPr>
        </p:nvSpPr>
        <p:spPr>
          <a:xfrm>
            <a:off x="4344988" y="6475413"/>
            <a:ext cx="530225" cy="182562"/>
          </a:xfrm>
        </p:spPr>
        <p:txBody>
          <a:bodyPr/>
          <a:lstStyle/>
          <a:p>
            <a:r>
              <a:rPr lang="en-US" altLang="en-US" dirty="0"/>
              <a:t>Slide </a:t>
            </a:r>
            <a:fld id="{825FF3E2-E949-4C4C-AB9C-2EE82B1DF989}" type="slidenum">
              <a:rPr lang="en-US" altLang="en-US"/>
              <a:pPr/>
              <a:t>7</a:t>
            </a:fld>
            <a:endParaRPr lang="en-US" altLang="en-US" dirty="0"/>
          </a:p>
        </p:txBody>
      </p:sp>
      <p:sp>
        <p:nvSpPr>
          <p:cNvPr id="83" name="Rectangle 77"/>
          <p:cNvSpPr/>
          <p:nvPr/>
        </p:nvSpPr>
        <p:spPr>
          <a:xfrm>
            <a:off x="4999897" y="3538572"/>
            <a:ext cx="418012"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RCF</a:t>
            </a:r>
          </a:p>
        </p:txBody>
      </p:sp>
      <p:sp>
        <p:nvSpPr>
          <p:cNvPr id="84" name="TextBox 83"/>
          <p:cNvSpPr txBox="1"/>
          <p:nvPr/>
        </p:nvSpPr>
        <p:spPr>
          <a:xfrm>
            <a:off x="5464589" y="3538567"/>
            <a:ext cx="3679412" cy="276999"/>
          </a:xfrm>
          <a:prstGeom prst="rect">
            <a:avLst/>
          </a:prstGeom>
          <a:noFill/>
        </p:spPr>
        <p:txBody>
          <a:bodyPr wrap="square" rtlCol="0">
            <a:spAutoFit/>
          </a:bodyPr>
          <a:lstStyle/>
          <a:p>
            <a:r>
              <a:rPr lang="en-US" dirty="0"/>
              <a:t>Ranging Control Frame </a:t>
            </a:r>
            <a:r>
              <a:rPr lang="en-US" dirty="0" smtClean="0"/>
              <a:t>: </a:t>
            </a:r>
            <a:r>
              <a:rPr lang="en-US" dirty="0"/>
              <a:t>Sent by controller</a:t>
            </a:r>
          </a:p>
        </p:txBody>
      </p:sp>
      <p:sp>
        <p:nvSpPr>
          <p:cNvPr id="85" name="Rectangle 81"/>
          <p:cNvSpPr/>
          <p:nvPr/>
        </p:nvSpPr>
        <p:spPr>
          <a:xfrm>
            <a:off x="4996371" y="4073705"/>
            <a:ext cx="359229"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m</a:t>
            </a:r>
          </a:p>
        </p:txBody>
      </p:sp>
      <p:sp>
        <p:nvSpPr>
          <p:cNvPr id="86" name="TextBox 85"/>
          <p:cNvSpPr txBox="1"/>
          <p:nvPr/>
        </p:nvSpPr>
        <p:spPr>
          <a:xfrm>
            <a:off x="5464587" y="4073700"/>
            <a:ext cx="3499273" cy="276999"/>
          </a:xfrm>
          <a:prstGeom prst="rect">
            <a:avLst/>
          </a:prstGeom>
          <a:noFill/>
        </p:spPr>
        <p:txBody>
          <a:bodyPr wrap="square" rtlCol="0">
            <a:spAutoFit/>
          </a:bodyPr>
          <a:lstStyle/>
          <a:p>
            <a:r>
              <a:rPr lang="en-US" dirty="0"/>
              <a:t>Polling message m: Sent by initiator m</a:t>
            </a:r>
          </a:p>
        </p:txBody>
      </p:sp>
      <p:sp>
        <p:nvSpPr>
          <p:cNvPr id="87" name="Rectangle 83"/>
          <p:cNvSpPr/>
          <p:nvPr/>
        </p:nvSpPr>
        <p:spPr>
          <a:xfrm>
            <a:off x="4996365" y="4604316"/>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n</a:t>
            </a:r>
          </a:p>
        </p:txBody>
      </p:sp>
      <p:sp>
        <p:nvSpPr>
          <p:cNvPr id="88" name="TextBox 87"/>
          <p:cNvSpPr txBox="1"/>
          <p:nvPr/>
        </p:nvSpPr>
        <p:spPr>
          <a:xfrm>
            <a:off x="5464581" y="4604311"/>
            <a:ext cx="3679419" cy="276999"/>
          </a:xfrm>
          <a:prstGeom prst="rect">
            <a:avLst/>
          </a:prstGeom>
          <a:noFill/>
        </p:spPr>
        <p:txBody>
          <a:bodyPr wrap="square" rtlCol="0">
            <a:spAutoFit/>
          </a:bodyPr>
          <a:lstStyle/>
          <a:p>
            <a:r>
              <a:rPr lang="en-US" dirty="0"/>
              <a:t>Response from device n: Sent by responder n</a:t>
            </a:r>
          </a:p>
        </p:txBody>
      </p:sp>
      <p:sp>
        <p:nvSpPr>
          <p:cNvPr id="89" name="TextBox 88"/>
          <p:cNvSpPr txBox="1"/>
          <p:nvPr/>
        </p:nvSpPr>
        <p:spPr>
          <a:xfrm>
            <a:off x="5460113" y="5147896"/>
            <a:ext cx="3683888" cy="279975"/>
          </a:xfrm>
          <a:prstGeom prst="rect">
            <a:avLst/>
          </a:prstGeom>
          <a:noFill/>
        </p:spPr>
        <p:txBody>
          <a:bodyPr wrap="square" rtlCol="0">
            <a:spAutoFit/>
          </a:bodyPr>
          <a:lstStyle/>
          <a:p>
            <a:r>
              <a:rPr lang="en-US" dirty="0"/>
              <a:t>Reply final poll message m: Sent by </a:t>
            </a:r>
            <a:r>
              <a:rPr lang="en-US" dirty="0" smtClean="0"/>
              <a:t>Initiator m</a:t>
            </a:r>
            <a:endParaRPr lang="en-US" dirty="0"/>
          </a:p>
        </p:txBody>
      </p:sp>
      <p:sp>
        <p:nvSpPr>
          <p:cNvPr id="90" name="Rectangle 92"/>
          <p:cNvSpPr/>
          <p:nvPr/>
        </p:nvSpPr>
        <p:spPr>
          <a:xfrm>
            <a:off x="5002954" y="5151471"/>
            <a:ext cx="404992"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m</a:t>
            </a:r>
          </a:p>
        </p:txBody>
      </p:sp>
      <p:sp>
        <p:nvSpPr>
          <p:cNvPr id="77" name="Date Placeholder 1"/>
          <p:cNvSpPr>
            <a:spLocks noGrp="1"/>
          </p:cNvSpPr>
          <p:nvPr>
            <p:ph type="dt" sz="half" idx="10"/>
          </p:nvPr>
        </p:nvSpPr>
        <p:spPr>
          <a:xfrm>
            <a:off x="685800" y="381000"/>
            <a:ext cx="1600200" cy="212725"/>
          </a:xfrm>
        </p:spPr>
        <p:txBody>
          <a:bodyPr/>
          <a:lstStyle/>
          <a:p>
            <a:r>
              <a:rPr lang="en-US" altLang="en-US" dirty="0" smtClean="0"/>
              <a:t>December 2018</a:t>
            </a:r>
            <a:endParaRPr lang="en-US" altLang="en-US" dirty="0"/>
          </a:p>
        </p:txBody>
      </p:sp>
      <p:sp>
        <p:nvSpPr>
          <p:cNvPr id="78"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3905249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732776" y="403692"/>
            <a:ext cx="7772400" cy="1066800"/>
          </a:xfrm>
          <a:ln/>
        </p:spPr>
        <p:txBody>
          <a:bodyPr/>
          <a:lstStyle/>
          <a:p>
            <a:r>
              <a:rPr lang="en-US" sz="3200" dirty="0" smtClean="0">
                <a:solidFill>
                  <a:schemeClr val="tx1"/>
                </a:solidFill>
              </a:rPr>
              <a:t>Ranging Configuration (1/2)</a:t>
            </a:r>
            <a:endParaRPr lang="en-US" sz="3200" dirty="0">
              <a:solidFill>
                <a:schemeClr val="tx1"/>
              </a:solidFill>
            </a:endParaRPr>
          </a:p>
        </p:txBody>
      </p:sp>
      <p:sp>
        <p:nvSpPr>
          <p:cNvPr id="4099" name="Rectangle 3"/>
          <p:cNvSpPr>
            <a:spLocks noGrp="1" noChangeArrowheads="1"/>
          </p:cNvSpPr>
          <p:nvPr>
            <p:ph type="body" idx="1"/>
          </p:nvPr>
        </p:nvSpPr>
        <p:spPr>
          <a:xfrm>
            <a:off x="757808" y="1402432"/>
            <a:ext cx="7918648" cy="4114800"/>
          </a:xfrm>
          <a:ln/>
        </p:spPr>
        <p:txBody>
          <a:bodyPr/>
          <a:lstStyle/>
          <a:p>
            <a:pPr>
              <a:buFont typeface="Wingdings" panose="05000000000000000000" pitchFamily="2" charset="2"/>
              <a:buChar char="§"/>
            </a:pPr>
            <a:r>
              <a:rPr lang="en-US" altLang="ko-KR" sz="2000" dirty="0"/>
              <a:t>Ranging Control Frame is to set Ranging parameters </a:t>
            </a:r>
            <a:endParaRPr lang="en-US" altLang="ko-KR" sz="2000" dirty="0" smtClean="0"/>
          </a:p>
          <a:p>
            <a:pPr>
              <a:buFont typeface="Wingdings" panose="05000000000000000000" pitchFamily="2" charset="2"/>
              <a:buChar char="§"/>
            </a:pPr>
            <a:r>
              <a:rPr lang="en-US" altLang="ko-KR" sz="2000" dirty="0" smtClean="0"/>
              <a:t>Ranging Control Frame shall be sent at the beginning of the active Ranging Round(s)</a:t>
            </a:r>
            <a:endParaRPr lang="en-US" altLang="ko-KR" sz="2000" dirty="0"/>
          </a:p>
          <a:p>
            <a:pPr>
              <a:buFont typeface="Wingdings" panose="05000000000000000000" pitchFamily="2" charset="2"/>
              <a:buChar char="§"/>
            </a:pPr>
            <a:r>
              <a:rPr lang="en-US" altLang="ko-KR" sz="2000" dirty="0"/>
              <a:t>Two device types for ranging control</a:t>
            </a:r>
            <a:endParaRPr lang="ko-KR" altLang="ko-KR" sz="2000" dirty="0"/>
          </a:p>
          <a:p>
            <a:pPr lvl="1">
              <a:buFont typeface="Arial" panose="020B0604020202020204" pitchFamily="34" charset="0"/>
              <a:buChar char="•"/>
            </a:pPr>
            <a:r>
              <a:rPr lang="en-US" altLang="ko-KR" sz="1600" dirty="0"/>
              <a:t>Ranging Controller</a:t>
            </a:r>
          </a:p>
          <a:p>
            <a:pPr marL="717550" lvl="2" indent="0">
              <a:buNone/>
            </a:pPr>
            <a:r>
              <a:rPr lang="en-US" altLang="ko-KR" sz="1600" dirty="0"/>
              <a:t>- The device that defines and controls the ranging parameters by sending a Ranging </a:t>
            </a:r>
            <a:r>
              <a:rPr lang="en-US" altLang="ko-KR" sz="1600" dirty="0" smtClean="0"/>
              <a:t>Control Frame</a:t>
            </a:r>
            <a:endParaRPr lang="ko-KR" altLang="ko-KR" sz="1600" dirty="0"/>
          </a:p>
          <a:p>
            <a:pPr lvl="1">
              <a:buFont typeface="Arial" panose="020B0604020202020204" pitchFamily="34" charset="0"/>
              <a:buChar char="•"/>
            </a:pPr>
            <a:r>
              <a:rPr lang="en-US" altLang="ko-KR" sz="1600" dirty="0"/>
              <a:t>Ranging Controlee</a:t>
            </a:r>
          </a:p>
          <a:p>
            <a:pPr marL="1003300" lvl="2" indent="-285750">
              <a:buFontTx/>
              <a:buChar char="-"/>
            </a:pPr>
            <a:r>
              <a:rPr lang="en-US" altLang="ko-KR" sz="1600" dirty="0" smtClean="0"/>
              <a:t>The </a:t>
            </a:r>
            <a:r>
              <a:rPr lang="en-US" altLang="ko-KR" sz="1600" dirty="0"/>
              <a:t>device that utilizes the ranging parameters received from the ranging </a:t>
            </a:r>
            <a:r>
              <a:rPr lang="en-US" altLang="ko-KR" sz="1600" dirty="0" smtClean="0"/>
              <a:t>controller. </a:t>
            </a:r>
          </a:p>
          <a:p>
            <a:pPr marL="1003300" lvl="2" indent="-285750">
              <a:buFontTx/>
              <a:buChar char="-"/>
            </a:pPr>
            <a:r>
              <a:rPr lang="en-US" altLang="ko-KR" sz="1600" dirty="0" smtClean="0"/>
              <a:t>There can be one or more controlees managed by the controller.</a:t>
            </a:r>
            <a:endParaRPr lang="ko-KR" altLang="ko-KR" sz="1600" dirty="0"/>
          </a:p>
        </p:txBody>
      </p:sp>
      <p:sp>
        <p:nvSpPr>
          <p:cNvPr id="8" name="Date Placeholder 1"/>
          <p:cNvSpPr>
            <a:spLocks noGrp="1"/>
          </p:cNvSpPr>
          <p:nvPr>
            <p:ph type="dt" sz="half" idx="10"/>
          </p:nvPr>
        </p:nvSpPr>
        <p:spPr>
          <a:xfrm>
            <a:off x="685800" y="378281"/>
            <a:ext cx="1600200" cy="215444"/>
          </a:xfrm>
        </p:spPr>
        <p:txBody>
          <a:bodyPr/>
          <a:lstStyle/>
          <a:p>
            <a:r>
              <a:rPr lang="en-US" altLang="en-US" dirty="0"/>
              <a:t>December </a:t>
            </a:r>
            <a:r>
              <a:rPr lang="en-US" altLang="en-US" dirty="0" smtClean="0"/>
              <a:t>2018</a:t>
            </a:r>
            <a:endParaRPr lang="en-US" altLang="en-US" dirty="0"/>
          </a:p>
        </p:txBody>
      </p:sp>
      <p:sp>
        <p:nvSpPr>
          <p:cNvPr id="80" name="Slide Number Placeholder 5"/>
          <p:cNvSpPr>
            <a:spLocks noGrp="1"/>
          </p:cNvSpPr>
          <p:nvPr>
            <p:ph type="sldNum" sz="quarter" idx="12"/>
          </p:nvPr>
        </p:nvSpPr>
        <p:spPr>
          <a:xfrm>
            <a:off x="4353864" y="6476196"/>
            <a:ext cx="530225" cy="182562"/>
          </a:xfrm>
        </p:spPr>
        <p:txBody>
          <a:bodyPr/>
          <a:lstStyle/>
          <a:p>
            <a:r>
              <a:rPr lang="en-US" altLang="en-US" dirty="0"/>
              <a:t>Slide </a:t>
            </a:r>
            <a:fld id="{825FF3E2-E949-4C4C-AB9C-2EE82B1DF989}" type="slidenum">
              <a:rPr lang="en-US" altLang="en-US"/>
              <a:pPr/>
              <a:t>8</a:t>
            </a:fld>
            <a:endParaRPr lang="en-US" altLang="en-US" dirty="0"/>
          </a:p>
        </p:txBody>
      </p:sp>
      <p:sp>
        <p:nvSpPr>
          <p:cNvPr id="4" name="직사각형 3"/>
          <p:cNvSpPr/>
          <p:nvPr/>
        </p:nvSpPr>
        <p:spPr bwMode="auto">
          <a:xfrm>
            <a:off x="2204612" y="4870711"/>
            <a:ext cx="1224136" cy="36004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sz="1600" dirty="0" smtClean="0"/>
              <a:t>Controller</a:t>
            </a:r>
            <a:endParaRPr kumimoji="0" lang="ko-KR" altLang="en-US" sz="1600" b="0" i="0" u="none" strike="noStrike" cap="none" normalizeH="0" baseline="0" dirty="0" smtClean="0">
              <a:ln>
                <a:noFill/>
              </a:ln>
              <a:solidFill>
                <a:schemeClr val="tx1"/>
              </a:solidFill>
              <a:effectLst/>
            </a:endParaRPr>
          </a:p>
        </p:txBody>
      </p:sp>
      <p:sp>
        <p:nvSpPr>
          <p:cNvPr id="77" name="직사각형 76"/>
          <p:cNvSpPr/>
          <p:nvPr/>
        </p:nvSpPr>
        <p:spPr bwMode="auto">
          <a:xfrm>
            <a:off x="5516980" y="4843091"/>
            <a:ext cx="1224136" cy="36004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algn="ctr"/>
            <a:r>
              <a:rPr lang="en-US" altLang="ko-KR" sz="1600" dirty="0" smtClean="0"/>
              <a:t>Controlee</a:t>
            </a:r>
            <a:endParaRPr lang="ko-KR" altLang="en-US" sz="1600" dirty="0"/>
          </a:p>
        </p:txBody>
      </p:sp>
      <p:cxnSp>
        <p:nvCxnSpPr>
          <p:cNvPr id="6" name="직선 연결선 5"/>
          <p:cNvCxnSpPr>
            <a:stCxn id="4" idx="2"/>
          </p:cNvCxnSpPr>
          <p:nvPr/>
        </p:nvCxnSpPr>
        <p:spPr bwMode="auto">
          <a:xfrm>
            <a:off x="2816680" y="5230751"/>
            <a:ext cx="0" cy="117951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직선 연결선 77"/>
          <p:cNvCxnSpPr/>
          <p:nvPr/>
        </p:nvCxnSpPr>
        <p:spPr bwMode="auto">
          <a:xfrm>
            <a:off x="6129048" y="5230751"/>
            <a:ext cx="0" cy="117951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직선 화살표 연결선 8"/>
          <p:cNvCxnSpPr/>
          <p:nvPr/>
        </p:nvCxnSpPr>
        <p:spPr bwMode="auto">
          <a:xfrm>
            <a:off x="2816680" y="5734807"/>
            <a:ext cx="3312368"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직사각형 10"/>
          <p:cNvSpPr/>
          <p:nvPr/>
        </p:nvSpPr>
        <p:spPr>
          <a:xfrm>
            <a:off x="3428748" y="5426654"/>
            <a:ext cx="2188420" cy="338554"/>
          </a:xfrm>
          <a:prstGeom prst="rect">
            <a:avLst/>
          </a:prstGeom>
        </p:spPr>
        <p:txBody>
          <a:bodyPr wrap="none">
            <a:spAutoFit/>
          </a:bodyPr>
          <a:lstStyle/>
          <a:p>
            <a:r>
              <a:rPr lang="en-US" altLang="ko-KR" sz="1600" dirty="0"/>
              <a:t>Ranging Control Frame </a:t>
            </a:r>
            <a:endParaRPr lang="ko-KR" altLang="en-US" sz="1600" dirty="0"/>
          </a:p>
        </p:txBody>
      </p:sp>
      <p:sp>
        <p:nvSpPr>
          <p:cNvPr id="15"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900048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sz="3200" dirty="0" smtClean="0">
                <a:solidFill>
                  <a:schemeClr val="tx1"/>
                </a:solidFill>
              </a:rPr>
              <a:t>Ranging Configuration (2/2)</a:t>
            </a:r>
            <a:endParaRPr lang="en-US" sz="3200" dirty="0">
              <a:solidFill>
                <a:schemeClr val="tx1"/>
              </a:solidFill>
            </a:endParaRPr>
          </a:p>
        </p:txBody>
      </p:sp>
      <p:sp>
        <p:nvSpPr>
          <p:cNvPr id="4099" name="Rectangle 3"/>
          <p:cNvSpPr>
            <a:spLocks noGrp="1" noChangeArrowheads="1"/>
          </p:cNvSpPr>
          <p:nvPr>
            <p:ph type="body" idx="1"/>
          </p:nvPr>
        </p:nvSpPr>
        <p:spPr>
          <a:xfrm>
            <a:off x="673918" y="1643379"/>
            <a:ext cx="7918648" cy="4114800"/>
          </a:xfrm>
          <a:ln/>
        </p:spPr>
        <p:txBody>
          <a:bodyPr/>
          <a:lstStyle/>
          <a:p>
            <a:pPr>
              <a:buFont typeface="Wingdings" panose="05000000000000000000" pitchFamily="2" charset="2"/>
              <a:buChar char="§"/>
            </a:pPr>
            <a:r>
              <a:rPr lang="en-US" altLang="ko-KR" sz="2000" dirty="0"/>
              <a:t>Two device types for ranging</a:t>
            </a:r>
            <a:endParaRPr lang="ko-KR" altLang="ko-KR" sz="2000" dirty="0"/>
          </a:p>
          <a:p>
            <a:pPr lvl="1">
              <a:buFont typeface="Arial" panose="020B0604020202020204" pitchFamily="34" charset="0"/>
              <a:buChar char="•"/>
            </a:pPr>
            <a:r>
              <a:rPr lang="en-US" altLang="ko-KR" sz="1600" dirty="0">
                <a:latin typeface="Arial" charset="0"/>
              </a:rPr>
              <a:t>Initiator</a:t>
            </a:r>
          </a:p>
          <a:p>
            <a:pPr marL="857250" lvl="2" indent="0">
              <a:buNone/>
            </a:pPr>
            <a:r>
              <a:rPr lang="en-US" altLang="ko-KR" sz="1600" dirty="0"/>
              <a:t>- </a:t>
            </a:r>
            <a:r>
              <a:rPr lang="en-US" altLang="ko-KR" sz="1600" dirty="0">
                <a:latin typeface="Arial" charset="0"/>
              </a:rPr>
              <a:t>Device </a:t>
            </a:r>
            <a:r>
              <a:rPr lang="en-US" altLang="ko-KR" sz="1600" dirty="0" smtClean="0">
                <a:latin typeface="Arial" charset="0"/>
              </a:rPr>
              <a:t>initiates </a:t>
            </a:r>
            <a:r>
              <a:rPr lang="en-US" altLang="ko-KR" sz="1600" dirty="0">
                <a:latin typeface="Arial" charset="0"/>
              </a:rPr>
              <a:t>ranging by sending a Poll</a:t>
            </a:r>
          </a:p>
          <a:p>
            <a:pPr lvl="1">
              <a:buFont typeface="Arial" panose="020B0604020202020204" pitchFamily="34" charset="0"/>
              <a:buChar char="•"/>
            </a:pPr>
            <a:r>
              <a:rPr lang="en-US" altLang="ko-KR" sz="1600" dirty="0">
                <a:latin typeface="Arial" charset="0"/>
              </a:rPr>
              <a:t>Responder</a:t>
            </a:r>
          </a:p>
          <a:p>
            <a:pPr marL="857250" lvl="2" indent="0">
              <a:buNone/>
            </a:pPr>
            <a:r>
              <a:rPr lang="en-US" altLang="ko-KR" sz="1600" dirty="0"/>
              <a:t>- </a:t>
            </a:r>
            <a:r>
              <a:rPr lang="en-US" altLang="ko-KR" sz="1600" dirty="0">
                <a:latin typeface="Arial" charset="0"/>
              </a:rPr>
              <a:t>Device </a:t>
            </a:r>
            <a:r>
              <a:rPr lang="en-US" altLang="ko-KR" sz="1600" dirty="0" smtClean="0">
                <a:latin typeface="Arial" charset="0"/>
              </a:rPr>
              <a:t>responds </a:t>
            </a:r>
            <a:r>
              <a:rPr lang="en-US" altLang="ko-KR" sz="1600" dirty="0">
                <a:latin typeface="Arial" charset="0"/>
              </a:rPr>
              <a:t>to Poll received from Initiator</a:t>
            </a:r>
            <a:endParaRPr lang="en-IE" altLang="ko-KR" sz="1600" dirty="0">
              <a:latin typeface="Arial" charset="0"/>
            </a:endParaRPr>
          </a:p>
        </p:txBody>
      </p:sp>
      <p:sp>
        <p:nvSpPr>
          <p:cNvPr id="8" name="Date Placeholder 1"/>
          <p:cNvSpPr>
            <a:spLocks noGrp="1"/>
          </p:cNvSpPr>
          <p:nvPr>
            <p:ph type="dt" sz="half" idx="10"/>
          </p:nvPr>
        </p:nvSpPr>
        <p:spPr>
          <a:xfrm>
            <a:off x="685800" y="378281"/>
            <a:ext cx="1600200" cy="215444"/>
          </a:xfrm>
        </p:spPr>
        <p:txBody>
          <a:bodyPr/>
          <a:lstStyle/>
          <a:p>
            <a:r>
              <a:rPr lang="en-US" altLang="en-US" dirty="0"/>
              <a:t>December </a:t>
            </a:r>
            <a:r>
              <a:rPr lang="en-US" altLang="en-US" dirty="0" smtClean="0"/>
              <a:t>2018</a:t>
            </a:r>
            <a:endParaRPr lang="en-US" altLang="en-US" dirty="0"/>
          </a:p>
        </p:txBody>
      </p:sp>
      <p:sp>
        <p:nvSpPr>
          <p:cNvPr id="80" name="Slide Number Placeholder 5"/>
          <p:cNvSpPr>
            <a:spLocks noGrp="1"/>
          </p:cNvSpPr>
          <p:nvPr>
            <p:ph type="sldNum" sz="quarter" idx="12"/>
          </p:nvPr>
        </p:nvSpPr>
        <p:spPr>
          <a:xfrm>
            <a:off x="4344988" y="6475413"/>
            <a:ext cx="530225" cy="182562"/>
          </a:xfrm>
        </p:spPr>
        <p:txBody>
          <a:bodyPr/>
          <a:lstStyle/>
          <a:p>
            <a:r>
              <a:rPr lang="en-US" altLang="en-US" dirty="0"/>
              <a:t>Slide </a:t>
            </a:r>
            <a:fld id="{825FF3E2-E949-4C4C-AB9C-2EE82B1DF989}" type="slidenum">
              <a:rPr lang="en-US" altLang="en-US"/>
              <a:pPr/>
              <a:t>9</a:t>
            </a:fld>
            <a:endParaRPr lang="en-US" altLang="en-US" dirty="0"/>
          </a:p>
        </p:txBody>
      </p:sp>
      <p:sp>
        <p:nvSpPr>
          <p:cNvPr id="4" name="직사각형 3"/>
          <p:cNvSpPr/>
          <p:nvPr/>
        </p:nvSpPr>
        <p:spPr bwMode="auto">
          <a:xfrm>
            <a:off x="35496" y="3717032"/>
            <a:ext cx="1080120" cy="36004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sz="1600" dirty="0" smtClean="0"/>
              <a:t>Controller</a:t>
            </a:r>
            <a:endParaRPr kumimoji="0" lang="ko-KR" altLang="en-US" sz="1600" b="0" i="0" u="none" strike="noStrike" cap="none" normalizeH="0" baseline="0" dirty="0" smtClean="0">
              <a:ln>
                <a:noFill/>
              </a:ln>
              <a:solidFill>
                <a:schemeClr val="tx1"/>
              </a:solidFill>
              <a:effectLst/>
            </a:endParaRPr>
          </a:p>
        </p:txBody>
      </p:sp>
      <p:sp>
        <p:nvSpPr>
          <p:cNvPr id="77" name="직사각형 76"/>
          <p:cNvSpPr/>
          <p:nvPr/>
        </p:nvSpPr>
        <p:spPr bwMode="auto">
          <a:xfrm>
            <a:off x="3347864" y="3689412"/>
            <a:ext cx="1080120" cy="36004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algn="ctr"/>
            <a:r>
              <a:rPr lang="en-US" altLang="ko-KR" sz="1600" dirty="0" smtClean="0"/>
              <a:t>Controlee</a:t>
            </a:r>
            <a:endParaRPr lang="ko-KR" altLang="en-US" sz="1600" dirty="0"/>
          </a:p>
        </p:txBody>
      </p:sp>
      <p:cxnSp>
        <p:nvCxnSpPr>
          <p:cNvPr id="6" name="직선 연결선 5"/>
          <p:cNvCxnSpPr>
            <a:stCxn id="4" idx="2"/>
          </p:cNvCxnSpPr>
          <p:nvPr/>
        </p:nvCxnSpPr>
        <p:spPr bwMode="auto">
          <a:xfrm>
            <a:off x="575556" y="4077072"/>
            <a:ext cx="0" cy="165618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직선 연결선 77"/>
          <p:cNvCxnSpPr/>
          <p:nvPr/>
        </p:nvCxnSpPr>
        <p:spPr bwMode="auto">
          <a:xfrm>
            <a:off x="3887924" y="4077072"/>
            <a:ext cx="0" cy="165618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직선 화살표 연결선 8"/>
          <p:cNvCxnSpPr/>
          <p:nvPr/>
        </p:nvCxnSpPr>
        <p:spPr bwMode="auto">
          <a:xfrm>
            <a:off x="575556" y="4581128"/>
            <a:ext cx="3312368"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직사각형 10"/>
          <p:cNvSpPr/>
          <p:nvPr/>
        </p:nvSpPr>
        <p:spPr>
          <a:xfrm>
            <a:off x="1187624" y="4272975"/>
            <a:ext cx="2188420" cy="338554"/>
          </a:xfrm>
          <a:prstGeom prst="rect">
            <a:avLst/>
          </a:prstGeom>
        </p:spPr>
        <p:txBody>
          <a:bodyPr wrap="none">
            <a:spAutoFit/>
          </a:bodyPr>
          <a:lstStyle/>
          <a:p>
            <a:r>
              <a:rPr lang="en-US" altLang="ko-KR" sz="1600" dirty="0"/>
              <a:t>Ranging Control Frame </a:t>
            </a:r>
            <a:endParaRPr lang="ko-KR" altLang="en-US" sz="1600" dirty="0"/>
          </a:p>
        </p:txBody>
      </p:sp>
      <p:sp>
        <p:nvSpPr>
          <p:cNvPr id="13" name="직사각형 12"/>
          <p:cNvSpPr/>
          <p:nvPr/>
        </p:nvSpPr>
        <p:spPr bwMode="auto">
          <a:xfrm>
            <a:off x="4628790" y="3676955"/>
            <a:ext cx="1080120" cy="36004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sz="1600" dirty="0" smtClean="0"/>
              <a:t>Controller</a:t>
            </a:r>
            <a:endParaRPr kumimoji="0" lang="ko-KR" altLang="en-US" sz="1600" b="0" i="0" u="none" strike="noStrike" cap="none" normalizeH="0" baseline="0" dirty="0" smtClean="0">
              <a:ln>
                <a:noFill/>
              </a:ln>
              <a:solidFill>
                <a:schemeClr val="tx1"/>
              </a:solidFill>
              <a:effectLst/>
            </a:endParaRPr>
          </a:p>
        </p:txBody>
      </p:sp>
      <p:sp>
        <p:nvSpPr>
          <p:cNvPr id="14" name="직사각형 13"/>
          <p:cNvSpPr/>
          <p:nvPr/>
        </p:nvSpPr>
        <p:spPr bwMode="auto">
          <a:xfrm>
            <a:off x="7941158" y="3649335"/>
            <a:ext cx="1080120" cy="36004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algn="ctr"/>
            <a:r>
              <a:rPr lang="en-US" altLang="ko-KR" sz="1600" dirty="0" smtClean="0"/>
              <a:t>Controlee</a:t>
            </a:r>
            <a:endParaRPr lang="ko-KR" altLang="en-US" sz="1600" dirty="0"/>
          </a:p>
        </p:txBody>
      </p:sp>
      <p:cxnSp>
        <p:nvCxnSpPr>
          <p:cNvPr id="15" name="직선 연결선 14"/>
          <p:cNvCxnSpPr>
            <a:stCxn id="13" idx="2"/>
          </p:cNvCxnSpPr>
          <p:nvPr/>
        </p:nvCxnSpPr>
        <p:spPr bwMode="auto">
          <a:xfrm>
            <a:off x="5168850" y="4036995"/>
            <a:ext cx="12660" cy="169626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직선 연결선 15"/>
          <p:cNvCxnSpPr/>
          <p:nvPr/>
        </p:nvCxnSpPr>
        <p:spPr bwMode="auto">
          <a:xfrm>
            <a:off x="8481218" y="4036995"/>
            <a:ext cx="0" cy="169626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직선 화살표 연결선 16"/>
          <p:cNvCxnSpPr/>
          <p:nvPr/>
        </p:nvCxnSpPr>
        <p:spPr bwMode="auto">
          <a:xfrm>
            <a:off x="5168850" y="4541051"/>
            <a:ext cx="3312368"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직사각형 17"/>
          <p:cNvSpPr/>
          <p:nvPr/>
        </p:nvSpPr>
        <p:spPr>
          <a:xfrm>
            <a:off x="5780918" y="4232898"/>
            <a:ext cx="2188420" cy="338554"/>
          </a:xfrm>
          <a:prstGeom prst="rect">
            <a:avLst/>
          </a:prstGeom>
        </p:spPr>
        <p:txBody>
          <a:bodyPr wrap="none">
            <a:spAutoFit/>
          </a:bodyPr>
          <a:lstStyle/>
          <a:p>
            <a:r>
              <a:rPr lang="en-US" altLang="ko-KR" sz="1600" dirty="0"/>
              <a:t>Ranging Control Frame </a:t>
            </a:r>
            <a:endParaRPr lang="ko-KR" altLang="en-US" sz="1600" dirty="0"/>
          </a:p>
        </p:txBody>
      </p:sp>
      <p:sp>
        <p:nvSpPr>
          <p:cNvPr id="19" name="직사각형 18"/>
          <p:cNvSpPr/>
          <p:nvPr/>
        </p:nvSpPr>
        <p:spPr bwMode="auto">
          <a:xfrm>
            <a:off x="65652" y="4933026"/>
            <a:ext cx="1080120" cy="360040"/>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sz="1600" dirty="0" smtClean="0"/>
              <a:t>Initiator</a:t>
            </a:r>
            <a:endParaRPr kumimoji="0" lang="ko-KR" altLang="en-US" sz="1600" b="0" i="0" u="none" strike="noStrike" cap="none" normalizeH="0" baseline="0" dirty="0" smtClean="0">
              <a:ln>
                <a:noFill/>
              </a:ln>
              <a:solidFill>
                <a:schemeClr val="tx1"/>
              </a:solidFill>
              <a:effectLst/>
            </a:endParaRPr>
          </a:p>
        </p:txBody>
      </p:sp>
      <p:sp>
        <p:nvSpPr>
          <p:cNvPr id="20" name="직사각형 19"/>
          <p:cNvSpPr/>
          <p:nvPr/>
        </p:nvSpPr>
        <p:spPr bwMode="auto">
          <a:xfrm>
            <a:off x="3358354" y="4935237"/>
            <a:ext cx="1080120" cy="360040"/>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sz="1600" dirty="0" smtClean="0"/>
              <a:t>Responder</a:t>
            </a:r>
            <a:endParaRPr kumimoji="0" lang="ko-KR" altLang="en-US" sz="1600" b="0" i="0" u="none" strike="noStrike" cap="none" normalizeH="0" baseline="0" dirty="0" smtClean="0">
              <a:ln>
                <a:noFill/>
              </a:ln>
              <a:solidFill>
                <a:schemeClr val="tx1"/>
              </a:solidFill>
              <a:effectLst/>
            </a:endParaRPr>
          </a:p>
        </p:txBody>
      </p:sp>
      <p:sp>
        <p:nvSpPr>
          <p:cNvPr id="21" name="직사각형 20"/>
          <p:cNvSpPr/>
          <p:nvPr/>
        </p:nvSpPr>
        <p:spPr bwMode="auto">
          <a:xfrm>
            <a:off x="4641450" y="4941168"/>
            <a:ext cx="1080120" cy="360040"/>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sz="1600" dirty="0" smtClean="0"/>
              <a:t>Responder</a:t>
            </a:r>
            <a:endParaRPr kumimoji="0" lang="ko-KR" altLang="en-US" sz="1600" b="0" i="0" u="none" strike="noStrike" cap="none" normalizeH="0" baseline="0" dirty="0" smtClean="0">
              <a:ln>
                <a:noFill/>
              </a:ln>
              <a:solidFill>
                <a:schemeClr val="tx1"/>
              </a:solidFill>
              <a:effectLst/>
            </a:endParaRPr>
          </a:p>
        </p:txBody>
      </p:sp>
      <p:sp>
        <p:nvSpPr>
          <p:cNvPr id="22" name="직사각형 21"/>
          <p:cNvSpPr/>
          <p:nvPr/>
        </p:nvSpPr>
        <p:spPr bwMode="auto">
          <a:xfrm>
            <a:off x="7958967" y="4941168"/>
            <a:ext cx="1080120" cy="360040"/>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algn="ctr"/>
            <a:r>
              <a:rPr lang="en-US" altLang="ko-KR" sz="1600" dirty="0" smtClean="0"/>
              <a:t>Initiator</a:t>
            </a:r>
            <a:endParaRPr lang="ko-KR" altLang="en-US" sz="1600" dirty="0"/>
          </a:p>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600" b="0" i="0" u="none" strike="noStrike" cap="none" normalizeH="0" baseline="0" dirty="0" smtClean="0">
              <a:ln>
                <a:noFill/>
              </a:ln>
              <a:solidFill>
                <a:schemeClr val="tx1"/>
              </a:solidFill>
              <a:effectLst/>
            </a:endParaRPr>
          </a:p>
        </p:txBody>
      </p:sp>
      <p:cxnSp>
        <p:nvCxnSpPr>
          <p:cNvPr id="27" name="직선 화살표 연결선 26"/>
          <p:cNvCxnSpPr/>
          <p:nvPr/>
        </p:nvCxnSpPr>
        <p:spPr bwMode="auto">
          <a:xfrm>
            <a:off x="605712" y="5693179"/>
            <a:ext cx="3312368"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직사각형 27"/>
          <p:cNvSpPr/>
          <p:nvPr/>
        </p:nvSpPr>
        <p:spPr>
          <a:xfrm>
            <a:off x="2023590" y="5354625"/>
            <a:ext cx="516488" cy="338554"/>
          </a:xfrm>
          <a:prstGeom prst="rect">
            <a:avLst/>
          </a:prstGeom>
        </p:spPr>
        <p:txBody>
          <a:bodyPr wrap="none">
            <a:spAutoFit/>
          </a:bodyPr>
          <a:lstStyle/>
          <a:p>
            <a:r>
              <a:rPr lang="en-US" altLang="ko-KR" sz="1600" dirty="0" smtClean="0"/>
              <a:t>Poll</a:t>
            </a:r>
            <a:endParaRPr lang="ko-KR" altLang="en-US" sz="1600" dirty="0"/>
          </a:p>
        </p:txBody>
      </p:sp>
      <p:cxnSp>
        <p:nvCxnSpPr>
          <p:cNvPr id="29" name="직선 화살표 연결선 28"/>
          <p:cNvCxnSpPr/>
          <p:nvPr/>
        </p:nvCxnSpPr>
        <p:spPr bwMode="auto">
          <a:xfrm flipH="1">
            <a:off x="5168850" y="5733256"/>
            <a:ext cx="3299708" cy="1"/>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직사각형 33"/>
          <p:cNvSpPr/>
          <p:nvPr/>
        </p:nvSpPr>
        <p:spPr>
          <a:xfrm>
            <a:off x="6616884" y="5375250"/>
            <a:ext cx="516488" cy="338554"/>
          </a:xfrm>
          <a:prstGeom prst="rect">
            <a:avLst/>
          </a:prstGeom>
        </p:spPr>
        <p:txBody>
          <a:bodyPr wrap="none">
            <a:spAutoFit/>
          </a:bodyPr>
          <a:lstStyle/>
          <a:p>
            <a:r>
              <a:rPr lang="en-US" altLang="ko-KR" sz="1600" dirty="0" smtClean="0"/>
              <a:t>Poll</a:t>
            </a:r>
            <a:endParaRPr lang="ko-KR" altLang="en-US" sz="1600" dirty="0"/>
          </a:p>
        </p:txBody>
      </p:sp>
      <p:sp>
        <p:nvSpPr>
          <p:cNvPr id="30" name="바닥글 개체 틀 4"/>
          <p:cNvSpPr>
            <a:spLocks noGrp="1"/>
          </p:cNvSpPr>
          <p:nvPr>
            <p:ph type="ftr" sz="quarter" idx="11"/>
          </p:nvPr>
        </p:nvSpPr>
        <p:spPr>
          <a:xfrm>
            <a:off x="5486400" y="6475413"/>
            <a:ext cx="3124200" cy="184666"/>
          </a:xfrm>
        </p:spPr>
        <p:txBody>
          <a:bodyPr/>
          <a:lstStyle/>
          <a:p>
            <a:r>
              <a:rPr lang="en-US" altLang="en-US" dirty="0"/>
              <a:t>Jack LEE (Samsung</a:t>
            </a:r>
            <a:r>
              <a:rPr lang="en-US" altLang="en-US" dirty="0" smtClean="0"/>
              <a:t>) et. al.</a:t>
            </a:r>
            <a:endParaRPr lang="en-US" altLang="en-US" dirty="0"/>
          </a:p>
        </p:txBody>
      </p:sp>
    </p:spTree>
    <p:extLst>
      <p:ext uri="{BB962C8B-B14F-4D97-AF65-F5344CB8AC3E}">
        <p14:creationId xmlns:p14="http://schemas.microsoft.com/office/powerpoint/2010/main" val="484950480"/>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문서" ma:contentTypeID="0x010100E834B35462A46548945328F12BCA4728" ma:contentTypeVersion="0" ma:contentTypeDescription="새 문서를 만듭니다." ma:contentTypeScope="" ma:versionID="caa3b0ab238b32a9fece07012c7d17c4">
  <xsd:schema xmlns:xsd="http://www.w3.org/2001/XMLSchema" xmlns:xs="http://www.w3.org/2001/XMLSchema" xmlns:p="http://schemas.microsoft.com/office/2006/metadata/properties" targetNamespace="http://schemas.microsoft.com/office/2006/metadata/properties" ma:root="true" ma:fieldsID="98509c16e2068e4d5d0612c501c1975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콘텐츠 형식"/>
        <xsd:element ref="dc:title" minOccurs="0" maxOccurs="1" ma:index="4" ma:displayName="제목"/>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FC803E8-072C-4764-B01B-5CDFA5DACF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131EC1CB-4E64-468E-A312-64D67AB194AA}">
  <ds:schemaRefs>
    <ds:schemaRef ds:uri="http://schemas.microsoft.com/office/2006/documentManagement/types"/>
    <ds:schemaRef ds:uri="http://schemas.microsoft.com/office/2006/metadata/properties"/>
    <ds:schemaRef ds:uri="http://purl.org/dc/dcmitype/"/>
    <ds:schemaRef ds:uri="http://www.w3.org/XML/1998/namespace"/>
    <ds:schemaRef ds:uri="http://purl.org/dc/terms/"/>
    <ds:schemaRef ds:uri="http://schemas.openxmlformats.org/package/2006/metadata/core-properties"/>
    <ds:schemaRef ds:uri="http://purl.org/dc/elements/1.1/"/>
    <ds:schemaRef ds:uri="http://schemas.microsoft.com/office/infopath/2007/PartnerControls"/>
  </ds:schemaRefs>
</ds:datastoreItem>
</file>

<file path=customXml/itemProps3.xml><?xml version="1.0" encoding="utf-8"?>
<ds:datastoreItem xmlns:ds="http://schemas.openxmlformats.org/officeDocument/2006/customXml" ds:itemID="{2B6BCB54-DCE7-4522-8AFD-C0E8E3F0C9D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IEEE-P802_15</Template>
  <TotalTime>6885</TotalTime>
  <Words>9851</Words>
  <Application>Microsoft Office PowerPoint</Application>
  <PresentationFormat>화면 슬라이드 쇼(4:3)</PresentationFormat>
  <Paragraphs>2625</Paragraphs>
  <Slides>67</Slides>
  <Notes>36</Notes>
  <HiddenSlides>0</HiddenSlides>
  <MMClips>0</MMClips>
  <ScaleCrop>false</ScaleCrop>
  <HeadingPairs>
    <vt:vector size="4" baseType="variant">
      <vt:variant>
        <vt:lpstr>테마</vt:lpstr>
      </vt:variant>
      <vt:variant>
        <vt:i4>1</vt:i4>
      </vt:variant>
      <vt:variant>
        <vt:lpstr>슬라이드 제목</vt:lpstr>
      </vt:variant>
      <vt:variant>
        <vt:i4>67</vt:i4>
      </vt:variant>
    </vt:vector>
  </HeadingPairs>
  <TitlesOfParts>
    <vt:vector size="68" baseType="lpstr">
      <vt:lpstr>IEEE-P802_15</vt:lpstr>
      <vt:lpstr>PowerPoint 프레젠테이션</vt:lpstr>
      <vt:lpstr>Contents</vt:lpstr>
      <vt:lpstr>General Descriptions for Ranging</vt:lpstr>
      <vt:lpstr>Ranging Methods</vt:lpstr>
      <vt:lpstr>Ranging Round &amp; Ranging Block</vt:lpstr>
      <vt:lpstr>Numerology</vt:lpstr>
      <vt:lpstr>Ranging Round  </vt:lpstr>
      <vt:lpstr>Ranging Configuration (1/2)</vt:lpstr>
      <vt:lpstr>Ranging Configuration (2/2)</vt:lpstr>
      <vt:lpstr>Ranging Modes : Interval based Mode  </vt:lpstr>
      <vt:lpstr>Ranging Modes : Block based Mode  </vt:lpstr>
      <vt:lpstr>Ranging IEs for Configuration</vt:lpstr>
      <vt:lpstr>Ranging IEs for Configuration </vt:lpstr>
      <vt:lpstr>Ranging Control IE</vt:lpstr>
      <vt:lpstr>Ranging Interval Update IE</vt:lpstr>
      <vt:lpstr>Ranging Block Structure IEs : Ranging Round Start IE  </vt:lpstr>
      <vt:lpstr>Ranging Block Structure IEs : Next Ranging Round IE  </vt:lpstr>
      <vt:lpstr>Ranging Block Structure IEs : Ranging Block Update IE  </vt:lpstr>
      <vt:lpstr> Ranging Scheduling IE  </vt:lpstr>
      <vt:lpstr>Ranging Next Channel and Preamble IE</vt:lpstr>
      <vt:lpstr>Ranging Max Retransmission IE</vt:lpstr>
      <vt:lpstr>Ranging STS Index IE  </vt:lpstr>
      <vt:lpstr>Ranging IEs for SS-TWR/DS-TWR</vt:lpstr>
      <vt:lpstr>Ranging IEs for SS-TWR/DS-TWR  </vt:lpstr>
      <vt:lpstr>Ranging Request Reply Time IE </vt:lpstr>
      <vt:lpstr>Ranging Reply Time Instantaneous IE </vt:lpstr>
      <vt:lpstr>Ranging Reply Time Deferred IE </vt:lpstr>
      <vt:lpstr>Ranging Round Trip Measurement IE </vt:lpstr>
      <vt:lpstr>Ranging Time-of-Flight IE </vt:lpstr>
      <vt:lpstr> Ranging Report Control SS-TWR IE</vt:lpstr>
      <vt:lpstr>Ranging Time Report SS-TWR IE </vt:lpstr>
      <vt:lpstr>Ranging Report Control DS-TWR IE</vt:lpstr>
      <vt:lpstr>Ranging Time Report DS-TWR IE </vt:lpstr>
      <vt:lpstr>Ranging Request AoA IE  </vt:lpstr>
      <vt:lpstr>Ranging AoA Instantaneous IE</vt:lpstr>
      <vt:lpstr>Ranging AoA Deferred IE</vt:lpstr>
      <vt:lpstr>Examples of Ranging Message Sequences</vt:lpstr>
      <vt:lpstr>Multicast/Broadcast SS-TWR</vt:lpstr>
      <vt:lpstr>Multicast/Broadcast DS-TWR </vt:lpstr>
      <vt:lpstr>Many-to-Many SS-TWR</vt:lpstr>
      <vt:lpstr>Many-to-Many DS-TWR</vt:lpstr>
      <vt:lpstr>Use Cases of SS-TWR</vt:lpstr>
      <vt:lpstr>Use Case 1</vt:lpstr>
      <vt:lpstr>Use Case 2</vt:lpstr>
      <vt:lpstr>Use Case 3</vt:lpstr>
      <vt:lpstr>Use Case 4 - 6</vt:lpstr>
      <vt:lpstr>Use Case 7</vt:lpstr>
      <vt:lpstr>Use Case 8</vt:lpstr>
      <vt:lpstr>Use Case 9</vt:lpstr>
      <vt:lpstr>Use Case 10</vt:lpstr>
      <vt:lpstr>Use Case 11</vt:lpstr>
      <vt:lpstr>Use Case 12</vt:lpstr>
      <vt:lpstr>Use Case 13</vt:lpstr>
      <vt:lpstr>Use Case 14</vt:lpstr>
      <vt:lpstr>Use Case 15</vt:lpstr>
      <vt:lpstr>Use Case 16</vt:lpstr>
      <vt:lpstr>Use Case 17</vt:lpstr>
      <vt:lpstr>Use cases of DS-TWR</vt:lpstr>
      <vt:lpstr>Use Case 1</vt:lpstr>
      <vt:lpstr>Use Case 2</vt:lpstr>
      <vt:lpstr>Use Case 3</vt:lpstr>
      <vt:lpstr>Use Case 4</vt:lpstr>
      <vt:lpstr>Use Case 5</vt:lpstr>
      <vt:lpstr>Use Case 6</vt:lpstr>
      <vt:lpstr>Use Case 7</vt:lpstr>
      <vt:lpstr>Use Case 8 - 11</vt:lpstr>
      <vt:lpstr>Use Case 12 - 15</vt:lpstr>
    </vt:vector>
  </TitlesOfParts>
  <Company>NXP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Frank Leong</dc:creator>
  <dc:description>&lt;doc#&gt;</dc:description>
  <cp:lastModifiedBy>AutoBVT</cp:lastModifiedBy>
  <cp:revision>402</cp:revision>
  <cp:lastPrinted>1998-02-10T13:28:06Z</cp:lastPrinted>
  <dcterms:created xsi:type="dcterms:W3CDTF">2018-03-05T13:27:29Z</dcterms:created>
  <dcterms:modified xsi:type="dcterms:W3CDTF">2018-12-20T11:35:58Z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y fmtid="{D5CDD505-2E9C-101B-9397-08002B2CF9AE}" pid="3" name="NSCPROP_SA">
    <vt:lpwstr>C:\Users\samsung\Desktop\15-18-0540-00-004z-Ranging IEs and Procedures.pptx</vt:lpwstr>
  </property>
  <property fmtid="{D5CDD505-2E9C-101B-9397-08002B2CF9AE}" pid="4" name="ContentTypeId">
    <vt:lpwstr>0x010100E834B35462A46548945328F12BCA4728</vt:lpwstr>
  </property>
  <property fmtid="{5C58129F-E5B8-477A-9B38-B3E54BFA04C8}" pid="2">
    <vt:lpwstr>05281D5334E406E4F0F2F06FDA24ACAFF1BD5AB125403AF41CF6068E8367EAD2</vt:lpwstr>
  </property>
</Properties>
</file>