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5"/>
  </p:notesMasterIdLst>
  <p:handoutMasterIdLst>
    <p:handoutMasterId r:id="rId106"/>
  </p:handoutMasterIdLst>
  <p:sldIdLst>
    <p:sldId id="257" r:id="rId2"/>
    <p:sldId id="302" r:id="rId3"/>
    <p:sldId id="307" r:id="rId4"/>
    <p:sldId id="321" r:id="rId5"/>
    <p:sldId id="320" r:id="rId6"/>
    <p:sldId id="317" r:id="rId7"/>
    <p:sldId id="322" r:id="rId8"/>
    <p:sldId id="313" r:id="rId9"/>
    <p:sldId id="323" r:id="rId10"/>
    <p:sldId id="324" r:id="rId11"/>
    <p:sldId id="325" r:id="rId12"/>
    <p:sldId id="326" r:id="rId13"/>
    <p:sldId id="327" r:id="rId14"/>
    <p:sldId id="328" r:id="rId15"/>
    <p:sldId id="329" r:id="rId16"/>
    <p:sldId id="330" r:id="rId17"/>
    <p:sldId id="331" r:id="rId18"/>
    <p:sldId id="332" r:id="rId19"/>
    <p:sldId id="333" r:id="rId20"/>
    <p:sldId id="334" r:id="rId21"/>
    <p:sldId id="335" r:id="rId22"/>
    <p:sldId id="336" r:id="rId23"/>
    <p:sldId id="337" r:id="rId24"/>
    <p:sldId id="338" r:id="rId25"/>
    <p:sldId id="339" r:id="rId26"/>
    <p:sldId id="340" r:id="rId27"/>
    <p:sldId id="341" r:id="rId28"/>
    <p:sldId id="342" r:id="rId29"/>
    <p:sldId id="343" r:id="rId30"/>
    <p:sldId id="344" r:id="rId31"/>
    <p:sldId id="345" r:id="rId32"/>
    <p:sldId id="346" r:id="rId33"/>
    <p:sldId id="347" r:id="rId34"/>
    <p:sldId id="348" r:id="rId35"/>
    <p:sldId id="349" r:id="rId36"/>
    <p:sldId id="350" r:id="rId37"/>
    <p:sldId id="351" r:id="rId38"/>
    <p:sldId id="352" r:id="rId39"/>
    <p:sldId id="353" r:id="rId40"/>
    <p:sldId id="354" r:id="rId41"/>
    <p:sldId id="355" r:id="rId42"/>
    <p:sldId id="356" r:id="rId43"/>
    <p:sldId id="357" r:id="rId44"/>
    <p:sldId id="358" r:id="rId45"/>
    <p:sldId id="359" r:id="rId46"/>
    <p:sldId id="360" r:id="rId47"/>
    <p:sldId id="361" r:id="rId48"/>
    <p:sldId id="363" r:id="rId49"/>
    <p:sldId id="364" r:id="rId50"/>
    <p:sldId id="365" r:id="rId51"/>
    <p:sldId id="366" r:id="rId52"/>
    <p:sldId id="367" r:id="rId53"/>
    <p:sldId id="368" r:id="rId54"/>
    <p:sldId id="369" r:id="rId55"/>
    <p:sldId id="370" r:id="rId56"/>
    <p:sldId id="371" r:id="rId57"/>
    <p:sldId id="372" r:id="rId58"/>
    <p:sldId id="373" r:id="rId59"/>
    <p:sldId id="374" r:id="rId60"/>
    <p:sldId id="375" r:id="rId61"/>
    <p:sldId id="376" r:id="rId62"/>
    <p:sldId id="377" r:id="rId63"/>
    <p:sldId id="378" r:id="rId64"/>
    <p:sldId id="379" r:id="rId65"/>
    <p:sldId id="380" r:id="rId66"/>
    <p:sldId id="381" r:id="rId67"/>
    <p:sldId id="382" r:id="rId68"/>
    <p:sldId id="383" r:id="rId69"/>
    <p:sldId id="384" r:id="rId70"/>
    <p:sldId id="385" r:id="rId71"/>
    <p:sldId id="386" r:id="rId72"/>
    <p:sldId id="387" r:id="rId73"/>
    <p:sldId id="388" r:id="rId74"/>
    <p:sldId id="389" r:id="rId75"/>
    <p:sldId id="390" r:id="rId76"/>
    <p:sldId id="391" r:id="rId77"/>
    <p:sldId id="392" r:id="rId78"/>
    <p:sldId id="393" r:id="rId79"/>
    <p:sldId id="394" r:id="rId80"/>
    <p:sldId id="395" r:id="rId81"/>
    <p:sldId id="396" r:id="rId82"/>
    <p:sldId id="397" r:id="rId83"/>
    <p:sldId id="398" r:id="rId84"/>
    <p:sldId id="399" r:id="rId85"/>
    <p:sldId id="400" r:id="rId86"/>
    <p:sldId id="401" r:id="rId87"/>
    <p:sldId id="402" r:id="rId88"/>
    <p:sldId id="403" r:id="rId89"/>
    <p:sldId id="404" r:id="rId90"/>
    <p:sldId id="405" r:id="rId91"/>
    <p:sldId id="406" r:id="rId92"/>
    <p:sldId id="407" r:id="rId93"/>
    <p:sldId id="408" r:id="rId94"/>
    <p:sldId id="409" r:id="rId95"/>
    <p:sldId id="410" r:id="rId96"/>
    <p:sldId id="411" r:id="rId97"/>
    <p:sldId id="412" r:id="rId98"/>
    <p:sldId id="413" r:id="rId99"/>
    <p:sldId id="414" r:id="rId100"/>
    <p:sldId id="415" r:id="rId101"/>
    <p:sldId id="416" r:id="rId102"/>
    <p:sldId id="417" r:id="rId103"/>
    <p:sldId id="314" r:id="rId104"/>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620"/>
    <p:restoredTop sz="94676" autoAdjust="0"/>
  </p:normalViewPr>
  <p:slideViewPr>
    <p:cSldViewPr>
      <p:cViewPr varScale="1">
        <p:scale>
          <a:sx n="88" d="100"/>
          <a:sy n="88" d="100"/>
        </p:scale>
        <p:origin x="-28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54" d="100"/>
          <a:sy n="54" d="100"/>
        </p:scale>
        <p:origin x="-176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presProps" Target="presProp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viewProps" Target="view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heme" Target="theme/theme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3663"/>
            <a:ext cx="27844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2051" name="Rectangle 3"/>
          <p:cNvSpPr>
            <a:spLocks noGrp="1" noChangeArrowheads="1"/>
          </p:cNvSpPr>
          <p:nvPr>
            <p:ph type="dt" idx="1"/>
          </p:nvPr>
        </p:nvSpPr>
        <p:spPr bwMode="auto">
          <a:xfrm>
            <a:off x="646113" y="93663"/>
            <a:ext cx="27082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11268" name="Rectangle 4"/>
          <p:cNvSpPr>
            <a:spLocks noGrp="1" noRot="1" noChangeAspect="1" noChangeArrowheads="1" noTextEdit="1"/>
          </p:cNvSpPr>
          <p:nvPr>
            <p:ph type="sldImg" idx="2"/>
          </p:nvPr>
        </p:nvSpPr>
        <p:spPr bwMode="auto">
          <a:xfrm>
            <a:off x="1149350" y="690563"/>
            <a:ext cx="4559300" cy="341788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26" tIns="45430" rIns="92426" bIns="4543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853488"/>
            <a:ext cx="248285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0850" lvl="4" algn="r" defTabSz="920750">
              <a:defRPr sz="1200">
                <a:latin typeface="Times New Roman" pitchFamily="18" charset="0"/>
                <a:ea typeface="+mn-ea"/>
              </a:defRPr>
            </a:lvl5pPr>
          </a:lstStyle>
          <a:p>
            <a:pPr lvl="4">
              <a:defRPr/>
            </a:pPr>
            <a:r>
              <a:rPr lang="en-US"/>
              <a:t>Robert F. Heile</a:t>
            </a:r>
          </a:p>
        </p:txBody>
      </p:sp>
      <p:sp>
        <p:nvSpPr>
          <p:cNvPr id="2055" name="Rectangle 7"/>
          <p:cNvSpPr>
            <a:spLocks noGrp="1" noChangeArrowheads="1"/>
          </p:cNvSpPr>
          <p:nvPr>
            <p:ph type="sldNum" sz="quarter" idx="5"/>
          </p:nvPr>
        </p:nvSpPr>
        <p:spPr bwMode="auto">
          <a:xfrm>
            <a:off x="2901950" y="8853488"/>
            <a:ext cx="792163"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200"/>
            </a:lvl1pPr>
          </a:lstStyle>
          <a:p>
            <a:pPr>
              <a:defRPr/>
            </a:pPr>
            <a:r>
              <a:rPr lang="en-US"/>
              <a:t>Page </a:t>
            </a:r>
            <a:fld id="{1F2982AE-4AC0-4827-9429-EE34FEB86134}" type="slidenum">
              <a:rPr lang="en-US"/>
              <a:pPr>
                <a:defRPr/>
              </a:pPr>
              <a:t>‹#›</a:t>
            </a:fld>
            <a:endParaRPr lang="en-US"/>
          </a:p>
        </p:txBody>
      </p:sp>
      <p:sp>
        <p:nvSpPr>
          <p:cNvPr id="11272" name="Rectangle 8"/>
          <p:cNvSpPr>
            <a:spLocks noChangeArrowheads="1"/>
          </p:cNvSpPr>
          <p:nvPr/>
        </p:nvSpPr>
        <p:spPr bwMode="auto">
          <a:xfrm>
            <a:off x="715963" y="8853488"/>
            <a:ext cx="70326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01700">
              <a:defRPr/>
            </a:pPr>
            <a:r>
              <a:rPr lang="en-US" sz="1200">
                <a:latin typeface="Times New Roman" charset="0"/>
                <a:ea typeface="ＭＳ Ｐゴシック" charset="0"/>
              </a:rPr>
              <a:t>Submission</a:t>
            </a:r>
          </a:p>
        </p:txBody>
      </p:sp>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doc.: IEEE 802.15-01/468r0</a:t>
            </a:r>
          </a:p>
        </p:txBody>
      </p:sp>
      <p:sp>
        <p:nvSpPr>
          <p:cNvPr id="12291" name="Rectangle 3"/>
          <p:cNvSpPr>
            <a:spLocks noGrp="1" noChangeArrowheads="1"/>
          </p:cNvSpPr>
          <p:nvPr>
            <p:ph type="dt" sz="quarter"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November 2001</a:t>
            </a:r>
          </a:p>
        </p:txBody>
      </p:sp>
      <p:sp>
        <p:nvSpPr>
          <p:cNvPr id="12292" name="Rectangle 6"/>
          <p:cNvSpPr>
            <a:spLocks noGrp="1" noChangeArrowheads="1"/>
          </p:cNvSpPr>
          <p:nvPr>
            <p:ph type="ftr" sz="quarter" idx="4"/>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marL="342900" indent="-342900"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450850" defTabSz="920750">
              <a:defRPr sz="3200">
                <a:solidFill>
                  <a:schemeClr val="tx1"/>
                </a:solidFill>
                <a:latin typeface="Times New Roman" charset="0"/>
                <a:ea typeface="ＭＳ Ｐゴシック" charset="0"/>
              </a:defRPr>
            </a:lvl5pPr>
            <a:lvl6pPr marL="90805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136525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182245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227965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lvl="4">
              <a:defRPr/>
            </a:pPr>
            <a:r>
              <a:rPr lang="en-US" sz="1200"/>
              <a:t>Robert F. Heile</a:t>
            </a:r>
          </a:p>
        </p:txBody>
      </p:sp>
      <p:sp>
        <p:nvSpPr>
          <p:cNvPr id="12293"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Page </a:t>
            </a:r>
            <a:fld id="{EE0C0662-F9B9-478B-8A57-20DF80B6F5C6}" type="slidenum">
              <a:rPr lang="en-US" sz="1200" smtClean="0"/>
              <a:pPr>
                <a:defRPr/>
              </a:pPr>
              <a:t>1</a:t>
            </a:fld>
            <a:endParaRPr lang="en-US" sz="1200" smtClean="0"/>
          </a:p>
        </p:txBody>
      </p:sp>
      <p:sp>
        <p:nvSpPr>
          <p:cNvPr id="12294" name="Rectangle 2"/>
          <p:cNvSpPr>
            <a:spLocks noGrp="1" noRot="1" noChangeAspect="1" noChangeArrowheads="1" noTextEdit="1"/>
          </p:cNvSpPr>
          <p:nvPr>
            <p:ph type="sldImg"/>
          </p:nvPr>
        </p:nvSpPr>
        <p:spPr>
          <a:xfrm>
            <a:off x="1150938" y="690563"/>
            <a:ext cx="4556125" cy="3417887"/>
          </a:xfrm>
          <a:ln/>
        </p:spPr>
      </p:sp>
      <p:sp>
        <p:nvSpPr>
          <p:cNvPr id="12295"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a:noFill/>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a:noFill/>
        </p:spPr>
        <p:txBody>
          <a:bodyPr/>
          <a:lstStyle>
            <a:lvl1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5pPr>
            <a:lvl6pPr marL="248140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6pPr>
            <a:lvl7pPr marL="293257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7pPr>
            <a:lvl8pPr marL="338373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8pPr>
            <a:lvl9pPr marL="383490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32</a:t>
            </a:fld>
            <a:endParaRPr lang="en-US" altLang="en-US" sz="2400"/>
          </a:p>
        </p:txBody>
      </p:sp>
      <p:sp>
        <p:nvSpPr>
          <p:cNvPr id="22529" name="Text Box 1"/>
          <p:cNvSpPr txBox="1">
            <a:spLocks noChangeArrowheads="1"/>
          </p:cNvSpPr>
          <p:nvPr/>
        </p:nvSpPr>
        <p:spPr bwMode="auto">
          <a:xfrm>
            <a:off x="639013" y="89566"/>
            <a:ext cx="2678514"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870061" y="8810838"/>
            <a:ext cx="783458"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32</a:t>
            </a:fld>
            <a:endParaRPr lang="en-US" altLang="en-US"/>
          </a:p>
        </p:txBody>
      </p:sp>
      <p:sp>
        <p:nvSpPr>
          <p:cNvPr id="22531" name="Text Box 3"/>
          <p:cNvSpPr>
            <a:spLocks noGrp="1" noRot="1" noChangeAspect="1" noChangeArrowheads="1" noTextEdit="1"/>
          </p:cNvSpPr>
          <p:nvPr>
            <p:ph type="sldImg"/>
          </p:nvPr>
        </p:nvSpPr>
        <p:spPr>
          <a:xfrm>
            <a:off x="1125538" y="688975"/>
            <a:ext cx="4535487" cy="34004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04352" y="4323301"/>
            <a:ext cx="4967654" cy="4088679"/>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7300915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29000" y="90944"/>
            <a:ext cx="2784475" cy="215444"/>
          </a:xfrm>
          <a:ln/>
        </p:spPr>
        <p:txBody>
          <a:bodyPr/>
          <a:lstStyle/>
          <a:p>
            <a:r>
              <a:rPr lang="en-US" altLang="en-US"/>
              <a:t>doc.: IEEE 802.15-&lt;doc#&gt;</a:t>
            </a:r>
          </a:p>
        </p:txBody>
      </p:sp>
      <p:sp>
        <p:nvSpPr>
          <p:cNvPr id="5" name="Rectangle 3"/>
          <p:cNvSpPr>
            <a:spLocks noGrp="1" noChangeArrowheads="1"/>
          </p:cNvSpPr>
          <p:nvPr>
            <p:ph type="dt" idx="1"/>
          </p:nvPr>
        </p:nvSpPr>
        <p:spPr>
          <a:xfrm>
            <a:off x="646113" y="90944"/>
            <a:ext cx="2708275" cy="215444"/>
          </a:xfrm>
          <a:ln/>
        </p:spPr>
        <p:txBody>
          <a:bodyPr/>
          <a:lstStyle/>
          <a:p>
            <a:r>
              <a:rPr lang="en-US" altLang="en-US"/>
              <a:t>&lt;month year&gt;</a:t>
            </a:r>
          </a:p>
        </p:txBody>
      </p:sp>
      <p:sp>
        <p:nvSpPr>
          <p:cNvPr id="6" name="Rectangle 6"/>
          <p:cNvSpPr>
            <a:spLocks noGrp="1" noChangeArrowheads="1"/>
          </p:cNvSpPr>
          <p:nvPr>
            <p:ph type="ftr" sz="quarter" idx="4"/>
          </p:nvPr>
        </p:nvSpPr>
        <p:spPr>
          <a:xfrm>
            <a:off x="3730625" y="8853488"/>
            <a:ext cx="2482850" cy="184666"/>
          </a:xfrm>
          <a:ln/>
        </p:spPr>
        <p:txBody>
          <a:bodyPr/>
          <a:lstStyle/>
          <a:p>
            <a:pPr lvl="4"/>
            <a:r>
              <a:rPr lang="en-US" altLang="en-US"/>
              <a:t>&lt;author&gt;, &lt;company&gt;</a:t>
            </a:r>
          </a:p>
        </p:txBody>
      </p:sp>
      <p:sp>
        <p:nvSpPr>
          <p:cNvPr id="7" name="Rectangle 7"/>
          <p:cNvSpPr>
            <a:spLocks noGrp="1" noChangeArrowheads="1"/>
          </p:cNvSpPr>
          <p:nvPr>
            <p:ph type="sldNum" sz="quarter" idx="5"/>
          </p:nvPr>
        </p:nvSpPr>
        <p:spPr>
          <a:xfrm>
            <a:off x="2901950" y="8853488"/>
            <a:ext cx="792163" cy="184666"/>
          </a:xfrm>
          <a:ln/>
        </p:spPr>
        <p:txBody>
          <a:bodyPr/>
          <a:lstStyle/>
          <a:p>
            <a:r>
              <a:rPr lang="en-US" altLang="en-US"/>
              <a:t>Page </a:t>
            </a:r>
            <a:fld id="{9D61A51C-4DA0-4BB6-9D36-652D58FC4E00}" type="slidenum">
              <a:rPr lang="en-US" altLang="en-US"/>
              <a:pPr/>
              <a:t>44</a:t>
            </a:fld>
            <a:endParaRPr lang="en-US" altLang="en-US"/>
          </a:p>
        </p:txBody>
      </p:sp>
      <p:sp>
        <p:nvSpPr>
          <p:cNvPr id="24578" name="Rectangle 2"/>
          <p:cNvSpPr>
            <a:spLocks noGrp="1" noRot="1" noChangeAspect="1" noChangeArrowheads="1" noTextEdit="1"/>
          </p:cNvSpPr>
          <p:nvPr>
            <p:ph type="sldImg"/>
          </p:nvPr>
        </p:nvSpPr>
        <p:spPr>
          <a:xfrm>
            <a:off x="1150938" y="690563"/>
            <a:ext cx="4556125" cy="3417887"/>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3461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29000" y="90944"/>
            <a:ext cx="2784475" cy="215444"/>
          </a:xfrm>
          <a:ln/>
        </p:spPr>
        <p:txBody>
          <a:bodyPr/>
          <a:lstStyle/>
          <a:p>
            <a:r>
              <a:rPr lang="en-US" altLang="en-US"/>
              <a:t>doc.: IEEE 802.15-&lt;doc#&gt;</a:t>
            </a:r>
          </a:p>
        </p:txBody>
      </p:sp>
      <p:sp>
        <p:nvSpPr>
          <p:cNvPr id="5" name="Rectangle 3"/>
          <p:cNvSpPr>
            <a:spLocks noGrp="1" noChangeArrowheads="1"/>
          </p:cNvSpPr>
          <p:nvPr>
            <p:ph type="dt" idx="1"/>
          </p:nvPr>
        </p:nvSpPr>
        <p:spPr>
          <a:xfrm>
            <a:off x="646113" y="90944"/>
            <a:ext cx="2708275" cy="215444"/>
          </a:xfrm>
          <a:ln/>
        </p:spPr>
        <p:txBody>
          <a:bodyPr/>
          <a:lstStyle/>
          <a:p>
            <a:r>
              <a:rPr lang="en-US" altLang="en-US"/>
              <a:t>&lt;month year&gt;</a:t>
            </a:r>
          </a:p>
        </p:txBody>
      </p:sp>
      <p:sp>
        <p:nvSpPr>
          <p:cNvPr id="6" name="Rectangle 6"/>
          <p:cNvSpPr>
            <a:spLocks noGrp="1" noChangeArrowheads="1"/>
          </p:cNvSpPr>
          <p:nvPr>
            <p:ph type="ftr" sz="quarter" idx="4"/>
          </p:nvPr>
        </p:nvSpPr>
        <p:spPr>
          <a:xfrm>
            <a:off x="3730625" y="8853488"/>
            <a:ext cx="2482850" cy="184666"/>
          </a:xfrm>
          <a:ln/>
        </p:spPr>
        <p:txBody>
          <a:bodyPr/>
          <a:lstStyle/>
          <a:p>
            <a:pPr lvl="4"/>
            <a:r>
              <a:rPr lang="en-US" altLang="en-US"/>
              <a:t>&lt;author&gt;, &lt;company&gt;</a:t>
            </a:r>
          </a:p>
        </p:txBody>
      </p:sp>
      <p:sp>
        <p:nvSpPr>
          <p:cNvPr id="7" name="Rectangle 7"/>
          <p:cNvSpPr>
            <a:spLocks noGrp="1" noChangeArrowheads="1"/>
          </p:cNvSpPr>
          <p:nvPr>
            <p:ph type="sldNum" sz="quarter" idx="5"/>
          </p:nvPr>
        </p:nvSpPr>
        <p:spPr>
          <a:xfrm>
            <a:off x="2901950" y="8853488"/>
            <a:ext cx="792163" cy="184666"/>
          </a:xfrm>
          <a:ln/>
        </p:spPr>
        <p:txBody>
          <a:bodyPr/>
          <a:lstStyle/>
          <a:p>
            <a:r>
              <a:rPr lang="en-US" altLang="en-US"/>
              <a:t>Page </a:t>
            </a:r>
            <a:fld id="{9D61A51C-4DA0-4BB6-9D36-652D58FC4E00}" type="slidenum">
              <a:rPr lang="en-US" altLang="en-US"/>
              <a:pPr/>
              <a:t>45</a:t>
            </a:fld>
            <a:endParaRPr lang="en-US" altLang="en-US"/>
          </a:p>
        </p:txBody>
      </p:sp>
      <p:sp>
        <p:nvSpPr>
          <p:cNvPr id="24578" name="Rectangle 2"/>
          <p:cNvSpPr>
            <a:spLocks noGrp="1" noRot="1" noChangeAspect="1" noChangeArrowheads="1" noTextEdit="1"/>
          </p:cNvSpPr>
          <p:nvPr>
            <p:ph type="sldImg"/>
          </p:nvPr>
        </p:nvSpPr>
        <p:spPr>
          <a:xfrm>
            <a:off x="1150938" y="690563"/>
            <a:ext cx="4556125" cy="3417887"/>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867394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29000" y="90944"/>
            <a:ext cx="2784475" cy="215444"/>
          </a:xfrm>
          <a:ln/>
        </p:spPr>
        <p:txBody>
          <a:bodyPr/>
          <a:lstStyle/>
          <a:p>
            <a:r>
              <a:rPr lang="en-US" altLang="en-US"/>
              <a:t>doc.: IEEE 802.15-&lt;doc#&gt;</a:t>
            </a:r>
          </a:p>
        </p:txBody>
      </p:sp>
      <p:sp>
        <p:nvSpPr>
          <p:cNvPr id="5" name="Rectangle 3"/>
          <p:cNvSpPr>
            <a:spLocks noGrp="1" noChangeArrowheads="1"/>
          </p:cNvSpPr>
          <p:nvPr>
            <p:ph type="dt" idx="1"/>
          </p:nvPr>
        </p:nvSpPr>
        <p:spPr>
          <a:xfrm>
            <a:off x="646113" y="90944"/>
            <a:ext cx="2708275" cy="215444"/>
          </a:xfrm>
          <a:ln/>
        </p:spPr>
        <p:txBody>
          <a:bodyPr/>
          <a:lstStyle/>
          <a:p>
            <a:r>
              <a:rPr lang="en-US" altLang="en-US"/>
              <a:t>&lt;month year&gt;</a:t>
            </a:r>
          </a:p>
        </p:txBody>
      </p:sp>
      <p:sp>
        <p:nvSpPr>
          <p:cNvPr id="6" name="Rectangle 6"/>
          <p:cNvSpPr>
            <a:spLocks noGrp="1" noChangeArrowheads="1"/>
          </p:cNvSpPr>
          <p:nvPr>
            <p:ph type="ftr" sz="quarter" idx="4"/>
          </p:nvPr>
        </p:nvSpPr>
        <p:spPr>
          <a:xfrm>
            <a:off x="3730625" y="8853488"/>
            <a:ext cx="2482850" cy="184666"/>
          </a:xfrm>
          <a:ln/>
        </p:spPr>
        <p:txBody>
          <a:bodyPr/>
          <a:lstStyle/>
          <a:p>
            <a:pPr lvl="4"/>
            <a:r>
              <a:rPr lang="en-US" altLang="en-US"/>
              <a:t>&lt;author&gt;, &lt;company&gt;</a:t>
            </a:r>
          </a:p>
        </p:txBody>
      </p:sp>
      <p:sp>
        <p:nvSpPr>
          <p:cNvPr id="7" name="Rectangle 7"/>
          <p:cNvSpPr>
            <a:spLocks noGrp="1" noChangeArrowheads="1"/>
          </p:cNvSpPr>
          <p:nvPr>
            <p:ph type="sldNum" sz="quarter" idx="5"/>
          </p:nvPr>
        </p:nvSpPr>
        <p:spPr>
          <a:xfrm>
            <a:off x="2901950" y="8853488"/>
            <a:ext cx="792163" cy="184666"/>
          </a:xfrm>
          <a:ln/>
        </p:spPr>
        <p:txBody>
          <a:bodyPr/>
          <a:lstStyle/>
          <a:p>
            <a:r>
              <a:rPr lang="en-US" altLang="en-US"/>
              <a:t>Page </a:t>
            </a:r>
            <a:fld id="{9D61A51C-4DA0-4BB6-9D36-652D58FC4E00}" type="slidenum">
              <a:rPr lang="en-US" altLang="en-US"/>
              <a:pPr/>
              <a:t>47</a:t>
            </a:fld>
            <a:endParaRPr lang="en-US" altLang="en-US"/>
          </a:p>
        </p:txBody>
      </p:sp>
      <p:sp>
        <p:nvSpPr>
          <p:cNvPr id="24578" name="Rectangle 2"/>
          <p:cNvSpPr>
            <a:spLocks noGrp="1" noRot="1" noChangeAspect="1" noChangeArrowheads="1" noTextEdit="1"/>
          </p:cNvSpPr>
          <p:nvPr>
            <p:ph type="sldImg"/>
          </p:nvPr>
        </p:nvSpPr>
        <p:spPr>
          <a:xfrm>
            <a:off x="1150938" y="690563"/>
            <a:ext cx="4556125" cy="3417887"/>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2506409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51</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51</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53</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53</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56</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56</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57</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57</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59</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59</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60</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60</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a:noFill/>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a:noFill/>
        </p:spPr>
        <p:txBody>
          <a:bodyPr/>
          <a:lstStyle>
            <a:lvl1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5pPr>
            <a:lvl6pPr marL="248140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6pPr>
            <a:lvl7pPr marL="293257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7pPr>
            <a:lvl8pPr marL="338373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8pPr>
            <a:lvl9pPr marL="383490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18</a:t>
            </a:fld>
            <a:endParaRPr lang="en-US" altLang="en-US" sz="2400"/>
          </a:p>
        </p:txBody>
      </p:sp>
      <p:sp>
        <p:nvSpPr>
          <p:cNvPr id="22529" name="Text Box 1"/>
          <p:cNvSpPr txBox="1">
            <a:spLocks noChangeArrowheads="1"/>
          </p:cNvSpPr>
          <p:nvPr/>
        </p:nvSpPr>
        <p:spPr bwMode="auto">
          <a:xfrm>
            <a:off x="639013" y="89566"/>
            <a:ext cx="2678514"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870061" y="8810838"/>
            <a:ext cx="783458"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18</a:t>
            </a:fld>
            <a:endParaRPr lang="en-US" altLang="en-US"/>
          </a:p>
        </p:txBody>
      </p:sp>
      <p:sp>
        <p:nvSpPr>
          <p:cNvPr id="22531" name="Text Box 3"/>
          <p:cNvSpPr>
            <a:spLocks noGrp="1" noRot="1" noChangeAspect="1" noChangeArrowheads="1" noTextEdit="1"/>
          </p:cNvSpPr>
          <p:nvPr>
            <p:ph type="sldImg"/>
          </p:nvPr>
        </p:nvSpPr>
        <p:spPr>
          <a:xfrm>
            <a:off x="1117880" y="688225"/>
            <a:ext cx="4551590" cy="3400454"/>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04352" y="4323301"/>
            <a:ext cx="4967654" cy="4088679"/>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629503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61</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61</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62</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62</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defRPr/>
            </a:pPr>
            <a:r>
              <a:rPr lang="en-GB" dirty="0">
                <a:latin typeface="Times New Roman" charset="0"/>
                <a:ea typeface="ＭＳ Ｐゴシック" charset="0"/>
                <a:cs typeface="ＭＳ Ｐゴシック" charset="0"/>
              </a:rPr>
              <a:t>Sincere thanks</a:t>
            </a:r>
            <a:r>
              <a:rPr lang="en-GB" baseline="0" dirty="0">
                <a:latin typeface="Times New Roman" charset="0"/>
                <a:ea typeface="ＭＳ Ｐゴシック" charset="0"/>
                <a:cs typeface="ＭＳ Ｐゴシック" charset="0"/>
              </a:rPr>
              <a:t> to Charley and Yokota-san: </a:t>
            </a:r>
            <a:r>
              <a:rPr lang="en-GB" dirty="0">
                <a:latin typeface="Times New Roman" charset="0"/>
                <a:ea typeface="ＭＳ Ｐゴシック" charset="0"/>
                <a:cs typeface="ＭＳ Ｐゴシック" charset="0"/>
              </a:rPr>
              <a:t>ah-</a:t>
            </a:r>
            <a:r>
              <a:rPr lang="en-GB" dirty="0" err="1">
                <a:latin typeface="Times New Roman" charset="0"/>
                <a:ea typeface="ＭＳ Ｐゴシック" charset="0"/>
                <a:cs typeface="ＭＳ Ｐゴシック" charset="0"/>
              </a:rPr>
              <a:t>ree</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gah-toh-oo</a:t>
            </a:r>
            <a:r>
              <a:rPr lang="en-GB" dirty="0">
                <a:latin typeface="Times New Roman" charset="0"/>
                <a:ea typeface="ＭＳ Ｐゴシック" charset="0"/>
                <a:cs typeface="ＭＳ Ｐゴシック" charset="0"/>
              </a:rPr>
              <a:t> go-</a:t>
            </a:r>
            <a:r>
              <a:rPr lang="en-GB" dirty="0" err="1">
                <a:latin typeface="Times New Roman" charset="0"/>
                <a:ea typeface="ＭＳ Ｐゴシック" charset="0"/>
                <a:cs typeface="ＭＳ Ｐゴシック" charset="0"/>
              </a:rPr>
              <a:t>za</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ee</a:t>
            </a:r>
            <a:r>
              <a:rPr lang="en-GB" dirty="0">
                <a:latin typeface="Times New Roman" charset="0"/>
                <a:ea typeface="ＭＳ Ｐゴシック" charset="0"/>
                <a:cs typeface="ＭＳ Ｐゴシック" charset="0"/>
              </a:rPr>
              <a:t>-ma-</a:t>
            </a:r>
            <a:r>
              <a:rPr lang="en-GB" dirty="0" err="1">
                <a:latin typeface="Times New Roman" charset="0"/>
                <a:ea typeface="ＭＳ Ｐゴシック" charset="0"/>
                <a:cs typeface="ＭＳ Ｐゴシック" charset="0"/>
              </a:rPr>
              <a:t>shi</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63</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63</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defRPr/>
            </a:pPr>
            <a:r>
              <a:rPr lang="en-GB" dirty="0">
                <a:latin typeface="Times New Roman" charset="0"/>
                <a:ea typeface="ＭＳ Ｐゴシック" charset="0"/>
                <a:cs typeface="ＭＳ Ｐゴシック" charset="0"/>
              </a:rPr>
              <a:t>Sincere thanks</a:t>
            </a:r>
            <a:r>
              <a:rPr lang="en-GB" baseline="0" dirty="0">
                <a:latin typeface="Times New Roman" charset="0"/>
                <a:ea typeface="ＭＳ Ｐゴシック" charset="0"/>
                <a:cs typeface="ＭＳ Ｐゴシック" charset="0"/>
              </a:rPr>
              <a:t> to Charley and Yokota-san: </a:t>
            </a:r>
            <a:r>
              <a:rPr lang="en-GB" dirty="0">
                <a:latin typeface="Times New Roman" charset="0"/>
                <a:ea typeface="ＭＳ Ｐゴシック" charset="0"/>
                <a:cs typeface="ＭＳ Ｐゴシック" charset="0"/>
              </a:rPr>
              <a:t>ah-</a:t>
            </a:r>
            <a:r>
              <a:rPr lang="en-GB" dirty="0" err="1">
                <a:latin typeface="Times New Roman" charset="0"/>
                <a:ea typeface="ＭＳ Ｐゴシック" charset="0"/>
                <a:cs typeface="ＭＳ Ｐゴシック" charset="0"/>
              </a:rPr>
              <a:t>ree</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gah-toh-oo</a:t>
            </a:r>
            <a:r>
              <a:rPr lang="en-GB" dirty="0">
                <a:latin typeface="Times New Roman" charset="0"/>
                <a:ea typeface="ＭＳ Ｐゴシック" charset="0"/>
                <a:cs typeface="ＭＳ Ｐゴシック" charset="0"/>
              </a:rPr>
              <a:t> go-</a:t>
            </a:r>
            <a:r>
              <a:rPr lang="en-GB" dirty="0" err="1">
                <a:latin typeface="Times New Roman" charset="0"/>
                <a:ea typeface="ＭＳ Ｐゴシック" charset="0"/>
                <a:cs typeface="ＭＳ Ｐゴシック" charset="0"/>
              </a:rPr>
              <a:t>za</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ee</a:t>
            </a:r>
            <a:r>
              <a:rPr lang="en-GB" dirty="0">
                <a:latin typeface="Times New Roman" charset="0"/>
                <a:ea typeface="ＭＳ Ｐゴシック" charset="0"/>
                <a:cs typeface="ＭＳ Ｐゴシック" charset="0"/>
              </a:rPr>
              <a:t>-ma-</a:t>
            </a:r>
            <a:r>
              <a:rPr lang="en-GB" dirty="0" err="1">
                <a:latin typeface="Times New Roman" charset="0"/>
                <a:ea typeface="ＭＳ Ｐゴシック" charset="0"/>
                <a:cs typeface="ＭＳ Ｐゴシック" charset="0"/>
              </a:rPr>
              <a:t>shi</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64</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64</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65</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65</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66</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66</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3429000" y="90944"/>
            <a:ext cx="27844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doc.: IEEE 802.11-15/0496r1</a:t>
            </a:r>
          </a:p>
        </p:txBody>
      </p:sp>
      <p:sp>
        <p:nvSpPr>
          <p:cNvPr id="16387"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May 2015</a:t>
            </a:r>
          </a:p>
        </p:txBody>
      </p:sp>
      <p:sp>
        <p:nvSpPr>
          <p:cNvPr id="16388" name="Rectangle 6"/>
          <p:cNvSpPr>
            <a:spLocks noGrp="1" noChangeArrowheads="1"/>
          </p:cNvSpPr>
          <p:nvPr>
            <p:ph type="ftr" sz="quarter" idx="4"/>
          </p:nvPr>
        </p:nvSpPr>
        <p:spPr>
          <a:xfrm>
            <a:off x="3730625" y="8853488"/>
            <a:ext cx="248285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374" indent="-338374"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1165"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0233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5349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0466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5582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67</a:t>
            </a:fld>
            <a:endParaRPr lang="en-US" altLang="en-US" smtClean="0"/>
          </a:p>
        </p:txBody>
      </p:sp>
      <p:sp>
        <p:nvSpPr>
          <p:cNvPr id="16390" name="Rectangle 2"/>
          <p:cNvSpPr>
            <a:spLocks noGrp="1" noRot="1" noChangeAspect="1" noChangeArrowheads="1" noTextEdit="1"/>
          </p:cNvSpPr>
          <p:nvPr>
            <p:ph type="sldImg"/>
          </p:nvPr>
        </p:nvSpPr>
        <p:spPr>
          <a:xfrm>
            <a:off x="1150938" y="690563"/>
            <a:ext cx="4556125" cy="3417887"/>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3962819" y="91129"/>
            <a:ext cx="2249889" cy="215444"/>
          </a:xfrm>
        </p:spPr>
        <p:txBody>
          <a:bodyPr/>
          <a:lstStyle>
            <a:lvl1pPr defTabSz="921128" eaLnBrk="0" hangingPunct="0">
              <a:defRPr sz="1200">
                <a:solidFill>
                  <a:schemeClr val="tx1"/>
                </a:solidFill>
                <a:latin typeface="Times New Roman" pitchFamily="18" charset="0"/>
              </a:defRPr>
            </a:lvl1pPr>
            <a:lvl2pPr marL="733143" indent="-281978" defTabSz="921128" eaLnBrk="0" hangingPunct="0">
              <a:defRPr sz="1200">
                <a:solidFill>
                  <a:schemeClr val="tx1"/>
                </a:solidFill>
                <a:latin typeface="Times New Roman" pitchFamily="18" charset="0"/>
              </a:defRPr>
            </a:lvl2pPr>
            <a:lvl3pPr marL="1127912" indent="-225582" defTabSz="921128" eaLnBrk="0" hangingPunct="0">
              <a:defRPr sz="1200">
                <a:solidFill>
                  <a:schemeClr val="tx1"/>
                </a:solidFill>
                <a:latin typeface="Times New Roman" pitchFamily="18" charset="0"/>
              </a:defRPr>
            </a:lvl3pPr>
            <a:lvl4pPr marL="1579077" indent="-225582" defTabSz="921128" eaLnBrk="0" hangingPunct="0">
              <a:defRPr sz="1200">
                <a:solidFill>
                  <a:schemeClr val="tx1"/>
                </a:solidFill>
                <a:latin typeface="Times New Roman" pitchFamily="18" charset="0"/>
              </a:defRPr>
            </a:lvl4pPr>
            <a:lvl5pPr marL="2030242" indent="-225582" defTabSz="921128" eaLnBrk="0" hangingPunct="0">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46863" y="91129"/>
            <a:ext cx="1174401" cy="215444"/>
          </a:xfrm>
        </p:spPr>
        <p:txBody>
          <a:bodyPr/>
          <a:lstStyle>
            <a:lvl1pPr defTabSz="921128" eaLnBrk="0" hangingPunct="0">
              <a:defRPr sz="1200">
                <a:solidFill>
                  <a:schemeClr val="tx1"/>
                </a:solidFill>
                <a:latin typeface="Times New Roman" pitchFamily="18" charset="0"/>
              </a:defRPr>
            </a:lvl1pPr>
            <a:lvl2pPr marL="733143" indent="-281978" defTabSz="921128" eaLnBrk="0" hangingPunct="0">
              <a:defRPr sz="1200">
                <a:solidFill>
                  <a:schemeClr val="tx1"/>
                </a:solidFill>
                <a:latin typeface="Times New Roman" pitchFamily="18" charset="0"/>
              </a:defRPr>
            </a:lvl2pPr>
            <a:lvl3pPr marL="1127912" indent="-225582" defTabSz="921128" eaLnBrk="0" hangingPunct="0">
              <a:defRPr sz="1200">
                <a:solidFill>
                  <a:schemeClr val="tx1"/>
                </a:solidFill>
                <a:latin typeface="Times New Roman" pitchFamily="18" charset="0"/>
              </a:defRPr>
            </a:lvl3pPr>
            <a:lvl4pPr marL="1579077" indent="-225582" defTabSz="921128" eaLnBrk="0" hangingPunct="0">
              <a:defRPr sz="1200">
                <a:solidFill>
                  <a:schemeClr val="tx1"/>
                </a:solidFill>
                <a:latin typeface="Times New Roman" pitchFamily="18" charset="0"/>
              </a:defRPr>
            </a:lvl4pPr>
            <a:lvl5pPr marL="2030242" indent="-225582" defTabSz="921128" eaLnBrk="0" hangingPunct="0">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43376" y="8853069"/>
            <a:ext cx="2069332" cy="369332"/>
          </a:xfrm>
        </p:spPr>
        <p:txBody>
          <a:bodyPr/>
          <a:lstStyle>
            <a:lvl1pPr marL="338374" indent="-338374" defTabSz="921128" eaLnBrk="0" hangingPunct="0">
              <a:defRPr sz="1200">
                <a:solidFill>
                  <a:schemeClr val="tx1"/>
                </a:solidFill>
                <a:latin typeface="Times New Roman" pitchFamily="18" charset="0"/>
              </a:defRPr>
            </a:lvl1pPr>
            <a:lvl2pPr marL="733143" indent="-281978" defTabSz="921128" eaLnBrk="0" hangingPunct="0">
              <a:defRPr sz="1200">
                <a:solidFill>
                  <a:schemeClr val="tx1"/>
                </a:solidFill>
                <a:latin typeface="Times New Roman" pitchFamily="18" charset="0"/>
              </a:defRPr>
            </a:lvl2pPr>
            <a:lvl3pPr marL="1127912" indent="-225582" defTabSz="921128" eaLnBrk="0" hangingPunct="0">
              <a:defRPr sz="1200">
                <a:solidFill>
                  <a:schemeClr val="tx1"/>
                </a:solidFill>
                <a:latin typeface="Times New Roman" pitchFamily="18" charset="0"/>
              </a:defRPr>
            </a:lvl3pPr>
            <a:lvl4pPr marL="1579077" indent="-225582" defTabSz="921128" eaLnBrk="0" hangingPunct="0">
              <a:defRPr sz="1200">
                <a:solidFill>
                  <a:schemeClr val="tx1"/>
                </a:solidFill>
                <a:latin typeface="Times New Roman" pitchFamily="18" charset="0"/>
              </a:defRPr>
            </a:lvl4pPr>
            <a:lvl5pPr marL="451165" defTabSz="921128" eaLnBrk="0" hangingPunct="0">
              <a:defRPr sz="1200">
                <a:solidFill>
                  <a:schemeClr val="tx1"/>
                </a:solidFill>
                <a:latin typeface="Times New Roman" pitchFamily="18" charset="0"/>
              </a:defRPr>
            </a:lvl5pPr>
            <a:lvl6pPr marL="902330" defTabSz="921128" eaLnBrk="0" fontAlgn="base" hangingPunct="0">
              <a:spcBef>
                <a:spcPct val="0"/>
              </a:spcBef>
              <a:spcAft>
                <a:spcPct val="0"/>
              </a:spcAft>
              <a:defRPr sz="1200">
                <a:solidFill>
                  <a:schemeClr val="tx1"/>
                </a:solidFill>
                <a:latin typeface="Times New Roman" pitchFamily="18" charset="0"/>
              </a:defRPr>
            </a:lvl6pPr>
            <a:lvl7pPr marL="1353495" defTabSz="921128" eaLnBrk="0" fontAlgn="base" hangingPunct="0">
              <a:spcBef>
                <a:spcPct val="0"/>
              </a:spcBef>
              <a:spcAft>
                <a:spcPct val="0"/>
              </a:spcAft>
              <a:defRPr sz="1200">
                <a:solidFill>
                  <a:schemeClr val="tx1"/>
                </a:solidFill>
                <a:latin typeface="Times New Roman" pitchFamily="18" charset="0"/>
              </a:defRPr>
            </a:lvl7pPr>
            <a:lvl8pPr marL="1804660" defTabSz="921128" eaLnBrk="0" fontAlgn="base" hangingPunct="0">
              <a:spcBef>
                <a:spcPct val="0"/>
              </a:spcBef>
              <a:spcAft>
                <a:spcPct val="0"/>
              </a:spcAft>
              <a:defRPr sz="1200">
                <a:solidFill>
                  <a:schemeClr val="tx1"/>
                </a:solidFill>
                <a:latin typeface="Times New Roman" pitchFamily="18" charset="0"/>
              </a:defRPr>
            </a:lvl8pPr>
            <a:lvl9pPr marL="2255825" defTabSz="921128"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284555" y="8853069"/>
            <a:ext cx="409785"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68</a:t>
            </a:fld>
            <a:endParaRPr lang="en-US" altLang="en-US" smtClean="0"/>
          </a:p>
        </p:txBody>
      </p:sp>
      <p:sp>
        <p:nvSpPr>
          <p:cNvPr id="18438" name="Rectangle 2"/>
          <p:cNvSpPr>
            <a:spLocks noGrp="1" noRot="1" noChangeAspect="1" noChangeArrowheads="1" noTextEdit="1"/>
          </p:cNvSpPr>
          <p:nvPr>
            <p:ph type="sldImg"/>
          </p:nvPr>
        </p:nvSpPr>
        <p:spPr>
          <a:xfrm>
            <a:off x="1150938" y="690563"/>
            <a:ext cx="4556125" cy="3417887"/>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993" rIns="93993"/>
          <a:lstStyle/>
          <a:p>
            <a:endParaRPr lang="en-US" alt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0938" y="690563"/>
            <a:ext cx="4556125" cy="3417887"/>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3429000" y="90944"/>
            <a:ext cx="2784475" cy="215444"/>
          </a:xfrm>
        </p:spPr>
        <p:txBody>
          <a:bodyPr/>
          <a:lstStyle/>
          <a:p>
            <a:pPr>
              <a:defRPr/>
            </a:pPr>
            <a:r>
              <a:rPr lang="en-US"/>
              <a:t>doc.: IEEE 802.11-15/0496r1</a:t>
            </a:r>
          </a:p>
        </p:txBody>
      </p:sp>
      <p:sp>
        <p:nvSpPr>
          <p:cNvPr id="5" name="Date Placeholder 4"/>
          <p:cNvSpPr>
            <a:spLocks noGrp="1"/>
          </p:cNvSpPr>
          <p:nvPr>
            <p:ph type="dt" sz="quarter" idx="1"/>
          </p:nvPr>
        </p:nvSpPr>
        <p:spPr>
          <a:xfrm>
            <a:off x="646113" y="90944"/>
            <a:ext cx="2708275" cy="215444"/>
          </a:xfrm>
        </p:spPr>
        <p:txBody>
          <a:bodyPr/>
          <a:lstStyle/>
          <a:p>
            <a:pPr>
              <a:defRPr/>
            </a:pPr>
            <a:r>
              <a:rPr lang="en-US"/>
              <a:t>May 2015</a:t>
            </a:r>
          </a:p>
        </p:txBody>
      </p:sp>
      <p:sp>
        <p:nvSpPr>
          <p:cNvPr id="6" name="Footer Placeholder 5"/>
          <p:cNvSpPr>
            <a:spLocks noGrp="1"/>
          </p:cNvSpPr>
          <p:nvPr>
            <p:ph type="ftr" sz="quarter" idx="4"/>
          </p:nvPr>
        </p:nvSpPr>
        <p:spPr>
          <a:xfrm>
            <a:off x="3730625" y="8853488"/>
            <a:ext cx="2482850" cy="369332"/>
          </a:xfrm>
        </p:spPr>
        <p:txBody>
          <a:bodyPr/>
          <a:lstStyle/>
          <a:p>
            <a:pPr lvl="4">
              <a:defRPr/>
            </a:pPr>
            <a:r>
              <a:rPr lang="en-US"/>
              <a:t>Edward Au (Marvell Semiconductor)</a:t>
            </a:r>
          </a:p>
        </p:txBody>
      </p:sp>
      <p:sp>
        <p:nvSpPr>
          <p:cNvPr id="28679" name="Slide Number Placeholder 6"/>
          <p:cNvSpPr>
            <a:spLocks noGrp="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69</a:t>
            </a:fld>
            <a:endParaRPr lang="en-US" alt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0938" y="690563"/>
            <a:ext cx="4556125" cy="3417887"/>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3429000" y="90944"/>
            <a:ext cx="2784475" cy="215444"/>
          </a:xfrm>
        </p:spPr>
        <p:txBody>
          <a:bodyPr/>
          <a:lstStyle/>
          <a:p>
            <a:pPr>
              <a:defRPr/>
            </a:pPr>
            <a:r>
              <a:rPr lang="en-US"/>
              <a:t>doc.: IEEE 802.11-15/0496r1</a:t>
            </a:r>
          </a:p>
        </p:txBody>
      </p:sp>
      <p:sp>
        <p:nvSpPr>
          <p:cNvPr id="5" name="Date Placeholder 4"/>
          <p:cNvSpPr>
            <a:spLocks noGrp="1"/>
          </p:cNvSpPr>
          <p:nvPr>
            <p:ph type="dt" sz="quarter" idx="1"/>
          </p:nvPr>
        </p:nvSpPr>
        <p:spPr>
          <a:xfrm>
            <a:off x="646113" y="90944"/>
            <a:ext cx="2708275" cy="215444"/>
          </a:xfrm>
        </p:spPr>
        <p:txBody>
          <a:bodyPr/>
          <a:lstStyle/>
          <a:p>
            <a:pPr>
              <a:defRPr/>
            </a:pPr>
            <a:r>
              <a:rPr lang="en-US"/>
              <a:t>May 2015</a:t>
            </a:r>
          </a:p>
        </p:txBody>
      </p:sp>
      <p:sp>
        <p:nvSpPr>
          <p:cNvPr id="6" name="Footer Placeholder 5"/>
          <p:cNvSpPr>
            <a:spLocks noGrp="1"/>
          </p:cNvSpPr>
          <p:nvPr>
            <p:ph type="ftr" sz="quarter" idx="4"/>
          </p:nvPr>
        </p:nvSpPr>
        <p:spPr>
          <a:xfrm>
            <a:off x="3730625" y="8853488"/>
            <a:ext cx="2482850" cy="369332"/>
          </a:xfrm>
        </p:spPr>
        <p:txBody>
          <a:bodyPr/>
          <a:lstStyle/>
          <a:p>
            <a:pPr lvl="4">
              <a:defRPr/>
            </a:pPr>
            <a:r>
              <a:rPr lang="en-US"/>
              <a:t>Edward Au (Marvell Semiconductor)</a:t>
            </a:r>
          </a:p>
        </p:txBody>
      </p:sp>
      <p:sp>
        <p:nvSpPr>
          <p:cNvPr id="30727" name="Slide Number Placeholder 6"/>
          <p:cNvSpPr>
            <a:spLocks noGrp="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70</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a:noFill/>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a:noFill/>
        </p:spPr>
        <p:txBody>
          <a:bodyPr/>
          <a:lstStyle>
            <a:lvl1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5pPr>
            <a:lvl6pPr marL="248140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6pPr>
            <a:lvl7pPr marL="293257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7pPr>
            <a:lvl8pPr marL="338373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8pPr>
            <a:lvl9pPr marL="383490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19</a:t>
            </a:fld>
            <a:endParaRPr lang="en-US" altLang="en-US" sz="2400"/>
          </a:p>
        </p:txBody>
      </p:sp>
      <p:sp>
        <p:nvSpPr>
          <p:cNvPr id="22529" name="Text Box 1"/>
          <p:cNvSpPr txBox="1">
            <a:spLocks noChangeArrowheads="1"/>
          </p:cNvSpPr>
          <p:nvPr/>
        </p:nvSpPr>
        <p:spPr bwMode="auto">
          <a:xfrm>
            <a:off x="639013" y="89566"/>
            <a:ext cx="2678514"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870061" y="8810838"/>
            <a:ext cx="783458"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19</a:t>
            </a:fld>
            <a:endParaRPr lang="en-US" altLang="en-US"/>
          </a:p>
        </p:txBody>
      </p:sp>
      <p:sp>
        <p:nvSpPr>
          <p:cNvPr id="22531" name="Text Box 3"/>
          <p:cNvSpPr>
            <a:spLocks noGrp="1" noRot="1" noChangeAspect="1" noChangeArrowheads="1" noTextEdit="1"/>
          </p:cNvSpPr>
          <p:nvPr>
            <p:ph type="sldImg"/>
          </p:nvPr>
        </p:nvSpPr>
        <p:spPr>
          <a:xfrm>
            <a:off x="1117880" y="688225"/>
            <a:ext cx="4551590" cy="3400454"/>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04352" y="4323301"/>
            <a:ext cx="4967654" cy="4088679"/>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5212395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xfrm>
            <a:off x="3429000" y="90944"/>
            <a:ext cx="27844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doc.: IEEE 802.11-15/0496r1</a:t>
            </a:r>
          </a:p>
        </p:txBody>
      </p:sp>
      <p:sp>
        <p:nvSpPr>
          <p:cNvPr id="67587"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May 2015</a:t>
            </a:r>
          </a:p>
        </p:txBody>
      </p:sp>
      <p:sp>
        <p:nvSpPr>
          <p:cNvPr id="67588" name="Rectangle 6"/>
          <p:cNvSpPr>
            <a:spLocks noGrp="1" noChangeArrowheads="1"/>
          </p:cNvSpPr>
          <p:nvPr>
            <p:ph type="ftr" sz="quarter" idx="4"/>
          </p:nvPr>
        </p:nvSpPr>
        <p:spPr>
          <a:xfrm>
            <a:off x="3730625" y="8853488"/>
            <a:ext cx="248285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374" indent="-338374"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1165"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0233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5349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0466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5582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73</a:t>
            </a:fld>
            <a:endParaRPr lang="en-US" altLang="en-US" smtClean="0"/>
          </a:p>
        </p:txBody>
      </p:sp>
      <p:sp>
        <p:nvSpPr>
          <p:cNvPr id="67590" name="Rectangle 2"/>
          <p:cNvSpPr>
            <a:spLocks noGrp="1" noRot="1" noChangeAspect="1" noChangeArrowheads="1" noTextEdit="1"/>
          </p:cNvSpPr>
          <p:nvPr>
            <p:ph type="sldImg"/>
          </p:nvPr>
        </p:nvSpPr>
        <p:spPr>
          <a:xfrm>
            <a:off x="1150938" y="690563"/>
            <a:ext cx="4556125" cy="3417887"/>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3444710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xfrm>
            <a:off x="3429000" y="90944"/>
            <a:ext cx="27844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doc.: IEEE 802.11-15/0496r1</a:t>
            </a:r>
          </a:p>
        </p:txBody>
      </p:sp>
      <p:sp>
        <p:nvSpPr>
          <p:cNvPr id="67587"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May 2015</a:t>
            </a:r>
          </a:p>
        </p:txBody>
      </p:sp>
      <p:sp>
        <p:nvSpPr>
          <p:cNvPr id="67588" name="Rectangle 6"/>
          <p:cNvSpPr>
            <a:spLocks noGrp="1" noChangeArrowheads="1"/>
          </p:cNvSpPr>
          <p:nvPr>
            <p:ph type="ftr" sz="quarter" idx="4"/>
          </p:nvPr>
        </p:nvSpPr>
        <p:spPr>
          <a:xfrm>
            <a:off x="3730625" y="8853488"/>
            <a:ext cx="248285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374" indent="-338374"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1165"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0233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5349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0466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5582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74</a:t>
            </a:fld>
            <a:endParaRPr lang="en-US" altLang="en-US" smtClean="0"/>
          </a:p>
        </p:txBody>
      </p:sp>
      <p:sp>
        <p:nvSpPr>
          <p:cNvPr id="67590" name="Rectangle 2"/>
          <p:cNvSpPr>
            <a:spLocks noGrp="1" noRot="1" noChangeAspect="1" noChangeArrowheads="1" noTextEdit="1"/>
          </p:cNvSpPr>
          <p:nvPr>
            <p:ph type="sldImg"/>
          </p:nvPr>
        </p:nvSpPr>
        <p:spPr>
          <a:xfrm>
            <a:off x="1150938" y="690563"/>
            <a:ext cx="4556125" cy="3417887"/>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59822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xfrm>
            <a:off x="3429000" y="90944"/>
            <a:ext cx="27844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doc.: IEEE 802.11-15/0496r1</a:t>
            </a:r>
          </a:p>
        </p:txBody>
      </p:sp>
      <p:sp>
        <p:nvSpPr>
          <p:cNvPr id="59395"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May 2015</a:t>
            </a:r>
          </a:p>
        </p:txBody>
      </p:sp>
      <p:sp>
        <p:nvSpPr>
          <p:cNvPr id="59396" name="Rectangle 6"/>
          <p:cNvSpPr>
            <a:spLocks noGrp="1" noChangeArrowheads="1"/>
          </p:cNvSpPr>
          <p:nvPr>
            <p:ph type="ftr" sz="quarter" idx="4"/>
          </p:nvPr>
        </p:nvSpPr>
        <p:spPr>
          <a:xfrm>
            <a:off x="3730625" y="8853488"/>
            <a:ext cx="248285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374" indent="-338374"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1165"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0233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5349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0466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5582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75</a:t>
            </a:fld>
            <a:endParaRPr lang="en-US" altLang="en-US" smtClean="0"/>
          </a:p>
        </p:txBody>
      </p:sp>
      <p:sp>
        <p:nvSpPr>
          <p:cNvPr id="59398" name="Rectangle 2"/>
          <p:cNvSpPr>
            <a:spLocks noGrp="1" noRot="1" noChangeAspect="1" noChangeArrowheads="1" noTextEdit="1"/>
          </p:cNvSpPr>
          <p:nvPr>
            <p:ph type="sldImg"/>
          </p:nvPr>
        </p:nvSpPr>
        <p:spPr>
          <a:xfrm>
            <a:off x="1150938" y="690563"/>
            <a:ext cx="4556125" cy="3417887"/>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3364641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xfrm>
            <a:off x="3429000" y="90944"/>
            <a:ext cx="27844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doc.: IEEE 802.11-15/0496r1</a:t>
            </a:r>
          </a:p>
        </p:txBody>
      </p:sp>
      <p:sp>
        <p:nvSpPr>
          <p:cNvPr id="59395"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May 2015</a:t>
            </a:r>
          </a:p>
        </p:txBody>
      </p:sp>
      <p:sp>
        <p:nvSpPr>
          <p:cNvPr id="59396" name="Rectangle 6"/>
          <p:cNvSpPr>
            <a:spLocks noGrp="1" noChangeArrowheads="1"/>
          </p:cNvSpPr>
          <p:nvPr>
            <p:ph type="ftr" sz="quarter" idx="4"/>
          </p:nvPr>
        </p:nvSpPr>
        <p:spPr>
          <a:xfrm>
            <a:off x="3730625" y="8853488"/>
            <a:ext cx="248285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374" indent="-338374"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1165"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0233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5349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0466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5582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76</a:t>
            </a:fld>
            <a:endParaRPr lang="en-US" altLang="en-US" smtClean="0"/>
          </a:p>
        </p:txBody>
      </p:sp>
      <p:sp>
        <p:nvSpPr>
          <p:cNvPr id="59398" name="Rectangle 2"/>
          <p:cNvSpPr>
            <a:spLocks noGrp="1" noRot="1" noChangeAspect="1" noChangeArrowheads="1" noTextEdit="1"/>
          </p:cNvSpPr>
          <p:nvPr>
            <p:ph type="sldImg"/>
          </p:nvPr>
        </p:nvSpPr>
        <p:spPr>
          <a:xfrm>
            <a:off x="1150938" y="690563"/>
            <a:ext cx="4556125" cy="3417887"/>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2754912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0938" y="690563"/>
            <a:ext cx="4556125" cy="3417887"/>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78</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0938" y="690563"/>
            <a:ext cx="4556125" cy="34178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79</a:t>
            </a:fld>
            <a:endParaRPr kumimoji="1" lang="ja-JP" altLang="en-US" dirty="0"/>
          </a:p>
        </p:txBody>
      </p:sp>
    </p:spTree>
    <p:extLst>
      <p:ext uri="{BB962C8B-B14F-4D97-AF65-F5344CB8AC3E}">
        <p14:creationId xmlns:p14="http://schemas.microsoft.com/office/powerpoint/2010/main" val="234197609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0938" y="690563"/>
            <a:ext cx="4556125" cy="3417887"/>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80</a:t>
            </a:fld>
            <a:endParaRPr kumimoji="1" lang="ja-JP" altLang="en-US" dirty="0"/>
          </a:p>
        </p:txBody>
      </p:sp>
    </p:spTree>
    <p:extLst>
      <p:ext uri="{BB962C8B-B14F-4D97-AF65-F5344CB8AC3E}">
        <p14:creationId xmlns:p14="http://schemas.microsoft.com/office/powerpoint/2010/main" val="91128929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p:cNvSpPr>
            <a:spLocks noGrp="1" noRot="1" noChangeAspect="1" noTextEdit="1"/>
          </p:cNvSpPr>
          <p:nvPr>
            <p:ph type="sldImg"/>
          </p:nvPr>
        </p:nvSpPr>
        <p:spPr>
          <a:xfrm>
            <a:off x="914400" y="746125"/>
            <a:ext cx="4903788" cy="3678238"/>
          </a:xfrm>
          <a:ln/>
        </p:spPr>
      </p:sp>
      <p:sp>
        <p:nvSpPr>
          <p:cNvPr id="16387"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6388"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a:ea typeface="Arial Unicode MS" pitchFamily="50" charset="-128"/>
                <a:cs typeface="Arial Unicode MS" pitchFamily="50" charset="-128"/>
              </a:rPr>
              <a:t>07/12/10</a:t>
            </a:r>
          </a:p>
        </p:txBody>
      </p:sp>
      <p:sp>
        <p:nvSpPr>
          <p:cNvPr id="16389"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a:t>Page </a:t>
            </a:r>
            <a:fld id="{2F4B805F-D810-43AA-BCB8-F98361645603}" type="slidenum">
              <a:rPr lang="en-US" altLang="ja-JP" sz="2400" smtClean="0"/>
              <a:pPr eaLnBrk="1" hangingPunct="1">
                <a:spcBef>
                  <a:spcPct val="0"/>
                </a:spcBef>
              </a:pPr>
              <a:t>81</a:t>
            </a:fld>
            <a:endParaRPr lang="en-US" altLang="ja-JP" sz="2400"/>
          </a:p>
        </p:txBody>
      </p:sp>
    </p:spTree>
    <p:extLst>
      <p:ext uri="{BB962C8B-B14F-4D97-AF65-F5344CB8AC3E}">
        <p14:creationId xmlns:p14="http://schemas.microsoft.com/office/powerpoint/2010/main" val="286155052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0938" y="690563"/>
            <a:ext cx="4556125" cy="3417887"/>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82</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a:t>Page </a:t>
            </a:r>
            <a:fld id="{28B1BE53-0473-474E-A0A8-8E2CBAF09E75}" type="slidenum">
              <a:rPr lang="en-US" altLang="ja-JP" sz="2400" smtClean="0"/>
              <a:pPr eaLnBrk="1" hangingPunct="1">
                <a:spcBef>
                  <a:spcPct val="0"/>
                </a:spcBef>
              </a:pPr>
              <a:t>83</a:t>
            </a:fld>
            <a:endParaRPr lang="en-US" altLang="ja-JP" sz="2400"/>
          </a:p>
        </p:txBody>
      </p:sp>
    </p:spTree>
    <p:extLst>
      <p:ext uri="{BB962C8B-B14F-4D97-AF65-F5344CB8AC3E}">
        <p14:creationId xmlns:p14="http://schemas.microsoft.com/office/powerpoint/2010/main" val="40584533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a:noFill/>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a:noFill/>
        </p:spPr>
        <p:txBody>
          <a:bodyPr/>
          <a:lstStyle>
            <a:lvl1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5pPr>
            <a:lvl6pPr marL="248140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6pPr>
            <a:lvl7pPr marL="293257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7pPr>
            <a:lvl8pPr marL="338373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8pPr>
            <a:lvl9pPr marL="383490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21</a:t>
            </a:fld>
            <a:endParaRPr lang="en-US" altLang="en-US" sz="2400"/>
          </a:p>
        </p:txBody>
      </p:sp>
      <p:sp>
        <p:nvSpPr>
          <p:cNvPr id="22529" name="Text Box 1"/>
          <p:cNvSpPr txBox="1">
            <a:spLocks noChangeArrowheads="1"/>
          </p:cNvSpPr>
          <p:nvPr/>
        </p:nvSpPr>
        <p:spPr bwMode="auto">
          <a:xfrm>
            <a:off x="639013" y="89566"/>
            <a:ext cx="2678514"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870061" y="8810838"/>
            <a:ext cx="783458"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21</a:t>
            </a:fld>
            <a:endParaRPr lang="en-US" altLang="en-US"/>
          </a:p>
        </p:txBody>
      </p:sp>
      <p:sp>
        <p:nvSpPr>
          <p:cNvPr id="22531" name="Text Box 3"/>
          <p:cNvSpPr>
            <a:spLocks noGrp="1" noRot="1" noChangeAspect="1" noChangeArrowheads="1" noTextEdit="1"/>
          </p:cNvSpPr>
          <p:nvPr>
            <p:ph type="sldImg"/>
          </p:nvPr>
        </p:nvSpPr>
        <p:spPr>
          <a:xfrm>
            <a:off x="1117880" y="688225"/>
            <a:ext cx="4551590" cy="3400454"/>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04352" y="4323301"/>
            <a:ext cx="4967654" cy="4088679"/>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0938" y="690563"/>
            <a:ext cx="4556125" cy="341788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a:xfrm>
            <a:off x="3429000" y="90944"/>
            <a:ext cx="2784475" cy="215444"/>
          </a:xfrm>
        </p:spPr>
        <p:txBody>
          <a:bodyPr/>
          <a:lstStyle/>
          <a:p>
            <a:endParaRPr lang="en-US" altLang="ko-KR"/>
          </a:p>
        </p:txBody>
      </p:sp>
      <p:sp>
        <p:nvSpPr>
          <p:cNvPr id="5" name="날짜 개체 틀 4"/>
          <p:cNvSpPr>
            <a:spLocks noGrp="1"/>
          </p:cNvSpPr>
          <p:nvPr>
            <p:ph type="dt" idx="11"/>
          </p:nvPr>
        </p:nvSpPr>
        <p:spPr>
          <a:xfrm>
            <a:off x="646113" y="90944"/>
            <a:ext cx="2708275" cy="215444"/>
          </a:xfrm>
        </p:spPr>
        <p:txBody>
          <a:bodyPr/>
          <a:lstStyle/>
          <a:p>
            <a:fld id="{96B197B8-484B-437B-A405-C7D6A443CD1A}" type="datetime6">
              <a:rPr lang="en-US" altLang="ko-KR" smtClean="0"/>
              <a:pPr/>
              <a:t>November 18</a:t>
            </a:fld>
            <a:endParaRPr lang="en-US" altLang="ko-KR"/>
          </a:p>
        </p:txBody>
      </p:sp>
      <p:sp>
        <p:nvSpPr>
          <p:cNvPr id="6" name="슬라이드 번호 개체 틀 5"/>
          <p:cNvSpPr>
            <a:spLocks noGrp="1"/>
          </p:cNvSpPr>
          <p:nvPr>
            <p:ph type="sldNum" sz="quarter" idx="12"/>
          </p:nvPr>
        </p:nvSpPr>
        <p:spPr>
          <a:xfrm>
            <a:off x="2901950" y="8853488"/>
            <a:ext cx="792163" cy="184666"/>
          </a:xfrm>
        </p:spPr>
        <p:txBody>
          <a:bodyPr/>
          <a:lstStyle/>
          <a:p>
            <a:r>
              <a:rPr lang="en-US" altLang="ko-KR"/>
              <a:t>Page </a:t>
            </a:r>
            <a:fld id="{679384AA-EF33-45B7-8EFC-2D36269F1012}" type="slidenum">
              <a:rPr lang="en-US" altLang="ko-KR" smtClean="0"/>
              <a:pPr/>
              <a:t>84</a:t>
            </a:fld>
            <a:endParaRPr lang="en-US" altLang="ko-KR"/>
          </a:p>
        </p:txBody>
      </p:sp>
    </p:spTree>
    <p:extLst>
      <p:ext uri="{BB962C8B-B14F-4D97-AF65-F5344CB8AC3E}">
        <p14:creationId xmlns:p14="http://schemas.microsoft.com/office/powerpoint/2010/main" val="68650415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xfrm>
            <a:off x="646113" y="90944"/>
            <a:ext cx="2708275" cy="215444"/>
          </a:xfrm>
          <a:noFill/>
        </p:spPr>
        <p:txBody>
          <a:bodyPr/>
          <a:lstStyle/>
          <a:p>
            <a:fld id="{0ABCF9E2-B099-45B5-9F7C-BA0CA59BDA45}" type="datetime6">
              <a:rPr lang="en-US" altLang="ko-KR"/>
              <a:pPr/>
              <a:t>November 18</a:t>
            </a:fld>
            <a:endParaRPr lang="en-US" altLang="ko-KR" dirty="0"/>
          </a:p>
        </p:txBody>
      </p:sp>
      <p:sp>
        <p:nvSpPr>
          <p:cNvPr id="20483" name="Rectangle 7"/>
          <p:cNvSpPr>
            <a:spLocks noGrp="1" noChangeArrowheads="1"/>
          </p:cNvSpPr>
          <p:nvPr>
            <p:ph type="sldNum" sz="quarter" idx="5"/>
          </p:nvPr>
        </p:nvSpPr>
        <p:spPr>
          <a:xfrm>
            <a:off x="2901950" y="8853488"/>
            <a:ext cx="792163" cy="184666"/>
          </a:xfrm>
          <a:noFill/>
        </p:spPr>
        <p:txBody>
          <a:bodyPr/>
          <a:lstStyle/>
          <a:p>
            <a:r>
              <a:rPr lang="en-US" altLang="ko-KR" dirty="0"/>
              <a:t>Page </a:t>
            </a:r>
            <a:fld id="{CA852344-3519-4062-8FFE-69D3370F56E4}" type="slidenum">
              <a:rPr lang="en-US" altLang="ko-KR"/>
              <a:pPr/>
              <a:t>85</a:t>
            </a:fld>
            <a:endParaRPr lang="en-US" altLang="ko-KR" dirty="0"/>
          </a:p>
        </p:txBody>
      </p:sp>
      <p:sp>
        <p:nvSpPr>
          <p:cNvPr id="20484" name="Rectangle 2"/>
          <p:cNvSpPr>
            <a:spLocks noGrp="1" noRot="1" noChangeAspect="1" noChangeArrowheads="1" noTextEdit="1"/>
          </p:cNvSpPr>
          <p:nvPr>
            <p:ph type="sldImg"/>
          </p:nvPr>
        </p:nvSpPr>
        <p:spPr>
          <a:xfrm>
            <a:off x="1150938" y="690563"/>
            <a:ext cx="4556125" cy="3417887"/>
          </a:xfrm>
          <a:ln/>
        </p:spPr>
      </p:sp>
      <p:sp>
        <p:nvSpPr>
          <p:cNvPr id="20485"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a:xfrm>
            <a:off x="3429000" y="90944"/>
            <a:ext cx="2784475" cy="215444"/>
          </a:xfrm>
        </p:spPr>
        <p:txBody>
          <a:bodyPr/>
          <a:lstStyle/>
          <a:p>
            <a:endParaRPr lang="en-US" altLang="ko-KR"/>
          </a:p>
        </p:txBody>
      </p:sp>
    </p:spTree>
    <p:extLst>
      <p:ext uri="{BB962C8B-B14F-4D97-AF65-F5344CB8AC3E}">
        <p14:creationId xmlns:p14="http://schemas.microsoft.com/office/powerpoint/2010/main" val="161428949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xfrm>
            <a:off x="646113" y="90944"/>
            <a:ext cx="2708275" cy="215444"/>
          </a:xfrm>
          <a:noFill/>
        </p:spPr>
        <p:txBody>
          <a:bodyPr/>
          <a:lstStyle/>
          <a:p>
            <a:fld id="{4E5BE05F-4AB7-4FD6-85B9-D9827F26D10D}" type="datetime6">
              <a:rPr lang="en-US" altLang="ko-KR"/>
              <a:pPr/>
              <a:t>November 18</a:t>
            </a:fld>
            <a:endParaRPr lang="en-US" altLang="ko-KR" dirty="0"/>
          </a:p>
        </p:txBody>
      </p:sp>
      <p:sp>
        <p:nvSpPr>
          <p:cNvPr id="22531" name="Rectangle 7"/>
          <p:cNvSpPr>
            <a:spLocks noGrp="1" noChangeArrowheads="1"/>
          </p:cNvSpPr>
          <p:nvPr>
            <p:ph type="sldNum" sz="quarter" idx="5"/>
          </p:nvPr>
        </p:nvSpPr>
        <p:spPr>
          <a:xfrm>
            <a:off x="2901950" y="8853488"/>
            <a:ext cx="792163" cy="184666"/>
          </a:xfrm>
          <a:noFill/>
        </p:spPr>
        <p:txBody>
          <a:bodyPr/>
          <a:lstStyle/>
          <a:p>
            <a:r>
              <a:rPr lang="en-US" altLang="ko-KR" dirty="0"/>
              <a:t>Page </a:t>
            </a:r>
            <a:fld id="{F4D2CE43-1709-43A1-AE38-0731F4665987}" type="slidenum">
              <a:rPr lang="en-US" altLang="ko-KR"/>
              <a:pPr/>
              <a:t>87</a:t>
            </a:fld>
            <a:endParaRPr lang="en-US" altLang="ko-KR" dirty="0"/>
          </a:p>
        </p:txBody>
      </p:sp>
      <p:sp>
        <p:nvSpPr>
          <p:cNvPr id="22532" name="Rectangle 2"/>
          <p:cNvSpPr>
            <a:spLocks noGrp="1" noRot="1" noChangeAspect="1" noChangeArrowheads="1" noTextEdit="1"/>
          </p:cNvSpPr>
          <p:nvPr>
            <p:ph type="sldImg"/>
          </p:nvPr>
        </p:nvSpPr>
        <p:spPr>
          <a:xfrm>
            <a:off x="1150938" y="690563"/>
            <a:ext cx="4556125" cy="3417887"/>
          </a:xfrm>
          <a:ln/>
        </p:spPr>
      </p:sp>
      <p:sp>
        <p:nvSpPr>
          <p:cNvPr id="22533"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a:xfrm>
            <a:off x="3429000" y="90944"/>
            <a:ext cx="2784475" cy="215444"/>
          </a:xfrm>
        </p:spPr>
        <p:txBody>
          <a:bodyPr/>
          <a:lstStyle/>
          <a:p>
            <a:endParaRPr lang="en-US" altLang="ko-KR"/>
          </a:p>
        </p:txBody>
      </p:sp>
    </p:spTree>
    <p:extLst>
      <p:ext uri="{BB962C8B-B14F-4D97-AF65-F5344CB8AC3E}">
        <p14:creationId xmlns:p14="http://schemas.microsoft.com/office/powerpoint/2010/main" val="386964838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802.15-&lt;15-18-0496-00-0mag&gt;</a:t>
            </a:r>
          </a:p>
        </p:txBody>
      </p:sp>
      <p:sp>
        <p:nvSpPr>
          <p:cNvPr id="35842"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35843"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92</a:t>
            </a:fld>
            <a:endParaRPr lang="en-US"/>
          </a:p>
        </p:txBody>
      </p:sp>
      <p:sp>
        <p:nvSpPr>
          <p:cNvPr id="35844" name="Date Placeholder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November 18</a:t>
            </a:fld>
            <a:endParaRPr lang="en-US" sz="1400" b="1"/>
          </a:p>
        </p:txBody>
      </p:sp>
      <p:sp>
        <p:nvSpPr>
          <p:cNvPr id="35845"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92</a:t>
            </a:fld>
            <a:endParaRPr lang="en-US"/>
          </a:p>
        </p:txBody>
      </p:sp>
      <p:sp>
        <p:nvSpPr>
          <p:cNvPr id="35846" name="Rectangle 2"/>
          <p:cNvSpPr>
            <a:spLocks noGrp="1" noRot="1" noChangeAspect="1" noChangeArrowheads="1" noTextEdit="1"/>
          </p:cNvSpPr>
          <p:nvPr>
            <p:ph type="sldImg"/>
          </p:nvPr>
        </p:nvSpPr>
        <p:spPr>
          <a:xfrm>
            <a:off x="1152525" y="690563"/>
            <a:ext cx="4557713" cy="3417887"/>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532" tIns="45767" rIns="91532" bIns="45767"/>
          <a:lstStyle/>
          <a:p>
            <a:pPr defTabSz="902330"/>
            <a:endParaRPr lang="en-US" sz="1000">
              <a:latin typeface="Times New Roman" charset="0"/>
              <a:cs typeface="ＭＳ Ｐゴシック" charset="0"/>
            </a:endParaRPr>
          </a:p>
        </p:txBody>
      </p:sp>
      <p:sp>
        <p:nvSpPr>
          <p:cNvPr id="2" name="Footer Placeholder 1">
            <a:extLst>
              <a:ext uri="{FF2B5EF4-FFF2-40B4-BE49-F238E27FC236}">
                <a16:creationId xmlns:a16="http://schemas.microsoft.com/office/drawing/2014/main" xmlns="" id="{48EDFD86-A793-614D-8F6C-023EB116AB09}"/>
              </a:ext>
            </a:extLst>
          </p:cNvPr>
          <p:cNvSpPr>
            <a:spLocks noGrp="1"/>
          </p:cNvSpPr>
          <p:nvPr>
            <p:ph type="ftr" sz="quarter" idx="4"/>
          </p:nvPr>
        </p:nvSpPr>
        <p:spPr>
          <a:xfrm>
            <a:off x="3730625" y="8853488"/>
            <a:ext cx="2482850" cy="369332"/>
          </a:xfrm>
        </p:spPr>
        <p:txBody>
          <a:bodyPr/>
          <a:lstStyle/>
          <a:p>
            <a:pPr lvl="4">
              <a:defRPr/>
            </a:pPr>
            <a:r>
              <a:rPr lang="en-US"/>
              <a:t>&lt;Pat Kinney&gt;, &lt;Kinney Consulting LLC&gt;</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802.15-&lt;15-18-0496-00-0mag&gt;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93</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93</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
        <p:nvSpPr>
          <p:cNvPr id="2" name="Footer Placeholder 1">
            <a:extLst>
              <a:ext uri="{FF2B5EF4-FFF2-40B4-BE49-F238E27FC236}">
                <a16:creationId xmlns:a16="http://schemas.microsoft.com/office/drawing/2014/main" xmlns="" id="{A1BFABA8-F1BD-3A46-B0A9-0614E7B7DC2B}"/>
              </a:ext>
            </a:extLst>
          </p:cNvPr>
          <p:cNvSpPr>
            <a:spLocks noGrp="1"/>
          </p:cNvSpPr>
          <p:nvPr>
            <p:ph type="ftr" sz="quarter" idx="4"/>
          </p:nvPr>
        </p:nvSpPr>
        <p:spPr>
          <a:xfrm>
            <a:off x="3730625" y="8853488"/>
            <a:ext cx="2482850" cy="369332"/>
          </a:xfrm>
        </p:spPr>
        <p:txBody>
          <a:bodyPr/>
          <a:lstStyle/>
          <a:p>
            <a:pPr lvl="4">
              <a:defRPr/>
            </a:pPr>
            <a:r>
              <a:rPr lang="en-US"/>
              <a:t>&lt;Pat Kinney&gt;, &lt;Kinney Consulting LLC&gt;</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802.15-&lt;15-18-0496-00-0mag&gt;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94</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94</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
        <p:nvSpPr>
          <p:cNvPr id="2" name="Footer Placeholder 1">
            <a:extLst>
              <a:ext uri="{FF2B5EF4-FFF2-40B4-BE49-F238E27FC236}">
                <a16:creationId xmlns:a16="http://schemas.microsoft.com/office/drawing/2014/main" xmlns="" id="{1C2F01AD-0526-5343-8EE8-364C79D075CD}"/>
              </a:ext>
            </a:extLst>
          </p:cNvPr>
          <p:cNvSpPr>
            <a:spLocks noGrp="1"/>
          </p:cNvSpPr>
          <p:nvPr>
            <p:ph type="ftr" sz="quarter" idx="4"/>
          </p:nvPr>
        </p:nvSpPr>
        <p:spPr>
          <a:xfrm>
            <a:off x="3730625" y="8853488"/>
            <a:ext cx="2482850" cy="369332"/>
          </a:xfrm>
        </p:spPr>
        <p:txBody>
          <a:bodyPr/>
          <a:lstStyle/>
          <a:p>
            <a:pPr lvl="4">
              <a:defRPr/>
            </a:pPr>
            <a:r>
              <a:rPr lang="en-US"/>
              <a:t>&lt;Pat Kinney&gt;, &lt;Kinney Consulting LLC&gt;</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802.15-&lt;15-18-0496-00-0mag&gt;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95</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95</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
        <p:nvSpPr>
          <p:cNvPr id="2" name="Footer Placeholder 1">
            <a:extLst>
              <a:ext uri="{FF2B5EF4-FFF2-40B4-BE49-F238E27FC236}">
                <a16:creationId xmlns:a16="http://schemas.microsoft.com/office/drawing/2014/main" xmlns="" id="{1773B421-F960-5D4C-8CCF-CE916F1F4D7C}"/>
              </a:ext>
            </a:extLst>
          </p:cNvPr>
          <p:cNvSpPr>
            <a:spLocks noGrp="1"/>
          </p:cNvSpPr>
          <p:nvPr>
            <p:ph type="ftr" sz="quarter" idx="4"/>
          </p:nvPr>
        </p:nvSpPr>
        <p:spPr>
          <a:xfrm>
            <a:off x="3730625" y="8853488"/>
            <a:ext cx="2482850" cy="369332"/>
          </a:xfrm>
        </p:spPr>
        <p:txBody>
          <a:bodyPr/>
          <a:lstStyle/>
          <a:p>
            <a:pPr lvl="4">
              <a:defRPr/>
            </a:pPr>
            <a:r>
              <a:rPr lang="en-US"/>
              <a:t>&lt;Pat Kinney&gt;, &lt;Kinney Consulting LLC&gt;</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802.15-&lt;15-18-0496-00-0mag&gt;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101</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101</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
        <p:nvSpPr>
          <p:cNvPr id="2" name="Footer Placeholder 1">
            <a:extLst>
              <a:ext uri="{FF2B5EF4-FFF2-40B4-BE49-F238E27FC236}">
                <a16:creationId xmlns:a16="http://schemas.microsoft.com/office/drawing/2014/main" xmlns="" id="{BFA357EC-2D22-0548-ADC0-1CCB52D6AACD}"/>
              </a:ext>
            </a:extLst>
          </p:cNvPr>
          <p:cNvSpPr>
            <a:spLocks noGrp="1"/>
          </p:cNvSpPr>
          <p:nvPr>
            <p:ph type="ftr" sz="quarter" idx="4"/>
          </p:nvPr>
        </p:nvSpPr>
        <p:spPr>
          <a:xfrm>
            <a:off x="3730625" y="8853488"/>
            <a:ext cx="2482850" cy="369332"/>
          </a:xfrm>
        </p:spPr>
        <p:txBody>
          <a:bodyPr/>
          <a:lstStyle/>
          <a:p>
            <a:pPr lvl="4">
              <a:defRPr/>
            </a:pPr>
            <a:r>
              <a:rPr lang="en-US"/>
              <a:t>&lt;Pat Kinney&gt;, &lt;Kinney Consulting LLC&gt;</a:t>
            </a:r>
          </a:p>
        </p:txBody>
      </p:sp>
    </p:spTree>
    <p:extLst>
      <p:ext uri="{BB962C8B-B14F-4D97-AF65-F5344CB8AC3E}">
        <p14:creationId xmlns:p14="http://schemas.microsoft.com/office/powerpoint/2010/main" val="329030088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802.15-&lt;15-18-0496-00-0mag&gt;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102</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102</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
        <p:nvSpPr>
          <p:cNvPr id="2" name="Footer Placeholder 1">
            <a:extLst>
              <a:ext uri="{FF2B5EF4-FFF2-40B4-BE49-F238E27FC236}">
                <a16:creationId xmlns:a16="http://schemas.microsoft.com/office/drawing/2014/main" xmlns="" id="{BFA357EC-2D22-0548-ADC0-1CCB52D6AACD}"/>
              </a:ext>
            </a:extLst>
          </p:cNvPr>
          <p:cNvSpPr>
            <a:spLocks noGrp="1"/>
          </p:cNvSpPr>
          <p:nvPr>
            <p:ph type="ftr" sz="quarter" idx="4"/>
          </p:nvPr>
        </p:nvSpPr>
        <p:spPr>
          <a:xfrm>
            <a:off x="3730625" y="8853488"/>
            <a:ext cx="2482850" cy="369332"/>
          </a:xfrm>
        </p:spPr>
        <p:txBody>
          <a:bodyPr/>
          <a:lstStyle/>
          <a:p>
            <a:pPr lvl="4">
              <a:defRPr/>
            </a:pPr>
            <a:r>
              <a:rPr lang="en-US"/>
              <a:t>&lt;Pat Kinney&gt;, &lt;Kinney Consulting LLC&gt;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a:noFill/>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a:noFill/>
        </p:spPr>
        <p:txBody>
          <a:bodyPr/>
          <a:lstStyle>
            <a:lvl1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5pPr>
            <a:lvl6pPr marL="248140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6pPr>
            <a:lvl7pPr marL="293257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7pPr>
            <a:lvl8pPr marL="338373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8pPr>
            <a:lvl9pPr marL="383490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22</a:t>
            </a:fld>
            <a:endParaRPr lang="en-US" altLang="en-US" sz="2400"/>
          </a:p>
        </p:txBody>
      </p:sp>
      <p:sp>
        <p:nvSpPr>
          <p:cNvPr id="22529" name="Text Box 1"/>
          <p:cNvSpPr txBox="1">
            <a:spLocks noChangeArrowheads="1"/>
          </p:cNvSpPr>
          <p:nvPr/>
        </p:nvSpPr>
        <p:spPr bwMode="auto">
          <a:xfrm>
            <a:off x="639013" y="89566"/>
            <a:ext cx="2678514"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870061" y="8810838"/>
            <a:ext cx="783458"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22</a:t>
            </a:fld>
            <a:endParaRPr lang="en-US" altLang="en-US"/>
          </a:p>
        </p:txBody>
      </p:sp>
      <p:sp>
        <p:nvSpPr>
          <p:cNvPr id="22531" name="Text Box 3"/>
          <p:cNvSpPr>
            <a:spLocks noGrp="1" noRot="1" noChangeAspect="1" noChangeArrowheads="1" noTextEdit="1"/>
          </p:cNvSpPr>
          <p:nvPr>
            <p:ph type="sldImg"/>
          </p:nvPr>
        </p:nvSpPr>
        <p:spPr>
          <a:xfrm>
            <a:off x="1117880" y="688225"/>
            <a:ext cx="4551590" cy="3400454"/>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04352" y="4323301"/>
            <a:ext cx="4967654" cy="4088679"/>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a:noFill/>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a:noFill/>
        </p:spPr>
        <p:txBody>
          <a:bodyPr/>
          <a:lstStyle>
            <a:lvl1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5pPr>
            <a:lvl6pPr marL="248140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6pPr>
            <a:lvl7pPr marL="293257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7pPr>
            <a:lvl8pPr marL="338373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8pPr>
            <a:lvl9pPr marL="383490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23</a:t>
            </a:fld>
            <a:endParaRPr lang="en-US" altLang="en-US" sz="2400"/>
          </a:p>
        </p:txBody>
      </p:sp>
      <p:sp>
        <p:nvSpPr>
          <p:cNvPr id="22529" name="Text Box 1"/>
          <p:cNvSpPr txBox="1">
            <a:spLocks noChangeArrowheads="1"/>
          </p:cNvSpPr>
          <p:nvPr/>
        </p:nvSpPr>
        <p:spPr bwMode="auto">
          <a:xfrm>
            <a:off x="639013" y="89566"/>
            <a:ext cx="2678514"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870061" y="8810838"/>
            <a:ext cx="783458"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23</a:t>
            </a:fld>
            <a:endParaRPr lang="en-US" altLang="en-US"/>
          </a:p>
        </p:txBody>
      </p:sp>
      <p:sp>
        <p:nvSpPr>
          <p:cNvPr id="22531" name="Text Box 3"/>
          <p:cNvSpPr>
            <a:spLocks noGrp="1" noRot="1" noChangeAspect="1" noChangeArrowheads="1" noTextEdit="1"/>
          </p:cNvSpPr>
          <p:nvPr>
            <p:ph type="sldImg"/>
          </p:nvPr>
        </p:nvSpPr>
        <p:spPr>
          <a:xfrm>
            <a:off x="1117880" y="688225"/>
            <a:ext cx="4551590" cy="3400454"/>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04352" y="4323301"/>
            <a:ext cx="4967654" cy="4088679"/>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a:noFill/>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a:noFill/>
        </p:spPr>
        <p:txBody>
          <a:bodyPr/>
          <a:lstStyle>
            <a:lvl1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5pPr>
            <a:lvl6pPr marL="248140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6pPr>
            <a:lvl7pPr marL="293257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7pPr>
            <a:lvl8pPr marL="338373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8pPr>
            <a:lvl9pPr marL="383490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24</a:t>
            </a:fld>
            <a:endParaRPr lang="en-US" altLang="en-US" sz="2400"/>
          </a:p>
        </p:txBody>
      </p:sp>
      <p:sp>
        <p:nvSpPr>
          <p:cNvPr id="22529" name="Text Box 1"/>
          <p:cNvSpPr txBox="1">
            <a:spLocks noChangeArrowheads="1"/>
          </p:cNvSpPr>
          <p:nvPr/>
        </p:nvSpPr>
        <p:spPr bwMode="auto">
          <a:xfrm>
            <a:off x="639013" y="89566"/>
            <a:ext cx="2678514"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870061" y="8810838"/>
            <a:ext cx="783458"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24</a:t>
            </a:fld>
            <a:endParaRPr lang="en-US" altLang="en-US"/>
          </a:p>
        </p:txBody>
      </p:sp>
      <p:sp>
        <p:nvSpPr>
          <p:cNvPr id="22531" name="Text Box 3"/>
          <p:cNvSpPr>
            <a:spLocks noGrp="1" noRot="1" noChangeAspect="1" noChangeArrowheads="1" noTextEdit="1"/>
          </p:cNvSpPr>
          <p:nvPr>
            <p:ph type="sldImg"/>
          </p:nvPr>
        </p:nvSpPr>
        <p:spPr>
          <a:xfrm>
            <a:off x="1117880" y="688225"/>
            <a:ext cx="4551590" cy="3400454"/>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04352" y="4323301"/>
            <a:ext cx="4967654" cy="4088679"/>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6271437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a:noFill/>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a:noFill/>
        </p:spPr>
        <p:txBody>
          <a:bodyPr/>
          <a:lstStyle>
            <a:lvl1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5pPr>
            <a:lvl6pPr marL="248140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6pPr>
            <a:lvl7pPr marL="293257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7pPr>
            <a:lvl8pPr marL="338373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8pPr>
            <a:lvl9pPr marL="383490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26</a:t>
            </a:fld>
            <a:endParaRPr lang="en-US" altLang="en-US" sz="2400"/>
          </a:p>
        </p:txBody>
      </p:sp>
      <p:sp>
        <p:nvSpPr>
          <p:cNvPr id="22529" name="Text Box 1"/>
          <p:cNvSpPr txBox="1">
            <a:spLocks noChangeArrowheads="1"/>
          </p:cNvSpPr>
          <p:nvPr/>
        </p:nvSpPr>
        <p:spPr bwMode="auto">
          <a:xfrm>
            <a:off x="639013" y="89566"/>
            <a:ext cx="2678514"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870061" y="8810838"/>
            <a:ext cx="783458"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26</a:t>
            </a:fld>
            <a:endParaRPr lang="en-US" altLang="en-US"/>
          </a:p>
        </p:txBody>
      </p:sp>
      <p:sp>
        <p:nvSpPr>
          <p:cNvPr id="22531" name="Text Box 3"/>
          <p:cNvSpPr>
            <a:spLocks noGrp="1" noRot="1" noChangeAspect="1" noChangeArrowheads="1" noTextEdit="1"/>
          </p:cNvSpPr>
          <p:nvPr>
            <p:ph type="sldImg"/>
          </p:nvPr>
        </p:nvSpPr>
        <p:spPr>
          <a:xfrm>
            <a:off x="1117880" y="688225"/>
            <a:ext cx="4551590" cy="3400454"/>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04352" y="4323301"/>
            <a:ext cx="4967654" cy="4088679"/>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a:noFill/>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a:noFill/>
        </p:spPr>
        <p:txBody>
          <a:bodyPr/>
          <a:lstStyle>
            <a:lvl1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5pPr>
            <a:lvl6pPr marL="248140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6pPr>
            <a:lvl7pPr marL="293257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7pPr>
            <a:lvl8pPr marL="338373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8pPr>
            <a:lvl9pPr marL="383490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31</a:t>
            </a:fld>
            <a:endParaRPr lang="en-US" altLang="en-US" sz="2400"/>
          </a:p>
        </p:txBody>
      </p:sp>
      <p:sp>
        <p:nvSpPr>
          <p:cNvPr id="22529" name="Text Box 1"/>
          <p:cNvSpPr txBox="1">
            <a:spLocks noChangeArrowheads="1"/>
          </p:cNvSpPr>
          <p:nvPr/>
        </p:nvSpPr>
        <p:spPr bwMode="auto">
          <a:xfrm>
            <a:off x="639013" y="89566"/>
            <a:ext cx="2678514"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870061" y="8810838"/>
            <a:ext cx="783458"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31</a:t>
            </a:fld>
            <a:endParaRPr lang="en-US" altLang="en-US"/>
          </a:p>
        </p:txBody>
      </p:sp>
      <p:sp>
        <p:nvSpPr>
          <p:cNvPr id="22531" name="Text Box 3"/>
          <p:cNvSpPr>
            <a:spLocks noGrp="1" noRot="1" noChangeAspect="1" noChangeArrowheads="1" noTextEdit="1"/>
          </p:cNvSpPr>
          <p:nvPr>
            <p:ph type="sldImg"/>
          </p:nvPr>
        </p:nvSpPr>
        <p:spPr>
          <a:xfrm>
            <a:off x="1125538" y="688975"/>
            <a:ext cx="4535487" cy="34004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04352" y="4323301"/>
            <a:ext cx="4967654" cy="4088679"/>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Tree>
    <p:extLst>
      <p:ext uri="{BB962C8B-B14F-4D97-AF65-F5344CB8AC3E}">
        <p14:creationId xmlns:p14="http://schemas.microsoft.com/office/powerpoint/2010/main" val="1730410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FEA75F-DDDB-4807-BB22-CFC3AF708561}" type="slidenum">
              <a:rPr lang="en-US"/>
              <a:pPr>
                <a:defRPr/>
              </a:pPr>
              <a:t>‹#›</a:t>
            </a:fld>
            <a:endParaRPr lang="en-US"/>
          </a:p>
        </p:txBody>
      </p:sp>
    </p:spTree>
    <p:extLst>
      <p:ext uri="{BB962C8B-B14F-4D97-AF65-F5344CB8AC3E}">
        <p14:creationId xmlns:p14="http://schemas.microsoft.com/office/powerpoint/2010/main" val="1747520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4888F65-30C7-45E4-ADB2-373BA617E4B3}" type="slidenum">
              <a:rPr lang="en-US"/>
              <a:pPr>
                <a:defRPr/>
              </a:pPr>
              <a:t>‹#›</a:t>
            </a:fld>
            <a:endParaRPr lang="en-US"/>
          </a:p>
        </p:txBody>
      </p:sp>
    </p:spTree>
    <p:extLst>
      <p:ext uri="{BB962C8B-B14F-4D97-AF65-F5344CB8AC3E}">
        <p14:creationId xmlns:p14="http://schemas.microsoft.com/office/powerpoint/2010/main" val="1879428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a:p>
        </p:txBody>
      </p:sp>
      <p:sp>
        <p:nvSpPr>
          <p:cNvPr id="7"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8" name="Rectangle 6"/>
          <p:cNvSpPr>
            <a:spLocks noGrp="1" noChangeArrowheads="1"/>
          </p:cNvSpPr>
          <p:nvPr>
            <p:ph type="sldNum" sz="quarter" idx="12"/>
          </p:nvPr>
        </p:nvSpPr>
        <p:spPr>
          <a:ln/>
        </p:spPr>
        <p:txBody>
          <a:bodyPr/>
          <a:lstStyle>
            <a:lvl1pPr>
              <a:defRPr/>
            </a:lvl1pPr>
          </a:lstStyle>
          <a:p>
            <a:pPr>
              <a:defRPr/>
            </a:pPr>
            <a:r>
              <a:rPr lang="en-US"/>
              <a:t>Slide </a:t>
            </a:r>
            <a:fld id="{DC34FE32-2179-4AE6-B159-97E60C6EF786}" type="slidenum">
              <a:rPr lang="en-US"/>
              <a:pPr>
                <a:defRPr/>
              </a:pPr>
              <a:t>‹#›</a:t>
            </a:fld>
            <a:endParaRPr lang="en-US"/>
          </a:p>
        </p:txBody>
      </p:sp>
    </p:spTree>
    <p:extLst>
      <p:ext uri="{BB962C8B-B14F-4D97-AF65-F5344CB8AC3E}">
        <p14:creationId xmlns:p14="http://schemas.microsoft.com/office/powerpoint/2010/main" val="23379734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cSld name="제목 및 내용">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xfrm>
            <a:off x="4299118" y="6475413"/>
            <a:ext cx="621966" cy="215444"/>
          </a:xfrm>
        </p:spPr>
        <p:txBody>
          <a:bodyPr/>
          <a:lstStyle>
            <a:lvl1pPr>
              <a:defRPr sz="1400"/>
            </a:lvl1pPr>
          </a:lstStyle>
          <a:p>
            <a:r>
              <a:rPr lang="en-US" altLang="ko-KR" smtClean="0"/>
              <a:t>Slide </a:t>
            </a:r>
            <a:fld id="{1F7EE9B6-C75F-4E2D-9843-F27F5C6AA828}" type="slidenum">
              <a:rPr lang="en-US" altLang="ko-KR" smtClean="0"/>
              <a:pPr/>
              <a:t>‹#›</a:t>
            </a:fld>
            <a:endParaRPr lang="en-US" altLang="ko-KR"/>
          </a:p>
        </p:txBody>
      </p:sp>
      <p:sp>
        <p:nvSpPr>
          <p:cNvPr id="1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 name="Title 2"/>
          <p:cNvSpPr>
            <a:spLocks noGrp="1"/>
          </p:cNvSpPr>
          <p:nvPr>
            <p:ph type="title"/>
          </p:nvPr>
        </p:nvSpPr>
        <p:spPr/>
        <p:txBody>
          <a:bodyPr/>
          <a:lstStyle/>
          <a:p>
            <a:r>
              <a:rPr lang="en-US" dirty="0"/>
              <a:t>Click to edit Master title style</a:t>
            </a:r>
          </a:p>
        </p:txBody>
      </p:sp>
      <p:sp>
        <p:nvSpPr>
          <p:cNvPr id="11" name="Rectangle 10"/>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Nov. 2018				                  </a:t>
            </a:r>
            <a:r>
              <a:rPr lang="en-US" altLang="ko-KR" sz="1400" b="1" dirty="0">
                <a:ea typeface="굴림" charset="-127"/>
              </a:rPr>
              <a:t>doc.: IEEE</a:t>
            </a:r>
            <a:r>
              <a:rPr lang="en-US" altLang="ko-KR" sz="1400" b="1" baseline="0" dirty="0">
                <a:ea typeface="굴림" charset="-127"/>
              </a:rPr>
              <a:t> </a:t>
            </a:r>
            <a:r>
              <a:rPr lang="en-US" altLang="ko-KR" sz="1400" b="1" dirty="0">
                <a:ea typeface="굴림" charset="-127"/>
              </a:rPr>
              <a:t>15-18-0581-00-0vat</a:t>
            </a:r>
            <a:endParaRPr lang="en-US" altLang="ko-KR" dirty="0">
              <a:ea typeface="굴림" charset="-127"/>
            </a:endParaRPr>
          </a:p>
        </p:txBody>
      </p:sp>
      <p:sp>
        <p:nvSpPr>
          <p:cNvPr id="14" name="Rectangle 13"/>
          <p:cNvSpPr/>
          <p:nvPr userDrawn="1"/>
        </p:nvSpPr>
        <p:spPr>
          <a:xfrm>
            <a:off x="6019800" y="6400800"/>
            <a:ext cx="2936701" cy="307777"/>
          </a:xfrm>
          <a:prstGeom prst="rect">
            <a:avLst/>
          </a:prstGeom>
        </p:spPr>
        <p:txBody>
          <a:bodyPr wrap="none">
            <a:spAutoFit/>
          </a:bodyPr>
          <a:lstStyle/>
          <a:p>
            <a:r>
              <a:rPr lang="en-US" altLang="ko-KR" sz="1400" dirty="0" err="1"/>
              <a:t>Yeong</a:t>
            </a:r>
            <a:r>
              <a:rPr lang="en-US" altLang="ko-KR" sz="1400" dirty="0"/>
              <a:t> Min Jang, </a:t>
            </a:r>
            <a:r>
              <a:rPr lang="en-US" altLang="ko-KR" sz="1400" dirty="0" err="1"/>
              <a:t>Kookmin</a:t>
            </a:r>
            <a:r>
              <a:rPr lang="en-US" altLang="ko-KR" sz="1400" dirty="0"/>
              <a:t> University</a:t>
            </a:r>
          </a:p>
        </p:txBody>
      </p:sp>
      <p:sp>
        <p:nvSpPr>
          <p:cNvPr id="15" name="Rectangle 14"/>
          <p:cNvSpPr/>
          <p:nvPr userDrawn="1"/>
        </p:nvSpPr>
        <p:spPr>
          <a:xfrm>
            <a:off x="609600" y="6400800"/>
            <a:ext cx="1023037" cy="307777"/>
          </a:xfrm>
          <a:prstGeom prst="rect">
            <a:avLst/>
          </a:prstGeom>
        </p:spPr>
        <p:txBody>
          <a:bodyPr wrap="none">
            <a:spAutoFit/>
          </a:bodyPr>
          <a:lstStyle/>
          <a:p>
            <a:r>
              <a:rPr lang="en-US" altLang="ko-KR" sz="1400" dirty="0"/>
              <a:t>Submission</a:t>
            </a:r>
          </a:p>
        </p:txBody>
      </p:sp>
      <p:sp>
        <p:nvSpPr>
          <p:cNvPr id="16" name="Line 8"/>
          <p:cNvSpPr>
            <a:spLocks noChangeShapeType="1"/>
          </p:cNvSpPr>
          <p:nvPr userDrawn="1"/>
        </p:nvSpPr>
        <p:spPr bwMode="auto">
          <a:xfrm>
            <a:off x="685800" y="6400800"/>
            <a:ext cx="8001000" cy="0"/>
          </a:xfrm>
          <a:prstGeom prst="line">
            <a:avLst/>
          </a:prstGeom>
          <a:noFill/>
          <a:ln w="12700">
            <a:solidFill>
              <a:schemeClr val="tx1"/>
            </a:solidFill>
            <a:round/>
            <a:headEnd type="none" w="sm" len="sm"/>
            <a:tailEnd type="none" w="sm" len="sm"/>
          </a:ln>
        </p:spPr>
        <p:txBody>
          <a:bodyPr wrap="none" anchor="ctr"/>
          <a:lstStyle/>
          <a:p>
            <a:endParaRPr lang="en-US" sz="1400"/>
          </a:p>
        </p:txBody>
      </p:sp>
    </p:spTree>
    <p:extLst>
      <p:ext uri="{BB962C8B-B14F-4D97-AF65-F5344CB8AC3E}">
        <p14:creationId xmlns:p14="http://schemas.microsoft.com/office/powerpoint/2010/main" val="1645694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F26D4D-007A-4A26-8C44-99A858FCE800}" type="slidenum">
              <a:rPr lang="en-US"/>
              <a:pPr>
                <a:defRPr/>
              </a:pPr>
              <a:t>‹#›</a:t>
            </a:fld>
            <a:endParaRPr lang="en-US"/>
          </a:p>
        </p:txBody>
      </p:sp>
    </p:spTree>
    <p:extLst>
      <p:ext uri="{BB962C8B-B14F-4D97-AF65-F5344CB8AC3E}">
        <p14:creationId xmlns:p14="http://schemas.microsoft.com/office/powerpoint/2010/main" val="136826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8315034-26CC-4EA7-867D-A1F37D173E81}" type="slidenum">
              <a:rPr lang="en-US"/>
              <a:pPr>
                <a:defRPr/>
              </a:pPr>
              <a:t>‹#›</a:t>
            </a:fld>
            <a:endParaRPr lang="en-US"/>
          </a:p>
        </p:txBody>
      </p:sp>
    </p:spTree>
    <p:extLst>
      <p:ext uri="{BB962C8B-B14F-4D97-AF65-F5344CB8AC3E}">
        <p14:creationId xmlns:p14="http://schemas.microsoft.com/office/powerpoint/2010/main" val="3877468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9D4E047-4CF0-4231-ACDB-977B50BB4E48}" type="slidenum">
              <a:rPr lang="en-US"/>
              <a:pPr>
                <a:defRPr/>
              </a:pPr>
              <a:t>‹#›</a:t>
            </a:fld>
            <a:endParaRPr lang="en-US"/>
          </a:p>
        </p:txBody>
      </p:sp>
    </p:spTree>
    <p:extLst>
      <p:ext uri="{BB962C8B-B14F-4D97-AF65-F5344CB8AC3E}">
        <p14:creationId xmlns:p14="http://schemas.microsoft.com/office/powerpoint/2010/main" val="3918422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8FB14D6-79FE-4386-8F9D-635E31575E99}" type="slidenum">
              <a:rPr lang="en-US"/>
              <a:pPr>
                <a:defRPr/>
              </a:pPr>
              <a:t>‹#›</a:t>
            </a:fld>
            <a:endParaRPr lang="en-US"/>
          </a:p>
        </p:txBody>
      </p:sp>
    </p:spTree>
    <p:extLst>
      <p:ext uri="{BB962C8B-B14F-4D97-AF65-F5344CB8AC3E}">
        <p14:creationId xmlns:p14="http://schemas.microsoft.com/office/powerpoint/2010/main" val="2387473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7CD831EE-E1D4-4342-A1DB-C47C4AE14B77}" type="slidenum">
              <a:rPr lang="en-US"/>
              <a:pPr>
                <a:defRPr/>
              </a:pPr>
              <a:t>‹#›</a:t>
            </a:fld>
            <a:endParaRPr lang="en-US"/>
          </a:p>
        </p:txBody>
      </p:sp>
    </p:spTree>
    <p:extLst>
      <p:ext uri="{BB962C8B-B14F-4D97-AF65-F5344CB8AC3E}">
        <p14:creationId xmlns:p14="http://schemas.microsoft.com/office/powerpoint/2010/main" val="774213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1C2B8106-88DD-4C4A-A317-11679D01BABD}" type="slidenum">
              <a:rPr lang="en-US"/>
              <a:pPr>
                <a:defRPr/>
              </a:pPr>
              <a:t>‹#›</a:t>
            </a:fld>
            <a:endParaRPr lang="en-US"/>
          </a:p>
        </p:txBody>
      </p:sp>
    </p:spTree>
    <p:extLst>
      <p:ext uri="{BB962C8B-B14F-4D97-AF65-F5344CB8AC3E}">
        <p14:creationId xmlns:p14="http://schemas.microsoft.com/office/powerpoint/2010/main" val="800518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648EC5E-7993-4F45-B829-BA842556D369}" type="slidenum">
              <a:rPr lang="en-US"/>
              <a:pPr>
                <a:defRPr/>
              </a:pPr>
              <a:t>‹#›</a:t>
            </a:fld>
            <a:endParaRPr lang="en-US"/>
          </a:p>
        </p:txBody>
      </p:sp>
    </p:spTree>
    <p:extLst>
      <p:ext uri="{BB962C8B-B14F-4D97-AF65-F5344CB8AC3E}">
        <p14:creationId xmlns:p14="http://schemas.microsoft.com/office/powerpoint/2010/main" val="874378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1D84AEE-76A1-4B43-A7D3-D5C2BA303CD8}" type="slidenum">
              <a:rPr lang="en-US"/>
              <a:pPr>
                <a:defRPr/>
              </a:pPr>
              <a:t>‹#›</a:t>
            </a:fld>
            <a:endParaRPr lang="en-US"/>
          </a:p>
        </p:txBody>
      </p:sp>
    </p:spTree>
    <p:extLst>
      <p:ext uri="{BB962C8B-B14F-4D97-AF65-F5344CB8AC3E}">
        <p14:creationId xmlns:p14="http://schemas.microsoft.com/office/powerpoint/2010/main" val="1205130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atin typeface="Times New Roman" pitchFamily="18" charset="0"/>
                <a:ea typeface="+mn-ea"/>
              </a:defRPr>
            </a:lvl1pPr>
          </a:lstStyle>
          <a:p>
            <a:pPr>
              <a:defRPr/>
            </a:pPr>
            <a:r>
              <a:rPr lang="en-US" smtClean="0"/>
              <a:t>November 2018</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itchFamily="18" charset="0"/>
                <a:ea typeface="+mn-ea"/>
              </a:defRPr>
            </a:lvl1pPr>
          </a:lstStyle>
          <a:p>
            <a:pPr>
              <a:defRPr/>
            </a:pPr>
            <a:r>
              <a:rPr lang="en-US"/>
              <a:t>Robert F. Heile, Wi-SUN Alliance</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a:t>
            </a:r>
            <a:r>
              <a:rPr lang="en-US" sz="1400" b="1" dirty="0" smtClean="0">
                <a:latin typeface="Times New Roman" charset="0"/>
                <a:ea typeface="ＭＳ Ｐゴシック" charset="0"/>
              </a:rPr>
              <a:t>802.15-18-0612-00</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ieee802.org/15" TargetMode="External"/><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4.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November 2018</a:t>
            </a:r>
          </a:p>
        </p:txBody>
      </p:sp>
      <p:sp>
        <p:nvSpPr>
          <p:cNvPr id="205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Wi-SUN Alliance</a:t>
            </a:r>
          </a:p>
        </p:txBody>
      </p:sp>
      <p:sp>
        <p:nvSpPr>
          <p:cNvPr id="205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627F407B-0F5B-4356-A289-7C03657D6C5A}" type="slidenum">
              <a:rPr lang="en-US" sz="1200" smtClean="0"/>
              <a:pPr>
                <a:defRPr/>
              </a:pPr>
              <a:t>1</a:t>
            </a:fld>
            <a:endParaRPr lang="en-US" sz="1200" smtClean="0"/>
          </a:p>
        </p:txBody>
      </p:sp>
      <p:sp>
        <p:nvSpPr>
          <p:cNvPr id="2053" name="Rectangle 2"/>
          <p:cNvSpPr>
            <a:spLocks noGrp="1" noChangeArrowheads="1"/>
          </p:cNvSpPr>
          <p:nvPr>
            <p:ph type="ctrTitle"/>
          </p:nvPr>
        </p:nvSpPr>
        <p:spPr>
          <a:xfrm>
            <a:off x="762000" y="2667000"/>
            <a:ext cx="7772400" cy="1143000"/>
          </a:xfrm>
        </p:spPr>
        <p:txBody>
          <a:bodyPr/>
          <a:lstStyle/>
          <a:p>
            <a:pPr>
              <a:defRPr/>
            </a:pPr>
            <a:r>
              <a:rPr lang="en-US" dirty="0" smtClean="0"/>
              <a:t>117th </a:t>
            </a:r>
            <a:r>
              <a:rPr lang="en-US" dirty="0"/>
              <a:t>Session of meetings of the IEEE 802.15 Working Group for Wireless </a:t>
            </a:r>
            <a:r>
              <a:rPr lang="en-US" dirty="0" smtClean="0"/>
              <a:t>Specialty Networks</a:t>
            </a:r>
            <a:endParaRPr lang="en-US" dirty="0"/>
          </a:p>
        </p:txBody>
      </p:sp>
      <p:sp>
        <p:nvSpPr>
          <p:cNvPr id="2054" name="Rectangle 3"/>
          <p:cNvSpPr>
            <a:spLocks noGrp="1" noChangeArrowheads="1"/>
          </p:cNvSpPr>
          <p:nvPr>
            <p:ph type="subTitle" idx="1"/>
          </p:nvPr>
        </p:nvSpPr>
        <p:spPr>
          <a:xfrm>
            <a:off x="912813" y="3886200"/>
            <a:ext cx="7467600" cy="2286000"/>
          </a:xfrm>
        </p:spPr>
        <p:txBody>
          <a:bodyPr/>
          <a:lstStyle/>
          <a:p>
            <a:pPr>
              <a:lnSpc>
                <a:spcPct val="70000"/>
              </a:lnSpc>
              <a:defRPr/>
            </a:pPr>
            <a:endParaRPr lang="en-US" sz="2400" b="1" dirty="0" smtClean="0">
              <a:latin typeface="Times New Roman" charset="0"/>
            </a:endParaRPr>
          </a:p>
          <a:p>
            <a:pPr>
              <a:lnSpc>
                <a:spcPct val="70000"/>
              </a:lnSpc>
              <a:defRPr/>
            </a:pPr>
            <a:r>
              <a:rPr lang="en-US" sz="3600" b="1" dirty="0" smtClean="0">
                <a:latin typeface="Times New Roman" charset="0"/>
              </a:rPr>
              <a:t>Opening Report</a:t>
            </a:r>
          </a:p>
          <a:p>
            <a:pPr>
              <a:lnSpc>
                <a:spcPct val="70000"/>
              </a:lnSpc>
              <a:defRPr/>
            </a:pPr>
            <a:endParaRPr lang="en-US" sz="2400" b="1" dirty="0">
              <a:latin typeface="Times New Roman" charset="0"/>
            </a:endParaRPr>
          </a:p>
          <a:p>
            <a:pPr>
              <a:lnSpc>
                <a:spcPct val="70000"/>
              </a:lnSpc>
              <a:defRPr/>
            </a:pPr>
            <a:r>
              <a:rPr lang="en-US" sz="2400" b="1" dirty="0" smtClean="0">
                <a:latin typeface="Times New Roman" charset="0"/>
              </a:rPr>
              <a:t>November 11-16, 2018</a:t>
            </a:r>
          </a:p>
          <a:p>
            <a:pPr eaLnBrk="1" fontAlgn="b" hangingPunct="1">
              <a:defRPr/>
            </a:pPr>
            <a:r>
              <a:rPr lang="en-US" sz="2400" dirty="0" smtClean="0"/>
              <a:t>Marriott Marquis Queen’s Park</a:t>
            </a:r>
          </a:p>
          <a:p>
            <a:pPr eaLnBrk="1" fontAlgn="b" hangingPunct="1">
              <a:defRPr/>
            </a:pPr>
            <a:r>
              <a:rPr lang="en-US" sz="2400" b="1" dirty="0" smtClean="0"/>
              <a:t>Bangkok, Thailand</a:t>
            </a:r>
            <a:endParaRPr lang="en-US" sz="2400" b="1" dirty="0"/>
          </a:p>
        </p:txBody>
      </p:sp>
      <p:pic>
        <p:nvPicPr>
          <p:cNvPr id="2055" name="Picture 8"/>
          <p:cNvPicPr>
            <a:picLocks noChangeAspect="1" noChangeArrowheads="1"/>
          </p:cNvPicPr>
          <p:nvPr/>
        </p:nvPicPr>
        <p:blipFill>
          <a:blip r:embed="rId3"/>
          <a:srcRect/>
          <a:stretch>
            <a:fillRect/>
          </a:stretch>
        </p:blipFill>
        <p:spPr bwMode="auto">
          <a:xfrm>
            <a:off x="3141663" y="847725"/>
            <a:ext cx="2974975"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Waikoloa &amp; </a:t>
            </a:r>
            <a:r>
              <a:rPr lang="en-US" sz="2400" dirty="0"/>
              <a:t>Telco Minutes</a:t>
            </a:r>
          </a:p>
          <a:p>
            <a:r>
              <a:rPr lang="en-US" sz="2400" dirty="0" smtClean="0"/>
              <a:t>Update on SCHC</a:t>
            </a:r>
          </a:p>
          <a:p>
            <a:r>
              <a:rPr lang="en-US" sz="2400" dirty="0" smtClean="0"/>
              <a:t>Coexistence Assurance Document</a:t>
            </a:r>
          </a:p>
          <a:p>
            <a:r>
              <a:rPr lang="en-US" sz="2400" dirty="0" smtClean="0"/>
              <a:t>Drafting</a:t>
            </a:r>
          </a:p>
          <a:p>
            <a:r>
              <a:rPr lang="en-US" sz="2400" dirty="0" smtClean="0"/>
              <a:t>Future </a:t>
            </a:r>
            <a:r>
              <a:rPr lang="en-US" sz="2400" dirty="0"/>
              <a:t>Schedule</a:t>
            </a:r>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190182665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228600"/>
            <a:ext cx="1600200" cy="215900"/>
          </a:xfrm>
        </p:spPr>
        <p:txBody>
          <a:bodyPr/>
          <a:lstStyle/>
          <a:p>
            <a:pPr>
              <a:defRPr/>
            </a:pPr>
            <a:r>
              <a:rPr lang="en-US"/>
              <a:t>&lt;Nov 2018&gt;</a:t>
            </a:r>
            <a:endParaRPr lang="en-US" dirty="0"/>
          </a:p>
        </p:txBody>
      </p:sp>
      <p:sp>
        <p:nvSpPr>
          <p:cNvPr id="3" name="Footer Placeholder 2"/>
          <p:cNvSpPr>
            <a:spLocks noGrp="1"/>
          </p:cNvSpPr>
          <p:nvPr>
            <p:ph type="ftr" sz="quarter" idx="11"/>
          </p:nvPr>
        </p:nvSpPr>
        <p:spPr>
          <a:xfrm>
            <a:off x="5486400" y="6475413"/>
            <a:ext cx="3124200" cy="182562"/>
          </a:xfrm>
        </p:spPr>
        <p:txBody>
          <a:bodyPr/>
          <a:lstStyle/>
          <a:p>
            <a:pPr>
              <a:defRPr/>
            </a:pPr>
            <a:r>
              <a:rPr lang="en-US"/>
              <a:t>&lt;Pat Kinney&gt;, &lt;Kinney Consulting LLC&gt;</a:t>
            </a:r>
          </a:p>
        </p:txBody>
      </p:sp>
      <p:sp>
        <p:nvSpPr>
          <p:cNvPr id="4" name="Slide Number Placeholder 3"/>
          <p:cNvSpPr>
            <a:spLocks noGrp="1"/>
          </p:cNvSpPr>
          <p:nvPr>
            <p:ph type="sldNum" sz="quarter" idx="12"/>
          </p:nvPr>
        </p:nvSpPr>
        <p:spPr>
          <a:xfrm>
            <a:off x="4344988" y="6475413"/>
            <a:ext cx="530225" cy="182562"/>
          </a:xfrm>
        </p:spPr>
        <p:txBody>
          <a:bodyPr/>
          <a:lstStyle/>
          <a:p>
            <a:pPr>
              <a:defRPr/>
            </a:pPr>
            <a:r>
              <a:rPr lang="en-US"/>
              <a:t>Slide </a:t>
            </a:r>
            <a:fld id="{03628903-88D7-C74D-8D58-8597ECE2BB7F}" type="slidenum">
              <a:rPr lang="en-US" smtClean="0"/>
              <a:pPr>
                <a:defRPr/>
              </a:pPr>
              <a:t>100</a:t>
            </a:fld>
            <a:endParaRPr lang="en-US"/>
          </a:p>
        </p:txBody>
      </p:sp>
      <p:sp>
        <p:nvSpPr>
          <p:cNvPr id="5" name="Rectangle 4"/>
          <p:cNvSpPr/>
          <p:nvPr/>
        </p:nvSpPr>
        <p:spPr>
          <a:xfrm>
            <a:off x="304800" y="2133600"/>
            <a:ext cx="8534400" cy="4401205"/>
          </a:xfrm>
          <a:prstGeom prst="rect">
            <a:avLst/>
          </a:prstGeom>
        </p:spPr>
        <p:txBody>
          <a:bodyPr wrap="square">
            <a:spAutoFit/>
          </a:bodyPr>
          <a:lstStyle/>
          <a:p>
            <a:pPr marL="457200" indent="-457200" eaLnBrk="0" fontAlgn="b" hangingPunct="0">
              <a:buClr>
                <a:srgbClr val="FF0000"/>
              </a:buClr>
              <a:buFont typeface="Wingdings" charset="0"/>
              <a:buChar char="q"/>
            </a:pPr>
            <a:r>
              <a:rPr lang="en-US" sz="2800" b="1" dirty="0"/>
              <a:t>Presentation requests:  </a:t>
            </a:r>
          </a:p>
          <a:p>
            <a:pPr marL="514350" indent="-514350" eaLnBrk="0" fontAlgn="b" hangingPunct="0">
              <a:buClr>
                <a:srgbClr val="FF0000"/>
              </a:buClr>
              <a:buFont typeface="+mj-lt"/>
              <a:buAutoNum type="arabicPeriod"/>
            </a:pPr>
            <a:r>
              <a:rPr lang="en-US" sz="2800" b="1" dirty="0"/>
              <a:t>15-18-0579-00_Dynamic MAC address assignment to 802.15 end-stations by Antonio de la Oliva</a:t>
            </a:r>
          </a:p>
          <a:p>
            <a:pPr marL="514350" indent="-514350" eaLnBrk="0" fontAlgn="b" hangingPunct="0">
              <a:buClr>
                <a:srgbClr val="FF0000"/>
              </a:buClr>
              <a:buFont typeface="+mj-lt"/>
              <a:buAutoNum type="arabicPeriod"/>
            </a:pPr>
            <a:r>
              <a:rPr lang="en-US" sz="2800" b="1" dirty="0"/>
              <a:t>11-18-1920-00-0wng-proxy-nd-discovery-in-802-11 by Pascal </a:t>
            </a:r>
            <a:r>
              <a:rPr lang="en-US" sz="2800" b="1" dirty="0" err="1"/>
              <a:t>Thubert</a:t>
            </a:r>
            <a:endParaRPr lang="en-US" sz="2800" b="1" dirty="0"/>
          </a:p>
          <a:p>
            <a:pPr marL="514350" indent="-514350" eaLnBrk="0" fontAlgn="b" hangingPunct="0">
              <a:buClr>
                <a:srgbClr val="FF0000"/>
              </a:buClr>
              <a:buFont typeface="+mj-lt"/>
              <a:buAutoNum type="arabicPeriod"/>
            </a:pPr>
            <a:r>
              <a:rPr lang="en-US" sz="2800" b="1" dirty="0"/>
              <a:t>15-18-0566-00 Profiles for IEEE-802-15-4 by Don Sturek</a:t>
            </a:r>
          </a:p>
          <a:p>
            <a:pPr marL="514350" indent="-514350" eaLnBrk="0" fontAlgn="b" hangingPunct="0">
              <a:buClr>
                <a:srgbClr val="FF0000"/>
              </a:buClr>
              <a:buFont typeface="+mj-lt"/>
              <a:buAutoNum type="arabicPeriod"/>
            </a:pPr>
            <a:endParaRPr lang="en-US" sz="2800" b="1" dirty="0"/>
          </a:p>
          <a:p>
            <a:pPr marL="514350" indent="-514350" eaLnBrk="0" fontAlgn="b" hangingPunct="0">
              <a:buClr>
                <a:srgbClr val="FF0000"/>
              </a:buClr>
              <a:buFont typeface="+mj-lt"/>
              <a:buAutoNum type="arabicPeriod"/>
            </a:pPr>
            <a:endParaRPr lang="en-US" sz="2800" b="1" dirty="0"/>
          </a:p>
          <a:p>
            <a:pPr marL="914400" lvl="1" indent="-457200" eaLnBrk="0" fontAlgn="b" hangingPunct="0">
              <a:buClr>
                <a:srgbClr val="FF0000"/>
              </a:buClr>
              <a:buFont typeface="Wingdings" charset="0"/>
              <a:buChar char="q"/>
            </a:pPr>
            <a:endParaRPr lang="en-US" sz="2800" b="1" dirty="0"/>
          </a:p>
        </p:txBody>
      </p:sp>
      <p:sp>
        <p:nvSpPr>
          <p:cNvPr id="6" name="Rectangle 5"/>
          <p:cNvSpPr/>
          <p:nvPr/>
        </p:nvSpPr>
        <p:spPr>
          <a:xfrm>
            <a:off x="3124200" y="685800"/>
            <a:ext cx="2209800" cy="646331"/>
          </a:xfrm>
          <a:prstGeom prst="rect">
            <a:avLst/>
          </a:prstGeom>
        </p:spPr>
        <p:txBody>
          <a:bodyPr wrap="square">
            <a:spAutoFit/>
          </a:bodyPr>
          <a:lstStyle/>
          <a:p>
            <a:r>
              <a:rPr lang="en-US" sz="3600" b="1" dirty="0"/>
              <a:t>SC WNG</a:t>
            </a:r>
            <a:endParaRPr lang="en-US" sz="3600" dirty="0"/>
          </a:p>
        </p:txBody>
      </p:sp>
    </p:spTree>
    <p:extLst>
      <p:ext uri="{BB962C8B-B14F-4D97-AF65-F5344CB8AC3E}">
        <p14:creationId xmlns:p14="http://schemas.microsoft.com/office/powerpoint/2010/main" val="2489886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xfrm>
            <a:off x="685800" y="2286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1506" name="Footer Placeholder 2"/>
          <p:cNvSpPr>
            <a:spLocks noGrp="1"/>
          </p:cNvSpPr>
          <p:nvPr>
            <p:ph type="ftr" sz="quarter" idx="11"/>
          </p:nvPr>
        </p:nvSpPr>
        <p:spPr>
          <a:xfrm>
            <a:off x="5486400" y="6475413"/>
            <a:ext cx="3124200"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101</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88089" y="990600"/>
            <a:ext cx="8422511"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a:p>
            <a:pPr marL="800100" lvl="1" indent="-342900">
              <a:buClr>
                <a:srgbClr val="FF0000"/>
              </a:buClr>
              <a:buFont typeface="Wingdings" charset="2"/>
              <a:buChar char="q"/>
            </a:pPr>
            <a:r>
              <a:rPr lang="en-US" sz="1800" b="1" dirty="0"/>
              <a:t>Changes with Existing Standards: </a:t>
            </a:r>
          </a:p>
          <a:p>
            <a:pPr marL="1257300" lvl="2" indent="-342900">
              <a:buClr>
                <a:srgbClr val="FF0000"/>
              </a:buClr>
              <a:buFont typeface="Wingdings" charset="2"/>
              <a:buChar char="q"/>
            </a:pPr>
            <a:r>
              <a:rPr lang="en-US" sz="1800" dirty="0"/>
              <a:t>None requested</a:t>
            </a:r>
          </a:p>
          <a:p>
            <a:pPr marL="800100" lvl="1" indent="-342900">
              <a:buClr>
                <a:srgbClr val="FF0000"/>
              </a:buClr>
              <a:buFont typeface="Wingdings" charset="2"/>
              <a:buChar char="q"/>
            </a:pPr>
            <a:r>
              <a:rPr lang="en-US" sz="1800" b="1" dirty="0"/>
              <a:t>Changes with Operations Manual: </a:t>
            </a:r>
          </a:p>
          <a:p>
            <a:pPr marL="1257300" lvl="2" indent="-342900">
              <a:buClr>
                <a:srgbClr val="FF0000"/>
              </a:buClr>
              <a:buFont typeface="Wingdings" charset="2"/>
              <a:buChar char="q"/>
            </a:pPr>
            <a:r>
              <a:rPr lang="en-US" sz="1800" dirty="0"/>
              <a:t>Discussed adding a new type of group, i.e. technical advisory group (TAG) to the Operations Manual (OM), other changes included updating the links to references and adding text on the process of modifying the OM.  The group approved the amended OM and forwarded it to the WG for approval.</a:t>
            </a:r>
          </a:p>
          <a:p>
            <a:pPr marL="342900" indent="-342900">
              <a:buClr>
                <a:srgbClr val="FF0000"/>
              </a:buClr>
              <a:buFont typeface="Wingdings" charset="2"/>
              <a:buChar char="q"/>
            </a:pPr>
            <a:r>
              <a:rPr lang="en-US" sz="2000" b="1" dirty="0"/>
              <a:t>SC WNG</a:t>
            </a:r>
          </a:p>
          <a:p>
            <a:pPr marL="800100" lvl="1" indent="-342900">
              <a:buClr>
                <a:srgbClr val="FF0000"/>
              </a:buClr>
              <a:buFont typeface="Wingdings" charset="2"/>
              <a:buChar char="q"/>
            </a:pPr>
            <a:r>
              <a:rPr lang="en-US" sz="1800" b="1" dirty="0"/>
              <a:t>Three presentations were made on the subjects of:</a:t>
            </a:r>
          </a:p>
          <a:p>
            <a:pPr marL="1257300" lvl="2" indent="-342900">
              <a:buClr>
                <a:srgbClr val="FF0000"/>
              </a:buClr>
              <a:buFont typeface="Wingdings" charset="2"/>
              <a:buChar char="q"/>
            </a:pPr>
            <a:r>
              <a:rPr lang="en-US" sz="1600" dirty="0"/>
              <a:t>15-18-0579-00-Dynamic MAC address assignment to 802.15 end-stations</a:t>
            </a:r>
          </a:p>
          <a:p>
            <a:pPr marL="1257300" lvl="2" indent="-342900">
              <a:buClr>
                <a:srgbClr val="FF0000"/>
              </a:buClr>
              <a:buFont typeface="Wingdings" charset="2"/>
              <a:buChar char="q"/>
            </a:pPr>
            <a:r>
              <a:rPr lang="en-US" sz="1600" dirty="0"/>
              <a:t>11-18-1920-00-0wng-proxy-nd-discovery-in-802-11 </a:t>
            </a:r>
          </a:p>
          <a:p>
            <a:pPr marL="1257300" lvl="2" indent="-342900">
              <a:buClr>
                <a:srgbClr val="FF0000"/>
              </a:buClr>
              <a:buFont typeface="Wingdings" charset="2"/>
              <a:buChar char="q"/>
            </a:pPr>
            <a:r>
              <a:rPr lang="en-US" sz="1600" dirty="0"/>
              <a:t>15-18-0566-00-Profiles-for-IEEE-802-15-5</a:t>
            </a:r>
          </a:p>
          <a:p>
            <a:pPr marL="1714500" lvl="3" indent="-342900">
              <a:buClr>
                <a:srgbClr val="FF0000"/>
              </a:buClr>
              <a:buFont typeface="Wingdings" charset="2"/>
              <a:buChar char="q"/>
            </a:pPr>
            <a:r>
              <a:rPr lang="en-US" sz="1600" dirty="0" err="1"/>
              <a:t>SCwng</a:t>
            </a:r>
            <a:r>
              <a:rPr lang="en-US" sz="1600" dirty="0"/>
              <a:t> requests that the WG approve forming a new IG Profile</a:t>
            </a:r>
            <a:endParaRPr lang="en-US" sz="1600" b="1" dirty="0"/>
          </a:p>
          <a:p>
            <a:pPr marL="342900" indent="-342900">
              <a:buClr>
                <a:srgbClr val="FF0000"/>
              </a:buClr>
              <a:buFont typeface="Wingdings" charset="2"/>
              <a:buChar char="q"/>
            </a:pPr>
            <a:r>
              <a:rPr lang="en-US" sz="2000" b="1" dirty="0"/>
              <a:t>IETF</a:t>
            </a:r>
          </a:p>
          <a:p>
            <a:pPr marL="800100" lvl="1" indent="-342900">
              <a:buClr>
                <a:srgbClr val="FF0000"/>
              </a:buClr>
              <a:buFont typeface="Wingdings" charset="2"/>
              <a:buChar char="q"/>
            </a:pPr>
            <a:r>
              <a:rPr lang="en-US" sz="1800" b="1" dirty="0"/>
              <a:t>Reviewed status results for IETF Constrained WGs at IETF 103: </a:t>
            </a:r>
          </a:p>
          <a:p>
            <a:pPr marL="1257300" lvl="2" indent="-342900">
              <a:buClr>
                <a:srgbClr val="FF0000"/>
              </a:buClr>
              <a:buFont typeface="Wingdings" charset="2"/>
              <a:buChar char="q"/>
            </a:pPr>
            <a:r>
              <a:rPr lang="en-US" sz="1600" dirty="0"/>
              <a:t>6tisch, Core, 6lo, Roll, </a:t>
            </a:r>
            <a:r>
              <a:rPr lang="en-US" sz="1600" dirty="0" err="1"/>
              <a:t>lp</a:t>
            </a:r>
            <a:r>
              <a:rPr lang="en-US" sz="1600" dirty="0"/>
              <a:t>-wan</a:t>
            </a:r>
          </a:p>
          <a:p>
            <a:pPr marL="800100" lvl="1" indent="-342900">
              <a:buClr>
                <a:srgbClr val="FF0000"/>
              </a:buClr>
              <a:buFont typeface="Wingdings" charset="2"/>
              <a:buChar char="q"/>
            </a:pPr>
            <a:r>
              <a:rPr lang="en-US" sz="1600" b="1" dirty="0"/>
              <a:t>First meeting of SCHC for 802.15.4</a:t>
            </a:r>
          </a:p>
          <a:p>
            <a:pPr marL="1257300" lvl="2" indent="-342900">
              <a:buClr>
                <a:srgbClr val="FF0000"/>
              </a:buClr>
              <a:buFont typeface="Wingdings" charset="2"/>
              <a:buChar char="q"/>
            </a:pPr>
            <a:r>
              <a:rPr lang="en-US" sz="1600" dirty="0"/>
              <a:t>Reviewed all 802.15.4 overhead and reviewed IETF document “SCHC for 802.15.4 </a:t>
            </a:r>
            <a:r>
              <a:rPr lang="en-US" sz="1600" dirty="0" err="1"/>
              <a:t>lpwan</a:t>
            </a:r>
            <a:r>
              <a:rPr lang="en-US" sz="1600" dirty="0"/>
              <a:t> applications draft-authors-lpwan-schc-802154-00”</a:t>
            </a:r>
          </a:p>
        </p:txBody>
      </p:sp>
    </p:spTree>
    <p:extLst>
      <p:ext uri="{BB962C8B-B14F-4D97-AF65-F5344CB8AC3E}">
        <p14:creationId xmlns:p14="http://schemas.microsoft.com/office/powerpoint/2010/main" val="127528551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xfrm>
            <a:off x="685800" y="2286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1506" name="Footer Placeholder 2"/>
          <p:cNvSpPr>
            <a:spLocks noGrp="1"/>
          </p:cNvSpPr>
          <p:nvPr>
            <p:ph type="ftr" sz="quarter" idx="11"/>
          </p:nvPr>
        </p:nvSpPr>
        <p:spPr>
          <a:xfrm>
            <a:off x="5486400" y="6475413"/>
            <a:ext cx="3124200"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102</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SC Motions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88089" y="990600"/>
            <a:ext cx="8422511"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1600" dirty="0"/>
          </a:p>
        </p:txBody>
      </p:sp>
      <p:sp>
        <p:nvSpPr>
          <p:cNvPr id="2" name="Rectangle 1">
            <a:extLst>
              <a:ext uri="{FF2B5EF4-FFF2-40B4-BE49-F238E27FC236}">
                <a16:creationId xmlns:a16="http://schemas.microsoft.com/office/drawing/2014/main" xmlns="" id="{B368D0C8-296C-124B-87EE-8E934F5C9494}"/>
              </a:ext>
            </a:extLst>
          </p:cNvPr>
          <p:cNvSpPr/>
          <p:nvPr/>
        </p:nvSpPr>
        <p:spPr>
          <a:xfrm>
            <a:off x="188089" y="1703946"/>
            <a:ext cx="8803511" cy="3539430"/>
          </a:xfrm>
          <a:prstGeom prst="rect">
            <a:avLst/>
          </a:prstGeom>
        </p:spPr>
        <p:txBody>
          <a:bodyPr wrap="square">
            <a:spAutoFit/>
          </a:bodyPr>
          <a:lstStyle/>
          <a:p>
            <a:pPr marL="409575" lvl="3" indent="-384175">
              <a:buClr>
                <a:srgbClr val="FF0000"/>
              </a:buClr>
              <a:buFont typeface="Wingdings" charset="2"/>
              <a:buChar char="q"/>
            </a:pPr>
            <a:r>
              <a:rPr lang="en-US" sz="2800" b="1" dirty="0" err="1"/>
              <a:t>SCmaintenance</a:t>
            </a:r>
            <a:r>
              <a:rPr lang="en-US" sz="2800" b="1" dirty="0"/>
              <a:t> requests that the WG approve the revised Operations Manual described in </a:t>
            </a:r>
            <a:br>
              <a:rPr lang="en-US" sz="2800" b="1" dirty="0"/>
            </a:br>
            <a:r>
              <a:rPr lang="en-US" sz="2800" b="1" dirty="0"/>
              <a:t>15-10-0235-20</a:t>
            </a:r>
          </a:p>
          <a:p>
            <a:pPr marL="866775" lvl="4" indent="-384175">
              <a:buClr>
                <a:srgbClr val="FF0000"/>
              </a:buClr>
              <a:buFont typeface="Wingdings" charset="2"/>
              <a:buChar char="q"/>
            </a:pPr>
            <a:r>
              <a:rPr lang="en-US" sz="2800" b="1" dirty="0"/>
              <a:t>Moved by Pat Kinney, </a:t>
            </a:r>
            <a:r>
              <a:rPr lang="en-US" sz="2800" b="1" dirty="0" err="1"/>
              <a:t>SCmaintenance</a:t>
            </a:r>
            <a:r>
              <a:rPr lang="en-US" sz="2800" b="1" dirty="0"/>
              <a:t> chair</a:t>
            </a:r>
          </a:p>
          <a:p>
            <a:pPr marL="409575" lvl="3" indent="-384175">
              <a:buClr>
                <a:srgbClr val="FF0000"/>
              </a:buClr>
              <a:buFont typeface="Wingdings" charset="2"/>
              <a:buChar char="q"/>
            </a:pPr>
            <a:endParaRPr lang="en-US" sz="2800" b="1" dirty="0"/>
          </a:p>
          <a:p>
            <a:pPr marL="409575" lvl="3" indent="-384175">
              <a:buClr>
                <a:srgbClr val="FF0000"/>
              </a:buClr>
              <a:buFont typeface="Wingdings" charset="2"/>
              <a:buChar char="q"/>
            </a:pPr>
            <a:r>
              <a:rPr lang="en-US" sz="2800" b="1" dirty="0" err="1"/>
              <a:t>SCwng</a:t>
            </a:r>
            <a:r>
              <a:rPr lang="en-US" sz="2800" b="1" dirty="0"/>
              <a:t> requests that the WG approve forming a new IG  for Profiles, i.e. IG Profile</a:t>
            </a:r>
          </a:p>
          <a:p>
            <a:pPr marL="866775" lvl="4" indent="-384175">
              <a:buClr>
                <a:srgbClr val="FF0000"/>
              </a:buClr>
              <a:buFont typeface="Wingdings" charset="2"/>
              <a:buChar char="q"/>
            </a:pPr>
            <a:r>
              <a:rPr lang="en-US" sz="2800" b="1" dirty="0"/>
              <a:t>Moved by Pat Kinney, </a:t>
            </a:r>
            <a:r>
              <a:rPr lang="en-US" sz="2800" b="1" dirty="0" err="1"/>
              <a:t>SCwng</a:t>
            </a:r>
            <a:r>
              <a:rPr lang="en-US" sz="2800" b="1" dirty="0"/>
              <a:t> chair</a:t>
            </a:r>
          </a:p>
        </p:txBody>
      </p:sp>
    </p:spTree>
    <p:extLst>
      <p:ext uri="{BB962C8B-B14F-4D97-AF65-F5344CB8AC3E}">
        <p14:creationId xmlns:p14="http://schemas.microsoft.com/office/powerpoint/2010/main" val="18639165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November 2018</a:t>
            </a:r>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Wi-SUN Alliance</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219C1867-47CF-411F-B0EE-95650A4BE4CC}" type="slidenum">
              <a:rPr lang="en-US" sz="1200" smtClean="0"/>
              <a:pPr>
                <a:defRPr/>
              </a:pPr>
              <a:t>103</a:t>
            </a:fld>
            <a:endParaRPr lang="en-US" sz="1200" smtClean="0"/>
          </a:p>
        </p:txBody>
      </p:sp>
      <p:sp>
        <p:nvSpPr>
          <p:cNvPr id="10245" name="Rectangle 2"/>
          <p:cNvSpPr>
            <a:spLocks noGrp="1" noChangeArrowheads="1"/>
          </p:cNvSpPr>
          <p:nvPr>
            <p:ph type="title"/>
          </p:nvPr>
        </p:nvSpPr>
        <p:spPr>
          <a:xfrm>
            <a:off x="685800" y="381000"/>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685800" y="1447800"/>
            <a:ext cx="7696200" cy="4114800"/>
          </a:xfrm>
        </p:spPr>
        <p:txBody>
          <a:bodyPr/>
          <a:lstStyle/>
          <a:p>
            <a:r>
              <a:rPr lang="en-US" sz="2200" dirty="0" smtClean="0"/>
              <a:t>January </a:t>
            </a:r>
            <a:r>
              <a:rPr lang="en-US" sz="2200" dirty="0"/>
              <a:t>13-18, 2019, Hilton St. Louis Missouri at the Ballpark, </a:t>
            </a:r>
            <a:r>
              <a:rPr lang="en-US" sz="2200" i="1" dirty="0"/>
              <a:t>802 Wireless Interim Session</a:t>
            </a:r>
            <a:r>
              <a:rPr lang="en-US" sz="2200" i="1" dirty="0" smtClean="0"/>
              <a:t>.</a:t>
            </a:r>
            <a:r>
              <a:rPr lang="en-US" sz="2200" dirty="0" smtClean="0"/>
              <a:t>*</a:t>
            </a:r>
            <a:r>
              <a:rPr lang="en-US" sz="2200" dirty="0"/>
              <a:t> </a:t>
            </a:r>
          </a:p>
          <a:p>
            <a:r>
              <a:rPr lang="en-US" sz="2200" dirty="0"/>
              <a:t>March 10-15, 2019, Hyatt Regency Vancouver and Fairmont Hotel Vancouver, Vancouver, Canada, </a:t>
            </a:r>
            <a:r>
              <a:rPr lang="en-US" sz="2200" i="1" dirty="0"/>
              <a:t>802 Plenary Session.</a:t>
            </a:r>
            <a:endParaRPr lang="en-US" sz="2200" dirty="0"/>
          </a:p>
          <a:p>
            <a:r>
              <a:rPr lang="en-US" sz="2200" dirty="0"/>
              <a:t>May 12-17, 2019, Grand Hyatt Atlanta in </a:t>
            </a:r>
            <a:r>
              <a:rPr lang="en-US" sz="2200" dirty="0" err="1"/>
              <a:t>Buckhead</a:t>
            </a:r>
            <a:r>
              <a:rPr lang="en-US" sz="2200" dirty="0"/>
              <a:t>, Atlanta, Georgia, USA, </a:t>
            </a:r>
            <a:r>
              <a:rPr lang="en-US" sz="2200" i="1" dirty="0"/>
              <a:t>802 Wireless Interim Session.</a:t>
            </a:r>
            <a:r>
              <a:rPr lang="en-US" sz="2200" dirty="0"/>
              <a:t>*</a:t>
            </a:r>
          </a:p>
          <a:p>
            <a:r>
              <a:rPr lang="en-US" sz="2200" dirty="0"/>
              <a:t>July 14-19, 2019, Austria Congress Centre, Vienna, Austria, </a:t>
            </a:r>
            <a:r>
              <a:rPr lang="en-US" sz="2200" i="1" dirty="0"/>
              <a:t>802 Plenary Session.</a:t>
            </a:r>
            <a:endParaRPr lang="en-US" sz="2200" dirty="0"/>
          </a:p>
          <a:p>
            <a:r>
              <a:rPr lang="en-US" sz="2200" dirty="0"/>
              <a:t>September 15-20, 2019, Marriott Hanoi (TBC), </a:t>
            </a:r>
            <a:r>
              <a:rPr lang="en-US" sz="2200" i="1" dirty="0"/>
              <a:t>802 Wireless Interim Session.</a:t>
            </a:r>
            <a:r>
              <a:rPr lang="en-US" sz="2200" dirty="0"/>
              <a:t>*</a:t>
            </a:r>
          </a:p>
          <a:p>
            <a:r>
              <a:rPr lang="en-US" sz="2200" dirty="0"/>
              <a:t>November 10-15, 2019, Hilton Waikoloa Village, Kona, HI, USA, </a:t>
            </a:r>
            <a:r>
              <a:rPr lang="en-US" sz="2200" i="1" dirty="0"/>
              <a:t>802 Plenary Session.</a:t>
            </a:r>
            <a:endParaRPr lang="en-US" sz="2200" dirty="0"/>
          </a:p>
          <a:p>
            <a:pPr>
              <a:defRPr/>
            </a:pPr>
            <a:endParaRPr lang="en-US" sz="2200" dirty="0"/>
          </a:p>
          <a:p>
            <a:pPr>
              <a:defRPr/>
            </a:pPr>
            <a:endParaRPr lang="en-US" sz="2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Achievements</a:t>
            </a:r>
            <a:endParaRPr lang="en-US" dirty="0"/>
          </a:p>
        </p:txBody>
      </p:sp>
      <p:sp>
        <p:nvSpPr>
          <p:cNvPr id="3" name="Inhaltsplatzhalter 2"/>
          <p:cNvSpPr>
            <a:spLocks noGrp="1"/>
          </p:cNvSpPr>
          <p:nvPr>
            <p:ph idx="1"/>
          </p:nvPr>
        </p:nvSpPr>
        <p:spPr>
          <a:xfrm>
            <a:off x="685800" y="1700808"/>
            <a:ext cx="7772400" cy="4395192"/>
          </a:xfrm>
        </p:spPr>
        <p:txBody>
          <a:bodyPr/>
          <a:lstStyle/>
          <a:p>
            <a:r>
              <a:rPr lang="en-US" sz="2400" dirty="0" smtClean="0"/>
              <a:t>4 meeting slots + presentation in 802.19</a:t>
            </a:r>
          </a:p>
          <a:p>
            <a:r>
              <a:rPr lang="en-US" sz="2400" dirty="0" smtClean="0"/>
              <a:t>Update on Static Context Header Compression by Pascal</a:t>
            </a:r>
          </a:p>
          <a:p>
            <a:r>
              <a:rPr lang="en-US" sz="2400" dirty="0" smtClean="0"/>
              <a:t>Achieved agreement on Coexistence Document structure and initial presentation of doc. in 802.19</a:t>
            </a:r>
          </a:p>
          <a:p>
            <a:r>
              <a:rPr lang="en-US" sz="2400" dirty="0" smtClean="0"/>
              <a:t>Drafting</a:t>
            </a:r>
          </a:p>
          <a:p>
            <a:pPr lvl="1"/>
            <a:r>
              <a:rPr lang="en-US" sz="2400" dirty="0" smtClean="0"/>
              <a:t>Identification of missing elements</a:t>
            </a:r>
          </a:p>
          <a:p>
            <a:pPr lvl="1"/>
            <a:r>
              <a:rPr lang="en-US" sz="2400" dirty="0" smtClean="0"/>
              <a:t>Discussion of the feasibility and suitability of proposed technologies</a:t>
            </a:r>
          </a:p>
          <a:p>
            <a:pPr lvl="1"/>
            <a:r>
              <a:rPr lang="en-US" sz="2400" dirty="0" smtClean="0"/>
              <a:t>New draft will be on the private members area shortly after the meeting</a:t>
            </a:r>
          </a:p>
        </p:txBody>
      </p:sp>
      <p:sp>
        <p:nvSpPr>
          <p:cNvPr id="4" name="Datumsplatzhalter 3"/>
          <p:cNvSpPr>
            <a:spLocks noGrp="1"/>
          </p:cNvSpPr>
          <p:nvPr>
            <p:ph type="dt" sz="half" idx="10"/>
          </p:nvPr>
        </p:nvSpPr>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11</a:t>
            </a:fld>
            <a:endParaRPr lang="en-US" altLang="en-US"/>
          </a:p>
        </p:txBody>
      </p:sp>
    </p:spTree>
    <p:extLst>
      <p:ext uri="{BB962C8B-B14F-4D97-AF65-F5344CB8AC3E}">
        <p14:creationId xmlns:p14="http://schemas.microsoft.com/office/powerpoint/2010/main" val="12258915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Next Steps</a:t>
            </a:r>
            <a:endParaRPr lang="en-US" dirty="0"/>
          </a:p>
        </p:txBody>
      </p:sp>
      <p:sp>
        <p:nvSpPr>
          <p:cNvPr id="3" name="Inhaltsplatzhalter 2"/>
          <p:cNvSpPr>
            <a:spLocks noGrp="1"/>
          </p:cNvSpPr>
          <p:nvPr>
            <p:ph idx="1"/>
          </p:nvPr>
        </p:nvSpPr>
        <p:spPr/>
        <p:txBody>
          <a:bodyPr/>
          <a:lstStyle/>
          <a:p>
            <a:r>
              <a:rPr lang="en-US" sz="2400" dirty="0"/>
              <a:t>Continue the drafting </a:t>
            </a:r>
            <a:r>
              <a:rPr lang="en-US" sz="2400" dirty="0" smtClean="0"/>
              <a:t>process</a:t>
            </a:r>
            <a:endParaRPr lang="en-US" sz="2400" dirty="0"/>
          </a:p>
          <a:p>
            <a:r>
              <a:rPr lang="en-US" sz="2400" dirty="0"/>
              <a:t>Finalize coexistence assurance </a:t>
            </a:r>
            <a:r>
              <a:rPr lang="en-US" sz="2400" dirty="0" smtClean="0"/>
              <a:t>document </a:t>
            </a:r>
          </a:p>
          <a:p>
            <a:pPr marL="0" indent="0">
              <a:buNone/>
            </a:pPr>
            <a:r>
              <a:rPr lang="en-US" sz="2400" dirty="0" smtClean="0">
                <a:sym typeface="Wingdings" panose="05000000000000000000" pitchFamily="2" charset="2"/>
              </a:rPr>
              <a:t> Work in telephone conferences</a:t>
            </a:r>
            <a:endParaRPr lang="en-US" sz="2400" dirty="0"/>
          </a:p>
          <a:p>
            <a:endParaRPr lang="en-US" sz="2400" dirty="0" smtClean="0"/>
          </a:p>
          <a:p>
            <a:r>
              <a:rPr lang="en-US" sz="2400" dirty="0" smtClean="0"/>
              <a:t>Send </a:t>
            </a:r>
            <a:r>
              <a:rPr lang="en-US" sz="2400" dirty="0"/>
              <a:t>initial draft version to James and Ben for first review before the January meeting</a:t>
            </a:r>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39243620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Telephone Conferences</a:t>
            </a:r>
            <a:endParaRPr lang="en-US" dirty="0"/>
          </a:p>
        </p:txBody>
      </p:sp>
      <p:sp>
        <p:nvSpPr>
          <p:cNvPr id="3" name="Inhaltsplatzhalter 2"/>
          <p:cNvSpPr>
            <a:spLocks noGrp="1"/>
          </p:cNvSpPr>
          <p:nvPr>
            <p:ph idx="1"/>
          </p:nvPr>
        </p:nvSpPr>
        <p:spPr/>
        <p:txBody>
          <a:bodyPr/>
          <a:lstStyle/>
          <a:p>
            <a:r>
              <a:rPr lang="en-US" sz="2800" dirty="0" smtClean="0"/>
              <a:t>Two telephone conferences</a:t>
            </a:r>
          </a:p>
          <a:p>
            <a:r>
              <a:rPr lang="en-US" sz="2800" dirty="0" smtClean="0"/>
              <a:t>Focus:</a:t>
            </a:r>
          </a:p>
          <a:p>
            <a:pPr lvl="1"/>
            <a:r>
              <a:rPr lang="en-US" sz="2400" dirty="0" smtClean="0"/>
              <a:t>Further drafting of the amendment</a:t>
            </a:r>
          </a:p>
          <a:p>
            <a:pPr lvl="1"/>
            <a:r>
              <a:rPr lang="en-US" sz="2400" dirty="0" smtClean="0"/>
              <a:t>Finalization of coexistence assurance document</a:t>
            </a:r>
          </a:p>
          <a:p>
            <a:r>
              <a:rPr lang="en-US" sz="2800" dirty="0" smtClean="0"/>
              <a:t>Dates:</a:t>
            </a:r>
          </a:p>
          <a:p>
            <a:pPr lvl="1"/>
            <a:r>
              <a:rPr lang="en-US" sz="2400" dirty="0" smtClean="0"/>
              <a:t>Doodle to find suitable dates</a:t>
            </a:r>
          </a:p>
          <a:p>
            <a:pPr lvl="1"/>
            <a:r>
              <a:rPr lang="en-US" sz="2400" dirty="0" smtClean="0"/>
              <a:t>Will be circulated via the </a:t>
            </a:r>
            <a:r>
              <a:rPr lang="en-US" sz="2400" dirty="0" smtClean="0">
                <a:solidFill>
                  <a:srgbClr val="FF0000"/>
                </a:solidFill>
              </a:rPr>
              <a:t>TG4w e-mail reflector</a:t>
            </a:r>
          </a:p>
          <a:p>
            <a:endParaRPr lang="en-US" sz="2800" dirty="0" smtClean="0"/>
          </a:p>
          <a:p>
            <a:pPr lvl="1"/>
            <a:endParaRPr lang="en-US" sz="2400" dirty="0" smtClean="0"/>
          </a:p>
          <a:p>
            <a:pPr lvl="1"/>
            <a:endParaRPr lang="en-US" sz="2400" dirty="0" smtClean="0"/>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8013999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4150529765"/>
              </p:ext>
            </p:extLst>
          </p:nvPr>
        </p:nvGraphicFramePr>
        <p:xfrm>
          <a:off x="683568" y="1556792"/>
          <a:ext cx="7776864" cy="4782588"/>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 / Coexistence Document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sngStrike" dirty="0" smtClean="0"/>
                        <a:t>Nov, 2018</a:t>
                      </a:r>
                      <a:r>
                        <a:rPr lang="en-US" strike="noStrike" dirty="0" smtClean="0">
                          <a:solidFill>
                            <a:srgbClr val="FF0000"/>
                          </a:solidFill>
                        </a:rPr>
                        <a:t> Jan, 2019</a:t>
                      </a:r>
                    </a:p>
                  </a:txBody>
                  <a:tcPr/>
                </a:tc>
              </a:tr>
              <a:tr h="398549">
                <a:tc>
                  <a:txBody>
                    <a:bodyPr/>
                    <a:lstStyle/>
                    <a:p>
                      <a:r>
                        <a:rPr lang="en-US" dirty="0" smtClean="0"/>
                        <a:t>TG4w document</a:t>
                      </a:r>
                      <a:r>
                        <a:rPr lang="en-US" baseline="0" dirty="0" smtClean="0"/>
                        <a:t> review</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rgbClr val="FF0000"/>
                          </a:solidFill>
                        </a:rPr>
                        <a:t>Feb. 2018</a:t>
                      </a:r>
                    </a:p>
                  </a:txBody>
                  <a:tcPr/>
                </a:tc>
              </a:tr>
              <a:tr h="398549">
                <a:tc>
                  <a:txBody>
                    <a:bodyPr/>
                    <a:lstStyle/>
                    <a:p>
                      <a:r>
                        <a:rPr lang="en-US" dirty="0" smtClean="0"/>
                        <a:t>LB</a:t>
                      </a:r>
                      <a:endParaRPr lang="en-US" dirty="0"/>
                    </a:p>
                  </a:txBody>
                  <a:tcPr/>
                </a:tc>
                <a:tc>
                  <a:txBody>
                    <a:bodyPr/>
                    <a:lstStyle/>
                    <a:p>
                      <a:r>
                        <a:rPr lang="en-US" strike="sngStrike" dirty="0" smtClean="0"/>
                        <a:t>Jan,</a:t>
                      </a:r>
                      <a:r>
                        <a:rPr lang="en-US" strike="sngStrike" baseline="0" dirty="0" smtClean="0"/>
                        <a:t> 2019</a:t>
                      </a:r>
                      <a:r>
                        <a:rPr lang="en-US" baseline="0" dirty="0" smtClean="0"/>
                        <a:t>  </a:t>
                      </a:r>
                      <a:r>
                        <a:rPr lang="en-US" baseline="0" dirty="0" smtClean="0">
                          <a:solidFill>
                            <a:srgbClr val="FF0000"/>
                          </a:solidFill>
                        </a:rPr>
                        <a:t>Mar, 2019</a:t>
                      </a:r>
                      <a:endParaRPr lang="en-US" dirty="0">
                        <a:solidFill>
                          <a:srgbClr val="FF0000"/>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Sep,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Mar,</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54337" y="3212976"/>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69593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Minutes</a:t>
            </a:r>
            <a:endParaRPr lang="en-US" dirty="0"/>
          </a:p>
        </p:txBody>
      </p:sp>
      <p:sp>
        <p:nvSpPr>
          <p:cNvPr id="3" name="Inhaltsplatzhalter 2"/>
          <p:cNvSpPr>
            <a:spLocks noGrp="1"/>
          </p:cNvSpPr>
          <p:nvPr>
            <p:ph idx="1"/>
          </p:nvPr>
        </p:nvSpPr>
        <p:spPr/>
        <p:txBody>
          <a:bodyPr/>
          <a:lstStyle/>
          <a:p>
            <a:r>
              <a:rPr lang="en-US" sz="2400" dirty="0"/>
              <a:t>Meeting minutes </a:t>
            </a:r>
            <a:r>
              <a:rPr lang="en-US" sz="2400" dirty="0" smtClean="0"/>
              <a:t>are available in document</a:t>
            </a:r>
            <a:r>
              <a:rPr lang="en-US" sz="2400" dirty="0"/>
              <a:t/>
            </a:r>
            <a:br>
              <a:rPr lang="en-US" sz="2400" dirty="0"/>
            </a:br>
            <a:r>
              <a:rPr lang="en-US" sz="2400" dirty="0" smtClean="0"/>
              <a:t>15-18/601r0 </a:t>
            </a:r>
            <a:r>
              <a:rPr lang="en-US" sz="2400" dirty="0"/>
              <a:t>(special thanks to </a:t>
            </a:r>
            <a:r>
              <a:rPr lang="en-US" sz="2400" dirty="0" err="1" smtClean="0"/>
              <a:t>Henk</a:t>
            </a:r>
            <a:r>
              <a:rPr lang="en-US" sz="2400" dirty="0" smtClean="0"/>
              <a:t> and Charlie</a:t>
            </a:r>
            <a:r>
              <a:rPr lang="en-US" sz="2400" dirty="0"/>
              <a:t>)</a:t>
            </a:r>
          </a:p>
          <a:p>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Tree>
    <p:extLst>
      <p:ext uri="{BB962C8B-B14F-4D97-AF65-F5344CB8AC3E}">
        <p14:creationId xmlns:p14="http://schemas.microsoft.com/office/powerpoint/2010/main" val="10480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Interest!</a:t>
            </a:r>
            <a:endParaRPr lang="en-US" dirty="0"/>
          </a:p>
        </p:txBody>
      </p:sp>
      <p:sp>
        <p:nvSpPr>
          <p:cNvPr id="4" name="Datumsplatzhalter 3"/>
          <p:cNvSpPr>
            <a:spLocks noGrp="1"/>
          </p:cNvSpPr>
          <p:nvPr>
            <p:ph type="dt" sz="half" idx="10"/>
          </p:nvPr>
        </p:nvSpPr>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16</a:t>
            </a:fld>
            <a:endParaRPr lang="en-US" altLang="en-US"/>
          </a:p>
        </p:txBody>
      </p:sp>
    </p:spTree>
    <p:extLst>
      <p:ext uri="{BB962C8B-B14F-4D97-AF65-F5344CB8AC3E}">
        <p14:creationId xmlns:p14="http://schemas.microsoft.com/office/powerpoint/2010/main" val="32803647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TG-FANE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November 15, 2018</a:t>
            </a:r>
          </a:p>
          <a:p>
            <a:endParaRPr lang="en-US" sz="2400" dirty="0"/>
          </a:p>
          <a:p>
            <a:r>
              <a:rPr lang="en-US" altLang="ja-JP" sz="2400" dirty="0"/>
              <a:t>Matt Gillmore</a:t>
            </a:r>
          </a:p>
          <a:p>
            <a:r>
              <a:rPr lang="en-US" sz="2400" dirty="0"/>
              <a:t>TG-FANE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17</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11/27/2018</a:t>
            </a:fld>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Matt Gillmore - </a:t>
            </a:r>
            <a:r>
              <a:rPr lang="en-US" dirty="0" err="1"/>
              <a:t>Itron</a:t>
            </a:r>
            <a:endParaRPr lang="en-US" dirty="0"/>
          </a:p>
        </p:txBody>
      </p:sp>
    </p:spTree>
    <p:extLst>
      <p:ext uri="{BB962C8B-B14F-4D97-AF65-F5344CB8AC3E}">
        <p14:creationId xmlns:p14="http://schemas.microsoft.com/office/powerpoint/2010/main" val="6819454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BRC Motion</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000" dirty="0">
                <a:solidFill>
                  <a:srgbClr val="000000"/>
                </a:solidFill>
              </a:rPr>
              <a:t>Move that Task Group Tg4x requests 802.15 WG approve the formation of a Ballot Resolution Committee (BRC) for the Sponsor Balloting of P802.15.4x-D1 with the following membership: Matt Gillmore, Kunal Shah, Chris Calvert, Ruben Salazar, Phil Beecher, Gary </a:t>
            </a:r>
            <a:r>
              <a:rPr lang="en-US" altLang="en-US" sz="2000" dirty="0" err="1">
                <a:solidFill>
                  <a:srgbClr val="000000"/>
                </a:solidFill>
              </a:rPr>
              <a:t>Stuebing</a:t>
            </a:r>
            <a:r>
              <a:rPr lang="en-US" altLang="en-US" sz="2000" dirty="0">
                <a:solidFill>
                  <a:srgbClr val="000000"/>
                </a:solidFill>
              </a:rPr>
              <a:t>. The 802.15.4x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Kunal Shah</a:t>
            </a:r>
          </a:p>
          <a:p>
            <a:pPr lvl="2" eaLnBrk="1" hangingPunct="1">
              <a:spcBef>
                <a:spcPts val="375"/>
              </a:spcBef>
              <a:buSzPct val="100000"/>
            </a:pPr>
            <a:r>
              <a:rPr lang="en-US" altLang="en-US" sz="2000" dirty="0">
                <a:solidFill>
                  <a:srgbClr val="000000"/>
                </a:solidFill>
              </a:rPr>
              <a:t>Seconded By: Ruben Salazar</a:t>
            </a:r>
          </a:p>
          <a:p>
            <a:pPr lvl="2" eaLnBrk="1" hangingPunct="1">
              <a:spcBef>
                <a:spcPts val="375"/>
              </a:spcBef>
              <a:buSzPct val="100000"/>
            </a:pPr>
            <a:r>
              <a:rPr lang="en-US" altLang="en-US" sz="2000" dirty="0">
                <a:solidFill>
                  <a:srgbClr val="000000"/>
                </a:solidFill>
              </a:rPr>
              <a:t>Unanimous Consent</a:t>
            </a:r>
          </a:p>
          <a:p>
            <a:pPr marL="1314450" lvl="2"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11/27/2018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90423204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BRC Motion</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endParaRPr lang="en-US" altLang="en-US" sz="16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Move that 802.15 WG approve the formation of a Ballot Resolution Committee (BRC) for the Sponsor Balloting of P802.15.4x-D1 with the following membership: Matt Gillmore, Kunal Shah, Chris Calvert, Ruben Salazar, Phil Beecher, Gary </a:t>
            </a:r>
            <a:r>
              <a:rPr lang="en-US" altLang="en-US" sz="2000" dirty="0" err="1">
                <a:solidFill>
                  <a:srgbClr val="000000"/>
                </a:solidFill>
              </a:rPr>
              <a:t>Stuebing</a:t>
            </a:r>
            <a:r>
              <a:rPr lang="en-US" altLang="en-US" sz="2000" dirty="0">
                <a:solidFill>
                  <a:srgbClr val="000000"/>
                </a:solidFill>
              </a:rPr>
              <a:t>. The 802.15.4x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Moved By: Matt Gillmore</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Seconded By: </a:t>
            </a: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11/27/2018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812660234"/>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November 2018</a:t>
            </a:r>
          </a:p>
        </p:txBody>
      </p:sp>
      <p:sp>
        <p:nvSpPr>
          <p:cNvPr id="3075"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Wi-SUN Alliance</a:t>
            </a:r>
          </a:p>
        </p:txBody>
      </p:sp>
      <p:sp>
        <p:nvSpPr>
          <p:cNvPr id="3076"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ABF3F59C-4E11-4FD6-8A47-A2608A57B359}" type="slidenum">
              <a:rPr lang="en-US" sz="1200" smtClean="0"/>
              <a:pPr>
                <a:defRPr/>
              </a:pPr>
              <a:t>2</a:t>
            </a:fld>
            <a:endParaRPr lang="en-US" sz="1200" smtClean="0"/>
          </a:p>
        </p:txBody>
      </p:sp>
      <p:sp>
        <p:nvSpPr>
          <p:cNvPr id="3077" name="Rectangle 1026"/>
          <p:cNvSpPr>
            <a:spLocks noChangeArrowheads="1"/>
          </p:cNvSpPr>
          <p:nvPr/>
        </p:nvSpPr>
        <p:spPr bwMode="auto">
          <a:xfrm>
            <a:off x="152400" y="838200"/>
            <a:ext cx="4572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nchor="ctr"/>
          <a:lstStyle/>
          <a:p>
            <a:pPr algn="ctr">
              <a:defRPr/>
            </a:pPr>
            <a:r>
              <a:rPr lang="en-US">
                <a:solidFill>
                  <a:schemeClr val="tx2"/>
                </a:solidFill>
                <a:latin typeface="Times New Roman" charset="0"/>
                <a:ea typeface="ＭＳ Ｐゴシック" charset="0"/>
              </a:rPr>
              <a:t>802.15 Organization Chart</a:t>
            </a:r>
          </a:p>
        </p:txBody>
      </p:sp>
      <p:cxnSp>
        <p:nvCxnSpPr>
          <p:cNvPr id="3078" name="_s1028"/>
          <p:cNvCxnSpPr>
            <a:cxnSpLocks noChangeShapeType="1"/>
            <a:stCxn id="3105" idx="0"/>
          </p:cNvCxnSpPr>
          <p:nvPr/>
        </p:nvCxnSpPr>
        <p:spPr bwMode="auto">
          <a:xfrm>
            <a:off x="7623175" y="1701800"/>
            <a:ext cx="30163" cy="0"/>
          </a:xfrm>
          <a:prstGeom prst="straightConnector1">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3079" name="_s1029"/>
          <p:cNvCxnSpPr>
            <a:cxnSpLocks noChangeShapeType="1"/>
            <a:stCxn id="3104" idx="3"/>
            <a:endCxn id="3091" idx="2"/>
          </p:cNvCxnSpPr>
          <p:nvPr/>
        </p:nvCxnSpPr>
        <p:spPr bwMode="auto">
          <a:xfrm flipV="1">
            <a:off x="2559050" y="3297238"/>
            <a:ext cx="358775" cy="284638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0" name="_s1030"/>
          <p:cNvCxnSpPr>
            <a:cxnSpLocks noChangeShapeType="1"/>
            <a:stCxn id="3103" idx="1"/>
            <a:endCxn id="3091" idx="2"/>
          </p:cNvCxnSpPr>
          <p:nvPr/>
        </p:nvCxnSpPr>
        <p:spPr bwMode="auto">
          <a:xfrm rot="10800000">
            <a:off x="2917825" y="3297238"/>
            <a:ext cx="368300" cy="412750"/>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1" name="_s1032"/>
          <p:cNvCxnSpPr>
            <a:cxnSpLocks noChangeShapeType="1"/>
          </p:cNvCxnSpPr>
          <p:nvPr/>
        </p:nvCxnSpPr>
        <p:spPr bwMode="auto">
          <a:xfrm rot="10800000">
            <a:off x="2916238" y="3276600"/>
            <a:ext cx="379412" cy="17621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2" name="_s1034"/>
          <p:cNvCxnSpPr>
            <a:cxnSpLocks noChangeShapeType="1"/>
          </p:cNvCxnSpPr>
          <p:nvPr/>
        </p:nvCxnSpPr>
        <p:spPr bwMode="auto">
          <a:xfrm rot="10800000">
            <a:off x="6061075" y="1550988"/>
            <a:ext cx="368300" cy="887412"/>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3" name="_s1035"/>
          <p:cNvCxnSpPr>
            <a:cxnSpLocks noChangeShapeType="1"/>
          </p:cNvCxnSpPr>
          <p:nvPr/>
        </p:nvCxnSpPr>
        <p:spPr bwMode="auto">
          <a:xfrm rot="10800000">
            <a:off x="2916238" y="4506913"/>
            <a:ext cx="355600" cy="117157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4" name="_s1036"/>
          <p:cNvCxnSpPr>
            <a:cxnSpLocks noChangeShapeType="1"/>
            <a:endCxn id="3091" idx="2"/>
          </p:cNvCxnSpPr>
          <p:nvPr/>
        </p:nvCxnSpPr>
        <p:spPr bwMode="auto">
          <a:xfrm flipV="1">
            <a:off x="2557463" y="3297238"/>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5" name="_s1037"/>
          <p:cNvCxnSpPr>
            <a:cxnSpLocks noChangeShapeType="1"/>
          </p:cNvCxnSpPr>
          <p:nvPr/>
        </p:nvCxnSpPr>
        <p:spPr bwMode="auto">
          <a:xfrm rot="10800000">
            <a:off x="2916238" y="3886200"/>
            <a:ext cx="360362" cy="5429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6" name="_s1038"/>
          <p:cNvCxnSpPr>
            <a:cxnSpLocks noChangeShapeType="1"/>
          </p:cNvCxnSpPr>
          <p:nvPr/>
        </p:nvCxnSpPr>
        <p:spPr bwMode="auto">
          <a:xfrm flipV="1">
            <a:off x="2559050" y="3378200"/>
            <a:ext cx="358775" cy="277177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7" name="_s1039"/>
          <p:cNvCxnSpPr>
            <a:cxnSpLocks noChangeShapeType="1"/>
            <a:stCxn id="3097" idx="3"/>
            <a:endCxn id="3090" idx="2"/>
          </p:cNvCxnSpPr>
          <p:nvPr/>
        </p:nvCxnSpPr>
        <p:spPr bwMode="auto">
          <a:xfrm flipV="1">
            <a:off x="5703888" y="1560513"/>
            <a:ext cx="357187" cy="108108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8" name="_s1041"/>
          <p:cNvCxnSpPr>
            <a:cxnSpLocks noChangeShapeType="1"/>
            <a:stCxn id="3092" idx="3"/>
            <a:endCxn id="3090" idx="2"/>
          </p:cNvCxnSpPr>
          <p:nvPr/>
        </p:nvCxnSpPr>
        <p:spPr bwMode="auto">
          <a:xfrm flipV="1">
            <a:off x="5705475" y="1560513"/>
            <a:ext cx="355600" cy="3762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9" name="_s1042"/>
          <p:cNvCxnSpPr>
            <a:cxnSpLocks noChangeShapeType="1"/>
          </p:cNvCxnSpPr>
          <p:nvPr/>
        </p:nvCxnSpPr>
        <p:spPr bwMode="auto">
          <a:xfrm flipV="1">
            <a:off x="4100513" y="1820863"/>
            <a:ext cx="1960562" cy="1303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090" name="_s1043"/>
          <p:cNvSpPr>
            <a:spLocks noChangeArrowheads="1"/>
          </p:cNvSpPr>
          <p:nvPr/>
        </p:nvSpPr>
        <p:spPr bwMode="auto">
          <a:xfrm>
            <a:off x="4895850" y="762000"/>
            <a:ext cx="2328863" cy="782638"/>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900" b="1"/>
              <a:t>802.15WG Chair</a:t>
            </a:r>
          </a:p>
          <a:p>
            <a:pPr algn="ctr"/>
            <a:r>
              <a:rPr lang="en-US" sz="900" b="1"/>
              <a:t>Bob Heile, Wi-SUN Alliance</a:t>
            </a:r>
          </a:p>
          <a:p>
            <a:pPr algn="ctr"/>
            <a:r>
              <a:rPr lang="en-US" sz="900" b="1"/>
              <a:t>802.15 Vice Chairs</a:t>
            </a:r>
          </a:p>
          <a:p>
            <a:pPr algn="ctr"/>
            <a:r>
              <a:rPr lang="en-US" sz="900" b="1"/>
              <a:t>Rick Alfvin, Linespeed</a:t>
            </a:r>
          </a:p>
          <a:p>
            <a:pPr algn="ctr"/>
            <a:r>
              <a:rPr lang="en-US" sz="900" b="1"/>
              <a:t>Pat Kinney, Kinney Consulting</a:t>
            </a:r>
          </a:p>
        </p:txBody>
      </p:sp>
      <p:sp>
        <p:nvSpPr>
          <p:cNvPr id="3091" name="_s1044"/>
          <p:cNvSpPr>
            <a:spLocks noChangeArrowheads="1"/>
          </p:cNvSpPr>
          <p:nvPr/>
        </p:nvSpPr>
        <p:spPr bwMode="auto">
          <a:xfrm>
            <a:off x="1752600" y="2971800"/>
            <a:ext cx="2328863" cy="3254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400" b="1"/>
              <a:t>Task Groups</a:t>
            </a:r>
          </a:p>
        </p:txBody>
      </p:sp>
      <p:sp>
        <p:nvSpPr>
          <p:cNvPr id="3092" name="_s1045"/>
          <p:cNvSpPr>
            <a:spLocks noChangeArrowheads="1"/>
          </p:cNvSpPr>
          <p:nvPr/>
        </p:nvSpPr>
        <p:spPr bwMode="auto">
          <a:xfrm>
            <a:off x="3351213" y="1624013"/>
            <a:ext cx="2335212" cy="62547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900" b="1"/>
              <a:t>Secretary</a:t>
            </a:r>
          </a:p>
          <a:p>
            <a:pPr algn="ctr"/>
            <a:r>
              <a:rPr lang="en-US" sz="900" b="1"/>
              <a:t>Pat Kinney, Kinney Consulting</a:t>
            </a:r>
          </a:p>
          <a:p>
            <a:pPr algn="ctr"/>
            <a:r>
              <a:rPr lang="en-US" sz="900" b="1"/>
              <a:t>Assistant Secretary</a:t>
            </a:r>
          </a:p>
          <a:p>
            <a:pPr algn="ctr"/>
            <a:r>
              <a:rPr lang="en-US" sz="900" b="1"/>
              <a:t>Mike McInnis, Boeing</a:t>
            </a:r>
          </a:p>
        </p:txBody>
      </p:sp>
      <p:sp>
        <p:nvSpPr>
          <p:cNvPr id="3097" name="_s1047"/>
          <p:cNvSpPr>
            <a:spLocks noChangeArrowheads="1"/>
          </p:cNvSpPr>
          <p:nvPr/>
        </p:nvSpPr>
        <p:spPr bwMode="auto">
          <a:xfrm>
            <a:off x="3351213" y="2406650"/>
            <a:ext cx="2333625" cy="4699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defRPr/>
            </a:pPr>
            <a:r>
              <a:rPr lang="en-US" sz="1050" b="1" dirty="0"/>
              <a:t>Working Group Technical Editor</a:t>
            </a:r>
          </a:p>
          <a:p>
            <a:pPr algn="ctr">
              <a:defRPr/>
            </a:pPr>
            <a:r>
              <a:rPr lang="en-US" sz="1050" b="1" dirty="0"/>
              <a:t>James </a:t>
            </a:r>
            <a:r>
              <a:rPr lang="en-US" sz="1050" b="1" dirty="0" err="1"/>
              <a:t>Gilb</a:t>
            </a:r>
            <a:endParaRPr lang="en-US" sz="1050" b="1" dirty="0"/>
          </a:p>
        </p:txBody>
      </p:sp>
      <p:sp>
        <p:nvSpPr>
          <p:cNvPr id="3094" name="_s1049"/>
          <p:cNvSpPr>
            <a:spLocks noChangeArrowheads="1"/>
          </p:cNvSpPr>
          <p:nvPr/>
        </p:nvSpPr>
        <p:spPr bwMode="auto">
          <a:xfrm>
            <a:off x="3276600" y="4149725"/>
            <a:ext cx="24352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TG10a Routing Mode Addressing (RMA) </a:t>
            </a:r>
          </a:p>
          <a:p>
            <a:pPr algn="ctr"/>
            <a:r>
              <a:rPr lang="en-US" sz="1000" b="1"/>
              <a:t>Chair: Charlie Perkins, Futurwei</a:t>
            </a:r>
          </a:p>
        </p:txBody>
      </p:sp>
      <p:sp>
        <p:nvSpPr>
          <p:cNvPr id="3095" name="_s1051"/>
          <p:cNvSpPr>
            <a:spLocks noChangeArrowheads="1"/>
          </p:cNvSpPr>
          <p:nvPr/>
        </p:nvSpPr>
        <p:spPr bwMode="auto">
          <a:xfrm>
            <a:off x="3271838" y="5421313"/>
            <a:ext cx="24479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b="1"/>
          </a:p>
        </p:txBody>
      </p:sp>
      <p:sp>
        <p:nvSpPr>
          <p:cNvPr id="3096" name="_s1054"/>
          <p:cNvSpPr>
            <a:spLocks noChangeArrowheads="1"/>
          </p:cNvSpPr>
          <p:nvPr/>
        </p:nvSpPr>
        <p:spPr bwMode="auto">
          <a:xfrm>
            <a:off x="3276600" y="4794250"/>
            <a:ext cx="2413000" cy="5032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600"/>
          </a:p>
        </p:txBody>
      </p:sp>
      <p:sp>
        <p:nvSpPr>
          <p:cNvPr id="3103" name="_s1056"/>
          <p:cNvSpPr>
            <a:spLocks noChangeArrowheads="1"/>
          </p:cNvSpPr>
          <p:nvPr/>
        </p:nvSpPr>
        <p:spPr bwMode="auto">
          <a:xfrm>
            <a:off x="3286125" y="3451225"/>
            <a:ext cx="2424113" cy="51752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lgn="ctr">
              <a:defRPr/>
            </a:pPr>
            <a:endParaRPr lang="en-US" sz="1000" b="1">
              <a:latin typeface="Times New Roman" charset="0"/>
              <a:ea typeface="ＭＳ Ｐゴシック" charset="0"/>
            </a:endParaRPr>
          </a:p>
        </p:txBody>
      </p:sp>
      <p:sp>
        <p:nvSpPr>
          <p:cNvPr id="3104" name="_s1057"/>
          <p:cNvSpPr>
            <a:spLocks noChangeArrowheads="1"/>
          </p:cNvSpPr>
          <p:nvPr/>
        </p:nvSpPr>
        <p:spPr bwMode="auto">
          <a:xfrm>
            <a:off x="230188" y="5881688"/>
            <a:ext cx="2328862" cy="52387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defRPr/>
            </a:pPr>
            <a:endParaRPr lang="en-US" sz="1000" dirty="0"/>
          </a:p>
          <a:p>
            <a:pPr algn="ctr">
              <a:defRPr/>
            </a:pPr>
            <a:r>
              <a:rPr lang="en-US" sz="1000" b="1" dirty="0"/>
              <a:t>TG4z 15.4 Enhanced Impulse Radio (EIR)</a:t>
            </a:r>
          </a:p>
          <a:p>
            <a:pPr algn="ctr">
              <a:defRPr/>
            </a:pPr>
            <a:r>
              <a:rPr lang="en-US" sz="1000" b="1" dirty="0"/>
              <a:t>Chair: Tim Harrington, Pro-ID</a:t>
            </a:r>
            <a:endParaRPr lang="de-DE" sz="1000" dirty="0"/>
          </a:p>
          <a:p>
            <a:pPr>
              <a:tabLst>
                <a:tab pos="0" algn="l"/>
              </a:tabLst>
              <a:defRPr/>
            </a:pPr>
            <a:endParaRPr lang="en-US" sz="1000" b="1" dirty="0">
              <a:solidFill>
                <a:srgbClr val="000000"/>
              </a:solidFill>
              <a:latin typeface="Times New Roman" charset="0"/>
              <a:ea typeface="ＭＳ Ｐゴシック" charset="0"/>
            </a:endParaRPr>
          </a:p>
        </p:txBody>
      </p:sp>
      <p:sp>
        <p:nvSpPr>
          <p:cNvPr id="3105" name="_s1058"/>
          <p:cNvSpPr>
            <a:spLocks noChangeArrowheads="1"/>
          </p:cNvSpPr>
          <p:nvPr/>
        </p:nvSpPr>
        <p:spPr bwMode="auto">
          <a:xfrm>
            <a:off x="6429375" y="1701800"/>
            <a:ext cx="2387600" cy="4630738"/>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tIns="0" rIns="0" bIns="0"/>
          <a:lstStyle/>
          <a:p>
            <a:pPr>
              <a:defRPr/>
            </a:pPr>
            <a:endParaRPr lang="en-US" sz="1000" b="1" u="sng" dirty="0"/>
          </a:p>
          <a:p>
            <a:pPr>
              <a:spcAft>
                <a:spcPts val="300"/>
              </a:spcAft>
              <a:defRPr/>
            </a:pPr>
            <a:r>
              <a:rPr lang="en-US" sz="1000" b="1" u="sng" dirty="0"/>
              <a:t>STUDY GROUPS</a:t>
            </a:r>
            <a:r>
              <a:rPr lang="en-US" sz="1000" dirty="0"/>
              <a:t>:</a:t>
            </a:r>
          </a:p>
          <a:p>
            <a:pPr>
              <a:spcAft>
                <a:spcPts val="300"/>
              </a:spcAft>
              <a:defRPr/>
            </a:pPr>
            <a:endParaRPr lang="en-US" sz="1000" b="1" u="sng" dirty="0">
              <a:solidFill>
                <a:srgbClr val="000000"/>
              </a:solidFill>
            </a:endParaRPr>
          </a:p>
          <a:p>
            <a:pPr>
              <a:spcAft>
                <a:spcPts val="300"/>
              </a:spcAft>
              <a:defRPr/>
            </a:pPr>
            <a:r>
              <a:rPr lang="en-US" sz="1000" b="1" u="sng" dirty="0">
                <a:solidFill>
                  <a:srgbClr val="000000"/>
                </a:solidFill>
              </a:rPr>
              <a:t>INTEREST GROUPS</a:t>
            </a:r>
          </a:p>
          <a:p>
            <a:pPr>
              <a:defRPr/>
            </a:pPr>
            <a:r>
              <a:rPr lang="en-US" sz="1000" b="1" dirty="0"/>
              <a:t>IG </a:t>
            </a:r>
            <a:r>
              <a:rPr lang="en-US" sz="1000" b="1" dirty="0" err="1"/>
              <a:t>TeraHertz</a:t>
            </a:r>
            <a:r>
              <a:rPr lang="en-US" sz="1000" b="1" dirty="0"/>
              <a:t> (THZ) </a:t>
            </a:r>
          </a:p>
          <a:p>
            <a:pPr marL="174625" lvl="1">
              <a:defRPr/>
            </a:pPr>
            <a:r>
              <a:rPr lang="en-US" sz="1000" dirty="0"/>
              <a:t>Chair: </a:t>
            </a:r>
            <a:r>
              <a:rPr lang="de-DE" sz="1000" dirty="0"/>
              <a:t>Thomas Kürner, </a:t>
            </a:r>
          </a:p>
          <a:p>
            <a:pPr marL="174625" lvl="1">
              <a:defRPr/>
            </a:pPr>
            <a:r>
              <a:rPr lang="de-DE" sz="1000" dirty="0"/>
              <a:t>Technische Universität Braunschweig</a:t>
            </a:r>
          </a:p>
          <a:p>
            <a:pPr>
              <a:defRPr/>
            </a:pPr>
            <a:r>
              <a:rPr lang="en-US" sz="1000" b="1" dirty="0"/>
              <a:t>IG Dependability (of Radio Links)</a:t>
            </a:r>
          </a:p>
          <a:p>
            <a:pPr marL="228600">
              <a:defRPr/>
            </a:pPr>
            <a:r>
              <a:rPr lang="en-US" sz="1000" dirty="0"/>
              <a:t>Chair: Ryuji Kohno,</a:t>
            </a:r>
          </a:p>
          <a:p>
            <a:pPr>
              <a:defRPr/>
            </a:pPr>
            <a:r>
              <a:rPr lang="en-US" sz="1000" b="1" dirty="0"/>
              <a:t>IG High Rate Rail Communications</a:t>
            </a:r>
          </a:p>
          <a:p>
            <a:pPr marL="228600">
              <a:defRPr/>
            </a:pPr>
            <a:r>
              <a:rPr lang="en-US" sz="1000" dirty="0">
                <a:latin typeface="Arial" charset="0"/>
                <a:cs typeface="Arial" charset="0"/>
              </a:rPr>
              <a:t>Chair: </a:t>
            </a:r>
            <a:r>
              <a:rPr lang="en-US" sz="1000" dirty="0" err="1">
                <a:latin typeface="Arial" charset="0"/>
                <a:cs typeface="Arial" charset="0"/>
              </a:rPr>
              <a:t>Junhyeong</a:t>
            </a:r>
            <a:r>
              <a:rPr lang="en-US" sz="1000" dirty="0">
                <a:latin typeface="Arial" charset="0"/>
                <a:cs typeface="Arial" charset="0"/>
              </a:rPr>
              <a:t> Kim, ETRI</a:t>
            </a:r>
          </a:p>
          <a:p>
            <a:pPr>
              <a:defRPr/>
            </a:pPr>
            <a:r>
              <a:rPr lang="en-US" sz="1000" b="1" dirty="0">
                <a:latin typeface="Arial" charset="0"/>
                <a:cs typeface="Arial" charset="0"/>
              </a:rPr>
              <a:t>IG Vehicular Assistive Technology</a:t>
            </a:r>
          </a:p>
          <a:p>
            <a:pPr marL="228600" lvl="1">
              <a:defRPr/>
            </a:pPr>
            <a:r>
              <a:rPr lang="en-US" sz="1000" dirty="0" err="1"/>
              <a:t>ChairYeong</a:t>
            </a:r>
            <a:r>
              <a:rPr lang="en-US" sz="1000" dirty="0"/>
              <a:t> Min Jang, </a:t>
            </a:r>
            <a:r>
              <a:rPr lang="en-US" sz="1000" dirty="0" err="1"/>
              <a:t>Kookmin</a:t>
            </a:r>
            <a:r>
              <a:rPr lang="en-US" sz="1000" dirty="0"/>
              <a:t> </a:t>
            </a:r>
            <a:r>
              <a:rPr lang="en-US" sz="1000" dirty="0" err="1"/>
              <a:t>Uni</a:t>
            </a:r>
            <a:endParaRPr lang="en-US" sz="1000" dirty="0"/>
          </a:p>
          <a:p>
            <a:pPr>
              <a:defRPr/>
            </a:pPr>
            <a:r>
              <a:rPr lang="en-US" sz="1000" b="1" dirty="0"/>
              <a:t>IG 15.4 Guide</a:t>
            </a:r>
          </a:p>
          <a:p>
            <a:pPr marL="228600">
              <a:defRPr/>
            </a:pPr>
            <a:r>
              <a:rPr lang="en-US" sz="1000" dirty="0"/>
              <a:t>Chair: TBD</a:t>
            </a:r>
          </a:p>
          <a:p>
            <a:pPr>
              <a:spcAft>
                <a:spcPts val="300"/>
              </a:spcAft>
              <a:defRPr/>
            </a:pPr>
            <a:endParaRPr lang="en-US" sz="1000" b="1" u="sng" dirty="0"/>
          </a:p>
          <a:p>
            <a:pPr>
              <a:spcAft>
                <a:spcPts val="300"/>
              </a:spcAft>
              <a:defRPr/>
            </a:pPr>
            <a:r>
              <a:rPr lang="en-US" sz="1000" b="1" u="sng" dirty="0"/>
              <a:t>STANDING COMMITTEES</a:t>
            </a:r>
          </a:p>
          <a:p>
            <a:pPr>
              <a:defRPr/>
            </a:pPr>
            <a:r>
              <a:rPr lang="en-US" sz="1000" b="1" dirty="0"/>
              <a:t>SC IETF</a:t>
            </a:r>
          </a:p>
          <a:p>
            <a:pPr marL="228600">
              <a:defRPr/>
            </a:pPr>
            <a:r>
              <a:rPr lang="en-US" sz="1000" dirty="0"/>
              <a:t>Chair: Pat Kinney, Kinney Consulting</a:t>
            </a:r>
          </a:p>
          <a:p>
            <a:pPr>
              <a:defRPr/>
            </a:pPr>
            <a:r>
              <a:rPr lang="en-US" sz="1000" b="1" dirty="0"/>
              <a:t>SC WNG</a:t>
            </a:r>
          </a:p>
          <a:p>
            <a:pPr marL="228600">
              <a:defRPr/>
            </a:pPr>
            <a:r>
              <a:rPr lang="en-US" sz="1000" dirty="0"/>
              <a:t>Chair:: Pat Kinney, Kinney Consulting</a:t>
            </a:r>
          </a:p>
          <a:p>
            <a:pPr>
              <a:defRPr/>
            </a:pPr>
            <a:r>
              <a:rPr lang="en-US" sz="1000" b="1" dirty="0"/>
              <a:t>SC Maintenance / Rules</a:t>
            </a:r>
          </a:p>
          <a:p>
            <a:pPr marL="228600">
              <a:defRPr/>
            </a:pPr>
            <a:r>
              <a:rPr lang="en-US" sz="1000" dirty="0"/>
              <a:t>Chair:: Pat Kinney, Kinney Consulting</a:t>
            </a:r>
          </a:p>
          <a:p>
            <a:pPr>
              <a:defRPr/>
            </a:pPr>
            <a:endParaRPr lang="en-US" sz="1000" dirty="0"/>
          </a:p>
          <a:p>
            <a:pPr>
              <a:defRPr/>
            </a:pPr>
            <a:r>
              <a:rPr lang="en-US" sz="1000" dirty="0"/>
              <a:t>On Hold: TG4r 15.4 ranging</a:t>
            </a:r>
            <a:endParaRPr lang="en-US" sz="1000" b="1" dirty="0">
              <a:latin typeface="Times New Roman" charset="0"/>
              <a:ea typeface="ＭＳ Ｐゴシック" charset="0"/>
            </a:endParaRPr>
          </a:p>
          <a:p>
            <a:pPr>
              <a:defRPr/>
            </a:pPr>
            <a:endParaRPr lang="en-US" sz="1000" dirty="0"/>
          </a:p>
          <a:p>
            <a:pPr>
              <a:defRPr/>
            </a:pPr>
            <a:endParaRPr lang="en-US" sz="1000" dirty="0"/>
          </a:p>
        </p:txBody>
      </p:sp>
      <p:sp>
        <p:nvSpPr>
          <p:cNvPr id="2" name="Rectangle 1029"/>
          <p:cNvSpPr>
            <a:spLocks noChangeArrowheads="1"/>
          </p:cNvSpPr>
          <p:nvPr/>
        </p:nvSpPr>
        <p:spPr bwMode="auto">
          <a:xfrm>
            <a:off x="228600" y="1701800"/>
            <a:ext cx="2971800" cy="1096963"/>
          </a:xfrm>
          <a:prstGeom prst="rect">
            <a:avLst/>
          </a:prstGeom>
          <a:solidFill>
            <a:srgbClr val="99CCFF"/>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nchor="ctr"/>
          <a:lstStyle/>
          <a:p>
            <a:pPr algn="ctr" eaLnBrk="1" hangingPunct="1">
              <a:defRPr/>
            </a:pPr>
            <a:endParaRPr lang="en-US" sz="1400" dirty="0">
              <a:latin typeface="Arial" charset="0"/>
              <a:ea typeface="ＭＳ Ｐゴシック" charset="0"/>
            </a:endParaRPr>
          </a:p>
          <a:p>
            <a:pPr algn="ctr" eaLnBrk="1" hangingPunct="1">
              <a:defRPr/>
            </a:pPr>
            <a:r>
              <a:rPr lang="en-US" sz="1400" dirty="0">
                <a:latin typeface="Arial" charset="0"/>
                <a:ea typeface="ＭＳ Ｐゴシック" charset="0"/>
              </a:rPr>
              <a:t>To add your name </a:t>
            </a:r>
          </a:p>
          <a:p>
            <a:pPr algn="ctr" eaLnBrk="1" hangingPunct="1">
              <a:defRPr/>
            </a:pPr>
            <a:r>
              <a:rPr lang="en-US" sz="1400" dirty="0">
                <a:latin typeface="Arial" charset="0"/>
                <a:ea typeface="ＭＳ Ｐゴシック" charset="0"/>
              </a:rPr>
              <a:t>to the WG/TG/SG/IG reflectors </a:t>
            </a:r>
          </a:p>
          <a:p>
            <a:pPr algn="ctr" eaLnBrk="1" hangingPunct="1">
              <a:defRPr/>
            </a:pPr>
            <a:r>
              <a:rPr lang="en-US" sz="1400" dirty="0">
                <a:latin typeface="Arial" charset="0"/>
                <a:ea typeface="ＭＳ Ｐゴシック" charset="0"/>
              </a:rPr>
              <a:t>please go to </a:t>
            </a:r>
            <a:r>
              <a:rPr lang="en-US" sz="1400" dirty="0">
                <a:latin typeface="Arial" charset="0"/>
                <a:ea typeface="ＭＳ Ｐゴシック" charset="0"/>
                <a:hlinkClick r:id="rId3"/>
              </a:rPr>
              <a:t>www.ieee802.org/15</a:t>
            </a:r>
            <a:endParaRPr lang="en-US" sz="1400" dirty="0">
              <a:latin typeface="Arial" charset="0"/>
              <a:ea typeface="ＭＳ Ｐゴシック" charset="0"/>
            </a:endParaRPr>
          </a:p>
          <a:p>
            <a:pPr algn="ctr" eaLnBrk="1" hangingPunct="1">
              <a:defRPr/>
            </a:pPr>
            <a:endParaRPr lang="en-US" sz="1400" dirty="0">
              <a:latin typeface="Arial" charset="0"/>
              <a:ea typeface="ＭＳ Ｐゴシック" charset="0"/>
            </a:endParaRPr>
          </a:p>
        </p:txBody>
      </p:sp>
      <p:sp>
        <p:nvSpPr>
          <p:cNvPr id="3101" name="_s1051"/>
          <p:cNvSpPr>
            <a:spLocks noChangeArrowheads="1"/>
          </p:cNvSpPr>
          <p:nvPr/>
        </p:nvSpPr>
        <p:spPr bwMode="auto">
          <a:xfrm>
            <a:off x="3292475" y="4735513"/>
            <a:ext cx="24225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r>
              <a:rPr lang="en-US" sz="1000" b="1" dirty="0"/>
              <a:t>TG12 Consolidated </a:t>
            </a:r>
            <a:r>
              <a:rPr lang="en-US" sz="1000" b="1" dirty="0" smtClean="0"/>
              <a:t> 15.4 </a:t>
            </a:r>
            <a:r>
              <a:rPr lang="en-US" sz="1000" b="1" dirty="0"/>
              <a:t>ULI</a:t>
            </a:r>
          </a:p>
          <a:p>
            <a:pPr algn="ctr"/>
            <a:r>
              <a:rPr lang="en-US" sz="1000" dirty="0"/>
              <a:t>Chair: Pat Kinney, Kinney Consulting</a:t>
            </a:r>
          </a:p>
        </p:txBody>
      </p:sp>
      <p:sp>
        <p:nvSpPr>
          <p:cNvPr id="3102" name="_s1051"/>
          <p:cNvSpPr>
            <a:spLocks noChangeArrowheads="1"/>
          </p:cNvSpPr>
          <p:nvPr/>
        </p:nvSpPr>
        <p:spPr bwMode="auto">
          <a:xfrm>
            <a:off x="3297238" y="5457825"/>
            <a:ext cx="2351087"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r>
              <a:rPr lang="en-US" sz="1000" b="1"/>
              <a:t>TG13 Gigbit OWC</a:t>
            </a:r>
          </a:p>
          <a:p>
            <a:pPr algn="ctr"/>
            <a:r>
              <a:rPr lang="en-US" sz="1000" b="1"/>
              <a:t>Chair: Volker Jungnickel</a:t>
            </a:r>
          </a:p>
          <a:p>
            <a:pPr algn="ctr"/>
            <a:r>
              <a:rPr lang="en-US" sz="1000"/>
              <a:t>Fraunhofer Heinrich Hertz Institute</a:t>
            </a:r>
            <a:endParaRPr lang="en-US" sz="1000" b="1"/>
          </a:p>
        </p:txBody>
      </p:sp>
      <p:sp>
        <p:nvSpPr>
          <p:cNvPr id="3" name="_s1053"/>
          <p:cNvSpPr>
            <a:spLocks noChangeArrowheads="1"/>
          </p:cNvSpPr>
          <p:nvPr/>
        </p:nvSpPr>
        <p:spPr bwMode="auto">
          <a:xfrm>
            <a:off x="228600" y="3429000"/>
            <a:ext cx="2328863" cy="538163"/>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TG4md 15.4 Revision</a:t>
            </a:r>
          </a:p>
          <a:p>
            <a:pPr algn="ctr"/>
            <a:r>
              <a:rPr lang="en-US" sz="1000" b="1"/>
              <a:t>Chair: Gary Stuebing, </a:t>
            </a:r>
            <a:r>
              <a:rPr lang="de-DE" sz="1000" b="1"/>
              <a:t>Cisco</a:t>
            </a:r>
            <a:endParaRPr lang="en-US" sz="1000" b="1"/>
          </a:p>
        </p:txBody>
      </p:sp>
      <p:sp>
        <p:nvSpPr>
          <p:cNvPr id="4" name="Rectangle 2"/>
          <p:cNvSpPr>
            <a:spLocks noChangeArrowheads="1"/>
          </p:cNvSpPr>
          <p:nvPr/>
        </p:nvSpPr>
        <p:spPr bwMode="auto">
          <a:xfrm>
            <a:off x="3276600" y="3489325"/>
            <a:ext cx="24003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800" b="1"/>
              <a:t>TG7m</a:t>
            </a:r>
            <a:r>
              <a:rPr lang="en-US" sz="900" b="1"/>
              <a:t> Optical Wireless Communications</a:t>
            </a:r>
          </a:p>
          <a:p>
            <a:pPr algn="ctr"/>
            <a:r>
              <a:rPr lang="en-US" sz="900" b="1"/>
              <a:t>Yeong Min Jang, Kookmin University</a:t>
            </a:r>
          </a:p>
          <a:p>
            <a:pPr algn="ctr"/>
            <a:r>
              <a:rPr lang="en-US" sz="900" b="1"/>
              <a:t>Chair</a:t>
            </a:r>
          </a:p>
        </p:txBody>
      </p:sp>
      <p:cxnSp>
        <p:nvCxnSpPr>
          <p:cNvPr id="5" name="_s1030"/>
          <p:cNvCxnSpPr>
            <a:cxnSpLocks noChangeShapeType="1"/>
          </p:cNvCxnSpPr>
          <p:nvPr/>
        </p:nvCxnSpPr>
        <p:spPr bwMode="auto">
          <a:xfrm rot="10800000">
            <a:off x="2917825" y="3363913"/>
            <a:ext cx="358775" cy="3524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06" name="_s1053"/>
          <p:cNvSpPr>
            <a:spLocks noChangeArrowheads="1"/>
          </p:cNvSpPr>
          <p:nvPr/>
        </p:nvSpPr>
        <p:spPr bwMode="auto">
          <a:xfrm>
            <a:off x="228600" y="4662488"/>
            <a:ext cx="2328863" cy="50323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TG4x Fan Enhancements (FANE)</a:t>
            </a:r>
          </a:p>
          <a:p>
            <a:pPr algn="ctr"/>
            <a:r>
              <a:rPr lang="en-US" sz="1000"/>
              <a:t>Chair: Matt Gilmore,  Itron</a:t>
            </a:r>
            <a:endParaRPr lang="de-DE" sz="1000"/>
          </a:p>
        </p:txBody>
      </p:sp>
      <p:cxnSp>
        <p:nvCxnSpPr>
          <p:cNvPr id="3107" name="_s1031"/>
          <p:cNvCxnSpPr>
            <a:cxnSpLocks noChangeShapeType="1"/>
          </p:cNvCxnSpPr>
          <p:nvPr/>
        </p:nvCxnSpPr>
        <p:spPr bwMode="auto">
          <a:xfrm flipV="1">
            <a:off x="2557463" y="3533775"/>
            <a:ext cx="358775" cy="14192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108" name="_s1036"/>
          <p:cNvCxnSpPr>
            <a:cxnSpLocks noChangeShapeType="1"/>
          </p:cNvCxnSpPr>
          <p:nvPr/>
        </p:nvCxnSpPr>
        <p:spPr bwMode="auto">
          <a:xfrm flipV="1">
            <a:off x="2557463" y="3956050"/>
            <a:ext cx="360362" cy="41433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09" name="_s1053"/>
          <p:cNvSpPr>
            <a:spLocks noChangeArrowheads="1"/>
          </p:cNvSpPr>
          <p:nvPr/>
        </p:nvSpPr>
        <p:spPr bwMode="auto">
          <a:xfrm>
            <a:off x="228600" y="4033838"/>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TG4w 15.4 Low Power Wide Area (LPWA)</a:t>
            </a:r>
          </a:p>
          <a:p>
            <a:pPr lvl="1" indent="-282575" algn="ctr"/>
            <a:r>
              <a:rPr lang="de-DE" sz="1000"/>
              <a:t>Chari: </a:t>
            </a:r>
            <a:r>
              <a:rPr lang="en-GB" sz="1000"/>
              <a:t>Robert, Jörg</a:t>
            </a:r>
          </a:p>
          <a:p>
            <a:pPr lvl="1" indent="-282575" algn="ctr"/>
            <a:r>
              <a:rPr lang="de-DE" sz="1000"/>
              <a:t>Friedrich-Alexander-Universität</a:t>
            </a:r>
          </a:p>
        </p:txBody>
      </p:sp>
      <p:cxnSp>
        <p:nvCxnSpPr>
          <p:cNvPr id="3110" name="_s1036"/>
          <p:cNvCxnSpPr>
            <a:cxnSpLocks noChangeShapeType="1"/>
          </p:cNvCxnSpPr>
          <p:nvPr/>
        </p:nvCxnSpPr>
        <p:spPr bwMode="auto">
          <a:xfrm flipV="1">
            <a:off x="2557463" y="5164138"/>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11" name="_s1053"/>
          <p:cNvSpPr>
            <a:spLocks noChangeArrowheads="1"/>
          </p:cNvSpPr>
          <p:nvPr/>
        </p:nvSpPr>
        <p:spPr bwMode="auto">
          <a:xfrm>
            <a:off x="228600" y="5262563"/>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TG4y Security Next Gen (SECN)</a:t>
            </a:r>
          </a:p>
          <a:p>
            <a:pPr algn="ctr"/>
            <a:r>
              <a:rPr lang="en-US" sz="1000" b="1"/>
              <a:t>Chair: Don Sturek, Itron</a:t>
            </a:r>
            <a:endParaRPr lang="de-DE" sz="100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November 15, 2018</a:t>
            </a:r>
          </a:p>
          <a:p>
            <a:endParaRPr lang="en-US" sz="2400" dirty="0"/>
          </a:p>
          <a:p>
            <a:r>
              <a:rPr lang="en-US" altLang="ja-JP" sz="2400" dirty="0"/>
              <a:t>Don Sturek</a:t>
            </a:r>
          </a:p>
          <a:p>
            <a:r>
              <a:rPr lang="en-US" sz="2400" dirty="0"/>
              <a:t>IEEE 802.15.4y SECN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20</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November 2018</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5518384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a:t>
            </a:r>
          </a:p>
        </p:txBody>
      </p:sp>
      <p:sp>
        <p:nvSpPr>
          <p:cNvPr id="5124" name="Text Box 4"/>
          <p:cNvSpPr txBox="1">
            <a:spLocks noChangeArrowheads="1"/>
          </p:cNvSpPr>
          <p:nvPr/>
        </p:nvSpPr>
        <p:spPr bwMode="auto">
          <a:xfrm>
            <a:off x="495300" y="14478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IEEE 802.15.4md to address editorials in Section 9</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See rogue comments in 15-18-0433-08-04md-lb150-consolidated</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Add one new comment to next 4md letter ballot to include the cipher suite in the key descriptor</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IEEE 802.15.4md to address update of existing Annex B</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Add in examples of other v2 frames with Information Elements</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November 2018</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47078733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a:t>
            </a:r>
          </a:p>
        </p:txBody>
      </p:sp>
      <p:sp>
        <p:nvSpPr>
          <p:cNvPr id="5124" name="Text Box 4"/>
          <p:cNvSpPr txBox="1">
            <a:spLocks noChangeArrowheads="1"/>
          </p:cNvSpPr>
          <p:nvPr/>
        </p:nvSpPr>
        <p:spPr bwMode="auto">
          <a:xfrm>
            <a:off x="495300" y="16002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Update key descriptor:   </a:t>
            </a:r>
            <a:r>
              <a:rPr lang="en-US" altLang="en-US" sz="2800" dirty="0" err="1">
                <a:solidFill>
                  <a:srgbClr val="000000"/>
                </a:solidFill>
              </a:rPr>
              <a:t>Tero</a:t>
            </a:r>
            <a:endParaRPr lang="en-US" altLang="en-US" sz="28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Create “Annex B” for AES-256-CCM:  Don and Robert</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Create “Annex C” for AES-256-CCM:  Need a volunteer</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Address ANA process for adding in cipher suites (use AES-256-CCM as first example):  Don</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November 2018</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473795232"/>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in Bangkok</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Address editorials in 4md	</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latin typeface="Times" charset="0"/>
                <a:ea typeface="Times" charset="0"/>
                <a:cs typeface="Times" charset="0"/>
              </a:rPr>
              <a:t>Plus add </a:t>
            </a:r>
            <a:r>
              <a:rPr lang="en-US" sz="2800" dirty="0">
                <a:solidFill>
                  <a:schemeClr val="tx1"/>
                </a:solidFill>
                <a:latin typeface="Times" charset="0"/>
                <a:ea typeface="Times" charset="0"/>
                <a:cs typeface="Times" charset="0"/>
              </a:rPr>
              <a:t>new Key Descriptor fields to cover existing AES-128-CCM*</a:t>
            </a:r>
          </a:p>
          <a:p>
            <a:pPr marL="914400" lvl="1" indent="-457200" eaLnBrk="1" hangingPunct="1">
              <a:spcBef>
                <a:spcPts val="375"/>
              </a:spcBef>
              <a:buSzPct val="100000"/>
              <a:buFont typeface="Arial" panose="020B0604020202020204" pitchFamily="34" charset="0"/>
              <a:buChar char="•"/>
            </a:pPr>
            <a:r>
              <a:rPr lang="en-US" sz="2800" dirty="0">
                <a:solidFill>
                  <a:schemeClr val="tx1"/>
                </a:solidFill>
                <a:latin typeface="Times" charset="0"/>
                <a:ea typeface="Times" charset="0"/>
                <a:cs typeface="Times" charset="0"/>
              </a:rPr>
              <a:t>Address update to Annex B</a:t>
            </a:r>
          </a:p>
          <a:p>
            <a:pPr marL="1314450" lvl="2" indent="-457200" eaLnBrk="1" hangingPunct="1">
              <a:spcBef>
                <a:spcPts val="375"/>
              </a:spcBef>
              <a:buSzPct val="100000"/>
              <a:buFont typeface="Arial" panose="020B0604020202020204" pitchFamily="34" charset="0"/>
              <a:buChar char="•"/>
            </a:pPr>
            <a:r>
              <a:rPr lang="en-US" sz="2800" dirty="0">
                <a:solidFill>
                  <a:schemeClr val="tx1"/>
                </a:solidFill>
                <a:latin typeface="Times" charset="0"/>
                <a:ea typeface="Times" charset="0"/>
                <a:cs typeface="Times" charset="0"/>
              </a:rPr>
              <a:t>Add in examples of v2 MAC Command Frames, v2 frames with header and payload IE’s, v2 Multipurpose frames – Use Wireshark for these and omit interim calculations</a:t>
            </a:r>
          </a:p>
          <a:p>
            <a:pPr marL="914400" lvl="1" indent="-457200" eaLnBrk="1" hangingPunct="1">
              <a:spcBef>
                <a:spcPts val="375"/>
              </a:spcBef>
              <a:buSzPct val="100000"/>
              <a:buFont typeface="Arial" panose="020B0604020202020204" pitchFamily="34" charset="0"/>
              <a:buChar char="•"/>
            </a:pPr>
            <a:r>
              <a:rPr lang="en-US" sz="2800" dirty="0">
                <a:solidFill>
                  <a:schemeClr val="tx1"/>
                </a:solidFill>
                <a:latin typeface="Times" charset="0"/>
                <a:ea typeface="Times" charset="0"/>
                <a:cs typeface="Times" charset="0"/>
              </a:rPr>
              <a:t>Agreed on work plan and assignments for all but “Annex C” material for AES-256-CCM</a:t>
            </a: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November 2018</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62295797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To-Do before next IEEE 802.15 meeting</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PAR/CSD for IEEE 802.15.9 update	</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latin typeface="Times" charset="0"/>
                <a:ea typeface="Times" charset="0"/>
                <a:cs typeface="Times" charset="0"/>
              </a:rPr>
              <a:t>See WNG presentation in San Diego</a:t>
            </a:r>
            <a:endParaRPr lang="en-US" altLang="en-US" sz="2000" dirty="0">
              <a:solidFill>
                <a:srgbClr val="000000"/>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r>
              <a:rPr lang="en-US" sz="2800" dirty="0">
                <a:solidFill>
                  <a:srgbClr val="000000"/>
                </a:solidFill>
                <a:latin typeface="Times" charset="0"/>
                <a:ea typeface="Times" charset="0"/>
                <a:cs typeface="Times" charset="0"/>
              </a:rPr>
              <a:t>Align with IEEE 802.15.12 (ULI)</a:t>
            </a:r>
            <a:endParaRPr lang="en-US" sz="2800" dirty="0">
              <a:solidFill>
                <a:schemeClr val="tx1"/>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November 2018</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911128630"/>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470025"/>
          </a:xfrm>
        </p:spPr>
        <p:txBody>
          <a:bodyPr/>
          <a:lstStyle/>
          <a:p>
            <a:r>
              <a:rPr lang="en-US" dirty="0"/>
              <a:t>IEEE 802.15.4z </a:t>
            </a:r>
            <a:r>
              <a:rPr lang="en-US" dirty="0" err="1"/>
              <a:t>EiR</a:t>
            </a:r>
            <a:r>
              <a:rPr lang="en-US" dirty="0"/>
              <a:t> Closing report</a:t>
            </a:r>
          </a:p>
        </p:txBody>
      </p:sp>
      <p:sp>
        <p:nvSpPr>
          <p:cNvPr id="3" name="Subtitle 2"/>
          <p:cNvSpPr>
            <a:spLocks noGrp="1"/>
          </p:cNvSpPr>
          <p:nvPr>
            <p:ph type="subTitle" idx="1"/>
          </p:nvPr>
        </p:nvSpPr>
        <p:spPr>
          <a:xfrm>
            <a:off x="1371600" y="3432175"/>
            <a:ext cx="6400800" cy="1752600"/>
          </a:xfrm>
        </p:spPr>
        <p:txBody>
          <a:bodyPr/>
          <a:lstStyle/>
          <a:p>
            <a:r>
              <a:rPr lang="en-US" dirty="0">
                <a:latin typeface="+mj-lt"/>
              </a:rPr>
              <a:t>November 15 2018</a:t>
            </a:r>
          </a:p>
          <a:p>
            <a:endParaRPr lang="en-US" dirty="0">
              <a:latin typeface="+mj-lt"/>
            </a:endParaRPr>
          </a:p>
          <a:p>
            <a:r>
              <a:rPr lang="en-US" altLang="ja-JP" dirty="0">
                <a:latin typeface="+mj-lt"/>
              </a:rPr>
              <a:t>Tim Harrington</a:t>
            </a:r>
          </a:p>
          <a:p>
            <a:r>
              <a:rPr lang="en-US" dirty="0">
                <a:latin typeface="+mj-lt"/>
              </a:rPr>
              <a:t>IEEE 802.15  TG4z </a:t>
            </a:r>
            <a:r>
              <a:rPr lang="en-US" dirty="0" err="1">
                <a:latin typeface="+mj-lt"/>
              </a:rPr>
              <a:t>EiR</a:t>
            </a:r>
            <a:r>
              <a:rPr lang="en-US" dirty="0">
                <a:latin typeface="+mj-lt"/>
              </a:rPr>
              <a:t> Chair</a:t>
            </a:r>
          </a:p>
          <a:p>
            <a:endParaRPr lang="en-US" dirty="0"/>
          </a:p>
          <a:p>
            <a:endParaRPr lang="en-US" dirty="0"/>
          </a:p>
        </p:txBody>
      </p:sp>
      <p:sp>
        <p:nvSpPr>
          <p:cNvPr id="9" name="Date Placeholder 5">
            <a:extLst>
              <a:ext uri="{FF2B5EF4-FFF2-40B4-BE49-F238E27FC236}">
                <a16:creationId xmlns="" xmlns:a16="http://schemas.microsoft.com/office/drawing/2014/main" id="{A2BE8F4C-C4C3-49A7-B92A-3654BDD7E870}"/>
              </a:ext>
            </a:extLst>
          </p:cNvPr>
          <p:cNvSpPr>
            <a:spLocks noGrp="1"/>
          </p:cNvSpPr>
          <p:nvPr>
            <p:ph type="dt" sz="half" idx="10"/>
          </p:nvPr>
        </p:nvSpPr>
        <p:spPr>
          <a:xfrm>
            <a:off x="685800" y="412234"/>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&lt;November 2018&gt;</a:t>
            </a:r>
          </a:p>
        </p:txBody>
      </p:sp>
      <p:sp>
        <p:nvSpPr>
          <p:cNvPr id="8" name="Footer Placeholder 2">
            <a:extLst>
              <a:ext uri="{FF2B5EF4-FFF2-40B4-BE49-F238E27FC236}">
                <a16:creationId xmlns="" xmlns:a16="http://schemas.microsoft.com/office/drawing/2014/main" id="{AB22CD4A-7FA1-4A59-A372-55265C95FC8B}"/>
              </a:ext>
            </a:extLst>
          </p:cNvPr>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Tim Harrington (UWB Alliance)</a:t>
            </a:r>
          </a:p>
        </p:txBody>
      </p:sp>
      <p:sp>
        <p:nvSpPr>
          <p:cNvPr id="6" name="Slide Number Placeholder 5"/>
          <p:cNvSpPr>
            <a:spLocks noGrp="1"/>
          </p:cNvSpPr>
          <p:nvPr>
            <p:ph type="sldNum" sz="quarter" idx="12"/>
          </p:nvPr>
        </p:nvSpPr>
        <p:spPr/>
        <p:txBody>
          <a:bodyPr/>
          <a:lstStyle/>
          <a:p>
            <a:r>
              <a:rPr lang="en-US" altLang="ko-KR"/>
              <a:t>Slide </a:t>
            </a:r>
            <a:fld id="{B8505083-D182-4BF7-B1A7-D3F76AEDD19D}" type="slidenum">
              <a:rPr lang="en-US" altLang="ko-KR" smtClean="0"/>
              <a:pPr/>
              <a:t>25</a:t>
            </a:fld>
            <a:endParaRPr lang="en-US" altLang="ko-KR" dirty="0"/>
          </a:p>
        </p:txBody>
      </p:sp>
    </p:spTree>
    <p:extLst>
      <p:ext uri="{BB962C8B-B14F-4D97-AF65-F5344CB8AC3E}">
        <p14:creationId xmlns:p14="http://schemas.microsoft.com/office/powerpoint/2010/main" val="18930686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a:t>Presentations</a:t>
            </a:r>
          </a:p>
        </p:txBody>
      </p:sp>
      <p:sp>
        <p:nvSpPr>
          <p:cNvPr id="5124" name="Text Box 4"/>
          <p:cNvSpPr txBox="1">
            <a:spLocks noChangeArrowheads="1"/>
          </p:cNvSpPr>
          <p:nvPr/>
        </p:nvSpPr>
        <p:spPr bwMode="auto">
          <a:xfrm>
            <a:off x="71170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3200" dirty="0">
                <a:solidFill>
                  <a:srgbClr val="000000"/>
                </a:solidFill>
              </a:rPr>
              <a:t>15-18-0543-00-004z-mac-considerations</a:t>
            </a:r>
          </a:p>
          <a:p>
            <a:pPr marL="800100" indent="-457200" eaLnBrk="1" hangingPunct="1">
              <a:spcBef>
                <a:spcPts val="375"/>
              </a:spcBef>
              <a:buSzPct val="100000"/>
              <a:buFont typeface="Arial" panose="020B0604020202020204" pitchFamily="34" charset="0"/>
              <a:buChar char="•"/>
            </a:pPr>
            <a:r>
              <a:rPr lang="en-US" altLang="en-US" sz="3200" dirty="0">
                <a:solidFill>
                  <a:srgbClr val="000000"/>
                </a:solidFill>
              </a:rPr>
              <a:t>15-18-0540-00-004z-mac-for-secure-ranging</a:t>
            </a:r>
          </a:p>
          <a:p>
            <a:pPr marL="800100" indent="-457200" eaLnBrk="1" hangingPunct="1">
              <a:spcBef>
                <a:spcPts val="375"/>
              </a:spcBef>
              <a:buSzPct val="100000"/>
              <a:buFont typeface="Arial" panose="020B0604020202020204" pitchFamily="34" charset="0"/>
              <a:buChar char="•"/>
            </a:pPr>
            <a:r>
              <a:rPr lang="en-US" altLang="en-US" sz="3200" dirty="0">
                <a:solidFill>
                  <a:srgbClr val="000000"/>
                </a:solidFill>
              </a:rPr>
              <a:t>15-18-0561-01-004z-draft-text-for-inclusion-of-uwb-secure-service-information-element</a:t>
            </a:r>
          </a:p>
          <a:p>
            <a:pPr marL="800100" indent="-457200" eaLnBrk="1" hangingPunct="1">
              <a:spcBef>
                <a:spcPts val="375"/>
              </a:spcBef>
              <a:buSzPct val="100000"/>
              <a:buFont typeface="Arial" panose="020B0604020202020204" pitchFamily="34" charset="0"/>
              <a:buChar char="•"/>
            </a:pPr>
            <a:r>
              <a:rPr lang="en-US" altLang="en-US" sz="3200" dirty="0">
                <a:solidFill>
                  <a:srgbClr val="000000"/>
                </a:solidFill>
              </a:rPr>
              <a:t>15-18-0549-01-004z-sequential-ranging-control-information-element</a:t>
            </a:r>
          </a:p>
        </p:txBody>
      </p:sp>
      <p:sp>
        <p:nvSpPr>
          <p:cNvPr id="7" name="Slide Number Placeholder 5"/>
          <p:cNvSpPr>
            <a:spLocks noGrp="1"/>
          </p:cNvSpPr>
          <p:nvPr>
            <p:ph type="sldNum" sz="quarter" idx="12"/>
          </p:nvPr>
        </p:nvSpPr>
        <p:spPr/>
        <p:txBody>
          <a:bodyPr/>
          <a:lstStyle/>
          <a:p>
            <a:r>
              <a:rPr lang="en-US" altLang="ko-KR"/>
              <a:t>Slide 3</a:t>
            </a:r>
            <a:endParaRPr lang="en-US" altLang="ko-KR" dirty="0"/>
          </a:p>
        </p:txBody>
      </p:sp>
      <p:sp>
        <p:nvSpPr>
          <p:cNvPr id="11" name="Date Placeholder 5">
            <a:extLst>
              <a:ext uri="{FF2B5EF4-FFF2-40B4-BE49-F238E27FC236}">
                <a16:creationId xmlns="" xmlns:a16="http://schemas.microsoft.com/office/drawing/2014/main" id="{750425B6-F7F2-4716-9C97-B3BBF40EC5AA}"/>
              </a:ext>
            </a:extLst>
          </p:cNvPr>
          <p:cNvSpPr>
            <a:spLocks noGrp="1"/>
          </p:cNvSpPr>
          <p:nvPr>
            <p:ph type="dt" sz="half" idx="10"/>
          </p:nvPr>
        </p:nvSpPr>
        <p:spPr>
          <a:xfrm>
            <a:off x="685800" y="412234"/>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&lt;November 2018&gt;</a:t>
            </a:r>
          </a:p>
        </p:txBody>
      </p:sp>
      <p:sp>
        <p:nvSpPr>
          <p:cNvPr id="12" name="Footer Placeholder 2">
            <a:extLst>
              <a:ext uri="{FF2B5EF4-FFF2-40B4-BE49-F238E27FC236}">
                <a16:creationId xmlns="" xmlns:a16="http://schemas.microsoft.com/office/drawing/2014/main" id="{9B9E0FC0-7535-4142-B7AB-6846849F3A02}"/>
              </a:ext>
            </a:extLst>
          </p:cNvPr>
          <p:cNvSpPr>
            <a:spLocks noGrp="1"/>
          </p:cNvSpPr>
          <p:nvPr>
            <p:ph type="ftr" sz="quarter" idx="11"/>
          </p:nvPr>
        </p:nvSpPr>
        <p:spPr>
          <a:xfrm>
            <a:off x="5486400" y="6475413"/>
            <a:ext cx="3124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Tim Harrington (UWB Alliance)</a:t>
            </a:r>
          </a:p>
        </p:txBody>
      </p:sp>
    </p:spTree>
    <p:extLst>
      <p:ext uri="{BB962C8B-B14F-4D97-AF65-F5344CB8AC3E}">
        <p14:creationId xmlns:p14="http://schemas.microsoft.com/office/powerpoint/2010/main" val="420040184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DA7A79B7-9C6E-4B54-B718-BEAED971AAED}"/>
              </a:ext>
            </a:extLst>
          </p:cNvPr>
          <p:cNvSpPr>
            <a:spLocks noGrp="1"/>
          </p:cNvSpPr>
          <p:nvPr>
            <p:ph type="title"/>
          </p:nvPr>
        </p:nvSpPr>
        <p:spPr/>
        <p:txBody>
          <a:bodyPr/>
          <a:lstStyle/>
          <a:p>
            <a:r>
              <a:rPr lang="en-US" dirty="0"/>
              <a:t>Additional Presentations</a:t>
            </a:r>
          </a:p>
        </p:txBody>
      </p:sp>
      <p:sp>
        <p:nvSpPr>
          <p:cNvPr id="8" name="Content Placeholder 7">
            <a:extLst>
              <a:ext uri="{FF2B5EF4-FFF2-40B4-BE49-F238E27FC236}">
                <a16:creationId xmlns="" xmlns:a16="http://schemas.microsoft.com/office/drawing/2014/main" id="{16F92FE3-C3D6-4A8A-BF7B-CB67BEAC12BC}"/>
              </a:ext>
            </a:extLst>
          </p:cNvPr>
          <p:cNvSpPr>
            <a:spLocks noGrp="1"/>
          </p:cNvSpPr>
          <p:nvPr>
            <p:ph idx="1"/>
          </p:nvPr>
        </p:nvSpPr>
        <p:spPr/>
        <p:txBody>
          <a:bodyPr/>
          <a:lstStyle/>
          <a:p>
            <a:pPr marL="800100" indent="-457200" eaLnBrk="1" hangingPunct="1">
              <a:spcBef>
                <a:spcPts val="375"/>
              </a:spcBef>
              <a:buSzPct val="100000"/>
              <a:buFont typeface="Arial" panose="020B0604020202020204" pitchFamily="34"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kern="1200" dirty="0">
                <a:solidFill>
                  <a:srgbClr val="000000"/>
                </a:solidFill>
                <a:latin typeface="Times New Roman" charset="0"/>
                <a:ea typeface="MS PGothic" charset="-128"/>
              </a:rPr>
              <a:t>15-18-0550-01-004z-inclusion-of-multicast-broadcast-ranging-in-information-element</a:t>
            </a:r>
          </a:p>
          <a:p>
            <a:pPr marL="800100" indent="-457200" eaLnBrk="1" hangingPunct="1">
              <a:spcBef>
                <a:spcPts val="375"/>
              </a:spcBef>
              <a:buSzPct val="100000"/>
              <a:buFont typeface="Arial" panose="020B0604020202020204" pitchFamily="34"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kern="1200" dirty="0">
                <a:solidFill>
                  <a:srgbClr val="000000"/>
                </a:solidFill>
                <a:latin typeface="Times New Roman" charset="0"/>
                <a:ea typeface="MS PGothic" charset="-128"/>
              </a:rPr>
              <a:t>15-18-0551-01-004z-inclusion-of-ranging-fom-in-information-element</a:t>
            </a:r>
          </a:p>
          <a:p>
            <a:pPr marL="800100" indent="-457200" eaLnBrk="1" hangingPunct="1">
              <a:spcBef>
                <a:spcPts val="375"/>
              </a:spcBef>
              <a:buSzPct val="100000"/>
              <a:buFont typeface="Arial" panose="020B0604020202020204" pitchFamily="34"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kern="1200" dirty="0">
                <a:solidFill>
                  <a:srgbClr val="000000"/>
                </a:solidFill>
                <a:latin typeface="Times New Roman" charset="0"/>
                <a:ea typeface="MS PGothic" charset="-128"/>
              </a:rPr>
              <a:t>15-18-0561-01-004z-draft-text-for-inclusion-of-uwb-secure-service-information-element</a:t>
            </a:r>
          </a:p>
        </p:txBody>
      </p:sp>
      <p:sp>
        <p:nvSpPr>
          <p:cNvPr id="4" name="Slide Number Placeholder 3">
            <a:extLst>
              <a:ext uri="{FF2B5EF4-FFF2-40B4-BE49-F238E27FC236}">
                <a16:creationId xmlns="" xmlns:a16="http://schemas.microsoft.com/office/drawing/2014/main" id="{B991B2D5-CA6F-4225-9761-691B18B557E3}"/>
              </a:ext>
            </a:extLst>
          </p:cNvPr>
          <p:cNvSpPr>
            <a:spLocks noGrp="1"/>
          </p:cNvSpPr>
          <p:nvPr>
            <p:ph type="sldNum" sz="quarter" idx="12"/>
          </p:nvPr>
        </p:nvSpPr>
        <p:spPr/>
        <p:txBody>
          <a:bodyPr/>
          <a:lstStyle/>
          <a:p>
            <a:pPr>
              <a:defRPr/>
            </a:pPr>
            <a:r>
              <a:rPr lang="en-US"/>
              <a:t>Slide </a:t>
            </a:r>
            <a:fld id="{03628903-88D7-C74D-8D58-8597ECE2BB7F}" type="slidenum">
              <a:rPr lang="en-US" smtClean="0"/>
              <a:pPr>
                <a:defRPr/>
              </a:pPr>
              <a:t>27</a:t>
            </a:fld>
            <a:endParaRPr lang="en-US"/>
          </a:p>
        </p:txBody>
      </p:sp>
      <p:sp>
        <p:nvSpPr>
          <p:cNvPr id="9" name="Date Placeholder 5">
            <a:extLst>
              <a:ext uri="{FF2B5EF4-FFF2-40B4-BE49-F238E27FC236}">
                <a16:creationId xmlns="" xmlns:a16="http://schemas.microsoft.com/office/drawing/2014/main" id="{74BE824E-1CA6-417F-A598-4A823C8DA00A}"/>
              </a:ext>
            </a:extLst>
          </p:cNvPr>
          <p:cNvSpPr>
            <a:spLocks noGrp="1"/>
          </p:cNvSpPr>
          <p:nvPr>
            <p:ph type="dt" sz="half" idx="10"/>
          </p:nvPr>
        </p:nvSpPr>
        <p:spPr>
          <a:xfrm>
            <a:off x="685800" y="412234"/>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&lt;November 2018&gt;</a:t>
            </a:r>
          </a:p>
        </p:txBody>
      </p:sp>
      <p:sp>
        <p:nvSpPr>
          <p:cNvPr id="10" name="Footer Placeholder 2">
            <a:extLst>
              <a:ext uri="{FF2B5EF4-FFF2-40B4-BE49-F238E27FC236}">
                <a16:creationId xmlns="" xmlns:a16="http://schemas.microsoft.com/office/drawing/2014/main" id="{95EAE90E-6580-41EE-B8D8-9C93CA3890B6}"/>
              </a:ext>
            </a:extLst>
          </p:cNvPr>
          <p:cNvSpPr>
            <a:spLocks noGrp="1"/>
          </p:cNvSpPr>
          <p:nvPr>
            <p:ph type="ftr" sz="quarter" idx="11"/>
          </p:nvPr>
        </p:nvSpPr>
        <p:spPr>
          <a:xfrm>
            <a:off x="5486400" y="6475413"/>
            <a:ext cx="3124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Tim Harrington (UWB Alliance)</a:t>
            </a:r>
          </a:p>
        </p:txBody>
      </p:sp>
    </p:spTree>
    <p:extLst>
      <p:ext uri="{BB962C8B-B14F-4D97-AF65-F5344CB8AC3E}">
        <p14:creationId xmlns:p14="http://schemas.microsoft.com/office/powerpoint/2010/main" val="41475206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DA7A79B7-9C6E-4B54-B718-BEAED971AAED}"/>
              </a:ext>
            </a:extLst>
          </p:cNvPr>
          <p:cNvSpPr>
            <a:spLocks noGrp="1"/>
          </p:cNvSpPr>
          <p:nvPr>
            <p:ph type="title"/>
          </p:nvPr>
        </p:nvSpPr>
        <p:spPr/>
        <p:txBody>
          <a:bodyPr/>
          <a:lstStyle/>
          <a:p>
            <a:r>
              <a:rPr lang="en-US" dirty="0"/>
              <a:t>Additional Presentations</a:t>
            </a:r>
          </a:p>
        </p:txBody>
      </p:sp>
      <p:sp>
        <p:nvSpPr>
          <p:cNvPr id="8" name="Content Placeholder 7">
            <a:extLst>
              <a:ext uri="{FF2B5EF4-FFF2-40B4-BE49-F238E27FC236}">
                <a16:creationId xmlns="" xmlns:a16="http://schemas.microsoft.com/office/drawing/2014/main" id="{16F92FE3-C3D6-4A8A-BF7B-CB67BEAC12BC}"/>
              </a:ext>
            </a:extLst>
          </p:cNvPr>
          <p:cNvSpPr>
            <a:spLocks noGrp="1"/>
          </p:cNvSpPr>
          <p:nvPr>
            <p:ph idx="1"/>
          </p:nvPr>
        </p:nvSpPr>
        <p:spPr/>
        <p:txBody>
          <a:bodyPr/>
          <a:lstStyle/>
          <a:p>
            <a:pPr marL="800100" indent="-457200" eaLnBrk="1" hangingPunct="1">
              <a:spcBef>
                <a:spcPts val="375"/>
              </a:spcBef>
              <a:buSzPct val="100000"/>
              <a:buFont typeface="Arial" panose="020B0604020202020204" pitchFamily="34"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kern="1200" dirty="0">
                <a:solidFill>
                  <a:srgbClr val="000000"/>
                </a:solidFill>
                <a:latin typeface="Times New Roman" charset="0"/>
                <a:ea typeface="MS PGothic" charset="-128"/>
              </a:rPr>
              <a:t>15-18-0546-02-0dep-update-of-uwb-radio-regulation-in-japan</a:t>
            </a:r>
          </a:p>
          <a:p>
            <a:pPr marL="800100" indent="-457200" eaLnBrk="1" hangingPunct="1">
              <a:spcBef>
                <a:spcPts val="375"/>
              </a:spcBef>
              <a:buSzPct val="100000"/>
              <a:buFont typeface="Arial" panose="020B0604020202020204" pitchFamily="34"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kern="1200" dirty="0">
                <a:solidFill>
                  <a:srgbClr val="000000"/>
                </a:solidFill>
                <a:latin typeface="Times New Roman" charset="0"/>
                <a:ea typeface="MS PGothic" charset="-128"/>
              </a:rPr>
              <a:t>15-18-0589-00-004z-frame-format-and-modes-revision-for-lrp-uwb-phy</a:t>
            </a:r>
          </a:p>
          <a:p>
            <a:pPr marL="800100" indent="-457200" eaLnBrk="1" hangingPunct="1">
              <a:spcBef>
                <a:spcPts val="375"/>
              </a:spcBef>
              <a:buSzPct val="100000"/>
              <a:buFont typeface="Arial" panose="020B0604020202020204" pitchFamily="34"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kern="1200" dirty="0">
                <a:solidFill>
                  <a:srgbClr val="000000"/>
                </a:solidFill>
                <a:latin typeface="Times New Roman" charset="0"/>
                <a:ea typeface="MS PGothic" charset="-128"/>
              </a:rPr>
              <a:t>18-18-0139-05-0000-fcc-18-295-ieee-802-comment</a:t>
            </a:r>
          </a:p>
          <a:p>
            <a:pPr marL="800100" indent="-457200" eaLnBrk="1" hangingPunct="1">
              <a:spcBef>
                <a:spcPts val="375"/>
              </a:spcBef>
              <a:buSzPct val="100000"/>
              <a:buFont typeface="Arial" panose="020B0604020202020204" pitchFamily="34"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kern="1200" dirty="0">
                <a:solidFill>
                  <a:srgbClr val="000000"/>
                </a:solidFill>
                <a:latin typeface="Times New Roman" charset="0"/>
                <a:ea typeface="MS PGothic" charset="-128"/>
              </a:rPr>
              <a:t>15-18-0599-00-004z-draft-text-covering-two-way-ranging-mechanisms-procedures-and-messages</a:t>
            </a:r>
          </a:p>
        </p:txBody>
      </p:sp>
      <p:sp>
        <p:nvSpPr>
          <p:cNvPr id="4" name="Slide Number Placeholder 3">
            <a:extLst>
              <a:ext uri="{FF2B5EF4-FFF2-40B4-BE49-F238E27FC236}">
                <a16:creationId xmlns="" xmlns:a16="http://schemas.microsoft.com/office/drawing/2014/main" id="{B991B2D5-CA6F-4225-9761-691B18B557E3}"/>
              </a:ext>
            </a:extLst>
          </p:cNvPr>
          <p:cNvSpPr>
            <a:spLocks noGrp="1"/>
          </p:cNvSpPr>
          <p:nvPr>
            <p:ph type="sldNum" sz="quarter" idx="12"/>
          </p:nvPr>
        </p:nvSpPr>
        <p:spPr/>
        <p:txBody>
          <a:bodyPr/>
          <a:lstStyle/>
          <a:p>
            <a:pPr>
              <a:defRPr/>
            </a:pPr>
            <a:r>
              <a:rPr lang="en-US"/>
              <a:t>Slide </a:t>
            </a:r>
            <a:fld id="{03628903-88D7-C74D-8D58-8597ECE2BB7F}" type="slidenum">
              <a:rPr lang="en-US" smtClean="0"/>
              <a:pPr>
                <a:defRPr/>
              </a:pPr>
              <a:t>28</a:t>
            </a:fld>
            <a:endParaRPr lang="en-US"/>
          </a:p>
        </p:txBody>
      </p:sp>
      <p:sp>
        <p:nvSpPr>
          <p:cNvPr id="9" name="Date Placeholder 5">
            <a:extLst>
              <a:ext uri="{FF2B5EF4-FFF2-40B4-BE49-F238E27FC236}">
                <a16:creationId xmlns="" xmlns:a16="http://schemas.microsoft.com/office/drawing/2014/main" id="{74BE824E-1CA6-417F-A598-4A823C8DA00A}"/>
              </a:ext>
            </a:extLst>
          </p:cNvPr>
          <p:cNvSpPr>
            <a:spLocks noGrp="1"/>
          </p:cNvSpPr>
          <p:nvPr>
            <p:ph type="dt" sz="half" idx="10"/>
          </p:nvPr>
        </p:nvSpPr>
        <p:spPr>
          <a:xfrm>
            <a:off x="685800" y="412234"/>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&lt;November 2018&gt;</a:t>
            </a:r>
          </a:p>
        </p:txBody>
      </p:sp>
      <p:sp>
        <p:nvSpPr>
          <p:cNvPr id="10" name="Footer Placeholder 2">
            <a:extLst>
              <a:ext uri="{FF2B5EF4-FFF2-40B4-BE49-F238E27FC236}">
                <a16:creationId xmlns="" xmlns:a16="http://schemas.microsoft.com/office/drawing/2014/main" id="{95EAE90E-6580-41EE-B8D8-9C93CA3890B6}"/>
              </a:ext>
            </a:extLst>
          </p:cNvPr>
          <p:cNvSpPr>
            <a:spLocks noGrp="1"/>
          </p:cNvSpPr>
          <p:nvPr>
            <p:ph type="ftr" sz="quarter" idx="11"/>
          </p:nvPr>
        </p:nvSpPr>
        <p:spPr>
          <a:xfrm>
            <a:off x="5486400" y="6475413"/>
            <a:ext cx="3124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Tim Harrington (UWB Alliance)</a:t>
            </a:r>
          </a:p>
        </p:txBody>
      </p:sp>
    </p:spTree>
    <p:extLst>
      <p:ext uri="{BB962C8B-B14F-4D97-AF65-F5344CB8AC3E}">
        <p14:creationId xmlns:p14="http://schemas.microsoft.com/office/powerpoint/2010/main" val="2398566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DA7A79B7-9C6E-4B54-B718-BEAED971AAED}"/>
              </a:ext>
            </a:extLst>
          </p:cNvPr>
          <p:cNvSpPr>
            <a:spLocks noGrp="1"/>
          </p:cNvSpPr>
          <p:nvPr>
            <p:ph type="title"/>
          </p:nvPr>
        </p:nvSpPr>
        <p:spPr/>
        <p:txBody>
          <a:bodyPr/>
          <a:lstStyle/>
          <a:p>
            <a:r>
              <a:rPr lang="en-US" dirty="0"/>
              <a:t>Additional Presentations</a:t>
            </a:r>
          </a:p>
        </p:txBody>
      </p:sp>
      <p:sp>
        <p:nvSpPr>
          <p:cNvPr id="8" name="Content Placeholder 7">
            <a:extLst>
              <a:ext uri="{FF2B5EF4-FFF2-40B4-BE49-F238E27FC236}">
                <a16:creationId xmlns="" xmlns:a16="http://schemas.microsoft.com/office/drawing/2014/main" id="{16F92FE3-C3D6-4A8A-BF7B-CB67BEAC12BC}"/>
              </a:ext>
            </a:extLst>
          </p:cNvPr>
          <p:cNvSpPr>
            <a:spLocks noGrp="1"/>
          </p:cNvSpPr>
          <p:nvPr>
            <p:ph idx="1"/>
          </p:nvPr>
        </p:nvSpPr>
        <p:spPr/>
        <p:txBody>
          <a:bodyPr/>
          <a:lstStyle/>
          <a:p>
            <a:pPr marL="800100" indent="-457200" eaLnBrk="1" hangingPunct="1">
              <a:spcBef>
                <a:spcPts val="375"/>
              </a:spcBef>
              <a:buSzPct val="100000"/>
              <a:buFont typeface="Arial" panose="020B0604020202020204" pitchFamily="34"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kern="1200" dirty="0">
                <a:solidFill>
                  <a:srgbClr val="000000"/>
                </a:solidFill>
                <a:latin typeface="Times New Roman" charset="0"/>
                <a:ea typeface="MS PGothic" charset="-128"/>
              </a:rPr>
              <a:t>15-18-0545-00-004z-text-proposal-for-including-channel-3-for-enhancing-lrp-uwb</a:t>
            </a:r>
          </a:p>
          <a:p>
            <a:pPr marL="800100" indent="-457200" eaLnBrk="1" hangingPunct="1">
              <a:spcBef>
                <a:spcPts val="375"/>
              </a:spcBef>
              <a:buSzPct val="100000"/>
              <a:buFont typeface="Arial" panose="020B0604020202020204" pitchFamily="34"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kern="1200" dirty="0">
                <a:solidFill>
                  <a:srgbClr val="000000"/>
                </a:solidFill>
                <a:latin typeface="Times New Roman" charset="0"/>
                <a:ea typeface="MS PGothic" charset="-128"/>
              </a:rPr>
              <a:t>15-18-0590-00-004z-hrp-uwb-phy-enhanced-mode-converged-consensus</a:t>
            </a:r>
          </a:p>
        </p:txBody>
      </p:sp>
      <p:sp>
        <p:nvSpPr>
          <p:cNvPr id="4" name="Slide Number Placeholder 3">
            <a:extLst>
              <a:ext uri="{FF2B5EF4-FFF2-40B4-BE49-F238E27FC236}">
                <a16:creationId xmlns="" xmlns:a16="http://schemas.microsoft.com/office/drawing/2014/main" id="{B991B2D5-CA6F-4225-9761-691B18B557E3}"/>
              </a:ext>
            </a:extLst>
          </p:cNvPr>
          <p:cNvSpPr>
            <a:spLocks noGrp="1"/>
          </p:cNvSpPr>
          <p:nvPr>
            <p:ph type="sldNum" sz="quarter" idx="12"/>
          </p:nvPr>
        </p:nvSpPr>
        <p:spPr/>
        <p:txBody>
          <a:bodyPr/>
          <a:lstStyle/>
          <a:p>
            <a:pPr>
              <a:defRPr/>
            </a:pPr>
            <a:r>
              <a:rPr lang="en-US"/>
              <a:t>Slide </a:t>
            </a:r>
            <a:fld id="{03628903-88D7-C74D-8D58-8597ECE2BB7F}" type="slidenum">
              <a:rPr lang="en-US" smtClean="0"/>
              <a:pPr>
                <a:defRPr/>
              </a:pPr>
              <a:t>29</a:t>
            </a:fld>
            <a:endParaRPr lang="en-US"/>
          </a:p>
        </p:txBody>
      </p:sp>
      <p:sp>
        <p:nvSpPr>
          <p:cNvPr id="9" name="Date Placeholder 5">
            <a:extLst>
              <a:ext uri="{FF2B5EF4-FFF2-40B4-BE49-F238E27FC236}">
                <a16:creationId xmlns="" xmlns:a16="http://schemas.microsoft.com/office/drawing/2014/main" id="{74BE824E-1CA6-417F-A598-4A823C8DA00A}"/>
              </a:ext>
            </a:extLst>
          </p:cNvPr>
          <p:cNvSpPr>
            <a:spLocks noGrp="1"/>
          </p:cNvSpPr>
          <p:nvPr>
            <p:ph type="dt" sz="half" idx="10"/>
          </p:nvPr>
        </p:nvSpPr>
        <p:spPr>
          <a:xfrm>
            <a:off x="685800" y="412234"/>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&lt;November 2018&gt;</a:t>
            </a:r>
          </a:p>
        </p:txBody>
      </p:sp>
      <p:sp>
        <p:nvSpPr>
          <p:cNvPr id="10" name="Footer Placeholder 2">
            <a:extLst>
              <a:ext uri="{FF2B5EF4-FFF2-40B4-BE49-F238E27FC236}">
                <a16:creationId xmlns="" xmlns:a16="http://schemas.microsoft.com/office/drawing/2014/main" id="{95EAE90E-6580-41EE-B8D8-9C93CA3890B6}"/>
              </a:ext>
            </a:extLst>
          </p:cNvPr>
          <p:cNvSpPr>
            <a:spLocks noGrp="1"/>
          </p:cNvSpPr>
          <p:nvPr>
            <p:ph type="ftr" sz="quarter" idx="11"/>
          </p:nvPr>
        </p:nvSpPr>
        <p:spPr>
          <a:xfrm>
            <a:off x="5486400" y="6475413"/>
            <a:ext cx="3124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Tim Harrington (UWB Alliance)</a:t>
            </a:r>
          </a:p>
        </p:txBody>
      </p:sp>
    </p:spTree>
    <p:extLst>
      <p:ext uri="{BB962C8B-B14F-4D97-AF65-F5344CB8AC3E}">
        <p14:creationId xmlns:p14="http://schemas.microsoft.com/office/powerpoint/2010/main" val="2007913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November 2018</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Wi-SUN Alliance</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C952AF60-2FD2-4EA3-848D-19295E5BDB36}" type="slidenum">
              <a:rPr lang="en-US" sz="1200" smtClean="0"/>
              <a:pPr>
                <a:defRPr/>
              </a:pPr>
              <a:t>3</a:t>
            </a:fld>
            <a:endParaRPr lang="en-US" sz="1200" smtClean="0"/>
          </a:p>
        </p:txBody>
      </p:sp>
      <p:sp>
        <p:nvSpPr>
          <p:cNvPr id="4101" name="Rectangle 4"/>
          <p:cNvSpPr>
            <a:spLocks noGrp="1" noChangeArrowheads="1"/>
          </p:cNvSpPr>
          <p:nvPr>
            <p:ph type="title"/>
          </p:nvPr>
        </p:nvSpPr>
        <p:spPr/>
        <p:txBody>
          <a:bodyPr/>
          <a:lstStyle/>
          <a:p>
            <a:pPr>
              <a:defRPr/>
            </a:pPr>
            <a:r>
              <a:rPr lang="en-US" sz="3200" dirty="0" smtClean="0"/>
              <a:t>Bangkok </a:t>
            </a:r>
            <a:r>
              <a:rPr lang="en-US" sz="3200" dirty="0"/>
              <a:t>Session Objectives</a:t>
            </a:r>
            <a:br>
              <a:rPr lang="en-US" sz="3200" dirty="0"/>
            </a:br>
            <a:r>
              <a:rPr lang="en-US" sz="3200" dirty="0" smtClean="0"/>
              <a:t>November 11-16, 2018</a:t>
            </a:r>
            <a:endParaRPr lang="en-US" sz="3200" dirty="0"/>
          </a:p>
        </p:txBody>
      </p:sp>
      <p:sp>
        <p:nvSpPr>
          <p:cNvPr id="5126" name="Rectangle 3"/>
          <p:cNvSpPr>
            <a:spLocks noGrp="1" noChangeArrowheads="1"/>
          </p:cNvSpPr>
          <p:nvPr>
            <p:ph type="body" sz="half" idx="1"/>
          </p:nvPr>
        </p:nvSpPr>
        <p:spPr>
          <a:xfrm>
            <a:off x="762000" y="1752600"/>
            <a:ext cx="7924800" cy="4114800"/>
          </a:xfrm>
        </p:spPr>
        <p:txBody>
          <a:bodyPr/>
          <a:lstStyle/>
          <a:p>
            <a:pPr marL="609600" indent="-609600" fontAlgn="b">
              <a:lnSpc>
                <a:spcPct val="80000"/>
              </a:lnSpc>
              <a:buFontTx/>
              <a:buNone/>
              <a:defRPr/>
            </a:pPr>
            <a:r>
              <a:rPr lang="en-US" sz="2200" dirty="0" smtClean="0">
                <a:latin typeface="Arial Rounded MT Bold" pitchFamily="34" charset="0"/>
                <a:ea typeface="ＭＳ Ｐゴシック" pitchFamily="34" charset="-128"/>
                <a:cs typeface="Arial" pitchFamily="34" charset="0"/>
              </a:rPr>
              <a:t>TASK GROUP 4w –LPWA Enhancements to LECIM PHYs</a:t>
            </a:r>
          </a:p>
          <a:p>
            <a:pPr marL="685800" indent="-381000" fontAlgn="b">
              <a:lnSpc>
                <a:spcPct val="80000"/>
              </a:lnSpc>
              <a:buFontTx/>
              <a:buAutoNum type="arabicPeriod"/>
              <a:defRPr/>
            </a:pPr>
            <a:r>
              <a:rPr lang="en-US" sz="2200" dirty="0" smtClean="0">
                <a:latin typeface="Arial Rounded MT Bold" pitchFamily="34" charset="0"/>
                <a:ea typeface="ＭＳ Ｐゴシック" pitchFamily="34" charset="-128"/>
                <a:cs typeface="Arial" pitchFamily="34" charset="0"/>
              </a:rPr>
              <a:t>Discussing proposals and drafting</a:t>
            </a:r>
          </a:p>
          <a:p>
            <a:pPr marL="685800" indent="-381000" fontAlgn="b">
              <a:lnSpc>
                <a:spcPct val="80000"/>
              </a:lnSpc>
              <a:buFontTx/>
              <a:buAutoNum type="arabicPeriod"/>
              <a:defRPr/>
            </a:pPr>
            <a:r>
              <a:rPr lang="en-US" sz="2200" dirty="0" smtClean="0">
                <a:latin typeface="Arial Rounded MT Bold" pitchFamily="34" charset="0"/>
                <a:ea typeface="ＭＳ Ｐゴシック" pitchFamily="34" charset="-128"/>
                <a:cs typeface="Arial" pitchFamily="34" charset="0"/>
              </a:rPr>
              <a:t>Updating work activity and time line</a:t>
            </a:r>
          </a:p>
          <a:p>
            <a:pPr marL="609600" lvl="1" indent="-609600" fontAlgn="b">
              <a:lnSpc>
                <a:spcPct val="80000"/>
              </a:lnSpc>
              <a:buFontTx/>
              <a:buAutoNum type="arabicPeriod"/>
              <a:defRPr/>
            </a:pPr>
            <a:endParaRPr lang="en-US" sz="800" dirty="0" smtClean="0">
              <a:latin typeface="Arial Rounded MT Bold" pitchFamily="34" charset="0"/>
              <a:ea typeface="ＭＳ Ｐゴシック" pitchFamily="34" charset="-128"/>
              <a:cs typeface="Arial" pitchFamily="34" charset="0"/>
            </a:endParaRPr>
          </a:p>
          <a:p>
            <a:pPr marL="609600" indent="-609600" fontAlgn="b">
              <a:lnSpc>
                <a:spcPct val="80000"/>
              </a:lnSpc>
              <a:buFontTx/>
              <a:buNone/>
              <a:defRPr/>
            </a:pPr>
            <a:r>
              <a:rPr lang="en-US" sz="2200" dirty="0" smtClean="0">
                <a:latin typeface="Arial Rounded MT Bold" pitchFamily="34" charset="0"/>
                <a:ea typeface="ＭＳ Ｐゴシック" pitchFamily="34" charset="-128"/>
                <a:cs typeface="Arial" pitchFamily="34" charset="0"/>
              </a:rPr>
              <a:t>TASK GROUP 4x –FAN Enhancements to the SUN PHYs</a:t>
            </a:r>
          </a:p>
          <a:p>
            <a:pPr marL="685800" indent="-381000" fontAlgn="b">
              <a:lnSpc>
                <a:spcPct val="80000"/>
              </a:lnSpc>
              <a:buFontTx/>
              <a:buAutoNum type="arabicPeriod"/>
              <a:defRPr/>
            </a:pPr>
            <a:r>
              <a:rPr lang="en-US" sz="2200" dirty="0" smtClean="0">
                <a:latin typeface="Arial Rounded MT Bold" pitchFamily="34" charset="0"/>
                <a:ea typeface="ＭＳ Ｐゴシック" pitchFamily="34" charset="-128"/>
                <a:cs typeface="Arial" pitchFamily="34" charset="0"/>
              </a:rPr>
              <a:t>Prepare for completion of first Sponsor Ballot</a:t>
            </a:r>
            <a:endParaRPr lang="en-US" sz="2200" dirty="0">
              <a:latin typeface="Arial Rounded MT Bold" pitchFamily="34" charset="0"/>
              <a:ea typeface="ＭＳ Ｐゴシック" pitchFamily="34" charset="-128"/>
              <a:cs typeface="Arial" pitchFamily="34" charset="0"/>
            </a:endParaRPr>
          </a:p>
          <a:p>
            <a:pPr marL="685800" indent="-381000" fontAlgn="b">
              <a:lnSpc>
                <a:spcPct val="80000"/>
              </a:lnSpc>
              <a:buFontTx/>
              <a:buAutoNum type="arabicPeriod"/>
              <a:defRPr/>
            </a:pPr>
            <a:r>
              <a:rPr lang="en-US" sz="2200" dirty="0">
                <a:latin typeface="Arial Rounded MT Bold" pitchFamily="34" charset="0"/>
                <a:ea typeface="ＭＳ Ｐゴシック" pitchFamily="34" charset="-128"/>
                <a:cs typeface="Arial" pitchFamily="34" charset="0"/>
              </a:rPr>
              <a:t>Updating work activity and time line</a:t>
            </a:r>
          </a:p>
          <a:p>
            <a:pPr marL="609600" indent="-609600" fontAlgn="b">
              <a:lnSpc>
                <a:spcPct val="80000"/>
              </a:lnSpc>
              <a:buFont typeface="Times New Roman" pitchFamily="18" charset="0"/>
              <a:buAutoNum type="arabicPeriod"/>
              <a:defRPr/>
            </a:pPr>
            <a:endParaRPr lang="en-US" sz="1000" dirty="0" smtClean="0">
              <a:latin typeface="Arial Rounded MT Bold" pitchFamily="34" charset="0"/>
              <a:ea typeface="ＭＳ Ｐゴシック" pitchFamily="34" charset="-128"/>
              <a:cs typeface="Arial" pitchFamily="34" charset="0"/>
            </a:endParaRPr>
          </a:p>
          <a:p>
            <a:pPr marL="609600" indent="-609600" fontAlgn="b">
              <a:lnSpc>
                <a:spcPct val="80000"/>
              </a:lnSpc>
              <a:buFontTx/>
              <a:buNone/>
              <a:defRPr/>
            </a:pPr>
            <a:r>
              <a:rPr lang="en-US" sz="2200" kern="1200" dirty="0">
                <a:latin typeface="Arial Rounded MT Bold" pitchFamily="34" charset="0"/>
                <a:cs typeface="Arial" charset="0"/>
              </a:rPr>
              <a:t>TASK GROUP </a:t>
            </a:r>
            <a:r>
              <a:rPr lang="en-US" sz="2200" kern="1200" dirty="0" smtClean="0">
                <a:latin typeface="Arial Rounded MT Bold" pitchFamily="34" charset="0"/>
                <a:cs typeface="Arial" charset="0"/>
              </a:rPr>
              <a:t>4y –Security Next Generation (SECN)</a:t>
            </a:r>
            <a:endParaRPr lang="en-US" sz="2200" kern="1200" dirty="0">
              <a:latin typeface="Arial Rounded MT Bold" pitchFamily="34" charset="0"/>
              <a:cs typeface="Arial" charset="0"/>
            </a:endParaRPr>
          </a:p>
          <a:p>
            <a:pPr marL="685800" indent="-381000" fontAlgn="b">
              <a:lnSpc>
                <a:spcPct val="80000"/>
              </a:lnSpc>
              <a:buFontTx/>
              <a:buAutoNum type="arabicPeriod"/>
              <a:defRPr/>
            </a:pPr>
            <a:r>
              <a:rPr lang="en-US" sz="2200" dirty="0">
                <a:latin typeface="Arial Rounded MT Bold" pitchFamily="34" charset="0"/>
                <a:ea typeface="ＭＳ Ｐゴシック" pitchFamily="34" charset="-128"/>
                <a:cs typeface="Arial" pitchFamily="34" charset="0"/>
              </a:rPr>
              <a:t>Discussing proposals</a:t>
            </a:r>
          </a:p>
          <a:p>
            <a:pPr marL="685800" indent="-381000" fontAlgn="b">
              <a:lnSpc>
                <a:spcPct val="80000"/>
              </a:lnSpc>
              <a:buFontTx/>
              <a:buAutoNum type="arabicPeriod"/>
              <a:defRPr/>
            </a:pPr>
            <a:r>
              <a:rPr lang="en-US" sz="2200" dirty="0">
                <a:latin typeface="Arial Rounded MT Bold" pitchFamily="34" charset="0"/>
                <a:ea typeface="ＭＳ Ｐゴシック" pitchFamily="34" charset="-128"/>
                <a:cs typeface="Arial" pitchFamily="34" charset="0"/>
              </a:rPr>
              <a:t>Updating work activity and time line</a:t>
            </a:r>
          </a:p>
          <a:p>
            <a:pPr marL="609600" indent="-609600" fontAlgn="b">
              <a:lnSpc>
                <a:spcPct val="80000"/>
              </a:lnSpc>
              <a:buFontTx/>
              <a:buAutoNum type="arabicPeriod"/>
              <a:defRPr/>
            </a:pPr>
            <a:endParaRPr lang="en-US" sz="800" kern="1200" dirty="0">
              <a:latin typeface="Arial Rounded MT Bold" pitchFamily="34" charset="0"/>
              <a:cs typeface="Arial" charset="0"/>
            </a:endParaRPr>
          </a:p>
          <a:p>
            <a:pPr marL="609600" indent="-609600" fontAlgn="b">
              <a:lnSpc>
                <a:spcPct val="80000"/>
              </a:lnSpc>
              <a:buFontTx/>
              <a:buNone/>
              <a:defRPr/>
            </a:pPr>
            <a:r>
              <a:rPr lang="en-US" sz="2200" kern="1200" dirty="0">
                <a:latin typeface="Arial Rounded MT Bold" pitchFamily="34" charset="0"/>
                <a:cs typeface="Arial" charset="0"/>
              </a:rPr>
              <a:t>TASK GROUP </a:t>
            </a:r>
            <a:r>
              <a:rPr lang="en-US" sz="2200" kern="1200" dirty="0" smtClean="0">
                <a:latin typeface="Arial Rounded MT Bold" pitchFamily="34" charset="0"/>
                <a:cs typeface="Arial" charset="0"/>
              </a:rPr>
              <a:t>4z –Enhanced Impulse Radio (EIR)</a:t>
            </a:r>
            <a:endParaRPr lang="en-US" sz="2200" kern="1200" dirty="0">
              <a:latin typeface="Arial Rounded MT Bold" pitchFamily="34" charset="0"/>
              <a:cs typeface="Arial" charset="0"/>
            </a:endParaRPr>
          </a:p>
          <a:p>
            <a:pPr marL="685800" indent="-381000" fontAlgn="b">
              <a:lnSpc>
                <a:spcPct val="80000"/>
              </a:lnSpc>
              <a:buFontTx/>
              <a:buAutoNum type="arabicPeriod"/>
              <a:defRPr/>
            </a:pPr>
            <a:r>
              <a:rPr lang="en-US" sz="2200" dirty="0">
                <a:latin typeface="Arial Rounded MT Bold" pitchFamily="34" charset="0"/>
                <a:ea typeface="ＭＳ Ｐゴシック" pitchFamily="34" charset="-128"/>
                <a:cs typeface="Arial" pitchFamily="34" charset="0"/>
              </a:rPr>
              <a:t>Discussing </a:t>
            </a:r>
            <a:r>
              <a:rPr lang="en-US" sz="2200" dirty="0" smtClean="0">
                <a:latin typeface="Arial Rounded MT Bold" pitchFamily="34" charset="0"/>
                <a:ea typeface="ＭＳ Ｐゴシック" pitchFamily="34" charset="-128"/>
                <a:cs typeface="Arial" pitchFamily="34" charset="0"/>
              </a:rPr>
              <a:t>proposals and </a:t>
            </a:r>
            <a:r>
              <a:rPr lang="en-US" sz="2200" dirty="0" err="1" smtClean="0">
                <a:latin typeface="Arial Rounded MT Bold" pitchFamily="34" charset="0"/>
                <a:ea typeface="ＭＳ Ｐゴシック" pitchFamily="34" charset="-128"/>
                <a:cs typeface="Arial" pitchFamily="34" charset="0"/>
              </a:rPr>
              <a:t>coex</a:t>
            </a:r>
            <a:r>
              <a:rPr lang="en-US" sz="2200" dirty="0" smtClean="0">
                <a:latin typeface="Arial Rounded MT Bold" pitchFamily="34" charset="0"/>
                <a:ea typeface="ＭＳ Ｐゴシック" pitchFamily="34" charset="-128"/>
                <a:cs typeface="Arial" pitchFamily="34" charset="0"/>
              </a:rPr>
              <a:t> issues in 6GHz band</a:t>
            </a:r>
            <a:endParaRPr lang="en-US" sz="2200" dirty="0">
              <a:latin typeface="Arial Rounded MT Bold" pitchFamily="34" charset="0"/>
              <a:ea typeface="ＭＳ Ｐゴシック" pitchFamily="34" charset="-128"/>
              <a:cs typeface="Arial" pitchFamily="34" charset="0"/>
            </a:endParaRPr>
          </a:p>
          <a:p>
            <a:pPr marL="685800" indent="-381000" fontAlgn="b">
              <a:lnSpc>
                <a:spcPct val="80000"/>
              </a:lnSpc>
              <a:buFontTx/>
              <a:buAutoNum type="arabicPeriod"/>
              <a:defRPr/>
            </a:pPr>
            <a:r>
              <a:rPr lang="en-US" sz="2200" dirty="0">
                <a:latin typeface="Arial Rounded MT Bold" pitchFamily="34" charset="0"/>
                <a:ea typeface="ＭＳ Ｐゴシック" pitchFamily="34" charset="-128"/>
                <a:cs typeface="Arial" pitchFamily="34" charset="0"/>
              </a:rPr>
              <a:t>Updating work activity and time line</a:t>
            </a:r>
          </a:p>
          <a:p>
            <a:pPr marL="609600" lvl="1" indent="-609600" fontAlgn="b">
              <a:lnSpc>
                <a:spcPct val="80000"/>
              </a:lnSpc>
              <a:buFontTx/>
              <a:buAutoNum type="arabicPeriod"/>
              <a:defRPr/>
            </a:pPr>
            <a:endParaRPr lang="en-US" sz="2200" dirty="0" smtClean="0">
              <a:latin typeface="Arial Rounded MT Bold" pitchFamily="34" charset="0"/>
              <a:ea typeface="ＭＳ Ｐゴシック" pitchFamily="34" charset="-128"/>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723831-EE36-4148-BBF6-BD2DCB294C84}"/>
              </a:ext>
            </a:extLst>
          </p:cNvPr>
          <p:cNvSpPr>
            <a:spLocks noGrp="1"/>
          </p:cNvSpPr>
          <p:nvPr>
            <p:ph type="title"/>
          </p:nvPr>
        </p:nvSpPr>
        <p:spPr/>
        <p:txBody>
          <a:bodyPr/>
          <a:lstStyle/>
          <a:p>
            <a:r>
              <a:rPr lang="en-US" dirty="0"/>
              <a:t>Accomplishments</a:t>
            </a:r>
          </a:p>
        </p:txBody>
      </p:sp>
      <p:sp>
        <p:nvSpPr>
          <p:cNvPr id="3" name="Content Placeholder 2">
            <a:extLst>
              <a:ext uri="{FF2B5EF4-FFF2-40B4-BE49-F238E27FC236}">
                <a16:creationId xmlns="" xmlns:a16="http://schemas.microsoft.com/office/drawing/2014/main" id="{C8661547-E7FE-4216-B014-A974163B41E2}"/>
              </a:ext>
            </a:extLst>
          </p:cNvPr>
          <p:cNvSpPr>
            <a:spLocks noGrp="1"/>
          </p:cNvSpPr>
          <p:nvPr>
            <p:ph idx="1"/>
          </p:nvPr>
        </p:nvSpPr>
        <p:spPr/>
        <p:txBody>
          <a:bodyPr/>
          <a:lstStyle/>
          <a:p>
            <a:r>
              <a:rPr lang="en-US" dirty="0"/>
              <a:t>Input to IEEE 802 Unified comments for 6 GHz NPRM</a:t>
            </a:r>
          </a:p>
          <a:p>
            <a:r>
              <a:rPr lang="en-US"/>
              <a:t>Completed merge of </a:t>
            </a:r>
            <a:r>
              <a:rPr lang="en-US" dirty="0"/>
              <a:t>HRP PHY</a:t>
            </a:r>
          </a:p>
          <a:p>
            <a:r>
              <a:rPr lang="en-US" dirty="0"/>
              <a:t>Merged LRP PHY</a:t>
            </a:r>
          </a:p>
          <a:p>
            <a:r>
              <a:rPr lang="en-US" dirty="0"/>
              <a:t>Continued drafting MAC &amp; PHYs</a:t>
            </a:r>
          </a:p>
        </p:txBody>
      </p:sp>
      <p:sp>
        <p:nvSpPr>
          <p:cNvPr id="8" name="Date Placeholder 5">
            <a:extLst>
              <a:ext uri="{FF2B5EF4-FFF2-40B4-BE49-F238E27FC236}">
                <a16:creationId xmlns="" xmlns:a16="http://schemas.microsoft.com/office/drawing/2014/main" id="{044981DE-F59F-43CF-8841-91CD9D6EDEEB}"/>
              </a:ext>
            </a:extLst>
          </p:cNvPr>
          <p:cNvSpPr>
            <a:spLocks noGrp="1"/>
          </p:cNvSpPr>
          <p:nvPr>
            <p:ph type="dt" sz="half" idx="10"/>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&lt;November 2018&gt;</a:t>
            </a:r>
          </a:p>
        </p:txBody>
      </p:sp>
      <p:sp>
        <p:nvSpPr>
          <p:cNvPr id="6" name="Slide Number Placeholder 5">
            <a:extLst>
              <a:ext uri="{FF2B5EF4-FFF2-40B4-BE49-F238E27FC236}">
                <a16:creationId xmlns="" xmlns:a16="http://schemas.microsoft.com/office/drawing/2014/main" id="{74B13D77-E68A-45FF-9F70-970C0260672B}"/>
              </a:ext>
            </a:extLst>
          </p:cNvPr>
          <p:cNvSpPr>
            <a:spLocks noGrp="1"/>
          </p:cNvSpPr>
          <p:nvPr>
            <p:ph type="sldNum" sz="quarter" idx="12"/>
          </p:nvPr>
        </p:nvSpPr>
        <p:spPr/>
        <p:txBody>
          <a:bodyPr/>
          <a:lstStyle/>
          <a:p>
            <a:r>
              <a:rPr lang="en-US" dirty="0"/>
              <a:t>Slide </a:t>
            </a:r>
            <a:fld id="{7415733E-E371-8944-98C6-8B637C4A033A}" type="slidenum">
              <a:rPr lang="en-US" smtClean="0"/>
              <a:pPr/>
              <a:t>30</a:t>
            </a:fld>
            <a:endParaRPr lang="en-US" dirty="0"/>
          </a:p>
        </p:txBody>
      </p:sp>
      <p:sp>
        <p:nvSpPr>
          <p:cNvPr id="14" name="Footer Placeholder 2">
            <a:extLst>
              <a:ext uri="{FF2B5EF4-FFF2-40B4-BE49-F238E27FC236}">
                <a16:creationId xmlns="" xmlns:a16="http://schemas.microsoft.com/office/drawing/2014/main" id="{38F61146-FBD8-40CC-8E87-2D5E3AA13D56}"/>
              </a:ext>
            </a:extLst>
          </p:cNvPr>
          <p:cNvSpPr>
            <a:spLocks noGrp="1"/>
          </p:cNvSpPr>
          <p:nvPr>
            <p:ph type="ftr" sz="quarter" idx="11"/>
          </p:nvPr>
        </p:nvSpPr>
        <p:spPr>
          <a:xfrm>
            <a:off x="5486400" y="6475413"/>
            <a:ext cx="3124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Tim Harrington (UWB Alliance)</a:t>
            </a:r>
          </a:p>
        </p:txBody>
      </p:sp>
    </p:spTree>
    <p:extLst>
      <p:ext uri="{BB962C8B-B14F-4D97-AF65-F5344CB8AC3E}">
        <p14:creationId xmlns:p14="http://schemas.microsoft.com/office/powerpoint/2010/main" val="38203845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Timeline</a:t>
            </a:r>
          </a:p>
        </p:txBody>
      </p:sp>
      <p:sp>
        <p:nvSpPr>
          <p:cNvPr id="5124" name="Text Box 4"/>
          <p:cNvSpPr txBox="1">
            <a:spLocks noChangeArrowheads="1"/>
          </p:cNvSpPr>
          <p:nvPr/>
        </p:nvSpPr>
        <p:spPr bwMode="auto">
          <a:xfrm>
            <a:off x="381000" y="1524000"/>
            <a:ext cx="8277746"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March 2018 </a:t>
            </a:r>
            <a:r>
              <a:rPr lang="mr-IN" altLang="en-US" sz="2400" dirty="0">
                <a:solidFill>
                  <a:srgbClr val="000000"/>
                </a:solidFill>
              </a:rPr>
              <a:t>–</a:t>
            </a:r>
            <a:r>
              <a:rPr lang="en-US" altLang="en-US" sz="2400" dirty="0">
                <a:solidFill>
                  <a:srgbClr val="000000"/>
                </a:solidFill>
              </a:rPr>
              <a:t> 2</a:t>
            </a:r>
            <a:r>
              <a:rPr lang="en-US" altLang="en-US" sz="2400" baseline="30000" dirty="0">
                <a:solidFill>
                  <a:srgbClr val="000000"/>
                </a:solidFill>
              </a:rPr>
              <a:t>nd</a:t>
            </a:r>
            <a:r>
              <a:rPr lang="en-US" altLang="en-US" sz="2400" dirty="0">
                <a:solidFill>
                  <a:srgbClr val="000000"/>
                </a:solidFill>
              </a:rPr>
              <a:t> Call for proposals – resolved comments on  PAR and CSD</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July 2018 </a:t>
            </a:r>
            <a:r>
              <a:rPr lang="mr-IN" altLang="en-US" sz="2400" dirty="0">
                <a:solidFill>
                  <a:srgbClr val="000000"/>
                </a:solidFill>
              </a:rPr>
              <a:t>–</a:t>
            </a:r>
            <a:r>
              <a:rPr lang="en-US" altLang="en-US" sz="2400" dirty="0">
                <a:solidFill>
                  <a:srgbClr val="000000"/>
                </a:solidFill>
              </a:rPr>
              <a:t> Review new proposals – Merge Baselines for draft</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September 2018 </a:t>
            </a:r>
            <a:r>
              <a:rPr lang="mr-IN" altLang="en-US" sz="2400" dirty="0">
                <a:solidFill>
                  <a:srgbClr val="000000"/>
                </a:solidFill>
              </a:rPr>
              <a:t>–</a:t>
            </a:r>
            <a:r>
              <a:rPr lang="en-US" altLang="en-US" sz="2400" dirty="0">
                <a:solidFill>
                  <a:srgbClr val="000000"/>
                </a:solidFill>
              </a:rPr>
              <a:t> Drafting using merged baselines</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November 2018 – Drafting using merged baselines</a:t>
            </a:r>
          </a:p>
          <a:p>
            <a:pPr marL="800100" indent="-457200" eaLnBrk="1" hangingPunct="1">
              <a:spcBef>
                <a:spcPts val="375"/>
              </a:spcBef>
              <a:buSzPct val="100000"/>
              <a:buFont typeface="Arial" panose="020B0604020202020204" pitchFamily="34" charset="0"/>
              <a:buChar char="•"/>
            </a:pPr>
            <a:r>
              <a:rPr lang="en-US" altLang="en-US" sz="2400" dirty="0">
                <a:solidFill>
                  <a:srgbClr val="FF0000"/>
                </a:solidFill>
              </a:rPr>
              <a:t>January 2019 – Complete drafting - 1st letter ballot</a:t>
            </a:r>
          </a:p>
          <a:p>
            <a:pPr marL="800100" indent="-457200" eaLnBrk="1" hangingPunct="1">
              <a:spcBef>
                <a:spcPts val="375"/>
              </a:spcBef>
              <a:buSzPct val="100000"/>
              <a:buFont typeface="Arial" panose="020B0604020202020204" pitchFamily="34" charset="0"/>
              <a:buChar char="•"/>
            </a:pPr>
            <a:r>
              <a:rPr lang="en-US" altLang="en-US" sz="2400" dirty="0">
                <a:solidFill>
                  <a:srgbClr val="FF0000"/>
                </a:solidFill>
              </a:rPr>
              <a:t>March 2019 – Comment Resolution – Recirculation ballot</a:t>
            </a:r>
          </a:p>
          <a:p>
            <a:pPr marL="800100" indent="-457200" eaLnBrk="1" hangingPunct="1">
              <a:spcBef>
                <a:spcPts val="375"/>
              </a:spcBef>
              <a:buSzPct val="100000"/>
              <a:buFont typeface="Arial" panose="020B0604020202020204" pitchFamily="34" charset="0"/>
              <a:buChar char="•"/>
            </a:pPr>
            <a:r>
              <a:rPr lang="en-US" altLang="en-US" sz="2400" dirty="0">
                <a:solidFill>
                  <a:srgbClr val="FF0000"/>
                </a:solidFill>
              </a:rPr>
              <a:t>May 2019 – Comment Resolution – Start Sponsor ballot</a:t>
            </a:r>
          </a:p>
          <a:p>
            <a:pPr marL="800100" indent="-457200" eaLnBrk="1" hangingPunct="1">
              <a:spcBef>
                <a:spcPts val="375"/>
              </a:spcBef>
              <a:buSzPct val="100000"/>
              <a:buFont typeface="Arial" panose="020B0604020202020204" pitchFamily="34" charset="0"/>
              <a:buChar char="•"/>
            </a:pPr>
            <a:r>
              <a:rPr lang="en-US" altLang="en-US" sz="2400" dirty="0">
                <a:solidFill>
                  <a:srgbClr val="FF0000"/>
                </a:solidFill>
              </a:rPr>
              <a:t>July 2019 - Comment Resolution – Forward to </a:t>
            </a:r>
            <a:r>
              <a:rPr lang="en-US" altLang="en-US" sz="2400" dirty="0" err="1">
                <a:solidFill>
                  <a:srgbClr val="FF0000"/>
                </a:solidFill>
              </a:rPr>
              <a:t>RevCom</a:t>
            </a:r>
            <a:endParaRPr lang="en-US" altLang="en-US" sz="2400" dirty="0">
              <a:solidFill>
                <a:srgbClr val="FF0000"/>
              </a:solidFill>
            </a:endParaRPr>
          </a:p>
          <a:p>
            <a:pPr marL="800100" indent="-457200" eaLnBrk="1" hangingPunct="1">
              <a:spcBef>
                <a:spcPts val="375"/>
              </a:spcBef>
              <a:buSzPct val="100000"/>
              <a:buFont typeface="Arial" panose="020B0604020202020204" pitchFamily="34" charset="0"/>
              <a:buChar char="•"/>
            </a:pPr>
            <a:endParaRPr lang="en-US" altLang="en-US" sz="2400" dirty="0">
              <a:solidFill>
                <a:srgbClr val="000000"/>
              </a:solidFill>
            </a:endParaRPr>
          </a:p>
        </p:txBody>
      </p:sp>
      <p:sp>
        <p:nvSpPr>
          <p:cNvPr id="10" name="Date Placeholder 5">
            <a:extLst>
              <a:ext uri="{FF2B5EF4-FFF2-40B4-BE49-F238E27FC236}">
                <a16:creationId xmlns="" xmlns:a16="http://schemas.microsoft.com/office/drawing/2014/main" id="{224D17B0-E4A2-4CAA-9414-526027A000BE}"/>
              </a:ext>
            </a:extLst>
          </p:cNvPr>
          <p:cNvSpPr>
            <a:spLocks noGrp="1"/>
          </p:cNvSpPr>
          <p:nvPr>
            <p:ph type="dt" sz="half" idx="10"/>
          </p:nvPr>
        </p:nvSpPr>
        <p:spPr>
          <a:xfrm>
            <a:off x="685800" y="412234"/>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&lt;November 2018&gt;</a:t>
            </a:r>
          </a:p>
        </p:txBody>
      </p:sp>
      <p:sp>
        <p:nvSpPr>
          <p:cNvPr id="11" name="Footer Placeholder 2">
            <a:extLst>
              <a:ext uri="{FF2B5EF4-FFF2-40B4-BE49-F238E27FC236}">
                <a16:creationId xmlns="" xmlns:a16="http://schemas.microsoft.com/office/drawing/2014/main" id="{3B2DD068-79A4-4B15-AE2A-F3145B109432}"/>
              </a:ext>
            </a:extLst>
          </p:cNvPr>
          <p:cNvSpPr>
            <a:spLocks noGrp="1"/>
          </p:cNvSpPr>
          <p:nvPr>
            <p:ph type="ftr" sz="quarter" idx="11"/>
          </p:nvPr>
        </p:nvSpPr>
        <p:spPr>
          <a:xfrm>
            <a:off x="5486400" y="6475413"/>
            <a:ext cx="3124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Tim Harrington (UWB Alliance)</a:t>
            </a:r>
          </a:p>
        </p:txBody>
      </p:sp>
      <p:sp>
        <p:nvSpPr>
          <p:cNvPr id="12" name="Slide Number Placeholder 5">
            <a:extLst>
              <a:ext uri="{FF2B5EF4-FFF2-40B4-BE49-F238E27FC236}">
                <a16:creationId xmlns="" xmlns:a16="http://schemas.microsoft.com/office/drawing/2014/main" id="{476500AD-54AE-48F4-BE07-95CA86821511}"/>
              </a:ext>
            </a:extLst>
          </p:cNvPr>
          <p:cNvSpPr>
            <a:spLocks noGrp="1"/>
          </p:cNvSpPr>
          <p:nvPr>
            <p:ph type="sldNum" sz="quarter" idx="12"/>
          </p:nvPr>
        </p:nvSpPr>
        <p:spPr>
          <a:xfrm>
            <a:off x="4344988" y="6475413"/>
            <a:ext cx="530225" cy="182562"/>
          </a:xfrm>
        </p:spPr>
        <p:txBody>
          <a:bodyPr/>
          <a:lstStyle/>
          <a:p>
            <a:r>
              <a:rPr lang="en-US" dirty="0"/>
              <a:t>Slide </a:t>
            </a:r>
            <a:fld id="{7415733E-E371-8944-98C6-8B637C4A033A}" type="slidenum">
              <a:rPr lang="en-US" smtClean="0"/>
              <a:pPr/>
              <a:t>31</a:t>
            </a:fld>
            <a:endParaRPr lang="en-US" dirty="0"/>
          </a:p>
        </p:txBody>
      </p:sp>
    </p:spTree>
    <p:extLst>
      <p:ext uri="{BB962C8B-B14F-4D97-AF65-F5344CB8AC3E}">
        <p14:creationId xmlns:p14="http://schemas.microsoft.com/office/powerpoint/2010/main" val="1567554720"/>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January Interim</a:t>
            </a:r>
          </a:p>
        </p:txBody>
      </p:sp>
      <p:sp>
        <p:nvSpPr>
          <p:cNvPr id="5124" name="Text Box 4"/>
          <p:cNvSpPr txBox="1">
            <a:spLocks noChangeArrowheads="1"/>
          </p:cNvSpPr>
          <p:nvPr/>
        </p:nvSpPr>
        <p:spPr bwMode="auto">
          <a:xfrm>
            <a:off x="457200" y="1905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Scheduled 8 sessions</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Continue drafting using merged baseline for LRP and HRP</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Letter ballot?</a:t>
            </a:r>
          </a:p>
        </p:txBody>
      </p:sp>
      <p:sp>
        <p:nvSpPr>
          <p:cNvPr id="10" name="Date Placeholder 5">
            <a:extLst>
              <a:ext uri="{FF2B5EF4-FFF2-40B4-BE49-F238E27FC236}">
                <a16:creationId xmlns="" xmlns:a16="http://schemas.microsoft.com/office/drawing/2014/main" id="{6AC48195-E978-4098-A3A9-0D849D57EEB3}"/>
              </a:ext>
            </a:extLst>
          </p:cNvPr>
          <p:cNvSpPr>
            <a:spLocks noGrp="1"/>
          </p:cNvSpPr>
          <p:nvPr>
            <p:ph type="dt" sz="half" idx="10"/>
          </p:nvPr>
        </p:nvSpPr>
        <p:spPr>
          <a:xfrm>
            <a:off x="685800" y="412234"/>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&lt;November 2018&gt;</a:t>
            </a:r>
          </a:p>
        </p:txBody>
      </p:sp>
      <p:sp>
        <p:nvSpPr>
          <p:cNvPr id="11" name="Footer Placeholder 2">
            <a:extLst>
              <a:ext uri="{FF2B5EF4-FFF2-40B4-BE49-F238E27FC236}">
                <a16:creationId xmlns="" xmlns:a16="http://schemas.microsoft.com/office/drawing/2014/main" id="{86BB5E71-50BE-4F86-B100-CEB0828083BB}"/>
              </a:ext>
            </a:extLst>
          </p:cNvPr>
          <p:cNvSpPr>
            <a:spLocks noGrp="1"/>
          </p:cNvSpPr>
          <p:nvPr>
            <p:ph type="ftr" sz="quarter" idx="11"/>
          </p:nvPr>
        </p:nvSpPr>
        <p:spPr>
          <a:xfrm>
            <a:off x="5486400" y="6475413"/>
            <a:ext cx="3124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Tim Harrington (UWB Alliance)</a:t>
            </a:r>
          </a:p>
        </p:txBody>
      </p:sp>
      <p:sp>
        <p:nvSpPr>
          <p:cNvPr id="12" name="Slide Number Placeholder 5">
            <a:extLst>
              <a:ext uri="{FF2B5EF4-FFF2-40B4-BE49-F238E27FC236}">
                <a16:creationId xmlns="" xmlns:a16="http://schemas.microsoft.com/office/drawing/2014/main" id="{D35866F7-B6B8-4363-8E35-37270A01D933}"/>
              </a:ext>
            </a:extLst>
          </p:cNvPr>
          <p:cNvSpPr>
            <a:spLocks noGrp="1"/>
          </p:cNvSpPr>
          <p:nvPr>
            <p:ph type="sldNum" sz="quarter" idx="12"/>
          </p:nvPr>
        </p:nvSpPr>
        <p:spPr>
          <a:xfrm>
            <a:off x="4344988" y="6475413"/>
            <a:ext cx="530225" cy="182562"/>
          </a:xfrm>
        </p:spPr>
        <p:txBody>
          <a:bodyPr/>
          <a:lstStyle/>
          <a:p>
            <a:r>
              <a:rPr lang="en-US" dirty="0"/>
              <a:t>Slide </a:t>
            </a:r>
            <a:fld id="{7415733E-E371-8944-98C6-8B637C4A033A}" type="slidenum">
              <a:rPr lang="en-US" smtClean="0"/>
              <a:pPr/>
              <a:t>32</a:t>
            </a:fld>
            <a:endParaRPr lang="en-US" dirty="0"/>
          </a:p>
        </p:txBody>
      </p:sp>
    </p:spTree>
    <p:extLst>
      <p:ext uri="{BB962C8B-B14F-4D97-AF65-F5344CB8AC3E}">
        <p14:creationId xmlns:p14="http://schemas.microsoft.com/office/powerpoint/2010/main" val="1063298360"/>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November, 2018</a:t>
            </a:r>
            <a:endParaRPr lang="en-US" altLang="en-US" dirty="0"/>
          </a:p>
        </p:txBody>
      </p:sp>
      <p:sp>
        <p:nvSpPr>
          <p:cNvPr id="6" name="Slide Number Placeholder 5">
            <a:extLst>
              <a:ext uri="{FF2B5EF4-FFF2-40B4-BE49-F238E27FC236}">
                <a16:creationId xmlns=""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33</a:t>
            </a:fld>
            <a:endParaRPr lang="en-US" altLang="en-US"/>
          </a:p>
        </p:txBody>
      </p:sp>
      <p:sp>
        <p:nvSpPr>
          <p:cNvPr id="26626" name="Rectangle 2">
            <a:extLst>
              <a:ext uri="{FF2B5EF4-FFF2-40B4-BE49-F238E27FC236}">
                <a16:creationId xmlns=""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Opening and Closing Report Opening and Closing 2018 November Plenary</a:t>
            </a:r>
            <a:endParaRPr lang="en-US" altLang="en-US" sz="3600" dirty="0"/>
          </a:p>
        </p:txBody>
      </p:sp>
      <p:sp>
        <p:nvSpPr>
          <p:cNvPr id="26627" name="Rectangle 3">
            <a:extLst>
              <a:ext uri="{FF2B5EF4-FFF2-40B4-BE49-F238E27FC236}">
                <a16:creationId xmlns=""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Tree>
    <p:extLst>
      <p:ext uri="{BB962C8B-B14F-4D97-AF65-F5344CB8AC3E}">
        <p14:creationId xmlns:p14="http://schemas.microsoft.com/office/powerpoint/2010/main" val="16951294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November, 2018</a:t>
            </a:r>
            <a:endParaRPr lang="en-US" altLang="en-US" dirty="0"/>
          </a:p>
        </p:txBody>
      </p:sp>
      <p:sp>
        <p:nvSpPr>
          <p:cNvPr id="6" name="Slide Number Placeholder 5">
            <a:extLst>
              <a:ext uri="{FF2B5EF4-FFF2-40B4-BE49-F238E27FC236}">
                <a16:creationId xmlns=""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34</a:t>
            </a:fld>
            <a:endParaRPr lang="en-US" altLang="en-US"/>
          </a:p>
        </p:txBody>
      </p:sp>
      <p:sp>
        <p:nvSpPr>
          <p:cNvPr id="2" name="Title 1">
            <a:extLst>
              <a:ext uri="{FF2B5EF4-FFF2-40B4-BE49-F238E27FC236}">
                <a16:creationId xmlns=""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3898321052"/>
              </p:ext>
            </p:extLst>
          </p:nvPr>
        </p:nvGraphicFramePr>
        <p:xfrm>
          <a:off x="534194" y="1404015"/>
          <a:ext cx="8075612" cy="4942840"/>
        </p:xfrm>
        <a:graphic>
          <a:graphicData uri="http://schemas.openxmlformats.org/drawingml/2006/table">
            <a:tbl>
              <a:tblPr firstRow="1" firstCol="1" bandRow="1">
                <a:tableStyleId>{00A15C55-8517-42AA-B614-E9B94910E393}</a:tableStyleId>
              </a:tblPr>
              <a:tblGrid>
                <a:gridCol w="784256">
                  <a:extLst>
                    <a:ext uri="{9D8B030D-6E8A-4147-A177-3AD203B41FA5}">
                      <a16:colId xmlns="" xmlns:a16="http://schemas.microsoft.com/office/drawing/2014/main" val="20000"/>
                    </a:ext>
                  </a:extLst>
                </a:gridCol>
                <a:gridCol w="1960640">
                  <a:extLst>
                    <a:ext uri="{9D8B030D-6E8A-4147-A177-3AD203B41FA5}">
                      <a16:colId xmlns="" xmlns:a16="http://schemas.microsoft.com/office/drawing/2014/main" val="20001"/>
                    </a:ext>
                  </a:extLst>
                </a:gridCol>
                <a:gridCol w="1803789">
                  <a:extLst>
                    <a:ext uri="{9D8B030D-6E8A-4147-A177-3AD203B41FA5}">
                      <a16:colId xmlns="" xmlns:a16="http://schemas.microsoft.com/office/drawing/2014/main" val="20002"/>
                    </a:ext>
                  </a:extLst>
                </a:gridCol>
                <a:gridCol w="1775121">
                  <a:extLst>
                    <a:ext uri="{9D8B030D-6E8A-4147-A177-3AD203B41FA5}">
                      <a16:colId xmlns="" xmlns:a16="http://schemas.microsoft.com/office/drawing/2014/main" val="20003"/>
                    </a:ext>
                  </a:extLst>
                </a:gridCol>
                <a:gridCol w="1751806">
                  <a:extLst>
                    <a:ext uri="{9D8B030D-6E8A-4147-A177-3AD203B41FA5}">
                      <a16:colId xmlns=""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 xmlns:a16="http://schemas.microsoft.com/office/drawing/2014/main" val="10000"/>
                  </a:ext>
                </a:extLst>
              </a:tr>
              <a:tr h="370840">
                <a:tc>
                  <a:txBody>
                    <a:bodyPr/>
                    <a:lstStyle/>
                    <a:p>
                      <a:r>
                        <a:rPr lang="en-US" dirty="0"/>
                        <a:t>AM 1</a:t>
                      </a:r>
                    </a:p>
                  </a:txBody>
                  <a:tcPr/>
                </a:tc>
                <a:tc>
                  <a:txBody>
                    <a:bodyPr/>
                    <a:lstStyle/>
                    <a:p>
                      <a:pPr algn="ctr"/>
                      <a:r>
                        <a:rPr lang="en-US" dirty="0"/>
                        <a:t>Apt 8/9</a:t>
                      </a:r>
                      <a:r>
                        <a:rPr lang="en-US" baseline="30000" dirty="0"/>
                        <a:t>th</a:t>
                      </a:r>
                      <a:r>
                        <a:rPr lang="en-US" dirty="0"/>
                        <a:t> Floor</a:t>
                      </a:r>
                    </a:p>
                  </a:txBody>
                  <a:tcPr/>
                </a:tc>
                <a:tc>
                  <a:txBody>
                    <a:bodyPr/>
                    <a:lstStyle/>
                    <a:p>
                      <a:pPr algn="ctr"/>
                      <a:r>
                        <a:rPr lang="en-US" dirty="0"/>
                        <a:t>Not Used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algn="ctr"/>
                      <a:endParaRPr lang="en-US" dirty="0"/>
                    </a:p>
                  </a:txBody>
                  <a:tcPr/>
                </a:tc>
                <a:extLst>
                  <a:ext uri="{0D108BD9-81ED-4DB2-BD59-A6C34878D82A}">
                    <a16:rowId xmlns=""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algn="ctr"/>
                      <a:r>
                        <a:rPr lang="en-US" dirty="0"/>
                        <a:t>OP – 3</a:t>
                      </a:r>
                      <a:r>
                        <a:rPr lang="en-US" baseline="30000" dirty="0"/>
                        <a:t>rd</a:t>
                      </a:r>
                      <a:r>
                        <a:rPr lang="en-US" dirty="0"/>
                        <a:t> Fl -Thai </a:t>
                      </a:r>
                      <a:r>
                        <a:rPr lang="en-US" dirty="0" err="1"/>
                        <a:t>Boromphimarn</a:t>
                      </a:r>
                      <a:r>
                        <a:rPr lang="en-US" dirty="0"/>
                        <a:t> 1+2 </a:t>
                      </a:r>
                    </a:p>
                  </a:txBody>
                  <a:tcPr/>
                </a:tc>
                <a:tc>
                  <a:txBody>
                    <a:bodyPr/>
                    <a:lstStyle/>
                    <a:p>
                      <a:pPr algn="ctr"/>
                      <a:r>
                        <a:rPr lang="en-US" dirty="0"/>
                        <a:t>3</a:t>
                      </a:r>
                      <a:r>
                        <a:rPr lang="en-US" baseline="30000" dirty="0"/>
                        <a:t>rd</a:t>
                      </a:r>
                      <a:r>
                        <a:rPr lang="en-US" dirty="0"/>
                        <a:t> Fl -Thai </a:t>
                      </a:r>
                      <a:r>
                        <a:rPr lang="en-US" dirty="0" err="1"/>
                        <a:t>Boromphimarn</a:t>
                      </a:r>
                      <a:r>
                        <a:rPr lang="en-US" dirty="0"/>
                        <a:t> 1+2 </a:t>
                      </a:r>
                    </a:p>
                  </a:txBody>
                  <a:tcPr/>
                </a:tc>
                <a:tc>
                  <a:txBody>
                    <a:bodyPr/>
                    <a:lstStyle/>
                    <a:p>
                      <a:pPr algn="ctr"/>
                      <a:r>
                        <a:rPr lang="en-US" dirty="0"/>
                        <a:t>MP - 3</a:t>
                      </a:r>
                      <a:r>
                        <a:rPr lang="en-US" baseline="30000" dirty="0"/>
                        <a:t>rd</a:t>
                      </a:r>
                      <a:r>
                        <a:rPr lang="en-US" dirty="0"/>
                        <a:t> Fl -Thai </a:t>
                      </a:r>
                      <a:r>
                        <a:rPr lang="en-US" dirty="0" err="1"/>
                        <a:t>Boromphimarn</a:t>
                      </a:r>
                      <a:r>
                        <a:rPr lang="en-US" dirty="0"/>
                        <a:t> 1+2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txBody>
                  <a:tcPr/>
                </a:tc>
                <a:extLst>
                  <a:ext uri="{0D108BD9-81ED-4DB2-BD59-A6C34878D82A}">
                    <a16:rowId xmlns=""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algn="ctr"/>
                      <a:endParaRPr lang="en-US" b="0" i="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algn="ctr"/>
                      <a:endParaRPr lang="en-US" dirty="0">
                        <a:solidFill>
                          <a:schemeClr val="tx1"/>
                        </a:solidFill>
                      </a:endParaRPr>
                    </a:p>
                  </a:txBody>
                  <a:tcPr/>
                </a:tc>
                <a:extLst>
                  <a:ext uri="{0D108BD9-81ED-4DB2-BD59-A6C34878D82A}">
                    <a16:rowId xmlns=""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3</a:t>
                      </a:r>
                      <a:r>
                        <a:rPr lang="en-US" baseline="30000" dirty="0"/>
                        <a:t>rd</a:t>
                      </a:r>
                      <a:r>
                        <a:rPr lang="en-US" dirty="0"/>
                        <a:t> Fl -Thai </a:t>
                      </a:r>
                      <a:r>
                        <a:rPr lang="en-US" dirty="0" err="1"/>
                        <a:t>Boromphimarn</a:t>
                      </a:r>
                      <a:r>
                        <a:rPr lang="en-US" dirty="0"/>
                        <a:t> 1+2 </a:t>
                      </a:r>
                    </a:p>
                  </a:txBody>
                  <a:tcPr/>
                </a:tc>
                <a:tc>
                  <a:txBody>
                    <a:bodyPr/>
                    <a:lstStyle/>
                    <a:p>
                      <a:pPr algn="ctr"/>
                      <a:r>
                        <a:rPr lang="en-US" dirty="0"/>
                        <a:t>3</a:t>
                      </a:r>
                      <a:r>
                        <a:rPr lang="en-US" baseline="30000" dirty="0"/>
                        <a:t>rd</a:t>
                      </a:r>
                      <a:r>
                        <a:rPr lang="en-US" dirty="0"/>
                        <a:t> Fl -Thai </a:t>
                      </a:r>
                      <a:r>
                        <a:rPr lang="en-US" dirty="0" err="1"/>
                        <a:t>Boromphimarn</a:t>
                      </a:r>
                      <a:r>
                        <a:rPr lang="en-US" dirty="0"/>
                        <a:t> 1+2 </a:t>
                      </a:r>
                    </a:p>
                  </a:txBody>
                  <a:tcPr/>
                </a:tc>
                <a:tc>
                  <a:txBody>
                    <a:bodyPr/>
                    <a:lstStyle/>
                    <a:p>
                      <a:pPr algn="ctr"/>
                      <a:r>
                        <a:rPr lang="en-US"/>
                        <a:t>3</a:t>
                      </a:r>
                      <a:r>
                        <a:rPr lang="en-US" baseline="30000"/>
                        <a:t>rd</a:t>
                      </a:r>
                      <a:r>
                        <a:rPr lang="en-US"/>
                        <a:t> </a:t>
                      </a:r>
                      <a:r>
                        <a:rPr lang="en-US" dirty="0"/>
                        <a:t>Fl -Thai </a:t>
                      </a:r>
                      <a:r>
                        <a:rPr lang="en-US" dirty="0" err="1"/>
                        <a:t>Boromphimarn</a:t>
                      </a:r>
                      <a:r>
                        <a:rPr lang="en-US" dirty="0"/>
                        <a:t> 1+2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3</a:t>
                      </a:r>
                      <a:r>
                        <a:rPr lang="en-US" baseline="30000" dirty="0"/>
                        <a:t>rd</a:t>
                      </a:r>
                      <a:r>
                        <a:rPr lang="en-US" dirty="0"/>
                        <a:t> Fl -Thai </a:t>
                      </a:r>
                      <a:r>
                        <a:rPr lang="en-US" dirty="0" err="1"/>
                        <a:t>Boromphimarn</a:t>
                      </a:r>
                      <a:r>
                        <a:rPr lang="en-US" dirty="0"/>
                        <a:t> 1+2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tc>
                <a:extLst>
                  <a:ext uri="{0D108BD9-81ED-4DB2-BD59-A6C34878D82A}">
                    <a16:rowId xmlns="" xmlns:a16="http://schemas.microsoft.com/office/drawing/2014/main" val="10004"/>
                  </a:ext>
                </a:extLst>
              </a:tr>
              <a:tr h="370840">
                <a:tc>
                  <a:txBody>
                    <a:bodyPr/>
                    <a:lstStyle/>
                    <a:p>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CP -3</a:t>
                      </a:r>
                      <a:r>
                        <a:rPr lang="en-US" baseline="30000" dirty="0"/>
                        <a:t>rd</a:t>
                      </a:r>
                      <a:r>
                        <a:rPr lang="en-US" dirty="0"/>
                        <a:t> Fl -Thai </a:t>
                      </a:r>
                      <a:r>
                        <a:rPr lang="en-US" dirty="0" err="1"/>
                        <a:t>Boromphimarn</a:t>
                      </a:r>
                      <a:r>
                        <a:rPr lang="en-US" dirty="0"/>
                        <a:t> 1+2 </a:t>
                      </a:r>
                    </a:p>
                  </a:txBody>
                  <a:tcPr/>
                </a:tc>
                <a:extLst>
                  <a:ext uri="{0D108BD9-81ED-4DB2-BD59-A6C34878D82A}">
                    <a16:rowId xmlns="" xmlns:a16="http://schemas.microsoft.com/office/drawing/2014/main" val="659643591"/>
                  </a:ext>
                </a:extLst>
              </a:tr>
            </a:tbl>
          </a:graphicData>
        </a:graphic>
      </p:graphicFrame>
      <p:sp>
        <p:nvSpPr>
          <p:cNvPr id="3" name="TextBox 2">
            <a:extLst>
              <a:ext uri="{FF2B5EF4-FFF2-40B4-BE49-F238E27FC236}">
                <a16:creationId xmlns=""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0429190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FB863C3-0D1C-AA46-A17A-C3830B10FD06}"/>
              </a:ext>
            </a:extLst>
          </p:cNvPr>
          <p:cNvSpPr>
            <a:spLocks noGrp="1"/>
          </p:cNvSpPr>
          <p:nvPr>
            <p:ph type="title"/>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 xmlns:a16="http://schemas.microsoft.com/office/drawing/2014/main" id="{013A6DFD-44CA-5E41-B856-D1F1ED547912}"/>
              </a:ext>
            </a:extLst>
          </p:cNvPr>
          <p:cNvSpPr>
            <a:spLocks noGrp="1"/>
          </p:cNvSpPr>
          <p:nvPr>
            <p:ph idx="1"/>
          </p:nvPr>
        </p:nvSpPr>
        <p:spPr>
          <a:xfrm>
            <a:off x="723900" y="1131634"/>
            <a:ext cx="7772400" cy="4572000"/>
          </a:xfrm>
        </p:spPr>
        <p:txBody>
          <a:bodyPr/>
          <a:lstStyle/>
          <a:p>
            <a:r>
              <a:rPr lang="en-US" sz="2800" dirty="0"/>
              <a:t>Monday AM 1 </a:t>
            </a:r>
          </a:p>
          <a:p>
            <a:pPr lvl="1"/>
            <a:r>
              <a:rPr lang="en-US" sz="2400" dirty="0"/>
              <a:t>Review minutes and agree to Agenda</a:t>
            </a:r>
          </a:p>
          <a:p>
            <a:pPr lvl="1"/>
            <a:r>
              <a:rPr lang="en-US" sz="2400" dirty="0"/>
              <a:t>Review Current Status of Comment Resolution</a:t>
            </a:r>
          </a:p>
          <a:p>
            <a:pPr lvl="1"/>
            <a:r>
              <a:rPr lang="en-US" sz="2400" dirty="0"/>
              <a:t>Update Action Items</a:t>
            </a:r>
          </a:p>
          <a:p>
            <a:r>
              <a:rPr lang="en-US" sz="2800" dirty="0"/>
              <a:t>Monday PM 2</a:t>
            </a:r>
          </a:p>
          <a:p>
            <a:pPr lvl="1"/>
            <a:r>
              <a:rPr lang="en-US" sz="2400" dirty="0"/>
              <a:t>Comment Resolution</a:t>
            </a:r>
          </a:p>
          <a:p>
            <a:r>
              <a:rPr lang="en-US" sz="2800" dirty="0"/>
              <a:t>Tuesday AM2</a:t>
            </a:r>
          </a:p>
          <a:p>
            <a:pPr lvl="1"/>
            <a:r>
              <a:rPr lang="en-US" sz="2400" dirty="0"/>
              <a:t>Comment Resolution</a:t>
            </a:r>
          </a:p>
          <a:p>
            <a:r>
              <a:rPr lang="en-US" sz="2800" dirty="0"/>
              <a:t>Tuesday PM 2</a:t>
            </a:r>
          </a:p>
          <a:p>
            <a:pPr lvl="1"/>
            <a:r>
              <a:rPr lang="en-US" sz="2400" dirty="0"/>
              <a:t>Comment Resolution</a:t>
            </a:r>
          </a:p>
          <a:p>
            <a:pPr lvl="1"/>
            <a:endParaRPr lang="en-US" sz="1800" dirty="0"/>
          </a:p>
          <a:p>
            <a:endParaRPr lang="en-US" sz="2000" dirty="0"/>
          </a:p>
        </p:txBody>
      </p:sp>
      <p:sp>
        <p:nvSpPr>
          <p:cNvPr id="4" name="Date Placeholder 3">
            <a:extLst>
              <a:ext uri="{FF2B5EF4-FFF2-40B4-BE49-F238E27FC236}">
                <a16:creationId xmlns="" xmlns:a16="http://schemas.microsoft.com/office/drawing/2014/main" id="{F1C8CA33-1561-EB4B-936C-15A6BBAA6701}"/>
              </a:ext>
            </a:extLst>
          </p:cNvPr>
          <p:cNvSpPr>
            <a:spLocks noGrp="1"/>
          </p:cNvSpPr>
          <p:nvPr>
            <p:ph type="dt" sz="half" idx="10"/>
          </p:nvPr>
        </p:nvSpPr>
        <p:spPr/>
        <p:txBody>
          <a:bodyPr/>
          <a:lstStyle/>
          <a:p>
            <a:r>
              <a:rPr lang="en-US" altLang="en-US"/>
              <a:t>November, 2018</a:t>
            </a:r>
          </a:p>
        </p:txBody>
      </p:sp>
      <p:sp>
        <p:nvSpPr>
          <p:cNvPr id="6" name="Slide Number Placeholder 5">
            <a:extLst>
              <a:ext uri="{FF2B5EF4-FFF2-40B4-BE49-F238E27FC236}">
                <a16:creationId xmlns=""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35</a:t>
            </a:fld>
            <a:endParaRPr lang="en-US" altLang="en-US"/>
          </a:p>
        </p:txBody>
      </p:sp>
    </p:spTree>
    <p:extLst>
      <p:ext uri="{BB962C8B-B14F-4D97-AF65-F5344CB8AC3E}">
        <p14:creationId xmlns:p14="http://schemas.microsoft.com/office/powerpoint/2010/main" val="26663637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FB863C3-0D1C-AA46-A17A-C3830B10FD06}"/>
              </a:ext>
            </a:extLst>
          </p:cNvPr>
          <p:cNvSpPr>
            <a:spLocks noGrp="1"/>
          </p:cNvSpPr>
          <p:nvPr>
            <p:ph type="title"/>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 xmlns:a16="http://schemas.microsoft.com/office/drawing/2014/main" id="{013A6DFD-44CA-5E41-B856-D1F1ED547912}"/>
              </a:ext>
            </a:extLst>
          </p:cNvPr>
          <p:cNvSpPr>
            <a:spLocks noGrp="1"/>
          </p:cNvSpPr>
          <p:nvPr>
            <p:ph idx="1"/>
          </p:nvPr>
        </p:nvSpPr>
        <p:spPr>
          <a:xfrm>
            <a:off x="723900" y="1131634"/>
            <a:ext cx="7772400" cy="4572000"/>
          </a:xfrm>
        </p:spPr>
        <p:txBody>
          <a:bodyPr/>
          <a:lstStyle/>
          <a:p>
            <a:r>
              <a:rPr lang="en-US" sz="2800" dirty="0"/>
              <a:t>Wednesday PM 2</a:t>
            </a:r>
          </a:p>
          <a:p>
            <a:pPr lvl="1"/>
            <a:r>
              <a:rPr lang="en-US" sz="2400" dirty="0"/>
              <a:t>Comment Resolution</a:t>
            </a:r>
          </a:p>
          <a:p>
            <a:r>
              <a:rPr lang="en-US" sz="2800" dirty="0"/>
              <a:t>Thursday PM 2 </a:t>
            </a:r>
          </a:p>
          <a:p>
            <a:pPr lvl="1"/>
            <a:r>
              <a:rPr lang="en-US" sz="2400" dirty="0"/>
              <a:t>Review Schedule</a:t>
            </a:r>
          </a:p>
          <a:p>
            <a:pPr lvl="1"/>
            <a:r>
              <a:rPr lang="en-US" sz="2400" dirty="0"/>
              <a:t>Set BRC and Meetings</a:t>
            </a:r>
          </a:p>
          <a:p>
            <a:pPr lvl="1"/>
            <a:r>
              <a:rPr lang="en-US" sz="2400" dirty="0"/>
              <a:t>?</a:t>
            </a:r>
          </a:p>
          <a:p>
            <a:pPr lvl="1"/>
            <a:endParaRPr lang="en-US" sz="1800" dirty="0"/>
          </a:p>
          <a:p>
            <a:endParaRPr lang="en-US" sz="2000" dirty="0"/>
          </a:p>
        </p:txBody>
      </p:sp>
      <p:sp>
        <p:nvSpPr>
          <p:cNvPr id="4" name="Date Placeholder 3">
            <a:extLst>
              <a:ext uri="{FF2B5EF4-FFF2-40B4-BE49-F238E27FC236}">
                <a16:creationId xmlns="" xmlns:a16="http://schemas.microsoft.com/office/drawing/2014/main" id="{F1C8CA33-1561-EB4B-936C-15A6BBAA6701}"/>
              </a:ext>
            </a:extLst>
          </p:cNvPr>
          <p:cNvSpPr>
            <a:spLocks noGrp="1"/>
          </p:cNvSpPr>
          <p:nvPr>
            <p:ph type="dt" sz="half" idx="10"/>
          </p:nvPr>
        </p:nvSpPr>
        <p:spPr/>
        <p:txBody>
          <a:bodyPr/>
          <a:lstStyle/>
          <a:p>
            <a:r>
              <a:rPr lang="en-US" altLang="en-US"/>
              <a:t>November, 2018</a:t>
            </a:r>
          </a:p>
        </p:txBody>
      </p:sp>
      <p:sp>
        <p:nvSpPr>
          <p:cNvPr id="6" name="Slide Number Placeholder 5">
            <a:extLst>
              <a:ext uri="{FF2B5EF4-FFF2-40B4-BE49-F238E27FC236}">
                <a16:creationId xmlns=""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36</a:t>
            </a:fld>
            <a:endParaRPr lang="en-US" altLang="en-US"/>
          </a:p>
        </p:txBody>
      </p:sp>
    </p:spTree>
    <p:extLst>
      <p:ext uri="{BB962C8B-B14F-4D97-AF65-F5344CB8AC3E}">
        <p14:creationId xmlns:p14="http://schemas.microsoft.com/office/powerpoint/2010/main" val="26799698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84FE382-D7BC-A34A-922D-BEF1CDB92C90}"/>
              </a:ext>
            </a:extLst>
          </p:cNvPr>
          <p:cNvSpPr>
            <a:spLocks noGrp="1"/>
          </p:cNvSpPr>
          <p:nvPr>
            <p:ph type="title"/>
          </p:nvPr>
        </p:nvSpPr>
        <p:spPr>
          <a:xfrm>
            <a:off x="723900" y="802177"/>
            <a:ext cx="7772400" cy="417023"/>
          </a:xfrm>
        </p:spPr>
        <p:txBody>
          <a:bodyPr/>
          <a:lstStyle/>
          <a:p>
            <a:r>
              <a:rPr lang="en-US" dirty="0"/>
              <a:t>Closing Report </a:t>
            </a:r>
          </a:p>
        </p:txBody>
      </p:sp>
      <p:sp>
        <p:nvSpPr>
          <p:cNvPr id="3" name="Content Placeholder 2">
            <a:extLst>
              <a:ext uri="{FF2B5EF4-FFF2-40B4-BE49-F238E27FC236}">
                <a16:creationId xmlns="" xmlns:a16="http://schemas.microsoft.com/office/drawing/2014/main" id="{4D38425D-7E18-854F-9F20-D1B1A5219ADF}"/>
              </a:ext>
            </a:extLst>
          </p:cNvPr>
          <p:cNvSpPr>
            <a:spLocks noGrp="1"/>
          </p:cNvSpPr>
          <p:nvPr>
            <p:ph idx="1"/>
          </p:nvPr>
        </p:nvSpPr>
        <p:spPr>
          <a:xfrm>
            <a:off x="699655" y="1219200"/>
            <a:ext cx="7772400" cy="4561985"/>
          </a:xfrm>
        </p:spPr>
        <p:txBody>
          <a:bodyPr/>
          <a:lstStyle/>
          <a:p>
            <a:r>
              <a:rPr lang="en-US" dirty="0"/>
              <a:t>Approved Minutes and Agenda</a:t>
            </a:r>
          </a:p>
          <a:p>
            <a:r>
              <a:rPr lang="en-US" dirty="0"/>
              <a:t>6 Sessions Of Ballot Resolution</a:t>
            </a:r>
          </a:p>
          <a:p>
            <a:r>
              <a:rPr lang="en-US" dirty="0"/>
              <a:t>Comment Resolution:</a:t>
            </a:r>
          </a:p>
          <a:p>
            <a:pPr lvl="1"/>
            <a:r>
              <a:rPr lang="en-US" dirty="0"/>
              <a:t>Reviewed all comments – 51 Technical (of 126) comments to reviewed</a:t>
            </a:r>
          </a:p>
          <a:p>
            <a:pPr lvl="1"/>
            <a:r>
              <a:rPr lang="en-US" dirty="0"/>
              <a:t>40 Technical Rogue Comments (of 46) comments to be reviewed.</a:t>
            </a:r>
          </a:p>
          <a:p>
            <a:pPr lvl="1"/>
            <a:r>
              <a:rPr lang="en-US" dirty="0"/>
              <a:t>145 Editorial comments have been assigned to the editor</a:t>
            </a:r>
          </a:p>
        </p:txBody>
      </p:sp>
      <p:sp>
        <p:nvSpPr>
          <p:cNvPr id="4" name="Date Placeholder 3">
            <a:extLst>
              <a:ext uri="{FF2B5EF4-FFF2-40B4-BE49-F238E27FC236}">
                <a16:creationId xmlns="" xmlns:a16="http://schemas.microsoft.com/office/drawing/2014/main" id="{3BDAC3A6-8A8A-F749-B731-C2263467095B}"/>
              </a:ext>
            </a:extLst>
          </p:cNvPr>
          <p:cNvSpPr>
            <a:spLocks noGrp="1"/>
          </p:cNvSpPr>
          <p:nvPr>
            <p:ph type="dt" sz="half" idx="10"/>
          </p:nvPr>
        </p:nvSpPr>
        <p:spPr/>
        <p:txBody>
          <a:bodyPr/>
          <a:lstStyle/>
          <a:p>
            <a:r>
              <a:rPr lang="en-US" altLang="en-US"/>
              <a:t>November, 2018</a:t>
            </a:r>
          </a:p>
        </p:txBody>
      </p:sp>
      <p:sp>
        <p:nvSpPr>
          <p:cNvPr id="5" name="Slide Number Placeholder 4">
            <a:extLst>
              <a:ext uri="{FF2B5EF4-FFF2-40B4-BE49-F238E27FC236}">
                <a16:creationId xmlns="" xmlns:a16="http://schemas.microsoft.com/office/drawing/2014/main" id="{39185B2D-C900-6E40-8848-07701D9B978E}"/>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37</a:t>
            </a:fld>
            <a:endParaRPr lang="en-US" altLang="en-US"/>
          </a:p>
        </p:txBody>
      </p:sp>
    </p:spTree>
    <p:extLst>
      <p:ext uri="{BB962C8B-B14F-4D97-AF65-F5344CB8AC3E}">
        <p14:creationId xmlns:p14="http://schemas.microsoft.com/office/powerpoint/2010/main" val="37741436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84FE382-D7BC-A34A-922D-BEF1CDB92C90}"/>
              </a:ext>
            </a:extLst>
          </p:cNvPr>
          <p:cNvSpPr>
            <a:spLocks noGrp="1"/>
          </p:cNvSpPr>
          <p:nvPr>
            <p:ph type="title"/>
          </p:nvPr>
        </p:nvSpPr>
        <p:spPr>
          <a:xfrm>
            <a:off x="723900" y="802177"/>
            <a:ext cx="7772400" cy="417023"/>
          </a:xfrm>
        </p:spPr>
        <p:txBody>
          <a:bodyPr/>
          <a:lstStyle/>
          <a:p>
            <a:r>
              <a:rPr lang="en-US" dirty="0"/>
              <a:t>Closing Report </a:t>
            </a:r>
          </a:p>
        </p:txBody>
      </p:sp>
      <p:sp>
        <p:nvSpPr>
          <p:cNvPr id="3" name="Content Placeholder 2">
            <a:extLst>
              <a:ext uri="{FF2B5EF4-FFF2-40B4-BE49-F238E27FC236}">
                <a16:creationId xmlns="" xmlns:a16="http://schemas.microsoft.com/office/drawing/2014/main" id="{4D38425D-7E18-854F-9F20-D1B1A5219ADF}"/>
              </a:ext>
            </a:extLst>
          </p:cNvPr>
          <p:cNvSpPr>
            <a:spLocks noGrp="1"/>
          </p:cNvSpPr>
          <p:nvPr>
            <p:ph idx="1"/>
          </p:nvPr>
        </p:nvSpPr>
        <p:spPr>
          <a:xfrm>
            <a:off x="699655" y="1219200"/>
            <a:ext cx="7772400" cy="4561985"/>
          </a:xfrm>
        </p:spPr>
        <p:txBody>
          <a:bodyPr/>
          <a:lstStyle/>
          <a:p>
            <a:pPr lvl="1"/>
            <a:r>
              <a:rPr lang="en-US" dirty="0"/>
              <a:t>The 51 Technical comments have been assigned</a:t>
            </a:r>
          </a:p>
          <a:p>
            <a:r>
              <a:rPr lang="en-US" dirty="0"/>
              <a:t>Set a BRC and BRC Schedule</a:t>
            </a:r>
          </a:p>
          <a:p>
            <a:r>
              <a:rPr lang="en-US" dirty="0"/>
              <a:t>Reviewed Timeline </a:t>
            </a:r>
          </a:p>
        </p:txBody>
      </p:sp>
      <p:sp>
        <p:nvSpPr>
          <p:cNvPr id="4" name="Date Placeholder 3">
            <a:extLst>
              <a:ext uri="{FF2B5EF4-FFF2-40B4-BE49-F238E27FC236}">
                <a16:creationId xmlns="" xmlns:a16="http://schemas.microsoft.com/office/drawing/2014/main" id="{3BDAC3A6-8A8A-F749-B731-C2263467095B}"/>
              </a:ext>
            </a:extLst>
          </p:cNvPr>
          <p:cNvSpPr>
            <a:spLocks noGrp="1"/>
          </p:cNvSpPr>
          <p:nvPr>
            <p:ph type="dt" sz="half" idx="10"/>
          </p:nvPr>
        </p:nvSpPr>
        <p:spPr/>
        <p:txBody>
          <a:bodyPr/>
          <a:lstStyle/>
          <a:p>
            <a:r>
              <a:rPr lang="en-US" altLang="en-US"/>
              <a:t>November, 2018</a:t>
            </a:r>
          </a:p>
        </p:txBody>
      </p:sp>
      <p:sp>
        <p:nvSpPr>
          <p:cNvPr id="5" name="Slide Number Placeholder 4">
            <a:extLst>
              <a:ext uri="{FF2B5EF4-FFF2-40B4-BE49-F238E27FC236}">
                <a16:creationId xmlns="" xmlns:a16="http://schemas.microsoft.com/office/drawing/2014/main" id="{39185B2D-C900-6E40-8848-07701D9B978E}"/>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38</a:t>
            </a:fld>
            <a:endParaRPr lang="en-US" altLang="en-US"/>
          </a:p>
        </p:txBody>
      </p:sp>
    </p:spTree>
    <p:extLst>
      <p:ext uri="{BB962C8B-B14F-4D97-AF65-F5344CB8AC3E}">
        <p14:creationId xmlns:p14="http://schemas.microsoft.com/office/powerpoint/2010/main" val="14553242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560EBAE3-250C-114C-870B-C4FFCC3B91B7}"/>
              </a:ext>
            </a:extLst>
          </p:cNvPr>
          <p:cNvSpPr>
            <a:spLocks noGrp="1"/>
          </p:cNvSpPr>
          <p:nvPr>
            <p:ph type="dt" sz="half" idx="10"/>
          </p:nvPr>
        </p:nvSpPr>
        <p:spPr/>
        <p:txBody>
          <a:bodyPr/>
          <a:lstStyle/>
          <a:p>
            <a:r>
              <a:rPr lang="en-US" altLang="en-US"/>
              <a:t>November, 2018</a:t>
            </a:r>
            <a:endParaRPr lang="en-US" altLang="en-US" dirty="0"/>
          </a:p>
        </p:txBody>
      </p:sp>
      <p:sp>
        <p:nvSpPr>
          <p:cNvPr id="3" name="Slide Number Placeholder 2">
            <a:extLst>
              <a:ext uri="{FF2B5EF4-FFF2-40B4-BE49-F238E27FC236}">
                <a16:creationId xmlns="" xmlns:a16="http://schemas.microsoft.com/office/drawing/2014/main" id="{136833AB-BBD9-FA4C-8D9F-BE5225670544}"/>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39</a:t>
            </a:fld>
            <a:endParaRPr lang="en-US" altLang="en-US"/>
          </a:p>
        </p:txBody>
      </p:sp>
      <p:sp>
        <p:nvSpPr>
          <p:cNvPr id="4" name="Rectangle 3">
            <a:extLst>
              <a:ext uri="{FF2B5EF4-FFF2-40B4-BE49-F238E27FC236}">
                <a16:creationId xmlns="" xmlns:a16="http://schemas.microsoft.com/office/drawing/2014/main" id="{71BC88B5-98DC-2640-8153-71710827610D}"/>
              </a:ext>
            </a:extLst>
          </p:cNvPr>
          <p:cNvSpPr/>
          <p:nvPr/>
        </p:nvSpPr>
        <p:spPr>
          <a:xfrm>
            <a:off x="685800" y="762001"/>
            <a:ext cx="7848600" cy="5016758"/>
          </a:xfrm>
          <a:prstGeom prst="rect">
            <a:avLst/>
          </a:prstGeom>
        </p:spPr>
        <p:txBody>
          <a:bodyPr wrap="square">
            <a:spAutoFit/>
          </a:bodyPr>
          <a:lstStyle/>
          <a:p>
            <a:r>
              <a:rPr lang="en-US" sz="1800" dirty="0"/>
              <a:t>TG BRC Motion</a:t>
            </a:r>
          </a:p>
          <a:p>
            <a:r>
              <a:rPr lang="en-US" sz="2000" dirty="0"/>
              <a:t> </a:t>
            </a:r>
          </a:p>
          <a:p>
            <a:r>
              <a:rPr lang="en-US" sz="2000" dirty="0"/>
              <a:t>Move that TG4md requests 802.15 WG approve the formation of a Ballot Resolution Committee (BRC) </a:t>
            </a:r>
            <a:r>
              <a:rPr lang="en-US" sz="2400" dirty="0"/>
              <a:t>for</a:t>
            </a:r>
            <a:r>
              <a:rPr lang="en-US" sz="2000" dirty="0"/>
              <a:t> the WG balloting of the P802.15.4-REVd-D01 with the following membership: Gary Stuebing(As Chair), Don Sturek, Kunal Shah, Ruben Salazar, Tero Kivinen, Phil Beecher and </a:t>
            </a:r>
            <a:r>
              <a:rPr lang="en-US" sz="2000" dirty="0" err="1"/>
              <a:t>Shoichi</a:t>
            </a:r>
            <a:r>
              <a:rPr lang="en-US" sz="2000" dirty="0"/>
              <a:t> Kitazawa. The 802.15.4md BRC is authorized to approve comment resolutions and to approve the start of recirculation ballots of the revised draft on behalf of the 802.15 WG. Comment resolution on recirculation ballots between sessions will be conducted via reflector email and via teleconference scheduled weekly starting November 29, 2018 on Thursdays at 3pm PT which will also be announced to the reflector as per the LMSC 802 WG P&amp;P</a:t>
            </a:r>
          </a:p>
          <a:p>
            <a:r>
              <a:rPr lang="en-US" sz="2000" dirty="0"/>
              <a:t>Moved By: Kunal Shah</a:t>
            </a:r>
          </a:p>
          <a:p>
            <a:r>
              <a:rPr lang="en-US" sz="2000" dirty="0"/>
              <a:t>Seconded By</a:t>
            </a:r>
            <a:r>
              <a:rPr lang="en-US" sz="1800" dirty="0"/>
              <a:t>: Phil Beecher</a:t>
            </a:r>
          </a:p>
          <a:p>
            <a:r>
              <a:rPr lang="en-US" sz="1800" dirty="0"/>
              <a:t>No Objections</a:t>
            </a:r>
          </a:p>
        </p:txBody>
      </p:sp>
    </p:spTree>
    <p:extLst>
      <p:ext uri="{BB962C8B-B14F-4D97-AF65-F5344CB8AC3E}">
        <p14:creationId xmlns:p14="http://schemas.microsoft.com/office/powerpoint/2010/main" val="3058967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November 2018</a:t>
            </a:r>
          </a:p>
        </p:txBody>
      </p:sp>
      <p:sp>
        <p:nvSpPr>
          <p:cNvPr id="512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Wi-SUN Alliance</a:t>
            </a:r>
          </a:p>
        </p:txBody>
      </p:sp>
      <p:sp>
        <p:nvSpPr>
          <p:cNvPr id="512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760DFE03-2914-4784-B9E1-2A9209C57472}" type="slidenum">
              <a:rPr lang="en-US" sz="1200" smtClean="0"/>
              <a:pPr>
                <a:defRPr/>
              </a:pPr>
              <a:t>4</a:t>
            </a:fld>
            <a:endParaRPr lang="en-US" sz="1200" smtClean="0"/>
          </a:p>
        </p:txBody>
      </p:sp>
      <p:sp>
        <p:nvSpPr>
          <p:cNvPr id="5125" name="Rectangle 4"/>
          <p:cNvSpPr>
            <a:spLocks noGrp="1" noChangeArrowheads="1"/>
          </p:cNvSpPr>
          <p:nvPr>
            <p:ph type="title"/>
          </p:nvPr>
        </p:nvSpPr>
        <p:spPr/>
        <p:txBody>
          <a:bodyPr/>
          <a:lstStyle/>
          <a:p>
            <a:pPr>
              <a:defRPr/>
            </a:pPr>
            <a:r>
              <a:rPr lang="en-US" sz="3200" dirty="0" smtClean="0"/>
              <a:t>Bangkok </a:t>
            </a:r>
            <a:r>
              <a:rPr lang="en-US" sz="3200" dirty="0"/>
              <a:t>Session Objectives</a:t>
            </a:r>
            <a:br>
              <a:rPr lang="en-US" sz="3200" dirty="0"/>
            </a:br>
            <a:r>
              <a:rPr lang="en-US" sz="3200" dirty="0" smtClean="0"/>
              <a:t>November 11-16, 2018</a:t>
            </a:r>
            <a:endParaRPr lang="en-US" sz="3200" dirty="0"/>
          </a:p>
        </p:txBody>
      </p:sp>
      <p:sp>
        <p:nvSpPr>
          <p:cNvPr id="5126" name="Rectangle 3"/>
          <p:cNvSpPr>
            <a:spLocks noGrp="1" noChangeArrowheads="1"/>
          </p:cNvSpPr>
          <p:nvPr>
            <p:ph type="body" sz="half" idx="1"/>
          </p:nvPr>
        </p:nvSpPr>
        <p:spPr>
          <a:xfrm>
            <a:off x="838200" y="1600200"/>
            <a:ext cx="8077200" cy="4114800"/>
          </a:xfrm>
        </p:spPr>
        <p:txBody>
          <a:bodyPr/>
          <a:lstStyle/>
          <a:p>
            <a:pPr marL="609600" indent="-609600" fontAlgn="b">
              <a:spcBef>
                <a:spcPts val="0"/>
              </a:spcBef>
              <a:buFontTx/>
              <a:buNone/>
              <a:defRPr/>
            </a:pPr>
            <a:r>
              <a:rPr lang="en-US" sz="2400" dirty="0">
                <a:latin typeface="Arial Rounded MT Bold" pitchFamily="34" charset="0"/>
                <a:ea typeface="ＭＳ Ｐゴシック" pitchFamily="34" charset="-128"/>
                <a:cs typeface="Arial" pitchFamily="34" charset="0"/>
              </a:rPr>
              <a:t>TASK GROUP </a:t>
            </a:r>
            <a:r>
              <a:rPr lang="en-US" sz="2400" dirty="0" smtClean="0">
                <a:latin typeface="Arial Rounded MT Bold" pitchFamily="34" charset="0"/>
                <a:ea typeface="ＭＳ Ｐゴシック" pitchFamily="34" charset="-128"/>
                <a:cs typeface="Arial" pitchFamily="34" charset="0"/>
              </a:rPr>
              <a:t>15.4md –Revision 4</a:t>
            </a:r>
          </a:p>
          <a:p>
            <a:pPr marL="685800" indent="-403225" fontAlgn="b">
              <a:spcBef>
                <a:spcPts val="0"/>
              </a:spcBef>
              <a:buFont typeface="Times New Roman" pitchFamily="18" charset="0"/>
              <a:buAutoNum type="arabicPeriod"/>
              <a:defRPr/>
            </a:pPr>
            <a:r>
              <a:rPr lang="en-US" sz="2400" dirty="0" smtClean="0">
                <a:latin typeface="Arial Rounded MT Bold" pitchFamily="34" charset="0"/>
                <a:ea typeface="ＭＳ Ｐゴシック" pitchFamily="34" charset="-128"/>
                <a:cs typeface="Arial" pitchFamily="34" charset="0"/>
              </a:rPr>
              <a:t>Comment resolution from 1</a:t>
            </a:r>
            <a:r>
              <a:rPr lang="en-US" sz="2400" baseline="30000" dirty="0" smtClean="0">
                <a:latin typeface="Arial Rounded MT Bold" pitchFamily="34" charset="0"/>
                <a:ea typeface="ＭＳ Ｐゴシック" pitchFamily="34" charset="-128"/>
                <a:cs typeface="Arial" pitchFamily="34" charset="0"/>
              </a:rPr>
              <a:t>st</a:t>
            </a:r>
            <a:r>
              <a:rPr lang="en-US" sz="2400" dirty="0" smtClean="0">
                <a:latin typeface="Arial Rounded MT Bold" pitchFamily="34" charset="0"/>
                <a:ea typeface="ＭＳ Ｐゴシック" pitchFamily="34" charset="-128"/>
                <a:cs typeface="Arial" pitchFamily="34" charset="0"/>
              </a:rPr>
              <a:t> Letter Ballot</a:t>
            </a:r>
          </a:p>
          <a:p>
            <a:pPr marL="685800" indent="-403225" fontAlgn="b">
              <a:spcBef>
                <a:spcPts val="0"/>
              </a:spcBef>
              <a:buFont typeface="Times New Roman" pitchFamily="18" charset="0"/>
              <a:buAutoNum type="arabicPeriod"/>
              <a:defRPr/>
            </a:pPr>
            <a:r>
              <a:rPr lang="en-US" sz="2400" dirty="0" smtClean="0">
                <a:latin typeface="Arial Rounded MT Bold" pitchFamily="34" charset="0"/>
                <a:ea typeface="ＭＳ Ｐゴシック" pitchFamily="34" charset="-128"/>
                <a:cs typeface="Arial" pitchFamily="34" charset="0"/>
              </a:rPr>
              <a:t>Continue seeking input on corrections, changes, and areas for possible deprecation</a:t>
            </a:r>
            <a:endParaRPr lang="en-US" sz="2400" dirty="0">
              <a:latin typeface="Arial Rounded MT Bold" pitchFamily="34" charset="0"/>
              <a:ea typeface="ＭＳ Ｐゴシック" pitchFamily="34" charset="-128"/>
              <a:cs typeface="Arial" pitchFamily="34" charset="0"/>
            </a:endParaRPr>
          </a:p>
          <a:p>
            <a:pPr marL="3175" lvl="1" indent="0" fontAlgn="b">
              <a:spcBef>
                <a:spcPts val="0"/>
              </a:spcBef>
              <a:buFontTx/>
              <a:buNone/>
              <a:defRPr/>
            </a:pPr>
            <a:r>
              <a:rPr lang="en-US" sz="2400" dirty="0" smtClean="0">
                <a:latin typeface="Arial Rounded MT Bold" pitchFamily="34" charset="0"/>
                <a:cs typeface="Arial" charset="0"/>
              </a:rPr>
              <a:t>Task Group 7m Revision 1 </a:t>
            </a:r>
            <a:r>
              <a:rPr lang="en-US" sz="2200" dirty="0" smtClean="0">
                <a:latin typeface="Arial Rounded MT Bold" pitchFamily="34" charset="0"/>
                <a:cs typeface="Arial" charset="0"/>
              </a:rPr>
              <a:t>OWC</a:t>
            </a:r>
          </a:p>
          <a:p>
            <a:pPr marL="739775" lvl="2" indent="-406400" fontAlgn="b">
              <a:spcBef>
                <a:spcPts val="0"/>
              </a:spcBef>
              <a:buFont typeface="Times New Roman" pitchFamily="18" charset="0"/>
              <a:buAutoNum type="arabicPeriod"/>
              <a:defRPr/>
            </a:pPr>
            <a:r>
              <a:rPr lang="en-US" sz="2200" dirty="0" smtClean="0">
                <a:latin typeface="Arial Rounded MT Bold" pitchFamily="34" charset="0"/>
                <a:cs typeface="Arial" charset="0"/>
              </a:rPr>
              <a:t>Respond to </a:t>
            </a:r>
            <a:r>
              <a:rPr lang="en-US" sz="2200" dirty="0" err="1" smtClean="0">
                <a:latin typeface="Arial Rounded MT Bold" pitchFamily="34" charset="0"/>
                <a:cs typeface="Arial" charset="0"/>
              </a:rPr>
              <a:t>RevCom</a:t>
            </a:r>
            <a:r>
              <a:rPr lang="en-US" sz="2200" dirty="0" smtClean="0">
                <a:latin typeface="Arial Rounded MT Bold" pitchFamily="34" charset="0"/>
                <a:cs typeface="Arial" charset="0"/>
              </a:rPr>
              <a:t> comments if any</a:t>
            </a:r>
          </a:p>
          <a:p>
            <a:pPr marL="739775" lvl="2" indent="-406400" fontAlgn="b">
              <a:spcBef>
                <a:spcPts val="0"/>
              </a:spcBef>
              <a:buFont typeface="Times New Roman" pitchFamily="18" charset="0"/>
              <a:buAutoNum type="arabicPeriod"/>
              <a:defRPr/>
            </a:pPr>
            <a:r>
              <a:rPr lang="en-US" sz="2200" dirty="0" smtClean="0">
                <a:latin typeface="Arial Rounded MT Bold" pitchFamily="34" charset="0"/>
                <a:cs typeface="Arial" charset="0"/>
              </a:rPr>
              <a:t>Generate/Update Project Timeline</a:t>
            </a:r>
          </a:p>
          <a:p>
            <a:pPr marL="0" indent="0" fontAlgn="b">
              <a:spcBef>
                <a:spcPts val="0"/>
              </a:spcBef>
              <a:buFontTx/>
              <a:buNone/>
              <a:defRPr/>
            </a:pPr>
            <a:r>
              <a:rPr lang="en-US" sz="2400" dirty="0">
                <a:latin typeface="Arial Rounded MT Bold" pitchFamily="34" charset="0"/>
                <a:cs typeface="Arial" charset="0"/>
              </a:rPr>
              <a:t>TASK </a:t>
            </a:r>
            <a:r>
              <a:rPr lang="en-US" sz="2400" dirty="0" smtClean="0">
                <a:latin typeface="Arial Rounded MT Bold" pitchFamily="34" charset="0"/>
                <a:cs typeface="Arial" charset="0"/>
              </a:rPr>
              <a:t>GROUP-10a Routing Mode Addressing (RMA)</a:t>
            </a:r>
            <a:endParaRPr lang="en-US" sz="2400" dirty="0">
              <a:latin typeface="Arial Rounded MT Bold" pitchFamily="34" charset="0"/>
              <a:cs typeface="Arial" charset="0"/>
            </a:endParaRPr>
          </a:p>
          <a:p>
            <a:pPr marL="739775" lvl="2" indent="-287338" fontAlgn="b">
              <a:spcBef>
                <a:spcPts val="0"/>
              </a:spcBef>
              <a:buFont typeface="Times New Roman" pitchFamily="18" charset="0"/>
              <a:buAutoNum type="arabicPeriod"/>
              <a:defRPr/>
            </a:pPr>
            <a:r>
              <a:rPr lang="en-US" sz="2200" dirty="0" smtClean="0">
                <a:latin typeface="Arial Rounded MT Bold" pitchFamily="34" charset="0"/>
                <a:cs typeface="Arial" charset="0"/>
              </a:rPr>
              <a:t>Prepare for completion of primary Sponsor Ballot</a:t>
            </a:r>
            <a:endParaRPr lang="en-US" sz="2200" dirty="0">
              <a:latin typeface="Arial Rounded MT Bold" pitchFamily="34" charset="0"/>
              <a:cs typeface="Arial" charset="0"/>
            </a:endParaRPr>
          </a:p>
          <a:p>
            <a:pPr marL="739775" lvl="2" indent="-287338" fontAlgn="b">
              <a:spcBef>
                <a:spcPts val="0"/>
              </a:spcBef>
              <a:buFont typeface="Times New Roman" pitchFamily="18" charset="0"/>
              <a:buAutoNum type="arabicPeriod"/>
              <a:defRPr/>
            </a:pPr>
            <a:r>
              <a:rPr lang="en-US" sz="2200" dirty="0" smtClean="0">
                <a:latin typeface="Arial Rounded MT Bold" pitchFamily="34" charset="0"/>
                <a:cs typeface="Arial" charset="0"/>
              </a:rPr>
              <a:t>Update </a:t>
            </a:r>
            <a:r>
              <a:rPr lang="en-US" dirty="0">
                <a:latin typeface="Arial Rounded MT Bold" pitchFamily="34" charset="0"/>
                <a:cs typeface="Arial" charset="0"/>
              </a:rPr>
              <a:t>Project Plan/Timeline</a:t>
            </a:r>
          </a:p>
          <a:p>
            <a:pPr marL="739775" lvl="2" indent="-406400" fontAlgn="b">
              <a:buFont typeface="Times New Roman" pitchFamily="18" charset="0"/>
              <a:buAutoNum type="arabicPeriod"/>
              <a:defRPr/>
            </a:pPr>
            <a:endParaRPr lang="en-US" sz="2200" dirty="0" smtClean="0">
              <a:latin typeface="Arial Rounded MT Bold" pitchFamily="34" charset="0"/>
              <a:cs typeface="Arial" charset="0"/>
            </a:endParaRPr>
          </a:p>
          <a:p>
            <a:pPr marL="609600" indent="-609600" fontAlgn="b">
              <a:defRPr/>
            </a:pPr>
            <a:endParaRPr lang="en-US" sz="800" dirty="0" smtClean="0">
              <a:latin typeface="Arial Rounded MT Bold" pitchFamily="34" charset="0"/>
              <a:cs typeface="Arial"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560EBAE3-250C-114C-870B-C4FFCC3B91B7}"/>
              </a:ext>
            </a:extLst>
          </p:cNvPr>
          <p:cNvSpPr>
            <a:spLocks noGrp="1"/>
          </p:cNvSpPr>
          <p:nvPr>
            <p:ph type="dt" sz="half" idx="10"/>
          </p:nvPr>
        </p:nvSpPr>
        <p:spPr/>
        <p:txBody>
          <a:bodyPr/>
          <a:lstStyle/>
          <a:p>
            <a:r>
              <a:rPr lang="en-US" altLang="en-US"/>
              <a:t>November, 2018</a:t>
            </a:r>
            <a:endParaRPr lang="en-US" altLang="en-US" dirty="0"/>
          </a:p>
        </p:txBody>
      </p:sp>
      <p:sp>
        <p:nvSpPr>
          <p:cNvPr id="3" name="Slide Number Placeholder 2">
            <a:extLst>
              <a:ext uri="{FF2B5EF4-FFF2-40B4-BE49-F238E27FC236}">
                <a16:creationId xmlns="" xmlns:a16="http://schemas.microsoft.com/office/drawing/2014/main" id="{136833AB-BBD9-FA4C-8D9F-BE5225670544}"/>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40</a:t>
            </a:fld>
            <a:endParaRPr lang="en-US" altLang="en-US"/>
          </a:p>
        </p:txBody>
      </p:sp>
      <p:sp>
        <p:nvSpPr>
          <p:cNvPr id="4" name="Rectangle 3">
            <a:extLst>
              <a:ext uri="{FF2B5EF4-FFF2-40B4-BE49-F238E27FC236}">
                <a16:creationId xmlns="" xmlns:a16="http://schemas.microsoft.com/office/drawing/2014/main" id="{71BC88B5-98DC-2640-8153-71710827610D}"/>
              </a:ext>
            </a:extLst>
          </p:cNvPr>
          <p:cNvSpPr/>
          <p:nvPr/>
        </p:nvSpPr>
        <p:spPr>
          <a:xfrm>
            <a:off x="685800" y="762000"/>
            <a:ext cx="8001000" cy="5632311"/>
          </a:xfrm>
          <a:prstGeom prst="rect">
            <a:avLst/>
          </a:prstGeom>
        </p:spPr>
        <p:txBody>
          <a:bodyPr wrap="square">
            <a:spAutoFit/>
          </a:bodyPr>
          <a:lstStyle/>
          <a:p>
            <a:r>
              <a:rPr lang="en-US" sz="2000" dirty="0"/>
              <a:t>WG BRC Motion</a:t>
            </a:r>
          </a:p>
          <a:p>
            <a:r>
              <a:rPr lang="en-US" sz="2400" dirty="0"/>
              <a:t> </a:t>
            </a:r>
          </a:p>
          <a:p>
            <a:r>
              <a:rPr lang="en-US" sz="2400" dirty="0"/>
              <a:t>Move that 802.15 WG approve the formation of a Ballot Resolution Committee (BRC) </a:t>
            </a:r>
            <a:r>
              <a:rPr lang="en-US" sz="2800" dirty="0"/>
              <a:t>for</a:t>
            </a:r>
            <a:r>
              <a:rPr lang="en-US" sz="2400" dirty="0"/>
              <a:t> the WG balloting of the P802.15.4-REVd-D01 with the following membership: Gary Stuebing(As Chair), Don Sturek, Kunal Shah, Ruben Salazar, Tero Kivinen, Phil Beecher and </a:t>
            </a:r>
            <a:r>
              <a:rPr lang="en-US" sz="2400" dirty="0" err="1"/>
              <a:t>Shoichi</a:t>
            </a:r>
            <a:r>
              <a:rPr lang="en-US" sz="2400" dirty="0"/>
              <a:t> Kitazawa. The 802.15.4md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sz="2400" dirty="0"/>
              <a:t>Moved By: Gary Stuebing</a:t>
            </a:r>
          </a:p>
          <a:p>
            <a:r>
              <a:rPr lang="en-US" sz="2400" dirty="0"/>
              <a:t>Seconded By</a:t>
            </a:r>
            <a:r>
              <a:rPr lang="en-US" sz="2000" dirty="0"/>
              <a:t>:</a:t>
            </a:r>
            <a:endParaRPr lang="en-US" sz="2400" dirty="0"/>
          </a:p>
        </p:txBody>
      </p:sp>
    </p:spTree>
    <p:extLst>
      <p:ext uri="{BB962C8B-B14F-4D97-AF65-F5344CB8AC3E}">
        <p14:creationId xmlns:p14="http://schemas.microsoft.com/office/powerpoint/2010/main" val="33099856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November, 2018</a:t>
            </a:r>
            <a:endParaRPr lang="en-US" altLang="en-US" dirty="0"/>
          </a:p>
        </p:txBody>
      </p:sp>
      <p:sp>
        <p:nvSpPr>
          <p:cNvPr id="6" name="Slide Number Placeholder 5">
            <a:extLst>
              <a:ext uri="{FF2B5EF4-FFF2-40B4-BE49-F238E27FC236}">
                <a16:creationId xmlns=""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41</a:t>
            </a:fld>
            <a:endParaRPr lang="en-US" altLang="en-US"/>
          </a:p>
        </p:txBody>
      </p:sp>
      <p:sp>
        <p:nvSpPr>
          <p:cNvPr id="2" name="Title 1">
            <a:extLst>
              <a:ext uri="{FF2B5EF4-FFF2-40B4-BE49-F238E27FC236}">
                <a16:creationId xmlns="" xmlns:a16="http://schemas.microsoft.com/office/drawing/2014/main" id="{0EF6351D-BB37-D545-9F45-F59941DE3732}"/>
              </a:ext>
            </a:extLst>
          </p:cNvPr>
          <p:cNvSpPr>
            <a:spLocks noGrp="1"/>
          </p:cNvSpPr>
          <p:nvPr>
            <p:ph type="ctrTitle"/>
          </p:nvPr>
        </p:nvSpPr>
        <p:spPr>
          <a:xfrm>
            <a:off x="915988" y="700001"/>
            <a:ext cx="6858000" cy="766763"/>
          </a:xfrm>
        </p:spPr>
        <p:txBody>
          <a:bodyPr/>
          <a:lstStyle/>
          <a:p>
            <a:r>
              <a:rPr lang="en-US" sz="3600" dirty="0"/>
              <a:t>Proposed Timeline</a:t>
            </a:r>
          </a:p>
        </p:txBody>
      </p:sp>
      <p:sp>
        <p:nvSpPr>
          <p:cNvPr id="8" name="Inhaltsplatzhalter 2">
            <a:extLst>
              <a:ext uri="{FF2B5EF4-FFF2-40B4-BE49-F238E27FC236}">
                <a16:creationId xmlns="" xmlns:a16="http://schemas.microsoft.com/office/drawing/2014/main" id="{BFA06B9F-C1C4-5D4D-85DC-1AA4BA4AA6F1}"/>
              </a:ext>
            </a:extLst>
          </p:cNvPr>
          <p:cNvSpPr txBox="1">
            <a:spLocks/>
          </p:cNvSpPr>
          <p:nvPr/>
        </p:nvSpPr>
        <p:spPr bwMode="auto">
          <a:xfrm>
            <a:off x="685800" y="1466764"/>
            <a:ext cx="7772400" cy="4608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Nov 2018 Plenary (Bangkok)</a:t>
            </a:r>
          </a:p>
          <a:p>
            <a:pPr marL="742950" lvl="1" indent="-285750" algn="l">
              <a:buFont typeface="Arial" panose="020B0604020202020204" pitchFamily="34" charset="0"/>
              <a:buChar char="•"/>
            </a:pPr>
            <a:r>
              <a:rPr lang="en-US" sz="1600" dirty="0"/>
              <a:t>Comment Resolution</a:t>
            </a:r>
          </a:p>
          <a:p>
            <a:pPr marL="342900" indent="-342900" algn="l">
              <a:buFont typeface="Arial" panose="020B0604020202020204" pitchFamily="34" charset="0"/>
              <a:buChar char="•"/>
            </a:pPr>
            <a:r>
              <a:rPr lang="en-US" sz="2000" b="1" dirty="0"/>
              <a:t>Jan 2019 (St. Louis)</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Recirc ballot</a:t>
            </a:r>
          </a:p>
          <a:p>
            <a:pPr marL="285750" indent="-285750" algn="l">
              <a:buFont typeface="Arial" panose="020B0604020202020204" pitchFamily="34" charset="0"/>
              <a:buChar char="•"/>
            </a:pPr>
            <a:r>
              <a:rPr lang="en-US" sz="2000" b="1" dirty="0"/>
              <a:t>Mar 2019 (Vancouver)</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Sponsor Ballot</a:t>
            </a:r>
          </a:p>
          <a:p>
            <a:pPr marL="285750" indent="-285750" algn="l">
              <a:buFont typeface="Arial" panose="020B0604020202020204" pitchFamily="34" charset="0"/>
              <a:buChar char="•"/>
            </a:pPr>
            <a:r>
              <a:rPr lang="en-US" sz="2000" b="1" dirty="0"/>
              <a:t>May 2019 (Atlanta)</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endParaRPr lang="en-US" sz="1600" dirty="0"/>
          </a:p>
          <a:p>
            <a:pPr marL="285750" indent="-285750" algn="l">
              <a:buFont typeface="Arial" panose="020B0604020202020204" pitchFamily="34" charset="0"/>
              <a:buChar char="•"/>
            </a:pPr>
            <a:r>
              <a:rPr lang="en-US" sz="2000" b="1" dirty="0"/>
              <a:t>July 2019 (Vienna)</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Recirc</a:t>
            </a:r>
          </a:p>
          <a:p>
            <a:pPr marL="342900" indent="-342900" algn="l">
              <a:buFont typeface="Arial" panose="020B0604020202020204" pitchFamily="34" charset="0"/>
              <a:buChar char="•"/>
            </a:pPr>
            <a:endParaRPr lang="en-US" sz="1600" b="1" dirty="0"/>
          </a:p>
        </p:txBody>
      </p:sp>
    </p:spTree>
    <p:extLst>
      <p:ext uri="{BB962C8B-B14F-4D97-AF65-F5344CB8AC3E}">
        <p14:creationId xmlns:p14="http://schemas.microsoft.com/office/powerpoint/2010/main" val="15699979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November, 2018</a:t>
            </a:r>
            <a:endParaRPr lang="en-US" altLang="en-US" dirty="0"/>
          </a:p>
        </p:txBody>
      </p:sp>
      <p:sp>
        <p:nvSpPr>
          <p:cNvPr id="6" name="Slide Number Placeholder 5">
            <a:extLst>
              <a:ext uri="{FF2B5EF4-FFF2-40B4-BE49-F238E27FC236}">
                <a16:creationId xmlns=""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42</a:t>
            </a:fld>
            <a:endParaRPr lang="en-US" altLang="en-US"/>
          </a:p>
        </p:txBody>
      </p:sp>
      <p:sp>
        <p:nvSpPr>
          <p:cNvPr id="2" name="Title 1">
            <a:extLst>
              <a:ext uri="{FF2B5EF4-FFF2-40B4-BE49-F238E27FC236}">
                <a16:creationId xmlns="" xmlns:a16="http://schemas.microsoft.com/office/drawing/2014/main" id="{0EF6351D-BB37-D545-9F45-F59941DE3732}"/>
              </a:ext>
            </a:extLst>
          </p:cNvPr>
          <p:cNvSpPr>
            <a:spLocks noGrp="1"/>
          </p:cNvSpPr>
          <p:nvPr>
            <p:ph type="ctrTitle"/>
          </p:nvPr>
        </p:nvSpPr>
        <p:spPr>
          <a:xfrm>
            <a:off x="1066800" y="713581"/>
            <a:ext cx="6858000" cy="766763"/>
          </a:xfrm>
        </p:spPr>
        <p:txBody>
          <a:bodyPr/>
          <a:lstStyle/>
          <a:p>
            <a:r>
              <a:rPr lang="en-US" sz="3600" dirty="0"/>
              <a:t>Proposed Timeline</a:t>
            </a:r>
          </a:p>
        </p:txBody>
      </p:sp>
      <p:sp>
        <p:nvSpPr>
          <p:cNvPr id="8" name="Inhaltsplatzhalter 2">
            <a:extLst>
              <a:ext uri="{FF2B5EF4-FFF2-40B4-BE49-F238E27FC236}">
                <a16:creationId xmlns="" xmlns:a16="http://schemas.microsoft.com/office/drawing/2014/main" id="{BFA06B9F-C1C4-5D4D-85DC-1AA4BA4AA6F1}"/>
              </a:ext>
            </a:extLst>
          </p:cNvPr>
          <p:cNvSpPr txBox="1">
            <a:spLocks/>
          </p:cNvSpPr>
          <p:nvPr/>
        </p:nvSpPr>
        <p:spPr bwMode="auto">
          <a:xfrm>
            <a:off x="652072" y="1600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buFont typeface="Arial" panose="020B0604020202020204" pitchFamily="34" charset="0"/>
              <a:buChar char="•"/>
            </a:pPr>
            <a:r>
              <a:rPr lang="en-US" sz="2000" b="1" dirty="0"/>
              <a:t>Sep 2019 (Asia)</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Nov 2019 (Kona)</a:t>
            </a:r>
          </a:p>
          <a:p>
            <a:pPr marL="742950" lvl="1" indent="-285750" algn="l">
              <a:buFont typeface="Arial" panose="020B0604020202020204" pitchFamily="34" charset="0"/>
              <a:buChar char="•"/>
            </a:pPr>
            <a:r>
              <a:rPr lang="en-US" sz="1600" dirty="0"/>
              <a:t>Submit to </a:t>
            </a:r>
            <a:r>
              <a:rPr lang="en-US" sz="1600" dirty="0" err="1"/>
              <a:t>Revcom</a:t>
            </a:r>
            <a:r>
              <a:rPr lang="en-US" sz="1600" dirty="0"/>
              <a:t> – and party like its 2020  (because 15.4-2020 sounds cool)</a:t>
            </a:r>
          </a:p>
          <a:p>
            <a:pPr marL="742950" lvl="1" indent="-285750" algn="l">
              <a:buFont typeface="Arial" panose="020B0604020202020204" pitchFamily="34" charset="0"/>
              <a:buChar char="•"/>
            </a:pPr>
            <a:endParaRPr lang="en-US" sz="1600" dirty="0"/>
          </a:p>
        </p:txBody>
      </p:sp>
    </p:spTree>
    <p:extLst>
      <p:ext uri="{BB962C8B-B14F-4D97-AF65-F5344CB8AC3E}">
        <p14:creationId xmlns:p14="http://schemas.microsoft.com/office/powerpoint/2010/main" val="16533713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6"/>
          <p:cNvSpPr>
            <a:spLocks noGrp="1"/>
          </p:cNvSpPr>
          <p:nvPr>
            <p:ph type="title"/>
          </p:nvPr>
        </p:nvSpPr>
        <p:spPr>
          <a:xfrm>
            <a:off x="673100" y="2286000"/>
            <a:ext cx="7772400" cy="1905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r>
              <a:rPr lang="en-US" altLang="en-US" b="1" dirty="0"/>
              <a:t>Achievements by TG15.7m </a:t>
            </a:r>
            <a:br>
              <a:rPr lang="en-US" altLang="en-US" b="1" dirty="0"/>
            </a:br>
            <a:r>
              <a:rPr lang="en-US" altLang="en-US" b="1" dirty="0"/>
              <a:t>in Bangkok and Future Plan</a:t>
            </a:r>
          </a:p>
        </p:txBody>
      </p:sp>
      <p:sp>
        <p:nvSpPr>
          <p:cNvPr id="3" name="Slide Number Placeholder 2"/>
          <p:cNvSpPr>
            <a:spLocks noGrp="1"/>
          </p:cNvSpPr>
          <p:nvPr>
            <p:ph type="sldNum" sz="quarter" idx="12"/>
          </p:nvPr>
        </p:nvSpPr>
        <p:spPr/>
        <p:txBody>
          <a:bodyPr/>
          <a:lstStyle/>
          <a:p>
            <a:r>
              <a:rPr lang="en-US" altLang="en-US">
                <a:solidFill>
                  <a:srgbClr val="000000"/>
                </a:solidFill>
              </a:rPr>
              <a:t>Slide </a:t>
            </a:r>
            <a:fld id="{E52F96BB-5AFC-414C-85F0-B04708DD4BA4}" type="slidenum">
              <a:rPr lang="en-US" altLang="en-US" smtClean="0">
                <a:solidFill>
                  <a:srgbClr val="000000"/>
                </a:solidFill>
              </a:rPr>
              <a:pPr/>
              <a:t>43</a:t>
            </a:fld>
            <a:endParaRPr lang="en-US" altLang="en-US">
              <a:solidFill>
                <a:srgbClr val="000000"/>
              </a:solidFill>
            </a:endParaRPr>
          </a:p>
        </p:txBody>
      </p:sp>
      <p:sp>
        <p:nvSpPr>
          <p:cNvPr id="8" name="Footer Placeholder 2">
            <a:extLst>
              <a:ext uri="{FF2B5EF4-FFF2-40B4-BE49-F238E27FC236}">
                <a16:creationId xmlns="" xmlns:a16="http://schemas.microsoft.com/office/drawing/2014/main" id="{73F8DC29-F1CF-48BC-8A3D-B8B91B90C3D0}"/>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7" name="Date Placeholder 1"/>
          <p:cNvSpPr>
            <a:spLocks noGrp="1"/>
          </p:cNvSpPr>
          <p:nvPr>
            <p:ph type="dt" sz="half" idx="10"/>
          </p:nvPr>
        </p:nvSpPr>
        <p:spPr>
          <a:xfrm>
            <a:off x="673100" y="381000"/>
            <a:ext cx="1600200" cy="215444"/>
          </a:xfrm>
        </p:spPr>
        <p:txBody>
          <a:bodyPr/>
          <a:lstStyle/>
          <a:p>
            <a:r>
              <a:rPr lang="en-US" altLang="en-US" dirty="0"/>
              <a:t>Nov. 2018</a:t>
            </a:r>
          </a:p>
        </p:txBody>
      </p:sp>
      <p:sp>
        <p:nvSpPr>
          <p:cNvPr id="9"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extLst>
      <p:ext uri="{BB962C8B-B14F-4D97-AF65-F5344CB8AC3E}">
        <p14:creationId xmlns:p14="http://schemas.microsoft.com/office/powerpoint/2010/main" val="22303712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44</a:t>
            </a:fld>
            <a:endParaRPr lang="en-US" altLang="en-US"/>
          </a:p>
        </p:txBody>
      </p:sp>
      <p:sp>
        <p:nvSpPr>
          <p:cNvPr id="2" name="TextBox 1"/>
          <p:cNvSpPr txBox="1"/>
          <p:nvPr/>
        </p:nvSpPr>
        <p:spPr>
          <a:xfrm>
            <a:off x="609600" y="914400"/>
            <a:ext cx="5960863" cy="584775"/>
          </a:xfrm>
          <a:prstGeom prst="rect">
            <a:avLst/>
          </a:prstGeom>
          <a:noFill/>
        </p:spPr>
        <p:txBody>
          <a:bodyPr wrap="none" rtlCol="0">
            <a:spAutoFit/>
          </a:bodyPr>
          <a:lstStyle/>
          <a:p>
            <a:r>
              <a:rPr lang="en-US" sz="3200" u="sng" dirty="0"/>
              <a:t>Status  at the End of  Nov. Meeting</a:t>
            </a:r>
          </a:p>
        </p:txBody>
      </p:sp>
      <p:sp>
        <p:nvSpPr>
          <p:cNvPr id="3" name="TextBox 2"/>
          <p:cNvSpPr txBox="1"/>
          <p:nvPr/>
        </p:nvSpPr>
        <p:spPr>
          <a:xfrm>
            <a:off x="228600" y="1752600"/>
            <a:ext cx="8763000" cy="1569660"/>
          </a:xfrm>
          <a:prstGeom prst="rect">
            <a:avLst/>
          </a:prstGeom>
          <a:noFill/>
        </p:spPr>
        <p:txBody>
          <a:bodyPr wrap="square" rtlCol="0">
            <a:spAutoFit/>
          </a:bodyPr>
          <a:lstStyle/>
          <a:p>
            <a:pPr marL="457200" indent="-457200">
              <a:spcBef>
                <a:spcPts val="600"/>
              </a:spcBef>
              <a:buFont typeface="Arial" panose="020B0604020202020204" pitchFamily="34" charset="0"/>
              <a:buChar char="•"/>
            </a:pPr>
            <a:endParaRPr lang="en-US" sz="2400" dirty="0"/>
          </a:p>
          <a:p>
            <a:pPr marL="342900" indent="-342900">
              <a:buFont typeface="Arial"/>
              <a:buChar char="•"/>
            </a:pPr>
            <a:r>
              <a:rPr lang="en-US" altLang="ko-KR" sz="2400" dirty="0"/>
              <a:t>IEEE P802.15.7 D3a has been submitted to </a:t>
            </a:r>
            <a:r>
              <a:rPr lang="en-US" altLang="ko-KR" sz="2400" dirty="0" err="1"/>
              <a:t>RevCom</a:t>
            </a:r>
            <a:r>
              <a:rPr lang="en-US" altLang="ko-KR" sz="2400" dirty="0"/>
              <a:t> and is on the December 4 2018 agenda to be considered for approval.</a:t>
            </a:r>
            <a:endParaRPr lang="en-US" sz="2400" dirty="0"/>
          </a:p>
          <a:p>
            <a:endParaRPr lang="en-US" sz="2400" dirty="0"/>
          </a:p>
        </p:txBody>
      </p:sp>
      <p:sp>
        <p:nvSpPr>
          <p:cNvPr id="9" name="Footer Placeholder 2">
            <a:extLst>
              <a:ext uri="{FF2B5EF4-FFF2-40B4-BE49-F238E27FC236}">
                <a16:creationId xmlns="" xmlns:a16="http://schemas.microsoft.com/office/drawing/2014/main" id="{16E0D42A-77CA-48D5-8D8C-4B9435B9B50A}"/>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7" name="Date Placeholder 1"/>
          <p:cNvSpPr>
            <a:spLocks noGrp="1"/>
          </p:cNvSpPr>
          <p:nvPr>
            <p:ph type="dt" sz="half" idx="10"/>
          </p:nvPr>
        </p:nvSpPr>
        <p:spPr>
          <a:xfrm>
            <a:off x="685800" y="378281"/>
            <a:ext cx="1600200" cy="215444"/>
          </a:xfrm>
        </p:spPr>
        <p:txBody>
          <a:bodyPr/>
          <a:lstStyle/>
          <a:p>
            <a:r>
              <a:rPr lang="en-US" altLang="en-US" dirty="0"/>
              <a:t>Nov.  2018</a:t>
            </a:r>
          </a:p>
        </p:txBody>
      </p:sp>
      <p:sp>
        <p:nvSpPr>
          <p:cNvPr id="10"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extLst>
      <p:ext uri="{BB962C8B-B14F-4D97-AF65-F5344CB8AC3E}">
        <p14:creationId xmlns:p14="http://schemas.microsoft.com/office/powerpoint/2010/main" val="14562745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45</a:t>
            </a:fld>
            <a:endParaRPr lang="en-US" altLang="en-US"/>
          </a:p>
        </p:txBody>
      </p:sp>
      <p:sp>
        <p:nvSpPr>
          <p:cNvPr id="2" name="TextBox 1"/>
          <p:cNvSpPr txBox="1"/>
          <p:nvPr/>
        </p:nvSpPr>
        <p:spPr>
          <a:xfrm>
            <a:off x="2506097" y="939224"/>
            <a:ext cx="3929474" cy="584775"/>
          </a:xfrm>
          <a:prstGeom prst="rect">
            <a:avLst/>
          </a:prstGeom>
          <a:noFill/>
        </p:spPr>
        <p:txBody>
          <a:bodyPr wrap="none" rtlCol="0">
            <a:spAutoFit/>
          </a:bodyPr>
          <a:lstStyle/>
          <a:p>
            <a:r>
              <a:rPr lang="en-US" sz="3200" u="sng" dirty="0"/>
              <a:t>Task Group Motion #1</a:t>
            </a:r>
          </a:p>
        </p:txBody>
      </p:sp>
      <p:sp>
        <p:nvSpPr>
          <p:cNvPr id="3" name="TextBox 2"/>
          <p:cNvSpPr txBox="1"/>
          <p:nvPr/>
        </p:nvSpPr>
        <p:spPr>
          <a:xfrm>
            <a:off x="533400" y="1595021"/>
            <a:ext cx="8229600" cy="5262979"/>
          </a:xfrm>
          <a:prstGeom prst="rect">
            <a:avLst/>
          </a:prstGeom>
          <a:noFill/>
        </p:spPr>
        <p:txBody>
          <a:bodyPr wrap="square" rtlCol="0">
            <a:spAutoFit/>
          </a:bodyPr>
          <a:lstStyle/>
          <a:p>
            <a:pPr marL="0" indent="0">
              <a:buNone/>
            </a:pPr>
            <a:r>
              <a:rPr lang="en-GB" altLang="ja-JP" sz="2400" b="1" dirty="0"/>
              <a:t>Motion for TG Approval to Form a TG7m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400" i="1" dirty="0"/>
              <a:t>TG7m requests that 802.15 WG approve the formation of a Ballot Resolution Committee (BRC) for the Sponsor balloting of the </a:t>
            </a:r>
            <a:r>
              <a:rPr lang="en-US" altLang="ko-KR" sz="2400" i="1" dirty="0"/>
              <a:t>P802.15.7m-D3a</a:t>
            </a:r>
            <a:r>
              <a:rPr lang="en-US" altLang="ja-JP" sz="2400" i="1" dirty="0"/>
              <a:t> with the following membership: Yeong Min Jang</a:t>
            </a:r>
            <a:r>
              <a:rPr lang="en-US" altLang="en-US" sz="2400" i="1" dirty="0"/>
              <a:t>, Rick Roberts, Jaesang Cha, Soo-Young Chang, </a:t>
            </a:r>
            <a:r>
              <a:rPr lang="en-US" altLang="en-US" sz="2400" i="1" dirty="0" err="1"/>
              <a:t>Vinayagam</a:t>
            </a:r>
            <a:r>
              <a:rPr lang="en-US" altLang="en-US" sz="2400" i="1" dirty="0"/>
              <a:t> </a:t>
            </a:r>
            <a:r>
              <a:rPr lang="en-US" altLang="en-US" sz="2400" i="1" dirty="0" err="1"/>
              <a:t>Mariappan</a:t>
            </a:r>
            <a:r>
              <a:rPr lang="en-US" altLang="en-US" sz="2400" i="1" dirty="0"/>
              <a:t> and Van Trang Nguyen</a:t>
            </a:r>
            <a:r>
              <a:rPr lang="en-US" altLang="ja-JP" sz="2400" i="1" dirty="0"/>
              <a:t>. The 802.15 TG7m BRC is authorized to approve comment resolutions and to approve the start of sponsor recirculation ballots of  the revised draft on behalf of the 802.15 WG. </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ja-JP" sz="2400" dirty="0"/>
          </a:p>
          <a:p>
            <a:r>
              <a:rPr lang="en-US" sz="2000" dirty="0"/>
              <a:t>Moved by: Yeong Min Jang</a:t>
            </a:r>
          </a:p>
          <a:p>
            <a:r>
              <a:rPr lang="en-US" sz="2000" dirty="0"/>
              <a:t>Seconded by: </a:t>
            </a:r>
            <a:r>
              <a:rPr lang="en-US" sz="2000" dirty="0" err="1"/>
              <a:t>Vinayagam</a:t>
            </a:r>
            <a:endParaRPr lang="en-US" sz="2000" dirty="0"/>
          </a:p>
          <a:p>
            <a:r>
              <a:rPr lang="en-US" sz="2400" dirty="0"/>
              <a:t>Passed Unanimously</a:t>
            </a:r>
          </a:p>
          <a:p>
            <a:endParaRPr lang="en-US" sz="2400" dirty="0">
              <a:solidFill>
                <a:srgbClr val="FF0000"/>
              </a:solidFill>
            </a:endParaRPr>
          </a:p>
        </p:txBody>
      </p:sp>
      <p:sp>
        <p:nvSpPr>
          <p:cNvPr id="9" name="Footer Placeholder 2">
            <a:extLst>
              <a:ext uri="{FF2B5EF4-FFF2-40B4-BE49-F238E27FC236}">
                <a16:creationId xmlns="" xmlns:a16="http://schemas.microsoft.com/office/drawing/2014/main" id="{9F78D273-60D8-407A-80C1-622553B3D96B}"/>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7" name="Date Placeholder 1"/>
          <p:cNvSpPr>
            <a:spLocks noGrp="1"/>
          </p:cNvSpPr>
          <p:nvPr>
            <p:ph type="dt" sz="half" idx="10"/>
          </p:nvPr>
        </p:nvSpPr>
        <p:spPr>
          <a:xfrm>
            <a:off x="685800" y="378281"/>
            <a:ext cx="1600200" cy="215444"/>
          </a:xfrm>
        </p:spPr>
        <p:txBody>
          <a:bodyPr/>
          <a:lstStyle/>
          <a:p>
            <a:r>
              <a:rPr lang="en-US" altLang="en-US" dirty="0"/>
              <a:t>Nov. 2018</a:t>
            </a:r>
          </a:p>
        </p:txBody>
      </p:sp>
      <p:sp>
        <p:nvSpPr>
          <p:cNvPr id="10"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extLst>
      <p:ext uri="{BB962C8B-B14F-4D97-AF65-F5344CB8AC3E}">
        <p14:creationId xmlns:p14="http://schemas.microsoft.com/office/powerpoint/2010/main" val="25719435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46</a:t>
            </a:fld>
            <a:endParaRPr lang="en-US" altLang="en-US"/>
          </a:p>
        </p:txBody>
      </p:sp>
      <p:sp>
        <p:nvSpPr>
          <p:cNvPr id="3" name="Rectangle 2"/>
          <p:cNvSpPr/>
          <p:nvPr/>
        </p:nvSpPr>
        <p:spPr>
          <a:xfrm>
            <a:off x="2362200" y="990600"/>
            <a:ext cx="5181600" cy="584775"/>
          </a:xfrm>
          <a:prstGeom prst="rect">
            <a:avLst/>
          </a:prstGeom>
        </p:spPr>
        <p:txBody>
          <a:bodyPr wrap="square">
            <a:spAutoFit/>
          </a:bodyPr>
          <a:lstStyle/>
          <a:p>
            <a:r>
              <a:rPr lang="en-US" sz="3200" u="sng" dirty="0"/>
              <a:t>Plans for January Meeting</a:t>
            </a:r>
          </a:p>
        </p:txBody>
      </p:sp>
      <p:sp>
        <p:nvSpPr>
          <p:cNvPr id="7" name="TextBox 6"/>
          <p:cNvSpPr txBox="1"/>
          <p:nvPr/>
        </p:nvSpPr>
        <p:spPr>
          <a:xfrm>
            <a:off x="457200" y="2164140"/>
            <a:ext cx="8382000" cy="1569660"/>
          </a:xfrm>
          <a:prstGeom prst="rect">
            <a:avLst/>
          </a:prstGeom>
          <a:noFill/>
        </p:spPr>
        <p:txBody>
          <a:bodyPr wrap="square" rtlCol="0">
            <a:spAutoFit/>
          </a:bodyPr>
          <a:lstStyle/>
          <a:p>
            <a:pPr marL="285750" indent="-285750" eaLnBrk="1" fontAlgn="auto" hangingPunct="1">
              <a:spcBef>
                <a:spcPts val="0"/>
              </a:spcBef>
              <a:spcAft>
                <a:spcPts val="0"/>
              </a:spcAft>
              <a:buFont typeface="Arial" panose="020B0604020202020204" pitchFamily="34" charset="0"/>
              <a:buChar char="•"/>
              <a:defRPr/>
            </a:pPr>
            <a:r>
              <a:rPr lang="en-US" altLang="ko-KR" sz="2400" dirty="0" err="1"/>
              <a:t>RevCom</a:t>
            </a:r>
            <a:r>
              <a:rPr lang="en-US" altLang="ko-KR" sz="2400" dirty="0"/>
              <a:t> comment resolution if any</a:t>
            </a:r>
          </a:p>
          <a:p>
            <a:endParaRPr lang="en-US" sz="2400" dirty="0"/>
          </a:p>
          <a:p>
            <a:pPr marL="342900" indent="-342900">
              <a:buFont typeface="Arial" panose="020B0604020202020204" pitchFamily="34" charset="0"/>
              <a:buChar char="•"/>
            </a:pPr>
            <a:r>
              <a:rPr lang="en-US" sz="2400" dirty="0"/>
              <a:t>No session in January, 2019</a:t>
            </a:r>
          </a:p>
          <a:p>
            <a:pPr marL="342900" indent="-342900">
              <a:buFontTx/>
              <a:buChar char="-"/>
            </a:pPr>
            <a:endParaRPr lang="en-US" sz="2400" dirty="0"/>
          </a:p>
        </p:txBody>
      </p:sp>
      <p:sp>
        <p:nvSpPr>
          <p:cNvPr id="10" name="Footer Placeholder 2">
            <a:extLst>
              <a:ext uri="{FF2B5EF4-FFF2-40B4-BE49-F238E27FC236}">
                <a16:creationId xmlns="" xmlns:a16="http://schemas.microsoft.com/office/drawing/2014/main" id="{350C0743-6B10-44E0-B17C-31D21239920D}"/>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Nov. 2018</a:t>
            </a:r>
          </a:p>
        </p:txBody>
      </p:sp>
      <p:sp>
        <p:nvSpPr>
          <p:cNvPr id="11"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extLst>
      <p:ext uri="{BB962C8B-B14F-4D97-AF65-F5344CB8AC3E}">
        <p14:creationId xmlns:p14="http://schemas.microsoft.com/office/powerpoint/2010/main" val="35700776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47</a:t>
            </a:fld>
            <a:endParaRPr lang="en-US" altLang="en-US"/>
          </a:p>
        </p:txBody>
      </p:sp>
      <p:sp>
        <p:nvSpPr>
          <p:cNvPr id="2" name="TextBox 1"/>
          <p:cNvSpPr txBox="1"/>
          <p:nvPr/>
        </p:nvSpPr>
        <p:spPr>
          <a:xfrm>
            <a:off x="1223011" y="710624"/>
            <a:ext cx="6549389" cy="584776"/>
          </a:xfrm>
          <a:prstGeom prst="rect">
            <a:avLst/>
          </a:prstGeom>
          <a:noFill/>
        </p:spPr>
        <p:txBody>
          <a:bodyPr wrap="none" rtlCol="0">
            <a:spAutoFit/>
          </a:bodyPr>
          <a:lstStyle/>
          <a:p>
            <a:r>
              <a:rPr lang="en-US" sz="3200" u="sng" dirty="0"/>
              <a:t>WG motion #1:</a:t>
            </a:r>
            <a:r>
              <a:rPr lang="en-GB" sz="3200" u="sng" dirty="0"/>
              <a:t> </a:t>
            </a:r>
            <a:r>
              <a:rPr lang="en-GB" altLang="ja-JP" sz="3200" u="sng" dirty="0"/>
              <a:t>to Form a TG7m BRC</a:t>
            </a:r>
            <a:endParaRPr lang="en-US" altLang="en-US" sz="3200" u="sng" dirty="0"/>
          </a:p>
        </p:txBody>
      </p:sp>
      <p:sp>
        <p:nvSpPr>
          <p:cNvPr id="3" name="TextBox 2"/>
          <p:cNvSpPr txBox="1"/>
          <p:nvPr/>
        </p:nvSpPr>
        <p:spPr>
          <a:xfrm>
            <a:off x="609600" y="1364932"/>
            <a:ext cx="8229600" cy="5416868"/>
          </a:xfrm>
          <a:prstGeom prst="rect">
            <a:avLst/>
          </a:prstGeom>
          <a:noFill/>
        </p:spPr>
        <p:txBody>
          <a:bodyPr wrap="square" rtlCol="0">
            <a:spAutoFit/>
          </a:bodyPr>
          <a:lstStyle/>
          <a:p>
            <a:pPr marL="0" indent="0">
              <a:buNone/>
            </a:pPr>
            <a:r>
              <a:rPr lang="en-GB" altLang="ja-JP" sz="2400" b="1" dirty="0"/>
              <a:t>Motion: </a:t>
            </a:r>
            <a:r>
              <a:rPr lang="en-US" altLang="en-US" sz="2400" i="1" dirty="0"/>
              <a:t>Move that </a:t>
            </a:r>
            <a:r>
              <a:rPr lang="en-US" altLang="ja-JP" sz="2400" i="1" dirty="0"/>
              <a:t>802.15 WG approve the formation of a Ballot Resolution Committee (BRC) for the Sponsor balloting of the </a:t>
            </a:r>
            <a:r>
              <a:rPr lang="en-US" altLang="ko-KR" sz="2400" i="1" dirty="0"/>
              <a:t>P802.15.7m-D3a</a:t>
            </a:r>
            <a:r>
              <a:rPr lang="en-US" altLang="ja-JP" sz="2400" i="1" dirty="0"/>
              <a:t> with the following membership: Yeong Min Jang</a:t>
            </a:r>
            <a:r>
              <a:rPr lang="en-US" altLang="en-US" sz="2400" i="1" dirty="0"/>
              <a:t>, Rick Roberts, Jaesang Cha, Soo-Young Chang, </a:t>
            </a:r>
            <a:r>
              <a:rPr lang="en-US" altLang="en-US" sz="2400" i="1" dirty="0" err="1"/>
              <a:t>Vinayagam</a:t>
            </a:r>
            <a:r>
              <a:rPr lang="en-US" altLang="en-US" sz="2400" i="1" dirty="0"/>
              <a:t> </a:t>
            </a:r>
            <a:r>
              <a:rPr lang="en-US" altLang="en-US" sz="2400" i="1" dirty="0" err="1"/>
              <a:t>Mariappan</a:t>
            </a:r>
            <a:r>
              <a:rPr lang="en-US" altLang="en-US" sz="2400" i="1" dirty="0"/>
              <a:t> and Van Trang Nguyen</a:t>
            </a:r>
            <a:r>
              <a:rPr lang="en-US" altLang="ja-JP" sz="2400" i="1" dirty="0"/>
              <a:t>. The 802.15 TG7m BRC is authorized to approve comment resolutions and to approve the start of sponsor recirculation ballots of  the revised draft on behalf of the 802.15 WG. </a:t>
            </a:r>
            <a:r>
              <a:rPr lang="en-US" sz="2400" i="1" dirty="0"/>
              <a:t>Comment resolution on recirculation ballots between sessions will be conducted via reflector email and via teleconferences announced to the reflector as per the LMSC 802 WG P&amp;P.</a:t>
            </a:r>
            <a:endParaRPr lang="en-US" sz="2400" dirty="0"/>
          </a:p>
          <a:p>
            <a:pPr marL="0" indent="0">
              <a:buNone/>
            </a:pPr>
            <a:endParaRPr lang="en-US" altLang="en-US" sz="2400" i="1" dirty="0"/>
          </a:p>
          <a:p>
            <a:r>
              <a:rPr lang="en-US" altLang="en-US" sz="2000" dirty="0"/>
              <a:t>Moved By: </a:t>
            </a:r>
            <a:r>
              <a:rPr lang="en-US" altLang="en-US" sz="2000" dirty="0">
                <a:solidFill>
                  <a:srgbClr val="FF0000"/>
                </a:solidFill>
              </a:rPr>
              <a:t>???</a:t>
            </a:r>
          </a:p>
          <a:p>
            <a:r>
              <a:rPr lang="en-US" altLang="en-US" sz="2000" dirty="0"/>
              <a:t>Seconded By</a:t>
            </a:r>
            <a:r>
              <a:rPr lang="en-US" altLang="en-US" sz="2000" i="1" dirty="0"/>
              <a:t>:</a:t>
            </a:r>
            <a:r>
              <a:rPr lang="ja-JP" altLang="en-US" sz="2000" i="1" dirty="0"/>
              <a:t> </a:t>
            </a:r>
            <a:r>
              <a:rPr lang="en-US" altLang="ja-JP" sz="2000" i="1" dirty="0">
                <a:solidFill>
                  <a:srgbClr val="FF0000"/>
                </a:solidFill>
              </a:rPr>
              <a:t>?????</a:t>
            </a:r>
          </a:p>
          <a:p>
            <a:endParaRPr lang="en-US" altLang="ja-JP" sz="1800" i="1" dirty="0"/>
          </a:p>
        </p:txBody>
      </p:sp>
      <p:sp>
        <p:nvSpPr>
          <p:cNvPr id="9" name="Footer Placeholder 2">
            <a:extLst>
              <a:ext uri="{FF2B5EF4-FFF2-40B4-BE49-F238E27FC236}">
                <a16:creationId xmlns="" xmlns:a16="http://schemas.microsoft.com/office/drawing/2014/main" id="{86D5A241-3947-4C3B-91AC-733D03C731D6}"/>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7" name="Date Placeholder 1"/>
          <p:cNvSpPr>
            <a:spLocks noGrp="1"/>
          </p:cNvSpPr>
          <p:nvPr>
            <p:ph type="dt" sz="half" idx="10"/>
          </p:nvPr>
        </p:nvSpPr>
        <p:spPr>
          <a:xfrm>
            <a:off x="685800" y="378281"/>
            <a:ext cx="1600200" cy="215444"/>
          </a:xfrm>
        </p:spPr>
        <p:txBody>
          <a:bodyPr/>
          <a:lstStyle/>
          <a:p>
            <a:r>
              <a:rPr lang="en-US" altLang="en-US" dirty="0"/>
              <a:t>Nov. 2018</a:t>
            </a:r>
          </a:p>
        </p:txBody>
      </p:sp>
      <p:sp>
        <p:nvSpPr>
          <p:cNvPr id="10"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extLst>
      <p:ext uri="{BB962C8B-B14F-4D97-AF65-F5344CB8AC3E}">
        <p14:creationId xmlns:p14="http://schemas.microsoft.com/office/powerpoint/2010/main" val="34339657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4130948207"/>
              </p:ext>
            </p:extLst>
          </p:nvPr>
        </p:nvGraphicFramePr>
        <p:xfrm>
          <a:off x="76199" y="1564640"/>
          <a:ext cx="9002484" cy="4683760"/>
        </p:xfrm>
        <a:graphic>
          <a:graphicData uri="http://schemas.openxmlformats.org/drawingml/2006/table">
            <a:tbl>
              <a:tblPr firstRow="1" bandRow="1">
                <a:tableStyleId>{5940675A-B579-460E-94D1-54222C63F5DA}</a:tableStyleId>
              </a:tblPr>
              <a:tblGrid>
                <a:gridCol w="772885">
                  <a:extLst>
                    <a:ext uri="{9D8B030D-6E8A-4147-A177-3AD203B41FA5}">
                      <a16:colId xmlns="" xmlns:a16="http://schemas.microsoft.com/office/drawing/2014/main" val="20000"/>
                    </a:ext>
                  </a:extLst>
                </a:gridCol>
                <a:gridCol w="2754086">
                  <a:extLst>
                    <a:ext uri="{9D8B030D-6E8A-4147-A177-3AD203B41FA5}">
                      <a16:colId xmlns="" xmlns:a16="http://schemas.microsoft.com/office/drawing/2014/main" val="20001"/>
                    </a:ext>
                  </a:extLst>
                </a:gridCol>
                <a:gridCol w="2732314">
                  <a:extLst>
                    <a:ext uri="{9D8B030D-6E8A-4147-A177-3AD203B41FA5}">
                      <a16:colId xmlns="" xmlns:a16="http://schemas.microsoft.com/office/drawing/2014/main" val="20002"/>
                    </a:ext>
                  </a:extLst>
                </a:gridCol>
                <a:gridCol w="2743199">
                  <a:extLst>
                    <a:ext uri="{9D8B030D-6E8A-4147-A177-3AD203B41FA5}">
                      <a16:colId xmlns="" xmlns:a16="http://schemas.microsoft.com/office/drawing/2014/main" val="20003"/>
                    </a:ext>
                  </a:extLst>
                </a:gridCol>
              </a:tblGrid>
              <a:tr h="304800">
                <a:tc gridSpan="4">
                  <a:txBody>
                    <a:bodyPr/>
                    <a:lstStyle/>
                    <a:p>
                      <a:pPr algn="ctr"/>
                      <a:r>
                        <a:rPr lang="en-US" sz="1600" b="1" dirty="0"/>
                        <a:t>2017</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dirty="0">
                          <a:solidFill>
                            <a:schemeClr val="accent1"/>
                          </a:solidFill>
                        </a:rPr>
                        <a:t>Continue comment resolution against D1</a:t>
                      </a:r>
                    </a:p>
                    <a:p>
                      <a:pPr marL="285750" indent="-285750">
                        <a:buFont typeface="Arial" panose="020B0604020202020204" pitchFamily="34" charset="0"/>
                        <a:buChar char="•"/>
                      </a:pPr>
                      <a:r>
                        <a:rPr lang="en-US" sz="1400" dirty="0">
                          <a:solidFill>
                            <a:schemeClr val="accent1"/>
                          </a:solidFill>
                        </a:rPr>
                        <a:t>Prepare draft D2</a:t>
                      </a:r>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baseline="0" dirty="0">
                          <a:solidFill>
                            <a:schemeClr val="accent1"/>
                          </a:solidFill>
                        </a:rPr>
                        <a:t>Comment resolution to delete against unnecessary parts of D1</a:t>
                      </a:r>
                      <a:endParaRPr lang="en-US" sz="1400" strike="noStrike" dirty="0">
                        <a:solidFill>
                          <a:schemeClr val="accent1"/>
                        </a:solidFill>
                      </a:endParaRPr>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400" dirty="0">
                          <a:solidFill>
                            <a:schemeClr val="accent1"/>
                          </a:solidFill>
                        </a:rPr>
                        <a:t>Finish comment resolution against D1</a:t>
                      </a:r>
                    </a:p>
                    <a:p>
                      <a:pPr marL="285750" indent="-285750">
                        <a:buFont typeface="Arial" panose="020B0604020202020204" pitchFamily="34" charset="0"/>
                        <a:buChar char="•"/>
                      </a:pPr>
                      <a:r>
                        <a:rPr lang="en-US" altLang="ko-KR" sz="1400" dirty="0">
                          <a:solidFill>
                            <a:schemeClr val="accent1"/>
                          </a:solidFill>
                        </a:rPr>
                        <a:t>Prepare draft D2</a:t>
                      </a:r>
                    </a:p>
                  </a:txBody>
                  <a:tcPr>
                    <a:solidFill>
                      <a:schemeClr val="bg1">
                        <a:lumMod val="95000"/>
                      </a:schemeClr>
                    </a:solidFill>
                  </a:tcPr>
                </a:tc>
                <a:extLst>
                  <a:ext uri="{0D108BD9-81ED-4DB2-BD59-A6C34878D82A}">
                    <a16:rowId xmlns=""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400" b="1" dirty="0"/>
                        <a:t>April</a:t>
                      </a:r>
                    </a:p>
                  </a:txBody>
                  <a:tcPr>
                    <a:solidFill>
                      <a:srgbClr val="FFFFCC"/>
                    </a:solidFill>
                  </a:tcPr>
                </a:tc>
                <a:tc>
                  <a:txBody>
                    <a:bodyPr/>
                    <a:lstStyle/>
                    <a:p>
                      <a:pPr algn="ctr"/>
                      <a:r>
                        <a:rPr lang="en-US" sz="1400" b="1" dirty="0"/>
                        <a:t>May</a:t>
                      </a:r>
                    </a:p>
                  </a:txBody>
                  <a:tcPr>
                    <a:solidFill>
                      <a:srgbClr val="FFFFCC"/>
                    </a:solidFill>
                  </a:tcPr>
                </a:tc>
                <a:tc>
                  <a:txBody>
                    <a:bodyPr/>
                    <a:lstStyle/>
                    <a:p>
                      <a:pPr algn="ctr"/>
                      <a:r>
                        <a:rPr lang="en-US" sz="1400" b="1" dirty="0"/>
                        <a:t>June</a:t>
                      </a:r>
                    </a:p>
                  </a:txBody>
                  <a:tcPr>
                    <a:solidFill>
                      <a:srgbClr val="FFFFCC"/>
                    </a:solidFill>
                  </a:tcPr>
                </a:tc>
                <a:extLst>
                  <a:ext uri="{0D108BD9-81ED-4DB2-BD59-A6C34878D82A}">
                    <a16:rowId xmlns="" xmlns:a16="http://schemas.microsoft.com/office/drawing/2014/main" val="10003"/>
                  </a:ext>
                </a:extLst>
              </a:tr>
              <a:tr h="370840">
                <a:tc>
                  <a:txBody>
                    <a:bodyPr/>
                    <a:lstStyle/>
                    <a:p>
                      <a:endParaRPr lang="en-US" sz="1600"/>
                    </a:p>
                  </a:txBody>
                  <a:tcPr>
                    <a:solidFill>
                      <a:srgbClr val="FFFFCC"/>
                    </a:solidFill>
                  </a:tcPr>
                </a:tc>
                <a:tc>
                  <a:txBody>
                    <a:bodyPr/>
                    <a:lstStyle/>
                    <a:p>
                      <a:pPr marL="285750" indent="-285750">
                        <a:buFont typeface="Arial" panose="020B0604020202020204" pitchFamily="34" charset="0"/>
                        <a:buChar char="•"/>
                      </a:pPr>
                      <a:r>
                        <a:rPr lang="en-US" altLang="ko-KR" sz="1400" strike="noStrike" dirty="0">
                          <a:solidFill>
                            <a:schemeClr val="accent1"/>
                          </a:solidFill>
                        </a:rPr>
                        <a:t>Release Draft</a:t>
                      </a:r>
                      <a:r>
                        <a:rPr lang="en-US" altLang="ko-KR" sz="1400" strike="noStrike" baseline="0" dirty="0">
                          <a:solidFill>
                            <a:schemeClr val="accent1"/>
                          </a:solidFill>
                        </a:rPr>
                        <a:t> D2</a:t>
                      </a:r>
                    </a:p>
                  </a:txBody>
                  <a:tcPr>
                    <a:solidFill>
                      <a:srgbClr val="FFFFCC"/>
                    </a:solidFill>
                  </a:tcPr>
                </a:tc>
                <a:tc>
                  <a:txBody>
                    <a:bodyPr/>
                    <a:lstStyle/>
                    <a:p>
                      <a:pPr marL="285750" indent="-285750">
                        <a:buFont typeface="Arial" panose="020B0604020202020204" pitchFamily="34" charset="0"/>
                        <a:buChar char="•"/>
                      </a:pPr>
                      <a:r>
                        <a:rPr lang="en-US" altLang="ko-KR" sz="1400" strike="noStrike" baseline="0" dirty="0">
                          <a:solidFill>
                            <a:schemeClr val="accent1"/>
                          </a:solidFill>
                        </a:rPr>
                        <a:t>D2 comment resolution</a:t>
                      </a:r>
                    </a:p>
                    <a:p>
                      <a:pPr marL="285750" indent="-285750">
                        <a:buFont typeface="Arial" panose="020B0604020202020204" pitchFamily="34" charset="0"/>
                        <a:buChar char="•"/>
                      </a:pPr>
                      <a:r>
                        <a:rPr lang="en-US" altLang="ko-KR" sz="1400" strike="noStrike" baseline="0" dirty="0">
                          <a:solidFill>
                            <a:schemeClr val="accent1"/>
                          </a:solidFill>
                        </a:rPr>
                        <a:t>Prepare D3</a:t>
                      </a:r>
                    </a:p>
                  </a:txBody>
                  <a:tcPr>
                    <a:solidFill>
                      <a:srgbClr val="FFFFCC"/>
                    </a:solidFill>
                  </a:tcPr>
                </a:tc>
                <a:tc>
                  <a:txBody>
                    <a:bodyPr/>
                    <a:lstStyle/>
                    <a:p>
                      <a:pPr marL="285750" indent="-285750">
                        <a:buFont typeface="Arial" panose="020B0604020202020204" pitchFamily="34" charset="0"/>
                        <a:buChar char="•"/>
                      </a:pPr>
                      <a:r>
                        <a:rPr lang="en-US" altLang="ko-KR" sz="1400" dirty="0">
                          <a:solidFill>
                            <a:schemeClr val="accent1"/>
                          </a:solidFill>
                        </a:rPr>
                        <a:t>Release D3</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ko-KR" sz="1400" dirty="0">
                        <a:solidFill>
                          <a:schemeClr val="accent1"/>
                        </a:solidFill>
                      </a:endParaRPr>
                    </a:p>
                    <a:p>
                      <a:pPr marL="285750" indent="-285750">
                        <a:buFont typeface="Arial" panose="020B0604020202020204" pitchFamily="34" charset="0"/>
                        <a:buChar char="•"/>
                      </a:pPr>
                      <a:endParaRPr lang="en-US" sz="1400" dirty="0">
                        <a:solidFill>
                          <a:srgbClr val="FF0000"/>
                        </a:solidFill>
                      </a:endParaRPr>
                    </a:p>
                  </a:txBody>
                  <a:tcPr>
                    <a:solidFill>
                      <a:srgbClr val="FFFFCC"/>
                    </a:solidFill>
                  </a:tcPr>
                </a:tc>
                <a:extLst>
                  <a:ext uri="{0D108BD9-81ED-4DB2-BD59-A6C34878D82A}">
                    <a16:rowId xmlns=""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600" baseline="0" dirty="0">
                          <a:solidFill>
                            <a:schemeClr val="accent1"/>
                          </a:solidFill>
                        </a:rPr>
                        <a:t>D3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dirty="0">
                          <a:solidFill>
                            <a:schemeClr val="accent1"/>
                          </a:solidFill>
                        </a:rPr>
                        <a:t>Release D4</a:t>
                      </a:r>
                      <a:endParaRPr lang="en-US" altLang="ko-KR" sz="1600" dirty="0">
                        <a:solidFill>
                          <a:schemeClr val="accent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a:solidFill>
                          <a:schemeClr val="accent1"/>
                        </a:solidFill>
                      </a:endParaRPr>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D4 comment resolution</a:t>
                      </a:r>
                    </a:p>
                  </a:txBody>
                  <a:tcPr>
                    <a:solidFill>
                      <a:schemeClr val="bg1">
                        <a:lumMod val="95000"/>
                      </a:schemeClr>
                    </a:solidFill>
                  </a:tcPr>
                </a:tc>
                <a:extLst>
                  <a:ext uri="{0D108BD9-81ED-4DB2-BD59-A6C34878D82A}">
                    <a16:rowId xmlns=""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 xmlns:a16="http://schemas.microsoft.com/office/drawing/2014/main" val="10007"/>
                  </a:ext>
                </a:extLst>
              </a:tr>
              <a:tr h="37084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Release D5</a:t>
                      </a:r>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D5 comment resolution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baseline="0" dirty="0">
                          <a:solidFill>
                            <a:schemeClr val="tx1"/>
                          </a:solidFill>
                        </a:rPr>
                        <a:t>Request (conditional) approval for Letter Ballot</a:t>
                      </a:r>
                    </a:p>
                  </a:txBody>
                  <a:tcPr>
                    <a:solidFill>
                      <a:srgbClr val="FFFFCC"/>
                    </a:solidFill>
                  </a:tcPr>
                </a:tc>
                <a:tc>
                  <a:txBody>
                    <a:bodyPr/>
                    <a:lstStyle/>
                    <a:p>
                      <a:pPr marL="285750" indent="-285750">
                        <a:buFont typeface="Arial" panose="020B0604020202020204" pitchFamily="34" charset="0"/>
                        <a:buChar char="•"/>
                      </a:pPr>
                      <a:r>
                        <a:rPr lang="en-US" sz="1600" dirty="0">
                          <a:solidFill>
                            <a:schemeClr val="accent1"/>
                          </a:solidFill>
                        </a:rPr>
                        <a:t>Release LB D0</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chemeClr val="accent1"/>
                          </a:solidFill>
                        </a:rPr>
                        <a:t>Letter Ballot 1 for LB D0</a:t>
                      </a:r>
                      <a:endParaRPr lang="en-US" altLang="ko-KR" sz="1600" dirty="0">
                        <a:solidFill>
                          <a:schemeClr val="accent1"/>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extLst>
                  <a:ext uri="{0D108BD9-81ED-4DB2-BD59-A6C34878D82A}">
                    <a16:rowId xmlns="" xmlns:a16="http://schemas.microsoft.com/office/drawing/2014/main" val="10008"/>
                  </a:ext>
                </a:extLst>
              </a:tr>
            </a:tbl>
          </a:graphicData>
        </a:graphic>
      </p:graphicFrame>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48</a:t>
            </a:fld>
            <a:endParaRPr lang="en-US" altLang="en-US"/>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
        <p:nvSpPr>
          <p:cNvPr id="14" name="Rectangle 13"/>
          <p:cNvSpPr/>
          <p:nvPr/>
        </p:nvSpPr>
        <p:spPr>
          <a:xfrm>
            <a:off x="1371600" y="762000"/>
            <a:ext cx="6172200" cy="584776"/>
          </a:xfrm>
          <a:prstGeom prst="rect">
            <a:avLst/>
          </a:prstGeom>
        </p:spPr>
        <p:txBody>
          <a:bodyPr wrap="square">
            <a:spAutoFit/>
          </a:bodyPr>
          <a:lstStyle/>
          <a:p>
            <a:r>
              <a:rPr lang="en-US" sz="3200" u="sng" dirty="0"/>
              <a:t>Updated Milestone and Schedule (1)</a:t>
            </a:r>
          </a:p>
        </p:txBody>
      </p:sp>
      <p:sp>
        <p:nvSpPr>
          <p:cNvPr id="15" name="Footer Placeholder 2">
            <a:extLst>
              <a:ext uri="{FF2B5EF4-FFF2-40B4-BE49-F238E27FC236}">
                <a16:creationId xmlns="" xmlns:a16="http://schemas.microsoft.com/office/drawing/2014/main" id="{3408F4C6-A5CD-4BE9-9BF0-F3670D5F7AD4}"/>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13" name="Date Placeholder 1"/>
          <p:cNvSpPr>
            <a:spLocks noGrp="1"/>
          </p:cNvSpPr>
          <p:nvPr>
            <p:ph type="dt" sz="half" idx="10"/>
          </p:nvPr>
        </p:nvSpPr>
        <p:spPr>
          <a:xfrm>
            <a:off x="685800" y="378281"/>
            <a:ext cx="1600200" cy="215444"/>
          </a:xfrm>
        </p:spPr>
        <p:txBody>
          <a:bodyPr/>
          <a:lstStyle/>
          <a:p>
            <a:r>
              <a:rPr lang="en-US" altLang="en-US" dirty="0"/>
              <a:t>Nov. 2018</a:t>
            </a:r>
          </a:p>
        </p:txBody>
      </p:sp>
    </p:spTree>
    <p:extLst>
      <p:ext uri="{BB962C8B-B14F-4D97-AF65-F5344CB8AC3E}">
        <p14:creationId xmlns:p14="http://schemas.microsoft.com/office/powerpoint/2010/main" val="38260361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49</a:t>
            </a:fld>
            <a:endParaRPr lang="en-US" altLang="en-US"/>
          </a:p>
        </p:txBody>
      </p:sp>
      <p:sp>
        <p:nvSpPr>
          <p:cNvPr id="3" name="Rectangle 2"/>
          <p:cNvSpPr/>
          <p:nvPr/>
        </p:nvSpPr>
        <p:spPr>
          <a:xfrm>
            <a:off x="1371600" y="786824"/>
            <a:ext cx="6400800" cy="584776"/>
          </a:xfrm>
          <a:prstGeom prst="rect">
            <a:avLst/>
          </a:prstGeom>
        </p:spPr>
        <p:txBody>
          <a:bodyPr wrap="square">
            <a:spAutoFit/>
          </a:bodyPr>
          <a:lstStyle/>
          <a:p>
            <a:pPr algn="ctr"/>
            <a:r>
              <a:rPr lang="en-US" sz="3200" u="sng" dirty="0"/>
              <a:t>Updated Milestone and Schedule (2)</a:t>
            </a:r>
          </a:p>
        </p:txBody>
      </p:sp>
      <p:cxnSp>
        <p:nvCxnSpPr>
          <p:cNvPr id="9" name="Straight Connector 9"/>
          <p:cNvCxnSpPr>
            <a:cxnSpLocks/>
          </p:cNvCxnSpPr>
          <p:nvPr/>
        </p:nvCxnSpPr>
        <p:spPr bwMode="auto">
          <a:xfrm>
            <a:off x="419100" y="609600"/>
            <a:ext cx="86360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3" name="Table 12"/>
          <p:cNvGraphicFramePr>
            <a:graphicFrameLocks noGrp="1"/>
          </p:cNvGraphicFramePr>
          <p:nvPr>
            <p:extLst>
              <p:ext uri="{D42A27DB-BD31-4B8C-83A1-F6EECF244321}">
                <p14:modId xmlns:p14="http://schemas.microsoft.com/office/powerpoint/2010/main" val="4204052483"/>
              </p:ext>
            </p:extLst>
          </p:nvPr>
        </p:nvGraphicFramePr>
        <p:xfrm>
          <a:off x="76199" y="1473200"/>
          <a:ext cx="9002484" cy="4683760"/>
        </p:xfrm>
        <a:graphic>
          <a:graphicData uri="http://schemas.openxmlformats.org/drawingml/2006/table">
            <a:tbl>
              <a:tblPr firstRow="1" bandRow="1">
                <a:tableStyleId>{5940675A-B579-460E-94D1-54222C63F5DA}</a:tableStyleId>
              </a:tblPr>
              <a:tblGrid>
                <a:gridCol w="772885">
                  <a:extLst>
                    <a:ext uri="{9D8B030D-6E8A-4147-A177-3AD203B41FA5}">
                      <a16:colId xmlns="" xmlns:a16="http://schemas.microsoft.com/office/drawing/2014/main" val="20000"/>
                    </a:ext>
                  </a:extLst>
                </a:gridCol>
                <a:gridCol w="2754086">
                  <a:extLst>
                    <a:ext uri="{9D8B030D-6E8A-4147-A177-3AD203B41FA5}">
                      <a16:colId xmlns="" xmlns:a16="http://schemas.microsoft.com/office/drawing/2014/main" val="20001"/>
                    </a:ext>
                  </a:extLst>
                </a:gridCol>
                <a:gridCol w="2732314">
                  <a:extLst>
                    <a:ext uri="{9D8B030D-6E8A-4147-A177-3AD203B41FA5}">
                      <a16:colId xmlns="" xmlns:a16="http://schemas.microsoft.com/office/drawing/2014/main" val="20002"/>
                    </a:ext>
                  </a:extLst>
                </a:gridCol>
                <a:gridCol w="2743199">
                  <a:extLst>
                    <a:ext uri="{9D8B030D-6E8A-4147-A177-3AD203B41FA5}">
                      <a16:colId xmlns="" xmlns:a16="http://schemas.microsoft.com/office/drawing/2014/main" val="20003"/>
                    </a:ext>
                  </a:extLst>
                </a:gridCol>
              </a:tblGrid>
              <a:tr h="370840">
                <a:tc gridSpan="4">
                  <a:txBody>
                    <a:bodyPr/>
                    <a:lstStyle/>
                    <a:p>
                      <a:pPr algn="ctr"/>
                      <a:r>
                        <a:rPr lang="en-US" sz="1600" b="1" dirty="0"/>
                        <a:t>2018</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strike="noStrike" baseline="0" dirty="0">
                          <a:solidFill>
                            <a:schemeClr val="accent1"/>
                          </a:solidFill>
                        </a:rPr>
                        <a:t>LB1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rgbClr val="008000"/>
                          </a:solidFill>
                        </a:rPr>
                        <a:t>Release LB D1</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strike="noStrike" baseline="0" dirty="0">
                          <a:solidFill>
                            <a:srgbClr val="008000"/>
                          </a:solidFill>
                        </a:rPr>
                        <a:t>Request for </a:t>
                      </a:r>
                      <a:r>
                        <a:rPr lang="en-US" altLang="ja-JP" sz="1600" strike="noStrike" baseline="0" dirty="0" err="1">
                          <a:solidFill>
                            <a:srgbClr val="008000"/>
                          </a:solidFill>
                        </a:rPr>
                        <a:t>Recirc</a:t>
                      </a:r>
                      <a:r>
                        <a:rPr lang="en-US" altLang="ja-JP" sz="1600" strike="noStrike" baseline="0" dirty="0">
                          <a:solidFill>
                            <a:srgbClr val="008000"/>
                          </a:solidFill>
                        </a:rPr>
                        <a:t> Ballot 1 for D1</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LB D1 comment resolution</a:t>
                      </a:r>
                      <a:endParaRPr lang="en-US" altLang="ja-JP" sz="1600" strike="noStrike" baseline="0" dirty="0">
                        <a:solidFill>
                          <a:srgbClr val="FF0000"/>
                        </a:solidFill>
                      </a:endParaRPr>
                    </a:p>
                  </a:txBody>
                  <a:tcPr>
                    <a:solidFill>
                      <a:schemeClr val="bg1">
                        <a:lumMod val="95000"/>
                      </a:schemeClr>
                    </a:solidFill>
                  </a:tcPr>
                </a:tc>
                <a:extLst>
                  <a:ext uri="{0D108BD9-81ED-4DB2-BD59-A6C34878D82A}">
                    <a16:rowId xmlns=""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600" b="1" dirty="0"/>
                        <a:t>April</a:t>
                      </a:r>
                    </a:p>
                  </a:txBody>
                  <a:tcPr>
                    <a:solidFill>
                      <a:srgbClr val="FFFFCC"/>
                    </a:solidFill>
                  </a:tcPr>
                </a:tc>
                <a:tc>
                  <a:txBody>
                    <a:bodyPr/>
                    <a:lstStyle/>
                    <a:p>
                      <a:pPr algn="ctr"/>
                      <a:r>
                        <a:rPr lang="en-US" sz="1600" b="1" dirty="0"/>
                        <a:t>May</a:t>
                      </a:r>
                    </a:p>
                  </a:txBody>
                  <a:tcPr>
                    <a:solidFill>
                      <a:srgbClr val="FFFFCC"/>
                    </a:solidFill>
                  </a:tcPr>
                </a:tc>
                <a:tc>
                  <a:txBody>
                    <a:bodyPr/>
                    <a:lstStyle/>
                    <a:p>
                      <a:pPr algn="ctr"/>
                      <a:r>
                        <a:rPr lang="en-US" sz="1600" b="1" dirty="0"/>
                        <a:t>June</a:t>
                      </a:r>
                    </a:p>
                  </a:txBody>
                  <a:tcPr>
                    <a:solidFill>
                      <a:srgbClr val="FFFFCC"/>
                    </a:solidFill>
                  </a:tcPr>
                </a:tc>
                <a:extLst>
                  <a:ext uri="{0D108BD9-81ED-4DB2-BD59-A6C34878D82A}">
                    <a16:rowId xmlns="" xmlns:a16="http://schemas.microsoft.com/office/drawing/2014/main" val="10003"/>
                  </a:ext>
                </a:extLst>
              </a:tr>
              <a:tr h="60452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LB D2</a:t>
                      </a:r>
                      <a:endParaRPr lang="en-US" altLang="ko-KR" sz="1600" strike="sngStrike" dirty="0">
                        <a:solidFill>
                          <a:srgbClr val="FF0000"/>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LB D2 </a:t>
                      </a:r>
                      <a:r>
                        <a:rPr lang="en-US" altLang="ko-KR" sz="1600" baseline="0" dirty="0">
                          <a:solidFill>
                            <a:schemeClr val="accent1"/>
                          </a:solidFill>
                        </a:rPr>
                        <a:t>comment resolution</a:t>
                      </a:r>
                    </a:p>
                  </a:txBody>
                  <a:tcPr>
                    <a:solidFill>
                      <a:srgbClr val="FFFFCC"/>
                    </a:solidFill>
                  </a:tcPr>
                </a:tc>
                <a:tc>
                  <a:txBody>
                    <a:bodyPr/>
                    <a:lstStyle/>
                    <a:p>
                      <a:pPr marL="0" indent="0">
                        <a:buFont typeface="Arial" panose="020B0604020202020204" pitchFamily="34" charset="0"/>
                        <a:buNone/>
                      </a:pPr>
                      <a:endParaRPr lang="en-US" altLang="ja-JP" sz="1600" dirty="0">
                        <a:solidFill>
                          <a:schemeClr val="accent1"/>
                        </a:solidFill>
                      </a:endParaRPr>
                    </a:p>
                  </a:txBody>
                  <a:tcPr>
                    <a:solidFill>
                      <a:srgbClr val="FFFFCC"/>
                    </a:solidFill>
                  </a:tcPr>
                </a:tc>
                <a:extLst>
                  <a:ext uri="{0D108BD9-81ED-4DB2-BD59-A6C34878D82A}">
                    <a16:rowId xmlns=""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ja-JP" sz="1600" dirty="0">
                          <a:solidFill>
                            <a:schemeClr val="accent1"/>
                          </a:solidFill>
                        </a:rPr>
                        <a:t>Release SB D2a</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ko-KR" sz="1600" dirty="0">
                        <a:solidFill>
                          <a:schemeClr val="accent1"/>
                        </a:solidFill>
                      </a:endParaRPr>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dirty="0">
                          <a:solidFill>
                            <a:schemeClr val="accent1"/>
                          </a:solidFill>
                        </a:rPr>
                        <a:t>SB</a:t>
                      </a:r>
                      <a:r>
                        <a:rPr lang="en-US" altLang="ko-KR" sz="1600" baseline="0" dirty="0">
                          <a:solidFill>
                            <a:schemeClr val="accent1"/>
                          </a:solidFill>
                        </a:rPr>
                        <a:t> D2a</a:t>
                      </a:r>
                      <a:r>
                        <a:rPr lang="en-US" altLang="ko-KR" sz="1600" dirty="0">
                          <a:solidFill>
                            <a:schemeClr val="accent1"/>
                          </a:solidFill>
                        </a:rPr>
                        <a:t>  comment resolution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accent1"/>
                        </a:solidFill>
                      </a:endParaRPr>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rgbClr val="FF0000"/>
                          </a:solidFill>
                        </a:rPr>
                        <a:t>SB</a:t>
                      </a:r>
                      <a:r>
                        <a:rPr lang="en-US" altLang="ko-KR" sz="1600" baseline="0" dirty="0">
                          <a:solidFill>
                            <a:srgbClr val="FF0000"/>
                          </a:solidFill>
                        </a:rPr>
                        <a:t> Recirculation</a:t>
                      </a:r>
                      <a:endParaRPr lang="en-US" altLang="ko-KR" sz="1600" dirty="0">
                        <a:solidFill>
                          <a:srgbClr val="FF0000"/>
                        </a:solidFill>
                      </a:endParaRPr>
                    </a:p>
                  </a:txBody>
                  <a:tcPr>
                    <a:solidFill>
                      <a:schemeClr val="bg1">
                        <a:lumMod val="95000"/>
                      </a:schemeClr>
                    </a:solidFill>
                  </a:tcPr>
                </a:tc>
                <a:extLst>
                  <a:ext uri="{0D108BD9-81ED-4DB2-BD59-A6C34878D82A}">
                    <a16:rowId xmlns=""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 xmlns:a16="http://schemas.microsoft.com/office/drawing/2014/main" val="10007"/>
                  </a:ext>
                </a:extLst>
              </a:tr>
              <a:tr h="370840">
                <a:tc>
                  <a:txBody>
                    <a:bodyPr/>
                    <a:lstStyle/>
                    <a:p>
                      <a:endParaRPr lang="en-US" sz="1600"/>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dirty="0">
                          <a:solidFill>
                            <a:srgbClr val="FF0000"/>
                          </a:solidFill>
                        </a:rPr>
                        <a:t>SB</a:t>
                      </a:r>
                      <a:r>
                        <a:rPr lang="en-US" altLang="ko-KR" sz="1600" baseline="0" dirty="0">
                          <a:solidFill>
                            <a:srgbClr val="FF0000"/>
                          </a:solidFill>
                        </a:rPr>
                        <a:t> D3</a:t>
                      </a:r>
                      <a:r>
                        <a:rPr lang="en-US" altLang="ko-KR" sz="1600" dirty="0">
                          <a:solidFill>
                            <a:srgbClr val="FF0000"/>
                          </a:solidFill>
                        </a:rPr>
                        <a:t>  comment resolution</a:t>
                      </a: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ko-KR" sz="1600" dirty="0">
                          <a:solidFill>
                            <a:srgbClr val="FF0000"/>
                          </a:solidFill>
                        </a:rPr>
                        <a:t>SA review or SB</a:t>
                      </a:r>
                      <a:r>
                        <a:rPr lang="en-US" altLang="ko-KR" sz="1600" baseline="0" dirty="0">
                          <a:solidFill>
                            <a:srgbClr val="FF0000"/>
                          </a:solidFill>
                        </a:rPr>
                        <a:t> Recirculation</a:t>
                      </a:r>
                      <a:endParaRPr lang="en-US" altLang="ko-KR" sz="1600" dirty="0">
                        <a:solidFill>
                          <a:srgbClr val="FF0000"/>
                        </a:solidFill>
                      </a:endParaRP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dirty="0">
                          <a:solidFill>
                            <a:schemeClr val="accent1"/>
                          </a:solidFill>
                        </a:rPr>
                        <a:t> </a:t>
                      </a:r>
                      <a:r>
                        <a:rPr lang="en-US" altLang="ko-KR" sz="1600" dirty="0" err="1">
                          <a:solidFill>
                            <a:schemeClr val="accent1"/>
                          </a:solidFill>
                        </a:rPr>
                        <a:t>RevCom</a:t>
                      </a:r>
                      <a:endParaRPr lang="en-US" altLang="ko-KR" sz="1600" dirty="0">
                        <a:solidFill>
                          <a:schemeClr val="accent1"/>
                        </a:solidFill>
                      </a:endParaRPr>
                    </a:p>
                  </a:txBody>
                  <a:tcPr>
                    <a:solidFill>
                      <a:srgbClr val="FFFFCC"/>
                    </a:solidFill>
                  </a:tcPr>
                </a:tc>
                <a:extLst>
                  <a:ext uri="{0D108BD9-81ED-4DB2-BD59-A6C34878D82A}">
                    <a16:rowId xmlns="" xmlns:a16="http://schemas.microsoft.com/office/drawing/2014/main" val="10008"/>
                  </a:ext>
                </a:extLst>
              </a:tr>
            </a:tbl>
          </a:graphicData>
        </a:graphic>
      </p:graphicFrame>
      <p:sp>
        <p:nvSpPr>
          <p:cNvPr id="11" name="Footer Placeholder 2">
            <a:extLst>
              <a:ext uri="{FF2B5EF4-FFF2-40B4-BE49-F238E27FC236}">
                <a16:creationId xmlns="" xmlns:a16="http://schemas.microsoft.com/office/drawing/2014/main" id="{D4BC95DB-52A9-4363-BD39-0728A541D4A4}"/>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Nov. 2018</a:t>
            </a:r>
          </a:p>
        </p:txBody>
      </p: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extLst>
      <p:ext uri="{BB962C8B-B14F-4D97-AF65-F5344CB8AC3E}">
        <p14:creationId xmlns:p14="http://schemas.microsoft.com/office/powerpoint/2010/main" val="2783482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5"/>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November 2018</a:t>
            </a:r>
          </a:p>
        </p:txBody>
      </p:sp>
      <p:sp>
        <p:nvSpPr>
          <p:cNvPr id="7171" name="Footer Placeholder 6"/>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Wi-SUN Alliance</a:t>
            </a:r>
          </a:p>
        </p:txBody>
      </p:sp>
      <p:sp>
        <p:nvSpPr>
          <p:cNvPr id="7172" name="Slide Number Placeholder 7"/>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5A265F72-EDBC-4F1B-B408-4167E90A375A}" type="slidenum">
              <a:rPr lang="en-US" sz="1200" smtClean="0"/>
              <a:pPr>
                <a:defRPr/>
              </a:pPr>
              <a:t>5</a:t>
            </a:fld>
            <a:endParaRPr lang="en-US" sz="1200" smtClean="0"/>
          </a:p>
        </p:txBody>
      </p:sp>
      <p:sp>
        <p:nvSpPr>
          <p:cNvPr id="7173" name="Rectangle 2"/>
          <p:cNvSpPr>
            <a:spLocks noGrp="1" noChangeArrowheads="1"/>
          </p:cNvSpPr>
          <p:nvPr>
            <p:ph type="title"/>
          </p:nvPr>
        </p:nvSpPr>
        <p:spPr/>
        <p:txBody>
          <a:bodyPr/>
          <a:lstStyle/>
          <a:p>
            <a:pPr>
              <a:defRPr/>
            </a:pPr>
            <a:r>
              <a:rPr lang="en-US" sz="3200" dirty="0" smtClean="0"/>
              <a:t>Bangkok </a:t>
            </a:r>
            <a:r>
              <a:rPr lang="en-US" sz="3200" dirty="0"/>
              <a:t>Session Objectives</a:t>
            </a:r>
            <a:br>
              <a:rPr lang="en-US" sz="3200" dirty="0"/>
            </a:br>
            <a:r>
              <a:rPr lang="en-US" sz="3200" dirty="0" smtClean="0"/>
              <a:t>November 11-16, 2018</a:t>
            </a:r>
            <a:endParaRPr lang="en-US" sz="3200" dirty="0"/>
          </a:p>
        </p:txBody>
      </p:sp>
      <p:sp>
        <p:nvSpPr>
          <p:cNvPr id="7174" name="Rectangle 4"/>
          <p:cNvSpPr>
            <a:spLocks noChangeArrowheads="1"/>
          </p:cNvSpPr>
          <p:nvPr/>
        </p:nvSpPr>
        <p:spPr bwMode="auto">
          <a:xfrm>
            <a:off x="990600" y="1752600"/>
            <a:ext cx="7696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990600" lvl="1" indent="-533400" fontAlgn="b">
              <a:spcBef>
                <a:spcPct val="20000"/>
              </a:spcBef>
              <a:buFontTx/>
              <a:buAutoNum type="arabicPeriod"/>
              <a:defRPr/>
            </a:pPr>
            <a:endParaRPr lang="en-US" sz="2400">
              <a:solidFill>
                <a:srgbClr val="000000"/>
              </a:solidFill>
              <a:latin typeface="Arial Rounded MT Bold" charset="0"/>
              <a:ea typeface="ＭＳ Ｐゴシック" charset="0"/>
              <a:cs typeface="Arial" charset="0"/>
            </a:endParaRPr>
          </a:p>
          <a:p>
            <a:pPr marL="609600" indent="-609600" fontAlgn="b">
              <a:spcBef>
                <a:spcPct val="20000"/>
              </a:spcBef>
              <a:defRPr/>
            </a:pPr>
            <a:endParaRPr lang="en-US" sz="2400">
              <a:latin typeface="Arial Rounded MT Bold" charset="0"/>
              <a:ea typeface="ＭＳ Ｐゴシック" charset="0"/>
              <a:cs typeface="Arial" charset="0"/>
            </a:endParaRPr>
          </a:p>
        </p:txBody>
      </p:sp>
      <p:sp>
        <p:nvSpPr>
          <p:cNvPr id="2" name="Text Placeholder 1"/>
          <p:cNvSpPr>
            <a:spLocks noGrp="1"/>
          </p:cNvSpPr>
          <p:nvPr>
            <p:ph type="body" sz="half" idx="1"/>
          </p:nvPr>
        </p:nvSpPr>
        <p:spPr>
          <a:xfrm>
            <a:off x="685800" y="1741488"/>
            <a:ext cx="8077200" cy="4114800"/>
          </a:xfrm>
        </p:spPr>
        <p:txBody>
          <a:bodyPr/>
          <a:lstStyle/>
          <a:p>
            <a:pPr marL="0" indent="0" fontAlgn="b">
              <a:lnSpc>
                <a:spcPct val="80000"/>
              </a:lnSpc>
              <a:buFontTx/>
              <a:buNone/>
              <a:defRPr/>
            </a:pPr>
            <a:endParaRPr lang="en-US" sz="2200" dirty="0">
              <a:solidFill>
                <a:srgbClr val="000000"/>
              </a:solidFill>
              <a:latin typeface="Arial Rounded MT Bold" pitchFamily="34" charset="0"/>
              <a:ea typeface="ＭＳ Ｐゴシック" pitchFamily="34" charset="-128"/>
              <a:cs typeface="Times New Roman" pitchFamily="18" charset="0"/>
            </a:endParaRPr>
          </a:p>
          <a:p>
            <a:pPr marL="0" indent="0" fontAlgn="b">
              <a:lnSpc>
                <a:spcPct val="80000"/>
              </a:lnSpc>
              <a:buFontTx/>
              <a:buNone/>
              <a:defRPr/>
            </a:pPr>
            <a:r>
              <a:rPr lang="en-US" sz="2200" dirty="0" smtClean="0">
                <a:latin typeface="Arial Rounded MT Bold" pitchFamily="34" charset="0"/>
                <a:ea typeface="ＭＳ Ｐゴシック" pitchFamily="34" charset="-128"/>
                <a:cs typeface="Times New Roman" pitchFamily="18" charset="0"/>
              </a:rPr>
              <a:t>TASK GROUP 12 -15.4 Upper Layer Interface (ULI)</a:t>
            </a:r>
          </a:p>
          <a:p>
            <a:pPr marL="742950" lvl="2" indent="-400050" fontAlgn="b">
              <a:spcBef>
                <a:spcPct val="0"/>
              </a:spcBef>
              <a:spcAft>
                <a:spcPts val="300"/>
              </a:spcAft>
              <a:buFontTx/>
              <a:buAutoNum type="arabicPeriod"/>
              <a:defRPr/>
            </a:pPr>
            <a:r>
              <a:rPr lang="en-US" sz="2200" dirty="0" smtClean="0">
                <a:solidFill>
                  <a:srgbClr val="000000"/>
                </a:solidFill>
                <a:latin typeface="Arial Rounded MT Bold" pitchFamily="34" charset="0"/>
                <a:ea typeface="ＭＳ Ｐゴシック" pitchFamily="34" charset="-128"/>
                <a:cs typeface="Arial" pitchFamily="34" charset="0"/>
              </a:rPr>
              <a:t>continue work on architecture/content</a:t>
            </a:r>
            <a:endParaRPr lang="en-US" sz="2200" dirty="0">
              <a:solidFill>
                <a:srgbClr val="000000"/>
              </a:solidFill>
              <a:latin typeface="Arial Rounded MT Bold" pitchFamily="34" charset="0"/>
              <a:ea typeface="ＭＳ Ｐゴシック" pitchFamily="34" charset="-128"/>
              <a:cs typeface="Arial" pitchFamily="34" charset="0"/>
            </a:endParaRPr>
          </a:p>
          <a:p>
            <a:pPr marL="742950" lvl="2" indent="-400050" fontAlgn="b">
              <a:spcBef>
                <a:spcPct val="0"/>
              </a:spcBef>
              <a:spcAft>
                <a:spcPts val="300"/>
              </a:spcAft>
              <a:buFontTx/>
              <a:buAutoNum type="arabicPeriod"/>
              <a:defRPr/>
            </a:pPr>
            <a:r>
              <a:rPr lang="en-US" sz="2200" dirty="0" smtClean="0">
                <a:solidFill>
                  <a:srgbClr val="000000"/>
                </a:solidFill>
                <a:latin typeface="Arial Rounded MT Bold" pitchFamily="34" charset="0"/>
                <a:ea typeface="ＭＳ Ｐゴシック" pitchFamily="34" charset="-128"/>
                <a:cs typeface="Arial" pitchFamily="34" charset="0"/>
              </a:rPr>
              <a:t>Update </a:t>
            </a:r>
            <a:r>
              <a:rPr lang="en-US" sz="2200" dirty="0">
                <a:solidFill>
                  <a:srgbClr val="000000"/>
                </a:solidFill>
                <a:latin typeface="Arial Rounded MT Bold" pitchFamily="34" charset="0"/>
                <a:ea typeface="ＭＳ Ｐゴシック" pitchFamily="34" charset="-128"/>
                <a:cs typeface="Arial" pitchFamily="34" charset="0"/>
              </a:rPr>
              <a:t>Project </a:t>
            </a:r>
            <a:r>
              <a:rPr lang="en-US" sz="2200" dirty="0" smtClean="0">
                <a:solidFill>
                  <a:srgbClr val="000000"/>
                </a:solidFill>
                <a:latin typeface="Arial Rounded MT Bold" pitchFamily="34" charset="0"/>
                <a:ea typeface="ＭＳ Ｐゴシック" pitchFamily="34" charset="-128"/>
                <a:cs typeface="Arial" pitchFamily="34" charset="0"/>
              </a:rPr>
              <a:t>Plan/Timeline</a:t>
            </a:r>
          </a:p>
          <a:p>
            <a:pPr marL="742950" lvl="2" indent="-400050" fontAlgn="b">
              <a:spcBef>
                <a:spcPct val="0"/>
              </a:spcBef>
              <a:spcAft>
                <a:spcPts val="300"/>
              </a:spcAft>
              <a:buFontTx/>
              <a:buAutoNum type="arabicPeriod"/>
              <a:defRPr/>
            </a:pPr>
            <a:endParaRPr lang="en-US" sz="2200" dirty="0" smtClean="0">
              <a:solidFill>
                <a:srgbClr val="000000"/>
              </a:solidFill>
              <a:latin typeface="Arial Rounded MT Bold" pitchFamily="34" charset="0"/>
              <a:ea typeface="ＭＳ Ｐゴシック" pitchFamily="34" charset="-128"/>
              <a:cs typeface="Arial" pitchFamily="34" charset="0"/>
            </a:endParaRPr>
          </a:p>
          <a:p>
            <a:pPr marL="0" indent="0" fontAlgn="b">
              <a:lnSpc>
                <a:spcPct val="80000"/>
              </a:lnSpc>
              <a:buFontTx/>
              <a:buNone/>
              <a:defRPr/>
            </a:pPr>
            <a:r>
              <a:rPr lang="en-US" sz="2200" dirty="0">
                <a:latin typeface="Arial Rounded MT Bold" pitchFamily="34" charset="0"/>
                <a:ea typeface="ＭＳ Ｐゴシック" pitchFamily="34" charset="-128"/>
                <a:cs typeface="Times New Roman" pitchFamily="18" charset="0"/>
              </a:rPr>
              <a:t>TASK GROUP </a:t>
            </a:r>
            <a:r>
              <a:rPr lang="en-US" sz="2200" dirty="0" smtClean="0">
                <a:latin typeface="Arial Rounded MT Bold" pitchFamily="34" charset="0"/>
                <a:ea typeface="ＭＳ Ｐゴシック" pitchFamily="34" charset="-128"/>
                <a:cs typeface="Times New Roman" pitchFamily="18" charset="0"/>
              </a:rPr>
              <a:t>13 –Multi Gigabit/sec OWC</a:t>
            </a:r>
            <a:endParaRPr lang="en-US" sz="2200" dirty="0">
              <a:latin typeface="Arial Rounded MT Bold" pitchFamily="34" charset="0"/>
              <a:ea typeface="ＭＳ Ｐゴシック" pitchFamily="34" charset="-128"/>
              <a:cs typeface="Times New Roman" pitchFamily="18" charset="0"/>
            </a:endParaRPr>
          </a:p>
          <a:p>
            <a:pPr marL="742950" lvl="2" indent="-400050" fontAlgn="b">
              <a:spcBef>
                <a:spcPct val="0"/>
              </a:spcBef>
              <a:spcAft>
                <a:spcPts val="300"/>
              </a:spcAft>
              <a:buFontTx/>
              <a:buAutoNum type="arabicPeriod"/>
              <a:defRPr/>
            </a:pPr>
            <a:r>
              <a:rPr lang="en-US" sz="2200" dirty="0" smtClean="0">
                <a:solidFill>
                  <a:srgbClr val="000000"/>
                </a:solidFill>
                <a:latin typeface="Arial Rounded MT Bold" pitchFamily="34" charset="0"/>
                <a:ea typeface="ＭＳ Ｐゴシック" pitchFamily="34" charset="-128"/>
                <a:cs typeface="Arial" pitchFamily="34" charset="0"/>
              </a:rPr>
              <a:t>Continue work on </a:t>
            </a:r>
            <a:r>
              <a:rPr lang="en-US" sz="2200" dirty="0" err="1" smtClean="0">
                <a:solidFill>
                  <a:srgbClr val="000000"/>
                </a:solidFill>
                <a:latin typeface="Arial Rounded MT Bold" pitchFamily="34" charset="0"/>
                <a:ea typeface="ＭＳ Ｐゴシック" pitchFamily="34" charset="-128"/>
                <a:cs typeface="Arial" pitchFamily="34" charset="0"/>
              </a:rPr>
              <a:t>ballotable</a:t>
            </a:r>
            <a:r>
              <a:rPr lang="en-US" sz="2200" dirty="0" smtClean="0">
                <a:solidFill>
                  <a:srgbClr val="000000"/>
                </a:solidFill>
                <a:latin typeface="Arial Rounded MT Bold" pitchFamily="34" charset="0"/>
                <a:ea typeface="ＭＳ Ｐゴシック" pitchFamily="34" charset="-128"/>
                <a:cs typeface="Arial" pitchFamily="34" charset="0"/>
              </a:rPr>
              <a:t> draft</a:t>
            </a:r>
            <a:endParaRPr lang="en-US" sz="2200" dirty="0">
              <a:solidFill>
                <a:srgbClr val="000000"/>
              </a:solidFill>
              <a:latin typeface="Arial Rounded MT Bold" pitchFamily="34" charset="0"/>
              <a:ea typeface="ＭＳ Ｐゴシック" pitchFamily="34" charset="-128"/>
              <a:cs typeface="Arial" pitchFamily="34" charset="0"/>
            </a:endParaRPr>
          </a:p>
          <a:p>
            <a:pPr marL="742950" lvl="2" indent="-400050" fontAlgn="b">
              <a:spcBef>
                <a:spcPct val="0"/>
              </a:spcBef>
              <a:spcAft>
                <a:spcPts val="300"/>
              </a:spcAft>
              <a:buFontTx/>
              <a:buAutoNum type="arabicPeriod"/>
              <a:defRPr/>
            </a:pPr>
            <a:r>
              <a:rPr lang="en-US" sz="2200" dirty="0">
                <a:solidFill>
                  <a:srgbClr val="000000"/>
                </a:solidFill>
                <a:latin typeface="Arial Rounded MT Bold" pitchFamily="34" charset="0"/>
                <a:ea typeface="ＭＳ Ｐゴシック" pitchFamily="34" charset="-128"/>
                <a:cs typeface="Arial" pitchFamily="34" charset="0"/>
              </a:rPr>
              <a:t>Update Project Plan/Timeline</a:t>
            </a:r>
          </a:p>
          <a:p>
            <a:pPr marL="742950" lvl="2" indent="-400050" fontAlgn="b">
              <a:spcBef>
                <a:spcPct val="0"/>
              </a:spcBef>
              <a:spcAft>
                <a:spcPts val="300"/>
              </a:spcAft>
              <a:buFontTx/>
              <a:buAutoNum type="arabicPeriod"/>
              <a:defRPr/>
            </a:pPr>
            <a:endParaRPr lang="en-US" sz="2200" dirty="0">
              <a:solidFill>
                <a:srgbClr val="000000"/>
              </a:solidFill>
              <a:latin typeface="Arial Rounded MT Bold" pitchFamily="34" charset="0"/>
              <a:ea typeface="ＭＳ Ｐゴシック" pitchFamily="34" charset="-128"/>
              <a:cs typeface="Arial" pitchFamily="34" charset="0"/>
            </a:endParaRPr>
          </a:p>
          <a:p>
            <a:pPr marL="0" lvl="1" indent="0" fontAlgn="b">
              <a:buFontTx/>
              <a:buAutoNum type="arabicPeriod"/>
              <a:defRPr/>
            </a:pPr>
            <a:endParaRPr lang="en-US" sz="800" dirty="0" smtClean="0">
              <a:solidFill>
                <a:srgbClr val="000000"/>
              </a:solidFill>
              <a:latin typeface="Arial Rounded MT Bold" pitchFamily="34" charset="0"/>
              <a:ea typeface="ＭＳ Ｐゴシック" pitchFamily="34" charset="-128"/>
              <a:cs typeface="Arial" pitchFamily="34" charset="0"/>
            </a:endParaRPr>
          </a:p>
          <a:p>
            <a:pPr marL="0" lvl="1" indent="0" fontAlgn="b">
              <a:spcBef>
                <a:spcPct val="0"/>
              </a:spcBef>
              <a:buFontTx/>
              <a:buNone/>
              <a:defRPr/>
            </a:pPr>
            <a:endParaRPr lang="en-US" sz="2200" dirty="0" smtClean="0">
              <a:latin typeface="Arial Rounded MT Bold" pitchFamily="34" charset="0"/>
              <a:ea typeface="ＭＳ Ｐゴシック" pitchFamily="34" charset="-128"/>
              <a:cs typeface="Arial"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3206211043"/>
              </p:ext>
            </p:extLst>
          </p:nvPr>
        </p:nvGraphicFramePr>
        <p:xfrm>
          <a:off x="76199" y="1564640"/>
          <a:ext cx="9002484" cy="3870960"/>
        </p:xfrm>
        <a:graphic>
          <a:graphicData uri="http://schemas.openxmlformats.org/drawingml/2006/table">
            <a:tbl>
              <a:tblPr firstRow="1" bandRow="1">
                <a:tableStyleId>{5940675A-B579-460E-94D1-54222C63F5DA}</a:tableStyleId>
              </a:tblPr>
              <a:tblGrid>
                <a:gridCol w="772885">
                  <a:extLst>
                    <a:ext uri="{9D8B030D-6E8A-4147-A177-3AD203B41FA5}">
                      <a16:colId xmlns="" xmlns:a16="http://schemas.microsoft.com/office/drawing/2014/main" val="20000"/>
                    </a:ext>
                  </a:extLst>
                </a:gridCol>
                <a:gridCol w="2754086">
                  <a:extLst>
                    <a:ext uri="{9D8B030D-6E8A-4147-A177-3AD203B41FA5}">
                      <a16:colId xmlns="" xmlns:a16="http://schemas.microsoft.com/office/drawing/2014/main" val="20001"/>
                    </a:ext>
                  </a:extLst>
                </a:gridCol>
                <a:gridCol w="2732314">
                  <a:extLst>
                    <a:ext uri="{9D8B030D-6E8A-4147-A177-3AD203B41FA5}">
                      <a16:colId xmlns="" xmlns:a16="http://schemas.microsoft.com/office/drawing/2014/main" val="20002"/>
                    </a:ext>
                  </a:extLst>
                </a:gridCol>
                <a:gridCol w="2743199">
                  <a:extLst>
                    <a:ext uri="{9D8B030D-6E8A-4147-A177-3AD203B41FA5}">
                      <a16:colId xmlns="" xmlns:a16="http://schemas.microsoft.com/office/drawing/2014/main" val="20003"/>
                    </a:ext>
                  </a:extLst>
                </a:gridCol>
              </a:tblGrid>
              <a:tr h="304800">
                <a:tc gridSpan="4">
                  <a:txBody>
                    <a:bodyPr/>
                    <a:lstStyle/>
                    <a:p>
                      <a:pPr algn="ctr"/>
                      <a:r>
                        <a:rPr lang="en-US" sz="1600" b="1" dirty="0"/>
                        <a:t>2019</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0" indent="0">
                        <a:buFont typeface="Arial" panose="020B0604020202020204" pitchFamily="34" charset="0"/>
                        <a:buNone/>
                      </a:pPr>
                      <a:endParaRPr lang="en-US" sz="1400" strike="noStrike" dirty="0">
                        <a:solidFill>
                          <a:schemeClr val="accent1"/>
                        </a:solidFill>
                      </a:endParaRP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400" dirty="0">
                          <a:solidFill>
                            <a:schemeClr val="accent1"/>
                          </a:solidFill>
                        </a:rPr>
                        <a:t>Publish the standard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ko-KR" sz="1400" dirty="0">
                          <a:solidFill>
                            <a:schemeClr val="accent1"/>
                          </a:solidFill>
                        </a:rPr>
                        <a:t>     IEEE 802.15.7-2018</a:t>
                      </a:r>
                    </a:p>
                    <a:p>
                      <a:pPr marL="285750" indent="-285750">
                        <a:buFont typeface="Arial" panose="020B0604020202020204" pitchFamily="34" charset="0"/>
                        <a:buChar char="•"/>
                      </a:pPr>
                      <a:endParaRPr lang="en-US" sz="1400" strike="noStrike" dirty="0">
                        <a:solidFill>
                          <a:schemeClr val="accent1"/>
                        </a:solidFill>
                      </a:endParaRPr>
                    </a:p>
                  </a:txBody>
                  <a:tcPr>
                    <a:solidFill>
                      <a:schemeClr val="bg1">
                        <a:lumMod val="95000"/>
                      </a:schemeClr>
                    </a:solidFill>
                  </a:tcPr>
                </a:tc>
                <a:tc>
                  <a:txBody>
                    <a:bodyPr/>
                    <a:lstStyle/>
                    <a:p>
                      <a:pPr marL="285750" indent="-285750">
                        <a:buFont typeface="Arial" panose="020B0604020202020204" pitchFamily="34" charset="0"/>
                        <a:buChar char="•"/>
                      </a:pPr>
                      <a:endParaRPr lang="en-US" altLang="ko-KR" sz="1400" dirty="0">
                        <a:solidFill>
                          <a:schemeClr val="accent1"/>
                        </a:solidFill>
                      </a:endParaRPr>
                    </a:p>
                  </a:txBody>
                  <a:tcPr>
                    <a:solidFill>
                      <a:schemeClr val="bg1">
                        <a:lumMod val="95000"/>
                      </a:schemeClr>
                    </a:solidFill>
                  </a:tcPr>
                </a:tc>
                <a:extLst>
                  <a:ext uri="{0D108BD9-81ED-4DB2-BD59-A6C34878D82A}">
                    <a16:rowId xmlns=""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400" b="1" dirty="0"/>
                        <a:t>April</a:t>
                      </a:r>
                    </a:p>
                  </a:txBody>
                  <a:tcPr>
                    <a:solidFill>
                      <a:srgbClr val="FFFFCC"/>
                    </a:solidFill>
                  </a:tcPr>
                </a:tc>
                <a:tc>
                  <a:txBody>
                    <a:bodyPr/>
                    <a:lstStyle/>
                    <a:p>
                      <a:pPr algn="ctr"/>
                      <a:r>
                        <a:rPr lang="en-US" sz="1400" b="1" dirty="0"/>
                        <a:t>May</a:t>
                      </a:r>
                    </a:p>
                  </a:txBody>
                  <a:tcPr>
                    <a:solidFill>
                      <a:srgbClr val="FFFFCC"/>
                    </a:solidFill>
                  </a:tcPr>
                </a:tc>
                <a:tc>
                  <a:txBody>
                    <a:bodyPr/>
                    <a:lstStyle/>
                    <a:p>
                      <a:pPr algn="ctr"/>
                      <a:r>
                        <a:rPr lang="en-US" sz="1400" b="1" dirty="0"/>
                        <a:t>June</a:t>
                      </a:r>
                    </a:p>
                  </a:txBody>
                  <a:tcPr>
                    <a:solidFill>
                      <a:srgbClr val="FFFFCC"/>
                    </a:solidFill>
                  </a:tcPr>
                </a:tc>
                <a:extLst>
                  <a:ext uri="{0D108BD9-81ED-4DB2-BD59-A6C34878D82A}">
                    <a16:rowId xmlns="" xmlns:a16="http://schemas.microsoft.com/office/drawing/2014/main" val="10003"/>
                  </a:ext>
                </a:extLst>
              </a:tr>
              <a:tr h="370840">
                <a:tc>
                  <a:txBody>
                    <a:bodyPr/>
                    <a:lstStyle/>
                    <a:p>
                      <a:endParaRPr lang="en-US" sz="1600"/>
                    </a:p>
                  </a:txBody>
                  <a:tcPr>
                    <a:solidFill>
                      <a:srgbClr val="FFFFCC"/>
                    </a:solidFill>
                  </a:tcPr>
                </a:tc>
                <a:tc>
                  <a:txBody>
                    <a:bodyPr/>
                    <a:lstStyle/>
                    <a:p>
                      <a:pPr marL="0" indent="0">
                        <a:buFont typeface="Arial" panose="020B0604020202020204" pitchFamily="34" charset="0"/>
                        <a:buNone/>
                      </a:pPr>
                      <a:endParaRPr lang="en-US" altLang="ko-KR" sz="1400" strike="noStrike" baseline="0" dirty="0">
                        <a:solidFill>
                          <a:schemeClr val="accent1"/>
                        </a:solidFill>
                      </a:endParaRPr>
                    </a:p>
                  </a:txBody>
                  <a:tcPr>
                    <a:solidFill>
                      <a:srgbClr val="FFFFCC"/>
                    </a:solidFill>
                  </a:tcPr>
                </a:tc>
                <a:tc>
                  <a:txBody>
                    <a:bodyPr/>
                    <a:lstStyle/>
                    <a:p>
                      <a:pPr marL="0" indent="0">
                        <a:buFont typeface="Arial" panose="020B0604020202020204" pitchFamily="34" charset="0"/>
                        <a:buNone/>
                      </a:pPr>
                      <a:endParaRPr lang="en-US" altLang="ko-KR" sz="1400" strike="noStrike" baseline="0" dirty="0">
                        <a:solidFill>
                          <a:schemeClr val="accent1"/>
                        </a:solidFill>
                      </a:endParaRPr>
                    </a:p>
                  </a:txBody>
                  <a:tcPr>
                    <a:solidFill>
                      <a:srgbClr val="FFFFCC"/>
                    </a:solidFill>
                  </a:tcPr>
                </a:tc>
                <a:tc>
                  <a:txBody>
                    <a:bodyPr/>
                    <a:lstStyle/>
                    <a:p>
                      <a:pPr marL="0" indent="0">
                        <a:buFont typeface="Arial" panose="020B0604020202020204" pitchFamily="34" charset="0"/>
                        <a:buNone/>
                      </a:pPr>
                      <a:endParaRPr lang="en-US" sz="1400" dirty="0">
                        <a:solidFill>
                          <a:srgbClr val="FF0000"/>
                        </a:solidFill>
                      </a:endParaRPr>
                    </a:p>
                  </a:txBody>
                  <a:tcPr>
                    <a:solidFill>
                      <a:srgbClr val="FFFFCC"/>
                    </a:solidFill>
                  </a:tcPr>
                </a:tc>
                <a:extLst>
                  <a:ext uri="{0D108BD9-81ED-4DB2-BD59-A6C34878D82A}">
                    <a16:rowId xmlns=""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0" indent="0">
                        <a:buFont typeface="Arial" panose="020B0604020202020204" pitchFamily="34" charset="0"/>
                        <a:buNone/>
                      </a:pPr>
                      <a:endParaRPr lang="en-US" altLang="ko-KR" sz="1600" baseline="0" dirty="0">
                        <a:solidFill>
                          <a:schemeClr val="accent1"/>
                        </a:solidFill>
                      </a:endParaRPr>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ko-KR" sz="1600" dirty="0">
                        <a:solidFill>
                          <a:schemeClr val="accent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a:solidFill>
                          <a:schemeClr val="accent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ko-KR" sz="1600" strike="noStrike" baseline="0" dirty="0">
                        <a:solidFill>
                          <a:schemeClr val="accent1"/>
                        </a:solidFill>
                      </a:endParaRPr>
                    </a:p>
                  </a:txBody>
                  <a:tcPr>
                    <a:solidFill>
                      <a:schemeClr val="bg1">
                        <a:lumMod val="95000"/>
                      </a:schemeClr>
                    </a:solidFill>
                  </a:tcPr>
                </a:tc>
                <a:extLst>
                  <a:ext uri="{0D108BD9-81ED-4DB2-BD59-A6C34878D82A}">
                    <a16:rowId xmlns=""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 xmlns:a16="http://schemas.microsoft.com/office/drawing/2014/main" val="10007"/>
                  </a:ext>
                </a:extLst>
              </a:tr>
              <a:tr h="370840">
                <a:tc>
                  <a:txBody>
                    <a:bodyPr/>
                    <a:lstStyle/>
                    <a:p>
                      <a:endParaRPr lang="en-US" sz="1600"/>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ko-KR" sz="1600" dirty="0">
                        <a:solidFill>
                          <a:schemeClr val="accent1"/>
                        </a:solidFill>
                      </a:endParaRPr>
                    </a:p>
                  </a:txBody>
                  <a:tcPr>
                    <a:solidFill>
                      <a:srgbClr val="FFFFCC"/>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ko-KR" sz="1600" baseline="0" dirty="0">
                        <a:solidFill>
                          <a:schemeClr val="tx1"/>
                        </a:solidFill>
                      </a:endParaRPr>
                    </a:p>
                  </a:txBody>
                  <a:tcPr>
                    <a:solidFill>
                      <a:srgbClr val="FFFFCC"/>
                    </a:solidFill>
                  </a:tcPr>
                </a:tc>
                <a:tc>
                  <a:txBody>
                    <a:bodyPr/>
                    <a:lstStyle/>
                    <a:p>
                      <a:pPr marL="0" indent="0">
                        <a:buFont typeface="Arial" panose="020B0604020202020204" pitchFamily="34" charset="0"/>
                        <a:buNone/>
                      </a:pPr>
                      <a:endParaRPr lang="en-US" sz="1600" dirty="0">
                        <a:solidFill>
                          <a:schemeClr val="accent1"/>
                        </a:solidFill>
                      </a:endParaRPr>
                    </a:p>
                  </a:txBody>
                  <a:tcPr>
                    <a:solidFill>
                      <a:srgbClr val="FFFFCC"/>
                    </a:solidFill>
                  </a:tcPr>
                </a:tc>
                <a:extLst>
                  <a:ext uri="{0D108BD9-81ED-4DB2-BD59-A6C34878D82A}">
                    <a16:rowId xmlns="" xmlns:a16="http://schemas.microsoft.com/office/drawing/2014/main" val="10008"/>
                  </a:ext>
                </a:extLst>
              </a:tr>
            </a:tbl>
          </a:graphicData>
        </a:graphic>
      </p:graphicFrame>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50</a:t>
            </a:fld>
            <a:endParaRPr lang="en-US" altLang="en-US"/>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
        <p:nvSpPr>
          <p:cNvPr id="14" name="Rectangle 13"/>
          <p:cNvSpPr/>
          <p:nvPr/>
        </p:nvSpPr>
        <p:spPr>
          <a:xfrm>
            <a:off x="1371600" y="762000"/>
            <a:ext cx="6172200" cy="584776"/>
          </a:xfrm>
          <a:prstGeom prst="rect">
            <a:avLst/>
          </a:prstGeom>
        </p:spPr>
        <p:txBody>
          <a:bodyPr wrap="square">
            <a:spAutoFit/>
          </a:bodyPr>
          <a:lstStyle/>
          <a:p>
            <a:r>
              <a:rPr lang="en-US" sz="3200" u="sng" dirty="0"/>
              <a:t>Updated Milestone and Schedule (1)</a:t>
            </a:r>
          </a:p>
        </p:txBody>
      </p:sp>
      <p:sp>
        <p:nvSpPr>
          <p:cNvPr id="15" name="Footer Placeholder 2">
            <a:extLst>
              <a:ext uri="{FF2B5EF4-FFF2-40B4-BE49-F238E27FC236}">
                <a16:creationId xmlns="" xmlns:a16="http://schemas.microsoft.com/office/drawing/2014/main" id="{F86B27F3-49A6-4AD2-9E96-4788430D7B39}"/>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13" name="Date Placeholder 1"/>
          <p:cNvSpPr>
            <a:spLocks noGrp="1"/>
          </p:cNvSpPr>
          <p:nvPr>
            <p:ph type="dt" sz="half" idx="10"/>
          </p:nvPr>
        </p:nvSpPr>
        <p:spPr>
          <a:xfrm>
            <a:off x="685800" y="378281"/>
            <a:ext cx="1600200" cy="215444"/>
          </a:xfrm>
        </p:spPr>
        <p:txBody>
          <a:bodyPr/>
          <a:lstStyle/>
          <a:p>
            <a:r>
              <a:rPr lang="en-US" altLang="en-US" dirty="0"/>
              <a:t>Nov. 2018</a:t>
            </a:r>
          </a:p>
        </p:txBody>
      </p:sp>
    </p:spTree>
    <p:extLst>
      <p:ext uri="{BB962C8B-B14F-4D97-AF65-F5344CB8AC3E}">
        <p14:creationId xmlns:p14="http://schemas.microsoft.com/office/powerpoint/2010/main" val="9880450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&lt;November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51</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TG10a (RMA)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Charlie Perkins</a:t>
            </a:r>
          </a:p>
          <a:p>
            <a:r>
              <a:rPr lang="en-US" sz="2000" dirty="0" smtClean="0"/>
              <a:t>Vice Chair	</a:t>
            </a:r>
            <a:r>
              <a:rPr lang="en-US" sz="2000" dirty="0" err="1" smtClean="0"/>
              <a:t>Joerg</a:t>
            </a:r>
            <a:r>
              <a:rPr lang="en-US" sz="2000" dirty="0" smtClean="0"/>
              <a:t> Robert</a:t>
            </a:r>
            <a:endParaRPr lang="en-US" sz="2000" dirty="0"/>
          </a:p>
        </p:txBody>
      </p:sp>
    </p:spTree>
    <p:extLst>
      <p:ext uri="{BB962C8B-B14F-4D97-AF65-F5344CB8AC3E}">
        <p14:creationId xmlns:p14="http://schemas.microsoft.com/office/powerpoint/2010/main" val="21857594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33400"/>
          </a:xfrm>
        </p:spPr>
        <p:txBody>
          <a:bodyPr/>
          <a:lstStyle/>
          <a:p>
            <a:r>
              <a:rPr lang="en-US" dirty="0" smtClean="0"/>
              <a:t>Goal of TG10a</a:t>
            </a:r>
            <a:endParaRPr lang="en-US" dirty="0"/>
          </a:p>
        </p:txBody>
      </p:sp>
      <p:sp>
        <p:nvSpPr>
          <p:cNvPr id="3" name="Content Placeholder 2"/>
          <p:cNvSpPr>
            <a:spLocks noGrp="1"/>
          </p:cNvSpPr>
          <p:nvPr>
            <p:ph idx="1"/>
          </p:nvPr>
        </p:nvSpPr>
        <p:spPr>
          <a:xfrm>
            <a:off x="838200" y="1295400"/>
            <a:ext cx="7772400" cy="5105400"/>
          </a:xfrm>
        </p:spPr>
        <p:txBody>
          <a:bodyPr/>
          <a:lstStyle/>
          <a:p>
            <a:pPr marL="0" indent="0">
              <a:buNone/>
            </a:pPr>
            <a:r>
              <a:rPr lang="en-US" sz="2800" dirty="0" smtClean="0"/>
              <a:t>Define </a:t>
            </a:r>
            <a:r>
              <a:rPr lang="en-US" sz="2800" dirty="0"/>
              <a:t>how the addressing and route </a:t>
            </a:r>
            <a:r>
              <a:rPr lang="en-US" sz="2800" dirty="0" smtClean="0"/>
              <a:t>information are </a:t>
            </a:r>
            <a:r>
              <a:rPr lang="en-US" sz="2800" dirty="0"/>
              <a:t>to </a:t>
            </a:r>
            <a:r>
              <a:rPr lang="en-US" sz="2800" dirty="0" smtClean="0"/>
              <a:t>be used </a:t>
            </a:r>
            <a:r>
              <a:rPr lang="en-US" sz="2800" dirty="0"/>
              <a:t>by the routing </a:t>
            </a:r>
            <a:r>
              <a:rPr lang="en-US" sz="2800" dirty="0" smtClean="0"/>
              <a:t>modes, </a:t>
            </a:r>
            <a:r>
              <a:rPr lang="en-US" sz="2800" dirty="0"/>
              <a:t>including at least the following:</a:t>
            </a:r>
          </a:p>
          <a:p>
            <a:r>
              <a:rPr lang="en-US" sz="2800" dirty="0" smtClean="0"/>
              <a:t>E2E </a:t>
            </a:r>
            <a:r>
              <a:rPr lang="en-US" sz="2800" dirty="0"/>
              <a:t>acknowledgement from mesh route in non-storing mode</a:t>
            </a:r>
          </a:p>
          <a:p>
            <a:r>
              <a:rPr lang="en-US" sz="2800" dirty="0" smtClean="0"/>
              <a:t>P2P </a:t>
            </a:r>
            <a:r>
              <a:rPr lang="en-US" sz="2800" dirty="0"/>
              <a:t>routing using a combination of up/down routing in non-storing mode</a:t>
            </a:r>
          </a:p>
          <a:p>
            <a:r>
              <a:rPr lang="en-US" sz="2800" dirty="0" smtClean="0"/>
              <a:t>On-demand </a:t>
            </a:r>
            <a:r>
              <a:rPr lang="en-US" sz="2800" dirty="0"/>
              <a:t>P2P routing for E2E acknowledgement in non-storing mode</a:t>
            </a:r>
          </a:p>
          <a:p>
            <a:r>
              <a:rPr lang="en-US" sz="2800" dirty="0" smtClean="0"/>
              <a:t>On-demand </a:t>
            </a:r>
            <a:r>
              <a:rPr lang="en-US" sz="2800" dirty="0"/>
              <a:t>path storing when sending unicast in non-storing mode</a:t>
            </a:r>
          </a:p>
        </p:txBody>
      </p:sp>
      <p:sp>
        <p:nvSpPr>
          <p:cNvPr id="4" name="Date Placeholder 3"/>
          <p:cNvSpPr>
            <a:spLocks noGrp="1"/>
          </p:cNvSpPr>
          <p:nvPr>
            <p:ph type="dt" sz="half" idx="10"/>
          </p:nvPr>
        </p:nvSpPr>
        <p:spPr/>
        <p:txBody>
          <a:bodyPr/>
          <a:lstStyle/>
          <a:p>
            <a:pPr>
              <a:defRPr/>
            </a:pPr>
            <a:r>
              <a:rPr lang="en-US" dirty="0" smtClean="0"/>
              <a:t>&lt;November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52</a:t>
            </a:fld>
            <a:endParaRPr lang="en-US"/>
          </a:p>
        </p:txBody>
      </p:sp>
    </p:spTree>
    <p:extLst>
      <p:ext uri="{BB962C8B-B14F-4D97-AF65-F5344CB8AC3E}">
        <p14:creationId xmlns:p14="http://schemas.microsoft.com/office/powerpoint/2010/main" val="351044653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&lt;November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53</a:t>
            </a:fld>
            <a:endParaRPr lang="en-US"/>
          </a:p>
        </p:txBody>
      </p:sp>
      <p:sp>
        <p:nvSpPr>
          <p:cNvPr id="21509" name="Rectangle 2"/>
          <p:cNvSpPr>
            <a:spLocks noGrp="1" noChangeArrowheads="1"/>
          </p:cNvSpPr>
          <p:nvPr>
            <p:ph type="title" idx="4294967295"/>
          </p:nvPr>
        </p:nvSpPr>
        <p:spPr>
          <a:xfrm>
            <a:off x="457200" y="533400"/>
            <a:ext cx="8305800" cy="762000"/>
          </a:xfrm>
        </p:spPr>
        <p:txBody>
          <a:bodyPr/>
          <a:lstStyle/>
          <a:p>
            <a:r>
              <a:rPr lang="en-US" b="1" dirty="0" smtClean="0">
                <a:latin typeface="Times New Roman" charset="0"/>
                <a:ea typeface="ＭＳ Ｐゴシック" charset="0"/>
                <a:cs typeface="ＭＳ Ｐゴシック" charset="0"/>
              </a:rPr>
              <a:t>TG10a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86740" y="1524000"/>
            <a:ext cx="80772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buClr>
                <a:srgbClr val="FF0000"/>
              </a:buClr>
            </a:pPr>
            <a:r>
              <a:rPr lang="en-US" sz="2400" dirty="0" smtClean="0"/>
              <a:t>Two meetings were held. </a:t>
            </a:r>
            <a:r>
              <a:rPr lang="en-US" sz="2400" dirty="0"/>
              <a:t>Wednesday AM1 meeting </a:t>
            </a:r>
            <a:r>
              <a:rPr lang="en-US" sz="2400" dirty="0" smtClean="0"/>
              <a:t>resolved all Sponsor Ballot comments received so far, and voted to form a BRC. Thursday AM2 meeting </a:t>
            </a:r>
            <a:r>
              <a:rPr lang="en-US" sz="2400" dirty="0"/>
              <a:t>was </a:t>
            </a:r>
            <a:r>
              <a:rPr lang="en-US" sz="2400" dirty="0" smtClean="0"/>
              <a:t>held for the purpose of approving BRC teleconference </a:t>
            </a:r>
            <a:r>
              <a:rPr lang="en-US" sz="2400" dirty="0"/>
              <a:t>for </a:t>
            </a:r>
            <a:r>
              <a:rPr lang="en-US" sz="2400" dirty="0" smtClean="0"/>
              <a:t>P802-15-10a_D03. Minutes </a:t>
            </a:r>
            <a:r>
              <a:rPr lang="en-US" sz="2400" dirty="0"/>
              <a:t>are available:  </a:t>
            </a:r>
            <a:r>
              <a:rPr lang="en-US" sz="2400"/>
              <a:t>DCN </a:t>
            </a:r>
            <a:r>
              <a:rPr lang="en-US" sz="2400" smtClean="0"/>
              <a:t>15-18-0598-00-010a</a:t>
            </a:r>
            <a:r>
              <a:rPr lang="en-US" sz="2400" dirty="0" smtClean="0"/>
              <a:t>.</a:t>
            </a:r>
          </a:p>
          <a:p>
            <a:pPr>
              <a:buClr>
                <a:srgbClr val="FF0000"/>
              </a:buClr>
            </a:pPr>
            <a:endParaRPr lang="en-US" sz="2400" dirty="0"/>
          </a:p>
          <a:p>
            <a:pPr marL="342900" indent="-342900">
              <a:buClr>
                <a:srgbClr val="FF0000"/>
              </a:buClr>
              <a:buFont typeface="Wingdings" charset="2"/>
              <a:buChar char="q"/>
            </a:pPr>
            <a:r>
              <a:rPr lang="en-US" sz="2400" b="1" dirty="0"/>
              <a:t>Wednesday </a:t>
            </a:r>
            <a:r>
              <a:rPr lang="en-US" sz="2400" b="1" dirty="0" smtClean="0"/>
              <a:t>14 November, AM1: </a:t>
            </a:r>
            <a:r>
              <a:rPr lang="en-US" sz="2400" dirty="0"/>
              <a:t>Opening report, Agenda (15-18-0576-01-010a),  </a:t>
            </a:r>
            <a:r>
              <a:rPr lang="en-US" sz="2400" dirty="0" smtClean="0"/>
              <a:t>Review </a:t>
            </a:r>
            <a:r>
              <a:rPr lang="en-US" sz="2400" dirty="0"/>
              <a:t>&amp; Status / </a:t>
            </a:r>
            <a:r>
              <a:rPr lang="en-US" sz="2400" dirty="0" smtClean="0"/>
              <a:t>Sponsor Ballot Comment </a:t>
            </a:r>
            <a:r>
              <a:rPr lang="en-US" sz="2400" dirty="0"/>
              <a:t>Resolution (</a:t>
            </a:r>
            <a:r>
              <a:rPr lang="en-US" sz="2400" dirty="0" smtClean="0"/>
              <a:t>15-18-0578-01-010a</a:t>
            </a:r>
            <a:r>
              <a:rPr lang="en-US" sz="2400" dirty="0"/>
              <a:t>), </a:t>
            </a:r>
            <a:r>
              <a:rPr lang="en-US" sz="2400" dirty="0" smtClean="0"/>
              <a:t> BRC formation</a:t>
            </a:r>
            <a:endParaRPr lang="en-US" sz="2400" dirty="0"/>
          </a:p>
          <a:p>
            <a:pPr marL="342900" indent="-342900">
              <a:spcBef>
                <a:spcPts val="1200"/>
              </a:spcBef>
              <a:buClr>
                <a:srgbClr val="FF0000"/>
              </a:buClr>
              <a:buFont typeface="Wingdings" charset="2"/>
              <a:buChar char="q"/>
            </a:pPr>
            <a:r>
              <a:rPr lang="en-US" sz="2400" b="1" dirty="0" smtClean="0"/>
              <a:t>Thursday 15 November, </a:t>
            </a:r>
            <a:r>
              <a:rPr lang="en-US" sz="2400" b="1" dirty="0"/>
              <a:t>AM1: </a:t>
            </a:r>
            <a:r>
              <a:rPr lang="en-US" sz="2400" dirty="0" smtClean="0"/>
              <a:t>Cancelled</a:t>
            </a:r>
          </a:p>
          <a:p>
            <a:pPr marL="342900" indent="-342900">
              <a:spcBef>
                <a:spcPts val="1200"/>
              </a:spcBef>
              <a:buClr>
                <a:srgbClr val="FF0000"/>
              </a:buClr>
              <a:buFont typeface="Wingdings" charset="2"/>
              <a:buChar char="q"/>
            </a:pPr>
            <a:r>
              <a:rPr lang="en-US" sz="2400" b="1" dirty="0" smtClean="0"/>
              <a:t>Thursday 15 November, AM2</a:t>
            </a:r>
            <a:r>
              <a:rPr lang="en-US" sz="2400" dirty="0"/>
              <a:t>: Timeline, </a:t>
            </a:r>
            <a:r>
              <a:rPr lang="en-US" sz="2400" dirty="0" smtClean="0"/>
              <a:t>AoB</a:t>
            </a:r>
            <a:r>
              <a:rPr lang="en-US" sz="2400" dirty="0"/>
              <a:t>, </a:t>
            </a:r>
            <a:r>
              <a:rPr lang="en-US" sz="2400" dirty="0" smtClean="0"/>
              <a:t>Adjourn</a:t>
            </a:r>
          </a:p>
        </p:txBody>
      </p:sp>
    </p:spTree>
    <p:extLst>
      <p:ext uri="{BB962C8B-B14F-4D97-AF65-F5344CB8AC3E}">
        <p14:creationId xmlns:p14="http://schemas.microsoft.com/office/powerpoint/2010/main" val="1570708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077200" cy="685800"/>
          </a:xfrm>
        </p:spPr>
        <p:txBody>
          <a:bodyPr/>
          <a:lstStyle/>
          <a:p>
            <a:r>
              <a:rPr lang="en-US" dirty="0"/>
              <a:t>WG Vote for BRC for P802-15-10a drafts </a:t>
            </a:r>
          </a:p>
        </p:txBody>
      </p:sp>
      <p:sp>
        <p:nvSpPr>
          <p:cNvPr id="3" name="Content Placeholder 2"/>
          <p:cNvSpPr>
            <a:spLocks noGrp="1"/>
          </p:cNvSpPr>
          <p:nvPr>
            <p:ph idx="1"/>
          </p:nvPr>
        </p:nvSpPr>
        <p:spPr>
          <a:xfrm>
            <a:off x="685800" y="1371600"/>
            <a:ext cx="7772400" cy="4800600"/>
          </a:xfrm>
        </p:spPr>
        <p:txBody>
          <a:bodyPr/>
          <a:lstStyle/>
          <a:p>
            <a:r>
              <a:rPr lang="en-US" sz="2000" i="1" dirty="0"/>
              <a:t>Move </a:t>
            </a:r>
            <a:r>
              <a:rPr lang="en-US" sz="2000" i="1" dirty="0" smtClean="0"/>
              <a:t>to request that the 802.15 </a:t>
            </a:r>
            <a:r>
              <a:rPr lang="en-US" sz="2000" i="1" dirty="0"/>
              <a:t>WG approve the formation of a Ballot Resolution Committee (BRC) for the </a:t>
            </a:r>
            <a:r>
              <a:rPr lang="en-US" sz="2000" i="1" dirty="0" smtClean="0"/>
              <a:t>Sponsor Ballot of </a:t>
            </a:r>
            <a:r>
              <a:rPr lang="en-US" sz="2000" i="1" dirty="0"/>
              <a:t>the </a:t>
            </a:r>
            <a:r>
              <a:rPr lang="en-US" sz="2000" i="1" dirty="0" smtClean="0"/>
              <a:t>P802.15.10a_D02 </a:t>
            </a:r>
            <a:r>
              <a:rPr lang="en-US" sz="2000" i="1" dirty="0"/>
              <a:t>with the following membership: </a:t>
            </a:r>
            <a:r>
              <a:rPr lang="en-US" sz="2000" i="1" dirty="0" smtClean="0"/>
              <a:t>Kiyoshi Fukui, </a:t>
            </a:r>
            <a:r>
              <a:rPr lang="en-US" sz="2000" i="1" dirty="0" err="1" smtClean="0"/>
              <a:t>Joerg</a:t>
            </a:r>
            <a:r>
              <a:rPr lang="en-US" sz="2000" i="1" dirty="0" smtClean="0"/>
              <a:t> Robert, Clint Powell, Tero Kivinen, </a:t>
            </a:r>
            <a:r>
              <a:rPr lang="en-US" sz="2000" i="1" dirty="0"/>
              <a:t>and </a:t>
            </a:r>
            <a:r>
              <a:rPr lang="en-US" sz="2000" i="1" dirty="0" smtClean="0"/>
              <a:t>Charlie Perkins (as chair). </a:t>
            </a:r>
            <a:r>
              <a:rPr lang="en-US" sz="2000" i="1" dirty="0"/>
              <a:t>The </a:t>
            </a:r>
            <a:r>
              <a:rPr lang="en-US" sz="2000" i="1" dirty="0" smtClean="0"/>
              <a:t>802.15.10a </a:t>
            </a:r>
            <a:r>
              <a:rPr lang="en-US" sz="2000" i="1" dirty="0"/>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sz="2000" i="1" dirty="0" smtClean="0"/>
              <a:t>P&amp;P.</a:t>
            </a:r>
            <a:r>
              <a:rPr lang="en-US" sz="2000" dirty="0" smtClean="0"/>
              <a:t> </a:t>
            </a:r>
          </a:p>
          <a:p>
            <a:pPr lvl="1"/>
            <a:r>
              <a:rPr lang="en-US" sz="2400" dirty="0"/>
              <a:t>Moved: Tero</a:t>
            </a:r>
          </a:p>
          <a:p>
            <a:pPr lvl="1"/>
            <a:r>
              <a:rPr lang="en-US" sz="2400" dirty="0"/>
              <a:t>Seconded: </a:t>
            </a:r>
            <a:r>
              <a:rPr lang="en-US" sz="2400" dirty="0" err="1"/>
              <a:t>Joerg</a:t>
            </a:r>
            <a:endParaRPr lang="en-US" sz="2400" dirty="0"/>
          </a:p>
          <a:p>
            <a:pPr lvl="1"/>
            <a:r>
              <a:rPr lang="en-US" sz="2400" dirty="0"/>
              <a:t>Vote Results</a:t>
            </a:r>
            <a:r>
              <a:rPr lang="en-US" sz="2400" dirty="0" smtClean="0"/>
              <a:t>: No objections, so motion is approved</a:t>
            </a:r>
            <a:endParaRPr lang="en-US" sz="2400" dirty="0"/>
          </a:p>
        </p:txBody>
      </p:sp>
      <p:sp>
        <p:nvSpPr>
          <p:cNvPr id="4" name="Date Placeholder 3"/>
          <p:cNvSpPr>
            <a:spLocks noGrp="1"/>
          </p:cNvSpPr>
          <p:nvPr>
            <p:ph type="dt" sz="half" idx="10"/>
          </p:nvPr>
        </p:nvSpPr>
        <p:spPr/>
        <p:txBody>
          <a:bodyPr/>
          <a:lstStyle/>
          <a:p>
            <a:pPr>
              <a:defRPr/>
            </a:pPr>
            <a:r>
              <a:rPr lang="en-US" dirty="0" smtClean="0"/>
              <a:t>&lt;November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54</a:t>
            </a:fld>
            <a:endParaRPr lang="en-US"/>
          </a:p>
        </p:txBody>
      </p:sp>
    </p:spTree>
    <p:extLst>
      <p:ext uri="{BB962C8B-B14F-4D97-AF65-F5344CB8AC3E}">
        <p14:creationId xmlns:p14="http://schemas.microsoft.com/office/powerpoint/2010/main" val="81383694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762000"/>
          </a:xfrm>
        </p:spPr>
        <p:txBody>
          <a:bodyPr/>
          <a:lstStyle/>
          <a:p>
            <a:r>
              <a:rPr lang="en-US" dirty="0"/>
              <a:t>BRC formation for a Sponsor Ballot</a:t>
            </a:r>
          </a:p>
        </p:txBody>
      </p:sp>
      <p:sp>
        <p:nvSpPr>
          <p:cNvPr id="3" name="Content Placeholder 2"/>
          <p:cNvSpPr>
            <a:spLocks noGrp="1"/>
          </p:cNvSpPr>
          <p:nvPr>
            <p:ph idx="1"/>
          </p:nvPr>
        </p:nvSpPr>
        <p:spPr>
          <a:xfrm>
            <a:off x="685800" y="1524000"/>
            <a:ext cx="7772400" cy="4724400"/>
          </a:xfrm>
        </p:spPr>
        <p:txBody>
          <a:bodyPr/>
          <a:lstStyle/>
          <a:p>
            <a:r>
              <a:rPr lang="en-US" sz="2000" i="1" dirty="0"/>
              <a:t>Move that 802.15 WG approve the formation of a Ballot Resolution Committee (BRC) for the Sponsor Balloting of the </a:t>
            </a:r>
            <a:r>
              <a:rPr lang="en-US" sz="2000" i="1" dirty="0" smtClean="0"/>
              <a:t>P802.15.10a_D02, or latest draft, </a:t>
            </a:r>
            <a:r>
              <a:rPr lang="en-US" sz="2000" i="1" dirty="0"/>
              <a:t>with the following membership</a:t>
            </a:r>
            <a:r>
              <a:rPr lang="en-US" sz="2000" i="1" dirty="0" smtClean="0"/>
              <a:t>: </a:t>
            </a:r>
            <a:r>
              <a:rPr lang="en-US" sz="2000" i="1" dirty="0"/>
              <a:t>Kiyoshi Fukui, </a:t>
            </a:r>
            <a:r>
              <a:rPr lang="en-US" sz="2000" i="1" dirty="0" err="1"/>
              <a:t>Joerg</a:t>
            </a:r>
            <a:r>
              <a:rPr lang="en-US" sz="2000" i="1" dirty="0"/>
              <a:t> Robert, Clint Powell, Tero Kivinen, and Charlie </a:t>
            </a:r>
            <a:r>
              <a:rPr lang="en-US" sz="2000" i="1" dirty="0" smtClean="0"/>
              <a:t>Perkins (as chair). </a:t>
            </a:r>
            <a:r>
              <a:rPr lang="en-US" sz="2000" i="1" dirty="0"/>
              <a:t>The </a:t>
            </a:r>
            <a:r>
              <a:rPr lang="en-US" sz="2000" i="1" dirty="0" smtClean="0"/>
              <a:t>802.15.10a </a:t>
            </a:r>
            <a:r>
              <a:rPr lang="en-US" sz="2000" i="1" dirty="0"/>
              <a:t>BRC is authorized </a:t>
            </a:r>
            <a:r>
              <a:rPr lang="en-US" sz="2000" i="1" dirty="0" smtClean="0"/>
              <a:t>to </a:t>
            </a:r>
            <a:r>
              <a:rPr lang="en-US" sz="2000" i="1" dirty="0"/>
              <a:t>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2000" i="1" dirty="0" smtClean="0"/>
              <a:t>.</a:t>
            </a:r>
            <a:endParaRPr lang="en-US" dirty="0" smtClean="0"/>
          </a:p>
          <a:p>
            <a:pPr lvl="1"/>
            <a:r>
              <a:rPr lang="en-US" sz="2400" dirty="0" smtClean="0"/>
              <a:t>Moved: Charlie</a:t>
            </a:r>
          </a:p>
          <a:p>
            <a:pPr lvl="1"/>
            <a:r>
              <a:rPr lang="en-US" sz="2400" dirty="0" smtClean="0"/>
              <a:t>Seconded: Rick</a:t>
            </a:r>
          </a:p>
          <a:p>
            <a:pPr lvl="1"/>
            <a:r>
              <a:rPr lang="en-US" sz="2400" dirty="0" smtClean="0"/>
              <a:t>Vote Results: No objection</a:t>
            </a:r>
            <a:endParaRPr lang="en-US" sz="2400" dirty="0"/>
          </a:p>
        </p:txBody>
      </p:sp>
      <p:sp>
        <p:nvSpPr>
          <p:cNvPr id="4" name="Date Placeholder 3"/>
          <p:cNvSpPr>
            <a:spLocks noGrp="1"/>
          </p:cNvSpPr>
          <p:nvPr>
            <p:ph type="dt" sz="half" idx="10"/>
          </p:nvPr>
        </p:nvSpPr>
        <p:spPr/>
        <p:txBody>
          <a:bodyPr/>
          <a:lstStyle/>
          <a:p>
            <a:pPr>
              <a:defRPr/>
            </a:pPr>
            <a:r>
              <a:rPr lang="en-US" dirty="0" smtClean="0"/>
              <a:t>&lt;November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55</a:t>
            </a:fld>
            <a:endParaRPr lang="en-US"/>
          </a:p>
        </p:txBody>
      </p:sp>
    </p:spTree>
    <p:extLst>
      <p:ext uri="{BB962C8B-B14F-4D97-AF65-F5344CB8AC3E}">
        <p14:creationId xmlns:p14="http://schemas.microsoft.com/office/powerpoint/2010/main" val="321395479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&lt;November  2018&gt;</a:t>
            </a:r>
            <a:endParaRPr lang="en-US" sz="1400" dirty="0"/>
          </a:p>
        </p:txBody>
      </p:sp>
      <p:sp>
        <p:nvSpPr>
          <p:cNvPr id="21506"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&lt;Charles Perkins&gt;, &lt;Futurewei&gt;</a:t>
            </a:r>
            <a:endParaRPr lang="en-US" dirty="0"/>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56</a:t>
            </a:fld>
            <a:endParaRPr lang="en-US"/>
          </a:p>
        </p:txBody>
      </p:sp>
      <p:sp>
        <p:nvSpPr>
          <p:cNvPr id="21509" name="Rectangle 2"/>
          <p:cNvSpPr>
            <a:spLocks noGrp="1" noChangeArrowheads="1"/>
          </p:cNvSpPr>
          <p:nvPr>
            <p:ph type="title" idx="4294967295"/>
          </p:nvPr>
        </p:nvSpPr>
        <p:spPr>
          <a:xfrm>
            <a:off x="533400" y="609600"/>
            <a:ext cx="7772400" cy="609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4104909214"/>
              </p:ext>
            </p:extLst>
          </p:nvPr>
        </p:nvGraphicFramePr>
        <p:xfrm>
          <a:off x="609600" y="1676400"/>
          <a:ext cx="7848600" cy="3586941"/>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TG10a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Jan, 2018</a:t>
                      </a:r>
                    </a:p>
                  </a:txBody>
                  <a:tcPr/>
                </a:tc>
                <a:tc>
                  <a:txBody>
                    <a:bodyPr/>
                    <a:lstStyle/>
                    <a:p>
                      <a:r>
                        <a:rPr lang="en-US" b="1" dirty="0" smtClean="0"/>
                        <a:t>May,</a:t>
                      </a:r>
                      <a:r>
                        <a:rPr lang="en-US" b="1" baseline="0" dirty="0" smtClean="0"/>
                        <a:t> 2019</a:t>
                      </a:r>
                      <a:endParaRPr lang="en-US" b="1" dirty="0"/>
                    </a:p>
                  </a:txBody>
                  <a:tcPr/>
                </a:tc>
              </a:tr>
              <a:tr h="398549">
                <a:tc>
                  <a:txBody>
                    <a:bodyPr/>
                    <a:lstStyle/>
                    <a:p>
                      <a:r>
                        <a:rPr lang="en-US" dirty="0" smtClean="0"/>
                        <a:t>Problem Statement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r>
              <a:tr h="398549">
                <a:tc>
                  <a:txBody>
                    <a:bodyPr/>
                    <a:lstStyle/>
                    <a:p>
                      <a:r>
                        <a:rPr lang="en-US" dirty="0" smtClean="0"/>
                        <a:t>Agree on solution approach</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c>
                  <a:txBody>
                    <a:bodyPr/>
                    <a:lstStyle/>
                    <a:p>
                      <a:r>
                        <a:rPr lang="en-US" dirty="0" smtClean="0"/>
                        <a:t>May, 2018</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r>
              <a:tr h="398549">
                <a:tc>
                  <a:txBody>
                    <a:bodyPr/>
                    <a:lstStyle/>
                    <a:p>
                      <a:r>
                        <a:rPr lang="en-US" dirty="0" smtClean="0"/>
                        <a:t>TG Comment Collection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c>
                  <a:txBody>
                    <a:bodyPr/>
                    <a:lstStyle/>
                    <a:p>
                      <a:r>
                        <a:rPr lang="en-US" dirty="0" smtClean="0">
                          <a:solidFill>
                            <a:schemeClr val="tx1"/>
                          </a:solidFill>
                        </a:rPr>
                        <a:t>July</a:t>
                      </a:r>
                      <a:r>
                        <a:rPr lang="en-US" dirty="0" smtClean="0"/>
                        <a:t>, 2018</a:t>
                      </a:r>
                      <a:endParaRPr lang="en-US" dirty="0"/>
                    </a:p>
                  </a:txBody>
                  <a:tcPr/>
                </a:tc>
              </a:tr>
              <a:tr h="398549">
                <a:tc>
                  <a:txBody>
                    <a:bodyPr/>
                    <a:lstStyle/>
                    <a:p>
                      <a:r>
                        <a:rPr lang="en-US" dirty="0" smtClean="0"/>
                        <a:t>WG Letter Ballot</a:t>
                      </a:r>
                      <a:endParaRPr lang="en-US" dirty="0"/>
                    </a:p>
                  </a:txBody>
                  <a:tcPr/>
                </a:tc>
                <a:tc>
                  <a:txBody>
                    <a:bodyPr/>
                    <a:lstStyle/>
                    <a:p>
                      <a:r>
                        <a:rPr lang="en-US" dirty="0" smtClean="0">
                          <a:solidFill>
                            <a:schemeClr val="tx1"/>
                          </a:solidFill>
                        </a:rPr>
                        <a:t>July</a:t>
                      </a:r>
                      <a:r>
                        <a:rPr lang="en-US" dirty="0" smtClean="0"/>
                        <a:t>, 2018</a:t>
                      </a:r>
                    </a:p>
                  </a:txBody>
                  <a:tcPr/>
                </a:tc>
                <a:tc>
                  <a:txBody>
                    <a:bodyPr/>
                    <a:lstStyle/>
                    <a:p>
                      <a:r>
                        <a:rPr lang="en-US" dirty="0" smtClean="0"/>
                        <a:t>Sept,</a:t>
                      </a:r>
                      <a:r>
                        <a:rPr lang="en-US" baseline="0" dirty="0" smtClean="0"/>
                        <a:t> 2018</a:t>
                      </a:r>
                      <a:endParaRPr lang="en-US" dirty="0"/>
                    </a:p>
                  </a:txBody>
                  <a:tcPr/>
                </a:tc>
              </a:tr>
              <a:tr h="398549">
                <a:tc>
                  <a:txBody>
                    <a:bodyPr/>
                    <a:lstStyle/>
                    <a:p>
                      <a:r>
                        <a:rPr lang="en-US" dirty="0" smtClean="0"/>
                        <a:t>WG Recirculation Ballot</a:t>
                      </a:r>
                      <a:endParaRPr lang="en-US" dirty="0"/>
                    </a:p>
                  </a:txBody>
                  <a:tcPr/>
                </a:tc>
                <a:tc>
                  <a:txBody>
                    <a:bodyPr/>
                    <a:lstStyle/>
                    <a:p>
                      <a:r>
                        <a:rPr lang="en-US" dirty="0" smtClean="0">
                          <a:solidFill>
                            <a:schemeClr val="tx1"/>
                          </a:solidFill>
                        </a:rPr>
                        <a:t>Sept 11</a:t>
                      </a:r>
                      <a:r>
                        <a:rPr lang="en-US" dirty="0" smtClean="0"/>
                        <a:t>, 2018</a:t>
                      </a:r>
                    </a:p>
                  </a:txBody>
                  <a:tcPr/>
                </a:tc>
                <a:tc>
                  <a:txBody>
                    <a:bodyPr/>
                    <a:lstStyle/>
                    <a:p>
                      <a:r>
                        <a:rPr lang="en-US" dirty="0" smtClean="0"/>
                        <a:t>Sept 27, 2018</a:t>
                      </a:r>
                      <a:endParaRPr lang="en-US" dirty="0"/>
                    </a:p>
                  </a:txBody>
                  <a:tcPr/>
                </a:tc>
              </a:tr>
              <a:tr h="398549">
                <a:tc>
                  <a:txBody>
                    <a:bodyPr/>
                    <a:lstStyle/>
                    <a:p>
                      <a:r>
                        <a:rPr lang="en-US" dirty="0" smtClean="0"/>
                        <a:t>BRC Conference</a:t>
                      </a:r>
                      <a:r>
                        <a:rPr lang="en-US" baseline="0" dirty="0" smtClean="0"/>
                        <a:t> Call</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Oct</a:t>
                      </a:r>
                      <a:r>
                        <a:rPr lang="en-US" baseline="0" dirty="0" smtClean="0"/>
                        <a:t> 3</a:t>
                      </a:r>
                      <a:r>
                        <a:rPr lang="en-US" dirty="0" smtClean="0"/>
                        <a:t>,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Oct 3, 2018</a:t>
                      </a:r>
                    </a:p>
                  </a:txBody>
                  <a:tcPr/>
                </a:tc>
              </a:tr>
            </a:tbl>
          </a:graphicData>
        </a:graphic>
      </p:graphicFrame>
    </p:spTree>
    <p:extLst>
      <p:ext uri="{BB962C8B-B14F-4D97-AF65-F5344CB8AC3E}">
        <p14:creationId xmlns:p14="http://schemas.microsoft.com/office/powerpoint/2010/main" val="34384059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&lt;November  2018&gt;</a:t>
            </a:r>
            <a:endParaRPr lang="en-US" sz="1400" dirty="0"/>
          </a:p>
        </p:txBody>
      </p:sp>
      <p:sp>
        <p:nvSpPr>
          <p:cNvPr id="21506"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&lt;Charles Perkins&gt;, &lt;Futurewei&gt;</a:t>
            </a:r>
            <a:endParaRPr lang="en-US" dirty="0"/>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57</a:t>
            </a:fld>
            <a:endParaRPr lang="en-US"/>
          </a:p>
        </p:txBody>
      </p:sp>
      <p:sp>
        <p:nvSpPr>
          <p:cNvPr id="21509" name="Rectangle 2"/>
          <p:cNvSpPr>
            <a:spLocks noGrp="1" noChangeArrowheads="1"/>
          </p:cNvSpPr>
          <p:nvPr>
            <p:ph type="title" idx="4294967295"/>
          </p:nvPr>
        </p:nvSpPr>
        <p:spPr>
          <a:xfrm>
            <a:off x="533400" y="609600"/>
            <a:ext cx="7772400" cy="609600"/>
          </a:xfrm>
        </p:spPr>
        <p:txBody>
          <a:bodyPr/>
          <a:lstStyle/>
          <a:p>
            <a:pPr lvl="2"/>
            <a:r>
              <a:rPr lang="en-US" sz="3200" b="1" dirty="0" smtClean="0">
                <a:solidFill>
                  <a:srgbClr val="000000"/>
                </a:solidFill>
                <a:ea typeface="Lucida Grande"/>
                <a:cs typeface="Lucida Grande"/>
              </a:rPr>
              <a:t>Schedule, continued</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307889922"/>
              </p:ext>
            </p:extLst>
          </p:nvPr>
        </p:nvGraphicFramePr>
        <p:xfrm>
          <a:off x="609600" y="1676400"/>
          <a:ext cx="7848600" cy="2789843"/>
        </p:xfrm>
        <a:graphic>
          <a:graphicData uri="http://schemas.openxmlformats.org/drawingml/2006/table">
            <a:tbl>
              <a:tblPr firstRow="1" bandRow="1">
                <a:tableStyleId>{5C22544A-7EE6-4342-B048-85BDC9FD1C3A}</a:tableStyleId>
              </a:tblPr>
              <a:tblGrid>
                <a:gridCol w="3733800"/>
                <a:gridCol w="1778000"/>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r>
                        <a:rPr lang="en-US" dirty="0" smtClean="0"/>
                        <a:t>EC Approval for Sponsor Ballot</a:t>
                      </a:r>
                      <a:endParaRPr lang="en-US" dirty="0"/>
                    </a:p>
                  </a:txBody>
                  <a:tcPr/>
                </a:tc>
                <a:tc>
                  <a:txBody>
                    <a:bodyPr/>
                    <a:lstStyle/>
                    <a:p>
                      <a:r>
                        <a:rPr lang="en-US" dirty="0" smtClean="0"/>
                        <a:t>Oct, 2018</a:t>
                      </a:r>
                    </a:p>
                  </a:txBody>
                  <a:tcPr/>
                </a:tc>
                <a:tc>
                  <a:txBody>
                    <a:bodyPr/>
                    <a:lstStyle/>
                    <a:p>
                      <a:r>
                        <a:rPr lang="en-US" dirty="0" smtClean="0"/>
                        <a:t>Oct, 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solidFill>
                            <a:schemeClr val="tx1"/>
                          </a:solidFill>
                        </a:rPr>
                        <a:t>Oct</a:t>
                      </a:r>
                      <a:r>
                        <a:rPr lang="en-US" dirty="0" smtClean="0"/>
                        <a:t>, 2018</a:t>
                      </a:r>
                    </a:p>
                  </a:txBody>
                  <a:tcPr/>
                </a:tc>
                <a:tc>
                  <a:txBody>
                    <a:bodyPr/>
                    <a:lstStyle/>
                    <a:p>
                      <a:r>
                        <a:rPr lang="en-US" dirty="0" smtClean="0"/>
                        <a:t>Nov, 2018</a:t>
                      </a:r>
                      <a:endParaRPr lang="en-US" dirty="0"/>
                    </a:p>
                  </a:txBody>
                  <a:tcPr/>
                </a:tc>
              </a:tr>
              <a:tr h="398549">
                <a:tc>
                  <a:txBody>
                    <a:bodyPr/>
                    <a:lstStyle/>
                    <a:p>
                      <a:r>
                        <a:rPr lang="en-US" dirty="0" smtClean="0"/>
                        <a:t>Resolve</a:t>
                      </a:r>
                      <a:r>
                        <a:rPr lang="en-US" baseline="0" dirty="0" smtClean="0"/>
                        <a:t> Sponsor Ballot Comments</a:t>
                      </a:r>
                      <a:endParaRPr lang="en-US" dirty="0"/>
                    </a:p>
                  </a:txBody>
                  <a:tcPr/>
                </a:tc>
                <a:tc>
                  <a:txBody>
                    <a:bodyPr/>
                    <a:lstStyle/>
                    <a:p>
                      <a:r>
                        <a:rPr lang="en-US" dirty="0" smtClean="0"/>
                        <a:t>Nov, 2018</a:t>
                      </a:r>
                      <a:endParaRPr lang="en-US" dirty="0"/>
                    </a:p>
                  </a:txBody>
                  <a:tcPr/>
                </a:tc>
                <a:tc>
                  <a:txBody>
                    <a:bodyPr/>
                    <a:lstStyle/>
                    <a:p>
                      <a:r>
                        <a:rPr lang="en-US" dirty="0" smtClean="0"/>
                        <a:t>Nov, 2018</a:t>
                      </a:r>
                      <a:endParaRPr lang="en-US" dirty="0"/>
                    </a:p>
                  </a:txBody>
                  <a:tcPr/>
                </a:tc>
              </a:tr>
              <a:tr h="398549">
                <a:tc>
                  <a:txBody>
                    <a:bodyPr/>
                    <a:lstStyle/>
                    <a:p>
                      <a:r>
                        <a:rPr lang="en-US" dirty="0" smtClean="0"/>
                        <a:t>Sponsor Ballot Recirculation</a:t>
                      </a:r>
                      <a:endParaRPr lang="en-US" dirty="0"/>
                    </a:p>
                  </a:txBody>
                  <a:tcPr/>
                </a:tc>
                <a:tc>
                  <a:txBody>
                    <a:bodyPr/>
                    <a:lstStyle/>
                    <a:p>
                      <a:r>
                        <a:rPr lang="en-US" dirty="0" smtClean="0"/>
                        <a:t>Nov, 2018</a:t>
                      </a:r>
                      <a:endParaRPr lang="en-US" dirty="0"/>
                    </a:p>
                  </a:txBody>
                  <a:tcPr/>
                </a:tc>
                <a:tc>
                  <a:txBody>
                    <a:bodyPr/>
                    <a:lstStyle/>
                    <a:p>
                      <a:r>
                        <a:rPr lang="en-US" dirty="0" smtClean="0"/>
                        <a:t>Dec,</a:t>
                      </a:r>
                      <a:r>
                        <a:rPr lang="en-US" baseline="0" dirty="0" smtClean="0"/>
                        <a:t> 2018</a:t>
                      </a:r>
                      <a:endParaRPr lang="en-US" dirty="0"/>
                    </a:p>
                  </a:txBody>
                  <a:tcPr/>
                </a:tc>
              </a:tr>
              <a:tr h="398549">
                <a:tc>
                  <a:txBody>
                    <a:bodyPr/>
                    <a:lstStyle/>
                    <a:p>
                      <a:r>
                        <a:rPr lang="en-US" dirty="0" smtClean="0"/>
                        <a:t>RevCom / IEEE SASB Approval</a:t>
                      </a:r>
                      <a:endParaRPr lang="en-US" dirty="0"/>
                    </a:p>
                  </a:txBody>
                  <a:tcPr/>
                </a:tc>
                <a:tc>
                  <a:txBody>
                    <a:bodyPr/>
                    <a:lstStyle/>
                    <a:p>
                      <a:r>
                        <a:rPr lang="en-US" dirty="0" smtClean="0"/>
                        <a:t>Feb 8, 2019</a:t>
                      </a:r>
                      <a:endParaRPr lang="en-US" dirty="0"/>
                    </a:p>
                  </a:txBody>
                  <a:tcPr/>
                </a:tc>
                <a:tc>
                  <a:txBody>
                    <a:bodyPr/>
                    <a:lstStyle/>
                    <a:p>
                      <a:r>
                        <a:rPr lang="en-US" dirty="0" smtClean="0"/>
                        <a:t>March 21, 2019</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May, 2019</a:t>
                      </a:r>
                    </a:p>
                  </a:txBody>
                  <a:tcPr/>
                </a:tc>
                <a:tc>
                  <a:txBody>
                    <a:bodyPr/>
                    <a:lstStyle/>
                    <a:p>
                      <a:r>
                        <a:rPr lang="en-US" dirty="0" smtClean="0"/>
                        <a:t>July, 2019</a:t>
                      </a:r>
                    </a:p>
                  </a:txBody>
                  <a:tcPr/>
                </a:tc>
              </a:tr>
            </a:tbl>
          </a:graphicData>
        </a:graphic>
      </p:graphicFrame>
    </p:spTree>
    <p:extLst>
      <p:ext uri="{BB962C8B-B14F-4D97-AF65-F5344CB8AC3E}">
        <p14:creationId xmlns:p14="http://schemas.microsoft.com/office/powerpoint/2010/main" val="9270476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BRC Conference Call Schedule</a:t>
            </a:r>
            <a:endParaRPr lang="en-US" dirty="0"/>
          </a:p>
        </p:txBody>
      </p:sp>
      <p:sp>
        <p:nvSpPr>
          <p:cNvPr id="3" name="Content Placeholder 2"/>
          <p:cNvSpPr>
            <a:spLocks noGrp="1"/>
          </p:cNvSpPr>
          <p:nvPr>
            <p:ph idx="1"/>
          </p:nvPr>
        </p:nvSpPr>
        <p:spPr/>
        <p:txBody>
          <a:bodyPr/>
          <a:lstStyle/>
          <a:p>
            <a:r>
              <a:rPr lang="en-US" dirty="0" smtClean="0"/>
              <a:t>November 21, 7:30am Pacific Time</a:t>
            </a:r>
            <a:endParaRPr lang="en-US" dirty="0"/>
          </a:p>
        </p:txBody>
      </p:sp>
      <p:sp>
        <p:nvSpPr>
          <p:cNvPr id="4" name="Date Placeholder 3"/>
          <p:cNvSpPr>
            <a:spLocks noGrp="1"/>
          </p:cNvSpPr>
          <p:nvPr>
            <p:ph type="dt" sz="half" idx="10"/>
          </p:nvPr>
        </p:nvSpPr>
        <p:spPr/>
        <p:txBody>
          <a:bodyPr/>
          <a:lstStyle/>
          <a:p>
            <a:pPr>
              <a:defRPr/>
            </a:pPr>
            <a:r>
              <a:rPr lang="en-US" dirty="0" smtClean="0"/>
              <a:t>&lt;November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58</a:t>
            </a:fld>
            <a:endParaRPr lang="en-US"/>
          </a:p>
        </p:txBody>
      </p:sp>
    </p:spTree>
    <p:extLst>
      <p:ext uri="{BB962C8B-B14F-4D97-AF65-F5344CB8AC3E}">
        <p14:creationId xmlns:p14="http://schemas.microsoft.com/office/powerpoint/2010/main" val="78801400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&lt;November  2018&gt;</a:t>
            </a:r>
            <a:endParaRPr lang="en-US" sz="1400" dirty="0"/>
          </a:p>
        </p:txBody>
      </p:sp>
      <p:sp>
        <p:nvSpPr>
          <p:cNvPr id="21506"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&lt;Charles Perkins&gt;, &lt;Futurewei&gt;</a:t>
            </a:r>
            <a:endParaRPr lang="en-US" dirty="0"/>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59</a:t>
            </a:fld>
            <a:endParaRPr lang="en-US"/>
          </a:p>
        </p:txBody>
      </p:sp>
      <p:sp>
        <p:nvSpPr>
          <p:cNvPr id="21509" name="Rectangle 2"/>
          <p:cNvSpPr>
            <a:spLocks noGrp="1" noChangeArrowheads="1"/>
          </p:cNvSpPr>
          <p:nvPr>
            <p:ph type="title" idx="4294967295"/>
          </p:nvPr>
        </p:nvSpPr>
        <p:spPr>
          <a:xfrm>
            <a:off x="685800" y="533400"/>
            <a:ext cx="7772400" cy="609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752600"/>
            <a:ext cx="86868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pPr marL="342900" indent="-342900">
              <a:spcBef>
                <a:spcPts val="600"/>
              </a:spcBef>
              <a:spcAft>
                <a:spcPts val="1200"/>
              </a:spcAft>
              <a:buClr>
                <a:srgbClr val="FF0000"/>
              </a:buClr>
              <a:buFont typeface="Wingdings" charset="2"/>
              <a:buChar char="q"/>
            </a:pPr>
            <a:r>
              <a:rPr lang="en-US" sz="2800" b="1" dirty="0" smtClean="0"/>
              <a:t>Resolved all comments received to date for Sponsor Ballot</a:t>
            </a:r>
            <a:endParaRPr lang="en-US" sz="2800" b="1" dirty="0"/>
          </a:p>
          <a:p>
            <a:pPr marL="342900" indent="-342900">
              <a:spcBef>
                <a:spcPts val="600"/>
              </a:spcBef>
              <a:spcAft>
                <a:spcPts val="1200"/>
              </a:spcAft>
              <a:buClr>
                <a:srgbClr val="FF0000"/>
              </a:buClr>
              <a:buFont typeface="Wingdings" charset="2"/>
              <a:buChar char="q"/>
            </a:pPr>
            <a:r>
              <a:rPr lang="en-US" sz="2800" b="1" dirty="0" smtClean="0"/>
              <a:t>Ballot Resolution Committee (BRC) formation</a:t>
            </a:r>
            <a:endParaRPr lang="en-US" sz="2800" b="1" dirty="0"/>
          </a:p>
          <a:p>
            <a:pPr marL="342900" indent="-342900">
              <a:spcBef>
                <a:spcPts val="600"/>
              </a:spcBef>
              <a:spcAft>
                <a:spcPts val="1200"/>
              </a:spcAft>
              <a:buClr>
                <a:srgbClr val="FF0000"/>
              </a:buClr>
              <a:buFont typeface="Wingdings" charset="2"/>
              <a:buChar char="q"/>
            </a:pPr>
            <a:r>
              <a:rPr lang="en-US" sz="2800" b="1" dirty="0" smtClean="0"/>
              <a:t>Timeline reviewed and modified</a:t>
            </a:r>
          </a:p>
          <a:p>
            <a:pPr marL="342900" indent="-342900">
              <a:spcBef>
                <a:spcPts val="600"/>
              </a:spcBef>
              <a:spcAft>
                <a:spcPts val="1200"/>
              </a:spcAft>
              <a:buClr>
                <a:srgbClr val="FF0000"/>
              </a:buClr>
              <a:buFont typeface="Wingdings" charset="2"/>
              <a:buChar char="q"/>
            </a:pPr>
            <a:r>
              <a:rPr lang="en-US" sz="2800" b="1" dirty="0" smtClean="0"/>
              <a:t>Requested 2 meeting slots for January Interim</a:t>
            </a:r>
          </a:p>
          <a:p>
            <a:pPr marL="342900" indent="-342900">
              <a:spcBef>
                <a:spcPts val="600"/>
              </a:spcBef>
              <a:spcAft>
                <a:spcPts val="1200"/>
              </a:spcAft>
              <a:buClr>
                <a:srgbClr val="FF0000"/>
              </a:buClr>
              <a:buFont typeface="Wingdings" charset="2"/>
              <a:buChar char="q"/>
            </a:pPr>
            <a:r>
              <a:rPr lang="en-US" sz="2800" b="1" dirty="0" smtClean="0"/>
              <a:t>BRC teleconference scheduled</a:t>
            </a:r>
          </a:p>
          <a:p>
            <a:pPr marL="342900" indent="-342900">
              <a:buClr>
                <a:srgbClr val="FF0000"/>
              </a:buClr>
              <a:buFont typeface="Wingdings" charset="2"/>
              <a:buChar char="q"/>
            </a:pPr>
            <a:endParaRPr lang="en-US" sz="2800" b="1" dirty="0"/>
          </a:p>
        </p:txBody>
      </p:sp>
    </p:spTree>
    <p:extLst>
      <p:ext uri="{BB962C8B-B14F-4D97-AF65-F5344CB8AC3E}">
        <p14:creationId xmlns:p14="http://schemas.microsoft.com/office/powerpoint/2010/main" val="38749210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November 2018</a:t>
            </a:r>
          </a:p>
        </p:txBody>
      </p:sp>
      <p:sp>
        <p:nvSpPr>
          <p:cNvPr id="819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Wi-SUN Alliance</a:t>
            </a:r>
          </a:p>
        </p:txBody>
      </p:sp>
      <p:sp>
        <p:nvSpPr>
          <p:cNvPr id="819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A265D806-93F2-49B3-9696-0C438EB117B2}" type="slidenum">
              <a:rPr lang="en-US" sz="1200" smtClean="0"/>
              <a:pPr>
                <a:defRPr/>
              </a:pPr>
              <a:t>6</a:t>
            </a:fld>
            <a:endParaRPr lang="en-US" sz="1200" smtClean="0"/>
          </a:p>
        </p:txBody>
      </p:sp>
      <p:sp>
        <p:nvSpPr>
          <p:cNvPr id="8197" name="Rectangle 2"/>
          <p:cNvSpPr>
            <a:spLocks noGrp="1" noChangeArrowheads="1"/>
          </p:cNvSpPr>
          <p:nvPr>
            <p:ph type="body" idx="1"/>
          </p:nvPr>
        </p:nvSpPr>
        <p:spPr>
          <a:xfrm>
            <a:off x="762000" y="1905000"/>
            <a:ext cx="8001000" cy="4114800"/>
          </a:xfrm>
        </p:spPr>
        <p:txBody>
          <a:bodyPr/>
          <a:lstStyle/>
          <a:p>
            <a:pPr marL="0" lvl="1" indent="0" fontAlgn="b">
              <a:spcBef>
                <a:spcPts val="0"/>
              </a:spcBef>
              <a:buFontTx/>
              <a:buNone/>
              <a:defRPr/>
            </a:pPr>
            <a:r>
              <a:rPr lang="en-US" sz="2400" dirty="0" smtClean="0">
                <a:solidFill>
                  <a:srgbClr val="000000"/>
                </a:solidFill>
                <a:latin typeface="Arial Rounded MT Bold" pitchFamily="34" charset="0"/>
                <a:cs typeface="Times New Roman" pitchFamily="18" charset="0"/>
              </a:rPr>
              <a:t>Dependability (DEP)  </a:t>
            </a:r>
            <a:r>
              <a:rPr lang="en-US" sz="2400" dirty="0">
                <a:solidFill>
                  <a:srgbClr val="000000"/>
                </a:solidFill>
                <a:latin typeface="Arial Rounded MT Bold" pitchFamily="34" charset="0"/>
                <a:cs typeface="Times New Roman" pitchFamily="18" charset="0"/>
              </a:rPr>
              <a:t>Interest Group:</a:t>
            </a:r>
          </a:p>
          <a:p>
            <a:pPr marL="990600" lvl="1" indent="-533400" fontAlgn="b">
              <a:spcBef>
                <a:spcPts val="0"/>
              </a:spcBef>
              <a:buFontTx/>
              <a:buAutoNum type="arabicPeriod"/>
              <a:defRPr/>
            </a:pPr>
            <a:r>
              <a:rPr lang="en-US" sz="2000" dirty="0">
                <a:solidFill>
                  <a:srgbClr val="000000"/>
                </a:solidFill>
                <a:latin typeface="Arial Rounded MT Bold" pitchFamily="34" charset="0"/>
                <a:cs typeface="Arial" charset="0"/>
              </a:rPr>
              <a:t>Discuss </a:t>
            </a:r>
            <a:r>
              <a:rPr lang="en-US" sz="2000" dirty="0" smtClean="0">
                <a:solidFill>
                  <a:srgbClr val="000000"/>
                </a:solidFill>
                <a:latin typeface="Arial Rounded MT Bold" pitchFamily="34" charset="0"/>
                <a:cs typeface="Arial" charset="0"/>
              </a:rPr>
              <a:t>Contributions</a:t>
            </a:r>
          </a:p>
          <a:p>
            <a:pPr marL="990600" lvl="1" indent="-533400" fontAlgn="b">
              <a:spcBef>
                <a:spcPts val="0"/>
              </a:spcBef>
              <a:buFontTx/>
              <a:buAutoNum type="arabicPeriod"/>
              <a:defRPr/>
            </a:pPr>
            <a:r>
              <a:rPr lang="en-US" sz="2000" dirty="0" smtClean="0">
                <a:solidFill>
                  <a:srgbClr val="000000"/>
                </a:solidFill>
                <a:latin typeface="Arial Rounded MT Bold" pitchFamily="34" charset="0"/>
                <a:cs typeface="Arial" charset="0"/>
              </a:rPr>
              <a:t>Evaluate </a:t>
            </a:r>
            <a:r>
              <a:rPr lang="en-US" sz="2000" dirty="0">
                <a:solidFill>
                  <a:srgbClr val="000000"/>
                </a:solidFill>
                <a:latin typeface="Arial Rounded MT Bold" pitchFamily="34" charset="0"/>
                <a:cs typeface="Arial" charset="0"/>
              </a:rPr>
              <a:t>if Study Group is </a:t>
            </a:r>
            <a:r>
              <a:rPr lang="en-US" sz="2000" dirty="0" smtClean="0">
                <a:solidFill>
                  <a:srgbClr val="000000"/>
                </a:solidFill>
                <a:latin typeface="Arial Rounded MT Bold" pitchFamily="34" charset="0"/>
                <a:cs typeface="Arial" charset="0"/>
              </a:rPr>
              <a:t>warranted</a:t>
            </a:r>
          </a:p>
          <a:p>
            <a:pPr marL="990600" lvl="1" indent="-533400" fontAlgn="b">
              <a:spcBef>
                <a:spcPts val="0"/>
              </a:spcBef>
              <a:buFontTx/>
              <a:buAutoNum type="arabicPeriod"/>
              <a:defRPr/>
            </a:pPr>
            <a:endParaRPr lang="en-US" sz="800" dirty="0" smtClean="0">
              <a:latin typeface="Arial Rounded MT Bold" pitchFamily="34" charset="0"/>
              <a:cs typeface="Times New Roman" pitchFamily="18" charset="0"/>
            </a:endParaRPr>
          </a:p>
          <a:p>
            <a:pPr marL="0" lvl="1" indent="0" fontAlgn="b">
              <a:lnSpc>
                <a:spcPct val="80000"/>
              </a:lnSpc>
              <a:spcBef>
                <a:spcPts val="1200"/>
              </a:spcBef>
              <a:spcAft>
                <a:spcPts val="0"/>
              </a:spcAft>
              <a:buFontTx/>
              <a:buNone/>
              <a:defRPr/>
            </a:pPr>
            <a:r>
              <a:rPr lang="en-US" sz="2600" dirty="0" smtClean="0">
                <a:solidFill>
                  <a:srgbClr val="000000"/>
                </a:solidFill>
                <a:latin typeface="Arial Rounded MT Bold" pitchFamily="34" charset="0"/>
                <a:ea typeface="ＭＳ Ｐゴシック" pitchFamily="34" charset="-128"/>
                <a:cs typeface="Arial" pitchFamily="34" charset="0"/>
              </a:rPr>
              <a:t>Vehicular </a:t>
            </a:r>
            <a:r>
              <a:rPr lang="en-US" sz="2600" dirty="0">
                <a:solidFill>
                  <a:srgbClr val="000000"/>
                </a:solidFill>
                <a:latin typeface="Arial Rounded MT Bold" pitchFamily="34" charset="0"/>
                <a:ea typeface="ＭＳ Ｐゴシック" pitchFamily="34" charset="-128"/>
                <a:cs typeface="Arial" pitchFamily="34" charset="0"/>
              </a:rPr>
              <a:t>Assistive Technology (VAT) IG:</a:t>
            </a:r>
          </a:p>
          <a:p>
            <a:pPr marL="914400" lvl="1" indent="-457200" fontAlgn="b">
              <a:lnSpc>
                <a:spcPct val="80000"/>
              </a:lnSpc>
              <a:buFont typeface="+mj-lt"/>
              <a:buAutoNum type="arabicPeriod"/>
              <a:defRPr/>
            </a:pPr>
            <a:r>
              <a:rPr lang="en-US" sz="2000" dirty="0">
                <a:latin typeface="Arial Rounded MT Bold" pitchFamily="34" charset="0"/>
                <a:cs typeface="Times New Roman" pitchFamily="18" charset="0"/>
              </a:rPr>
              <a:t>Discuss opportunities for OWC standards </a:t>
            </a:r>
            <a:r>
              <a:rPr lang="en-US" sz="2000" dirty="0" smtClean="0">
                <a:latin typeface="Arial Rounded MT Bold" pitchFamily="34" charset="0"/>
                <a:cs typeface="Times New Roman" pitchFamily="18" charset="0"/>
              </a:rPr>
              <a:t>work for V2V and V2B communications</a:t>
            </a:r>
            <a:endParaRPr lang="en-US" sz="2000" dirty="0">
              <a:latin typeface="Arial Rounded MT Bold" pitchFamily="34" charset="0"/>
              <a:cs typeface="Times New Roman" pitchFamily="18" charset="0"/>
            </a:endParaRPr>
          </a:p>
          <a:p>
            <a:pPr marL="0" lvl="1" indent="0" fontAlgn="b">
              <a:lnSpc>
                <a:spcPct val="80000"/>
              </a:lnSpc>
              <a:spcBef>
                <a:spcPts val="1200"/>
              </a:spcBef>
              <a:spcAft>
                <a:spcPts val="0"/>
              </a:spcAft>
              <a:buFontTx/>
              <a:buNone/>
              <a:defRPr/>
            </a:pPr>
            <a:r>
              <a:rPr lang="en-US" sz="2600" dirty="0">
                <a:solidFill>
                  <a:srgbClr val="000000"/>
                </a:solidFill>
                <a:latin typeface="Arial Rounded MT Bold" pitchFamily="34" charset="0"/>
                <a:ea typeface="ＭＳ Ｐゴシック" pitchFamily="34" charset="-128"/>
                <a:cs typeface="Arial" pitchFamily="34" charset="0"/>
              </a:rPr>
              <a:t>THz Interest Group:</a:t>
            </a:r>
          </a:p>
          <a:p>
            <a:pPr marL="863600" lvl="2" indent="-400050" fontAlgn="b">
              <a:lnSpc>
                <a:spcPct val="80000"/>
              </a:lnSpc>
              <a:spcBef>
                <a:spcPct val="0"/>
              </a:spcBef>
              <a:spcAft>
                <a:spcPts val="300"/>
              </a:spcAft>
              <a:buFontTx/>
              <a:buAutoNum type="arabicPeriod"/>
              <a:defRPr/>
            </a:pPr>
            <a:r>
              <a:rPr lang="en-US" sz="2000" dirty="0" smtClean="0">
                <a:solidFill>
                  <a:srgbClr val="000000"/>
                </a:solidFill>
                <a:latin typeface="Arial Rounded MT Bold" pitchFamily="34" charset="0"/>
                <a:ea typeface="ＭＳ Ｐゴシック" pitchFamily="34" charset="-128"/>
                <a:cs typeface="Arial" pitchFamily="34" charset="0"/>
              </a:rPr>
              <a:t>Review current state of technology</a:t>
            </a:r>
          </a:p>
          <a:p>
            <a:pPr marL="863600" lvl="2" indent="-400050" fontAlgn="b">
              <a:lnSpc>
                <a:spcPct val="80000"/>
              </a:lnSpc>
              <a:spcBef>
                <a:spcPct val="0"/>
              </a:spcBef>
              <a:spcAft>
                <a:spcPts val="300"/>
              </a:spcAft>
              <a:buFontTx/>
              <a:buAutoNum type="arabicPeriod"/>
              <a:defRPr/>
            </a:pPr>
            <a:r>
              <a:rPr lang="en-US" sz="2000" dirty="0" smtClean="0">
                <a:solidFill>
                  <a:srgbClr val="000000"/>
                </a:solidFill>
                <a:latin typeface="Arial Rounded MT Bold" pitchFamily="34" charset="0"/>
                <a:ea typeface="ＭＳ Ｐゴシック" pitchFamily="34" charset="-128"/>
                <a:cs typeface="Arial" pitchFamily="34" charset="0"/>
              </a:rPr>
              <a:t>Consider making this a Technical Advisory Group (TAG)</a:t>
            </a:r>
            <a:endParaRPr lang="en-US" sz="2000" dirty="0">
              <a:solidFill>
                <a:srgbClr val="000000"/>
              </a:solidFill>
              <a:latin typeface="Arial Rounded MT Bold" pitchFamily="34" charset="0"/>
              <a:ea typeface="ＭＳ Ｐゴシック" pitchFamily="34" charset="-128"/>
              <a:cs typeface="Arial" pitchFamily="34" charset="0"/>
            </a:endParaRPr>
          </a:p>
          <a:p>
            <a:pPr marL="914400" lvl="1" indent="-457200" fontAlgn="b">
              <a:lnSpc>
                <a:spcPct val="80000"/>
              </a:lnSpc>
              <a:buFont typeface="+mj-lt"/>
              <a:buAutoNum type="arabicPeriod"/>
              <a:defRPr/>
            </a:pPr>
            <a:endParaRPr lang="en-US" sz="2400" dirty="0" smtClean="0">
              <a:latin typeface="Arial Rounded MT Bold" pitchFamily="34" charset="0"/>
              <a:ea typeface="+mn-ea"/>
              <a:cs typeface="Times New Roman" pitchFamily="18" charset="0"/>
            </a:endParaRPr>
          </a:p>
        </p:txBody>
      </p:sp>
      <p:sp>
        <p:nvSpPr>
          <p:cNvPr id="8198" name="Rectangle 3"/>
          <p:cNvSpPr>
            <a:spLocks noGrp="1" noChangeArrowheads="1"/>
          </p:cNvSpPr>
          <p:nvPr>
            <p:ph type="title"/>
          </p:nvPr>
        </p:nvSpPr>
        <p:spPr/>
        <p:txBody>
          <a:bodyPr/>
          <a:lstStyle/>
          <a:p>
            <a:pPr>
              <a:defRPr/>
            </a:pPr>
            <a:r>
              <a:rPr lang="en-US" sz="3200" dirty="0" smtClean="0"/>
              <a:t>Bangkok </a:t>
            </a:r>
            <a:r>
              <a:rPr lang="en-US" sz="3200" dirty="0"/>
              <a:t>Session Objectives</a:t>
            </a:r>
            <a:br>
              <a:rPr lang="en-US" sz="3200" dirty="0"/>
            </a:br>
            <a:r>
              <a:rPr lang="en-US" sz="3200" dirty="0" smtClean="0"/>
              <a:t>November 11-16, 2018</a:t>
            </a:r>
            <a:endParaRPr lang="en-US" sz="3200"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60</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a:t>Chair		Pat Kinney</a:t>
            </a:r>
          </a:p>
          <a:p>
            <a:r>
              <a:rPr lang="en-US" sz="2000" dirty="0"/>
              <a:t>Vice Chair	Charlie Perkins</a:t>
            </a:r>
          </a:p>
        </p:txBody>
      </p:sp>
    </p:spTree>
    <p:extLst>
      <p:ext uri="{BB962C8B-B14F-4D97-AF65-F5344CB8AC3E}">
        <p14:creationId xmlns:p14="http://schemas.microsoft.com/office/powerpoint/2010/main" val="13475937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61</a:t>
            </a:fld>
            <a:endParaRPr lang="en-US"/>
          </a:p>
        </p:txBody>
      </p:sp>
      <p:sp>
        <p:nvSpPr>
          <p:cNvPr id="21509" name="Rectangle 2"/>
          <p:cNvSpPr>
            <a:spLocks noGrp="1" noChangeArrowheads="1"/>
          </p:cNvSpPr>
          <p:nvPr>
            <p:ph type="title" idx="4294967295"/>
          </p:nvPr>
        </p:nvSpPr>
        <p:spPr>
          <a:xfrm>
            <a:off x="304800" y="457785"/>
            <a:ext cx="8305800" cy="762000"/>
          </a:xfrm>
        </p:spPr>
        <p:txBody>
          <a:bodyPr/>
          <a:lstStyle/>
          <a:p>
            <a:r>
              <a:rPr lang="en-US" b="1" dirty="0">
                <a:latin typeface="Times New Roman" charset="0"/>
                <a:ea typeface="ＭＳ Ｐゴシック" charset="0"/>
                <a:cs typeface="ＭＳ Ｐゴシック" charset="0"/>
              </a:rPr>
              <a:t>TG12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066800"/>
            <a:ext cx="89154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a:t>Monday 12 Nov, PM2: Opening report, Agenda, Status, Functional decomposition review (15-17-0113-09) </a:t>
            </a:r>
          </a:p>
          <a:p>
            <a:pPr marL="342900" indent="-342900">
              <a:buClr>
                <a:srgbClr val="FF0000"/>
              </a:buClr>
              <a:buFont typeface="Wingdings" charset="2"/>
              <a:buChar char="q"/>
            </a:pPr>
            <a:r>
              <a:rPr lang="en-US" sz="2400" b="1" dirty="0"/>
              <a:t>Tuesday 13 Nov, AM1: Detailed discussions on Profile configurations and operation, e.g. where does profile transformation to device parameters take place?</a:t>
            </a:r>
          </a:p>
          <a:p>
            <a:pPr marL="342900" indent="-342900">
              <a:buClr>
                <a:srgbClr val="FF0000"/>
              </a:buClr>
              <a:buFont typeface="Wingdings" charset="2"/>
              <a:buChar char="q"/>
            </a:pPr>
            <a:r>
              <a:rPr lang="en-US" sz="2400" b="1" dirty="0"/>
              <a:t>Tuesday 13 Nov, AM2: Continuation of discussion on Profile configurations and detailed operation to be included in the draft</a:t>
            </a:r>
          </a:p>
          <a:p>
            <a:pPr marL="342900" indent="-342900">
              <a:buClr>
                <a:srgbClr val="FF0000"/>
              </a:buClr>
              <a:buFont typeface="Wingdings" charset="2"/>
              <a:buChar char="q"/>
            </a:pPr>
            <a:r>
              <a:rPr lang="en-US" sz="2400" b="1" dirty="0"/>
              <a:t>Tuesday 13 Nov, PM2: Remaining PDE and MMI primitive Discussion and Protocol Stack Discussion (e.g. 15-17-0656-17)</a:t>
            </a:r>
          </a:p>
          <a:p>
            <a:pPr marL="342900" indent="-342900">
              <a:buClr>
                <a:srgbClr val="FF0000"/>
              </a:buClr>
              <a:buFont typeface="Wingdings" charset="2"/>
              <a:buChar char="q"/>
            </a:pPr>
            <a:r>
              <a:rPr lang="en-US" sz="2400" b="1" dirty="0"/>
              <a:t>Wednesday 14 Nov, PM2:  Yang modeling discussion</a:t>
            </a:r>
          </a:p>
          <a:p>
            <a:pPr marL="342900" indent="-342900">
              <a:buClr>
                <a:srgbClr val="FF0000"/>
              </a:buClr>
              <a:buFont typeface="Wingdings" charset="2"/>
              <a:buChar char="q"/>
            </a:pPr>
            <a:r>
              <a:rPr lang="en-US" sz="2400" b="1" dirty="0"/>
              <a:t>Thursday 15 Nov, AM2:  </a:t>
            </a:r>
            <a:r>
              <a:rPr lang="en-US" sz="2400" b="1" dirty="0" err="1"/>
              <a:t>AoUB</a:t>
            </a:r>
            <a:r>
              <a:rPr lang="en-US" sz="2400" b="1" dirty="0"/>
              <a:t>, closing report, future activities</a:t>
            </a:r>
          </a:p>
          <a:p>
            <a:pPr>
              <a:buClr>
                <a:srgbClr val="FF0000"/>
              </a:buClr>
            </a:pPr>
            <a:r>
              <a:rPr lang="en-US" sz="2400" b="1" i="1" dirty="0"/>
              <a:t>Upon neither discussion nor objection the motion to approve the agenda carries</a:t>
            </a:r>
            <a:r>
              <a:rPr lang="en-US" sz="2400" b="1" dirty="0"/>
              <a:t>.</a:t>
            </a:r>
          </a:p>
        </p:txBody>
      </p:sp>
      <p:sp>
        <p:nvSpPr>
          <p:cNvPr id="2" name="TextBox 1"/>
          <p:cNvSpPr txBox="1"/>
          <p:nvPr/>
        </p:nvSpPr>
        <p:spPr>
          <a:xfrm>
            <a:off x="-941495" y="1675153"/>
            <a:ext cx="184666"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4887022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62</a:t>
            </a:fld>
            <a:endParaRPr lang="en-US"/>
          </a:p>
        </p:txBody>
      </p:sp>
      <p:sp>
        <p:nvSpPr>
          <p:cNvPr id="21509" name="Rectangle 2"/>
          <p:cNvSpPr>
            <a:spLocks noGrp="1" noChangeArrowheads="1"/>
          </p:cNvSpPr>
          <p:nvPr>
            <p:ph type="title" idx="4294967295"/>
          </p:nvPr>
        </p:nvSpPr>
        <p:spPr>
          <a:xfrm>
            <a:off x="1676400" y="228600"/>
            <a:ext cx="4800600" cy="990600"/>
          </a:xfrm>
        </p:spPr>
        <p:txBody>
          <a:bodyPr/>
          <a:lstStyle/>
          <a:p>
            <a:r>
              <a:rPr lang="en-US" b="1" dirty="0">
                <a:solidFill>
                  <a:srgbClr val="000000"/>
                </a:solidFill>
                <a:ea typeface="Lucida Grande"/>
                <a:cs typeface="Lucida Grande"/>
              </a:rPr>
              <a:t>TG 12 Status Update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228600" y="990600"/>
            <a:ext cx="8686800" cy="5170646"/>
          </a:xfrm>
          <a:prstGeom prst="rect">
            <a:avLst/>
          </a:prstGeom>
          <a:noFill/>
        </p:spPr>
        <p:txBody>
          <a:bodyPr wrap="square" rtlCol="0">
            <a:spAutoFit/>
          </a:bodyPr>
          <a:lstStyle/>
          <a:p>
            <a:pPr marL="342900" indent="-342900">
              <a:buClr>
                <a:srgbClr val="FF0000"/>
              </a:buClr>
              <a:buFont typeface="Wingdings" charset="2"/>
              <a:buChar char="q"/>
            </a:pPr>
            <a:r>
              <a:rPr lang="en-US" sz="2200" b="1" dirty="0"/>
              <a:t>Discussion on Protocol Discrimination Entity (PDE)</a:t>
            </a:r>
          </a:p>
          <a:p>
            <a:pPr marL="800100" lvl="1" indent="-342900">
              <a:buClr>
                <a:srgbClr val="FF0000"/>
              </a:buClr>
              <a:buFont typeface="Wingdings" charset="2"/>
              <a:buChar char="q"/>
            </a:pPr>
            <a:r>
              <a:rPr lang="en-US" sz="2200" b="1" dirty="0"/>
              <a:t>Added primitives to support profiles and Yang modeling</a:t>
            </a:r>
            <a:endParaRPr lang="en-US" sz="2200" b="1" spc="-1" dirty="0">
              <a:solidFill>
                <a:srgbClr val="000000"/>
              </a:solidFill>
              <a:uFill>
                <a:solidFill>
                  <a:srgbClr val="FFFFFF"/>
                </a:solidFill>
              </a:uFill>
              <a:latin typeface="Times New Roman"/>
            </a:endParaRPr>
          </a:p>
          <a:p>
            <a:pPr marL="342900" indent="-342900">
              <a:buClr>
                <a:srgbClr val="FF0000"/>
              </a:buClr>
              <a:buFont typeface="Wingdings" charset="2"/>
              <a:buChar char="q"/>
            </a:pPr>
            <a:r>
              <a:rPr lang="en-US" sz="2200" b="1" dirty="0"/>
              <a:t>“Hello World” presentation</a:t>
            </a:r>
          </a:p>
          <a:p>
            <a:pPr marL="800100" lvl="1" indent="-342900">
              <a:buClr>
                <a:srgbClr val="FF0000"/>
              </a:buClr>
              <a:buFont typeface="Wingdings" charset="2"/>
              <a:buChar char="q"/>
            </a:pPr>
            <a:r>
              <a:rPr lang="en-US" sz="2200" b="1" dirty="0"/>
              <a:t>Use examples to verify needs for declared primitives</a:t>
            </a:r>
          </a:p>
          <a:p>
            <a:pPr marL="800100" lvl="1" indent="-342900">
              <a:buClr>
                <a:srgbClr val="FF0000"/>
              </a:buClr>
              <a:buFont typeface="Wingdings" charset="2"/>
              <a:buChar char="q"/>
            </a:pPr>
            <a:r>
              <a:rPr lang="en-US" sz="2200" b="1" dirty="0"/>
              <a:t>Demonstrated the need to add primitives to PDE</a:t>
            </a:r>
          </a:p>
          <a:p>
            <a:pPr marL="342900" indent="-342900">
              <a:buClr>
                <a:srgbClr val="FF0000"/>
              </a:buClr>
              <a:buFont typeface="Wingdings" charset="2"/>
              <a:buChar char="q"/>
            </a:pPr>
            <a:r>
              <a:rPr lang="en-US" sz="2200" b="1" dirty="0"/>
              <a:t>Updated </a:t>
            </a:r>
          </a:p>
          <a:p>
            <a:pPr marL="800100" lvl="1" indent="-342900">
              <a:buClr>
                <a:srgbClr val="FF0000"/>
              </a:buClr>
              <a:buFont typeface="Wingdings" charset="2"/>
              <a:buChar char="q"/>
            </a:pPr>
            <a:r>
              <a:rPr lang="en-US" sz="2200" b="1" dirty="0"/>
              <a:t>ULI Mandatory Elements Operation (15-17-0656-13)</a:t>
            </a:r>
          </a:p>
          <a:p>
            <a:pPr marL="1257300" lvl="2" indent="-342900">
              <a:buClr>
                <a:srgbClr val="FF0000"/>
              </a:buClr>
              <a:buFont typeface="Wingdings" charset="2"/>
              <a:buChar char="q"/>
            </a:pPr>
            <a:r>
              <a:rPr lang="en-US" sz="2200" b="1" dirty="0"/>
              <a:t>Plan is to use this document as the preliminary draft standard</a:t>
            </a:r>
          </a:p>
          <a:p>
            <a:pPr marL="1257300" lvl="2" indent="-342900">
              <a:buClr>
                <a:srgbClr val="FF0000"/>
              </a:buClr>
              <a:buFont typeface="Wingdings" charset="2"/>
              <a:buChar char="q"/>
            </a:pPr>
            <a:r>
              <a:rPr lang="en-US" sz="2200" b="1" dirty="0"/>
              <a:t>Changed Key Management Protocol (KMP) module from optional to mandatory</a:t>
            </a:r>
          </a:p>
          <a:p>
            <a:pPr marL="342900" indent="-342900">
              <a:buClr>
                <a:srgbClr val="FF0000"/>
              </a:buClr>
              <a:buFont typeface="Wingdings" charset="2"/>
              <a:buChar char="q"/>
            </a:pPr>
            <a:r>
              <a:rPr lang="en-US" sz="2200" b="1" dirty="0"/>
              <a:t>Discussion on Profile concepts</a:t>
            </a:r>
          </a:p>
          <a:p>
            <a:pPr marL="800100" lvl="2" indent="-342900">
              <a:buClr>
                <a:srgbClr val="FF0000"/>
              </a:buClr>
              <a:buFont typeface="Wingdings" charset="2"/>
              <a:buChar char="q"/>
            </a:pPr>
            <a:r>
              <a:rPr lang="en-US" sz="2200" b="1" dirty="0"/>
              <a:t>Extensive discussion on best use of profiles</a:t>
            </a:r>
          </a:p>
          <a:p>
            <a:pPr marL="800100" lvl="2" indent="-342900">
              <a:buClr>
                <a:srgbClr val="FF0000"/>
              </a:buClr>
              <a:buFont typeface="Wingdings" charset="2"/>
              <a:buChar char="q"/>
            </a:pPr>
            <a:r>
              <a:rPr lang="en-US" sz="2200" b="1" dirty="0"/>
              <a:t>Created Profile Types that describe all PIBs and primitive parameters used in IEEE 802.15.4</a:t>
            </a:r>
          </a:p>
        </p:txBody>
      </p:sp>
    </p:spTree>
    <p:extLst>
      <p:ext uri="{BB962C8B-B14F-4D97-AF65-F5344CB8AC3E}">
        <p14:creationId xmlns:p14="http://schemas.microsoft.com/office/powerpoint/2010/main" val="9374518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63</a:t>
            </a:fld>
            <a:endParaRPr lang="en-US"/>
          </a:p>
        </p:txBody>
      </p:sp>
      <p:sp>
        <p:nvSpPr>
          <p:cNvPr id="21509" name="Rectangle 2"/>
          <p:cNvSpPr>
            <a:spLocks noGrp="1" noChangeArrowheads="1"/>
          </p:cNvSpPr>
          <p:nvPr>
            <p:ph type="title" idx="4294967295"/>
          </p:nvPr>
        </p:nvSpPr>
        <p:spPr>
          <a:xfrm>
            <a:off x="1676400" y="228600"/>
            <a:ext cx="4800600" cy="990600"/>
          </a:xfrm>
        </p:spPr>
        <p:txBody>
          <a:bodyPr/>
          <a:lstStyle/>
          <a:p>
            <a:r>
              <a:rPr lang="en-US" b="1" dirty="0">
                <a:solidFill>
                  <a:srgbClr val="000000"/>
                </a:solidFill>
                <a:ea typeface="Lucida Grande"/>
                <a:cs typeface="Lucida Grande"/>
              </a:rPr>
              <a:t>Hello World Exercise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304800" y="1143000"/>
            <a:ext cx="8534400" cy="5078313"/>
          </a:xfrm>
          <a:prstGeom prst="rect">
            <a:avLst/>
          </a:prstGeom>
          <a:noFill/>
        </p:spPr>
        <p:txBody>
          <a:bodyPr wrap="square" rtlCol="0">
            <a:spAutoFit/>
          </a:bodyPr>
          <a:lstStyle/>
          <a:p>
            <a:pPr marL="342900" indent="-342900">
              <a:buClr>
                <a:srgbClr val="FF0000"/>
              </a:buClr>
              <a:buFont typeface="Wingdings" charset="2"/>
              <a:buChar char="q"/>
            </a:pPr>
            <a:r>
              <a:rPr lang="en-US" sz="2800" b="1" dirty="0"/>
              <a:t>Purpose: </a:t>
            </a:r>
          </a:p>
          <a:p>
            <a:pPr marL="800100" lvl="1" indent="-342900">
              <a:buClr>
                <a:srgbClr val="FF0000"/>
              </a:buClr>
              <a:buFont typeface="Wingdings" charset="2"/>
              <a:buChar char="q"/>
            </a:pPr>
            <a:r>
              <a:rPr lang="en-US" sz="2400" b="1" dirty="0"/>
              <a:t>Compare proposals on various methods to implement profiles to simplify ULI upper level I/F</a:t>
            </a:r>
          </a:p>
          <a:p>
            <a:pPr marL="800100" lvl="1" indent="-342900">
              <a:buClr>
                <a:srgbClr val="FF0000"/>
              </a:buClr>
              <a:buFont typeface="Wingdings" charset="2"/>
              <a:buChar char="q"/>
            </a:pPr>
            <a:r>
              <a:rPr lang="en-US" sz="2400" b="1" dirty="0"/>
              <a:t>Expose unforeseen issues </a:t>
            </a:r>
            <a:endParaRPr lang="en-US" sz="2400" dirty="0"/>
          </a:p>
          <a:p>
            <a:pPr marL="342900" indent="-342900">
              <a:buClr>
                <a:srgbClr val="FF0000"/>
              </a:buClr>
              <a:buFont typeface="Wingdings" charset="2"/>
              <a:buChar char="q"/>
            </a:pPr>
            <a:r>
              <a:rPr lang="en-US" sz="2800" b="1" dirty="0"/>
              <a:t>Method:</a:t>
            </a:r>
          </a:p>
          <a:p>
            <a:pPr marL="800100" lvl="1" indent="-342900">
              <a:buClr>
                <a:srgbClr val="FF0000"/>
              </a:buClr>
              <a:buFont typeface="Wingdings" charset="2"/>
              <a:buChar char="q"/>
            </a:pPr>
            <a:r>
              <a:rPr lang="en-US" sz="2400" b="1" dirty="0"/>
              <a:t>Define radio operation scenarios w/</a:t>
            </a:r>
            <a:r>
              <a:rPr lang="en-US" sz="2400" b="1" dirty="0" err="1"/>
              <a:t>config</a:t>
            </a:r>
            <a:r>
              <a:rPr lang="en-US" sz="2400" b="1" dirty="0"/>
              <a:t> parameters:</a:t>
            </a:r>
          </a:p>
          <a:p>
            <a:pPr marL="1257300" lvl="2" indent="-342900">
              <a:buClr>
                <a:srgbClr val="FF0000"/>
              </a:buClr>
              <a:buFont typeface="Wingdings" charset="2"/>
              <a:buChar char="q"/>
            </a:pPr>
            <a:r>
              <a:rPr lang="en-US" sz="2400" b="1" dirty="0"/>
              <a:t>Wi-SUN scenario</a:t>
            </a:r>
          </a:p>
          <a:p>
            <a:pPr marL="1257300" lvl="2" indent="-342900">
              <a:buClr>
                <a:srgbClr val="FF0000"/>
              </a:buClr>
              <a:buFont typeface="Wingdings" charset="2"/>
              <a:buChar char="q"/>
            </a:pPr>
            <a:r>
              <a:rPr lang="en-US" sz="2400" b="1" dirty="0"/>
              <a:t>6tisch scenario</a:t>
            </a:r>
          </a:p>
          <a:p>
            <a:pPr marL="800100" lvl="1" indent="-342900">
              <a:buClr>
                <a:srgbClr val="FF0000"/>
              </a:buClr>
              <a:buFont typeface="Wingdings" charset="2"/>
              <a:buChar char="q"/>
            </a:pPr>
            <a:r>
              <a:rPr lang="en-US" sz="2400" b="1" dirty="0"/>
              <a:t>P Kinney to send out via TG12 reflector</a:t>
            </a:r>
          </a:p>
          <a:p>
            <a:pPr marL="342900" indent="-342900">
              <a:buClr>
                <a:srgbClr val="FF0000"/>
              </a:buClr>
              <a:buFont typeface="Wingdings" charset="2"/>
              <a:buChar char="q"/>
            </a:pPr>
            <a:r>
              <a:rPr lang="en-US" sz="2800" b="1" dirty="0"/>
              <a:t>Proposals:</a:t>
            </a:r>
          </a:p>
          <a:p>
            <a:pPr marL="800100" lvl="1" indent="-342900">
              <a:buClr>
                <a:srgbClr val="FF0000"/>
              </a:buClr>
              <a:buFont typeface="Wingdings" charset="2"/>
              <a:buChar char="q"/>
            </a:pPr>
            <a:r>
              <a:rPr lang="en-US" sz="2400" b="1" dirty="0"/>
              <a:t>Describe methodology</a:t>
            </a:r>
          </a:p>
          <a:p>
            <a:pPr marL="800100" lvl="1" indent="-342900">
              <a:buClr>
                <a:srgbClr val="FF0000"/>
              </a:buClr>
              <a:buFont typeface="Wingdings" charset="2"/>
              <a:buChar char="q"/>
            </a:pPr>
            <a:r>
              <a:rPr lang="en-US" sz="2400" b="1" dirty="0"/>
              <a:t>Set MAC/PHY up</a:t>
            </a:r>
          </a:p>
          <a:p>
            <a:pPr marL="800100" lvl="1" indent="-342900">
              <a:buClr>
                <a:srgbClr val="FF0000"/>
              </a:buClr>
              <a:buFont typeface="Wingdings" charset="2"/>
              <a:buChar char="q"/>
            </a:pPr>
            <a:r>
              <a:rPr lang="en-US" sz="2400" b="1" dirty="0"/>
              <a:t>Show step by step actions to send and receive packets</a:t>
            </a:r>
          </a:p>
        </p:txBody>
      </p:sp>
    </p:spTree>
    <p:extLst>
      <p:ext uri="{BB962C8B-B14F-4D97-AF65-F5344CB8AC3E}">
        <p14:creationId xmlns:p14="http://schemas.microsoft.com/office/powerpoint/2010/main" val="30981039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64</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2369880"/>
          </a:xfrm>
          <a:prstGeom prst="rect">
            <a:avLst/>
          </a:prstGeom>
          <a:noFill/>
        </p:spPr>
        <p:txBody>
          <a:bodyPr wrap="square" numCol="1" rtlCol="0">
            <a:spAutoFit/>
          </a:bodyPr>
          <a:lstStyle/>
          <a:p>
            <a:r>
              <a:rPr lang="en-US" sz="2000" b="1" dirty="0"/>
              <a:t>January 2019 session</a:t>
            </a:r>
          </a:p>
          <a:p>
            <a:pPr marL="342900" indent="-342900">
              <a:buFont typeface="Wingdings" pitchFamily="2" charset="2"/>
              <a:buChar char="Ø"/>
            </a:pPr>
            <a:r>
              <a:rPr lang="en-US" sz="2000" b="1" dirty="0"/>
              <a:t>Describe Module SAPs</a:t>
            </a:r>
          </a:p>
          <a:p>
            <a:pPr marL="749300" indent="-230188">
              <a:buFont typeface="Arial"/>
              <a:buChar char="•"/>
            </a:pPr>
            <a:r>
              <a:rPr lang="en-US" sz="1800" b="1" dirty="0"/>
              <a:t>L2R			Charlie Perkins</a:t>
            </a:r>
          </a:p>
          <a:p>
            <a:pPr marL="749300" indent="-230188">
              <a:buFont typeface="Arial"/>
              <a:buChar char="•"/>
            </a:pPr>
            <a:r>
              <a:rPr lang="en-US" sz="1800" b="1" dirty="0"/>
              <a:t>KPM			Tero Kivinen</a:t>
            </a:r>
          </a:p>
          <a:p>
            <a:pPr marL="749300" indent="-230188">
              <a:buFont typeface="Arial"/>
              <a:buChar char="•"/>
            </a:pPr>
            <a:r>
              <a:rPr lang="en-US" sz="1800" b="1" dirty="0"/>
              <a:t>6top			Pat Kinney</a:t>
            </a:r>
          </a:p>
          <a:p>
            <a:pPr marL="285750" indent="-285750">
              <a:buFont typeface="Arial"/>
              <a:buChar char="•"/>
            </a:pPr>
            <a:endParaRPr lang="en-US" sz="1800" b="1" dirty="0"/>
          </a:p>
          <a:p>
            <a:pPr marL="285750" indent="-285750">
              <a:buFont typeface="Wingdings" pitchFamily="2" charset="2"/>
              <a:buChar char="Ø"/>
            </a:pPr>
            <a:r>
              <a:rPr lang="en-US" sz="1800" b="1" dirty="0"/>
              <a:t>Finish delineation of all requirements for MPM</a:t>
            </a:r>
          </a:p>
          <a:p>
            <a:pPr marL="285750" indent="-285750">
              <a:buFont typeface="Arial"/>
              <a:buChar char="•"/>
            </a:pPr>
            <a:endParaRPr lang="en-US" sz="1800" b="1" dirty="0"/>
          </a:p>
        </p:txBody>
      </p:sp>
    </p:spTree>
    <p:extLst>
      <p:ext uri="{BB962C8B-B14F-4D97-AF65-F5344CB8AC3E}">
        <p14:creationId xmlns:p14="http://schemas.microsoft.com/office/powerpoint/2010/main" val="307452701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65</a:t>
            </a:fld>
            <a:endParaRPr lang="en-US"/>
          </a:p>
        </p:txBody>
      </p:sp>
      <p:sp>
        <p:nvSpPr>
          <p:cNvPr id="21509" name="Rectangle 2"/>
          <p:cNvSpPr>
            <a:spLocks noGrp="1" noChangeArrowheads="1"/>
          </p:cNvSpPr>
          <p:nvPr>
            <p:ph type="title" idx="4294967295"/>
          </p:nvPr>
        </p:nvSpPr>
        <p:spPr>
          <a:xfrm>
            <a:off x="228600" y="513282"/>
            <a:ext cx="7772400" cy="990600"/>
          </a:xfrm>
        </p:spPr>
        <p:txBody>
          <a:bodyPr/>
          <a:lstStyle/>
          <a:p>
            <a:r>
              <a:rPr lang="en-US" b="1" dirty="0">
                <a:latin typeface="Times New Roman" charset="0"/>
                <a:ea typeface="ＭＳ Ｐゴシック" charset="0"/>
                <a:cs typeface="ＭＳ Ｐゴシック" charset="0"/>
              </a:rPr>
              <a:t>Meeting Accomplishments</a:t>
            </a:r>
            <a:br>
              <a:rPr lang="en-US" b="1" dirty="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686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4488" lvl="1" indent="-342900">
              <a:buClr>
                <a:srgbClr val="FF0000"/>
              </a:buClr>
              <a:buFont typeface="Wingdings" charset="2"/>
              <a:buChar char="q"/>
            </a:pPr>
            <a:endParaRPr lang="en-US" sz="2400" b="1" dirty="0"/>
          </a:p>
        </p:txBody>
      </p:sp>
      <p:sp>
        <p:nvSpPr>
          <p:cNvPr id="2" name="Rectangle 1">
            <a:extLst>
              <a:ext uri="{FF2B5EF4-FFF2-40B4-BE49-F238E27FC236}">
                <a16:creationId xmlns="" xmlns:a16="http://schemas.microsoft.com/office/drawing/2014/main" id="{92AB4CC2-50D1-3E4B-A077-6001E938BE78}"/>
              </a:ext>
            </a:extLst>
          </p:cNvPr>
          <p:cNvSpPr/>
          <p:nvPr/>
        </p:nvSpPr>
        <p:spPr>
          <a:xfrm>
            <a:off x="190500" y="1137027"/>
            <a:ext cx="8839200" cy="5262979"/>
          </a:xfrm>
          <a:prstGeom prst="rect">
            <a:avLst/>
          </a:prstGeom>
        </p:spPr>
        <p:txBody>
          <a:bodyPr wrap="square">
            <a:spAutoFit/>
          </a:bodyPr>
          <a:lstStyle/>
          <a:p>
            <a:pPr marL="342900" indent="-342900">
              <a:buClr>
                <a:srgbClr val="FF0000"/>
              </a:buClr>
              <a:buFont typeface="Wingdings" charset="2"/>
              <a:buChar char="q"/>
            </a:pPr>
            <a:r>
              <a:rPr lang="en-US" sz="2400" b="1" dirty="0"/>
              <a:t>Discussion on Profile clause in preliminary draft (15-16-0656-18)</a:t>
            </a:r>
          </a:p>
          <a:p>
            <a:pPr marL="800100" lvl="1" indent="-342900">
              <a:buClr>
                <a:srgbClr val="FF0000"/>
              </a:buClr>
              <a:buFont typeface="Wingdings" charset="2"/>
              <a:buChar char="q"/>
            </a:pPr>
            <a:r>
              <a:rPr lang="en-US" sz="2400" b="1" dirty="0"/>
              <a:t>Created Profile MAC sub-types to allow MAC functions to be entered into Profile Types</a:t>
            </a:r>
          </a:p>
          <a:p>
            <a:pPr marL="800100" lvl="1" indent="-342900">
              <a:buClr>
                <a:srgbClr val="FF0000"/>
              </a:buClr>
              <a:buFont typeface="Wingdings" charset="2"/>
              <a:buChar char="q"/>
            </a:pPr>
            <a:r>
              <a:rPr lang="en-US" sz="2400" b="1" dirty="0"/>
              <a:t>Working on entering all </a:t>
            </a:r>
            <a:r>
              <a:rPr lang="en-US" sz="2400" b="1" dirty="0" err="1"/>
              <a:t>Pibs</a:t>
            </a:r>
            <a:r>
              <a:rPr lang="en-US" sz="2400" b="1" dirty="0"/>
              <a:t> into Profile sub-types</a:t>
            </a:r>
          </a:p>
          <a:p>
            <a:pPr marL="342900" lvl="1" indent="-342900">
              <a:buClr>
                <a:srgbClr val="FF0000"/>
              </a:buClr>
              <a:buFont typeface="Wingdings" charset="2"/>
              <a:buChar char="q"/>
            </a:pPr>
            <a:r>
              <a:rPr lang="en-US" sz="2400" b="1" dirty="0"/>
              <a:t>Yang modeling exercise (15-18-0547-00)</a:t>
            </a:r>
          </a:p>
          <a:p>
            <a:pPr marL="800100" lvl="2" indent="-342900">
              <a:buClr>
                <a:srgbClr val="FF0000"/>
              </a:buClr>
              <a:buFont typeface="Wingdings" charset="2"/>
              <a:buChar char="q"/>
            </a:pPr>
            <a:r>
              <a:rPr lang="en-US" sz="2400" b="1" dirty="0"/>
              <a:t>Used portions of security protocol as a trial</a:t>
            </a:r>
          </a:p>
          <a:p>
            <a:pPr marL="342900" indent="-342900">
              <a:buClr>
                <a:srgbClr val="FF0000"/>
              </a:buClr>
              <a:buFont typeface="Wingdings" charset="2"/>
              <a:buChar char="q"/>
            </a:pPr>
            <a:r>
              <a:rPr lang="en-US" sz="2400" b="1" dirty="0"/>
              <a:t>Modules</a:t>
            </a:r>
          </a:p>
          <a:p>
            <a:pPr marL="800100" lvl="1" indent="-342900">
              <a:buClr>
                <a:srgbClr val="FF0000"/>
              </a:buClr>
              <a:buFont typeface="Wingdings" charset="2"/>
              <a:buChar char="q"/>
            </a:pPr>
            <a:r>
              <a:rPr lang="en-US" sz="2400" b="1" dirty="0"/>
              <a:t>Agreed that the standard shall define the module SAPs</a:t>
            </a:r>
          </a:p>
          <a:p>
            <a:pPr marL="342900" indent="-342900">
              <a:buClr>
                <a:srgbClr val="FF0000"/>
              </a:buClr>
              <a:buFont typeface="Wingdings" charset="2"/>
              <a:buChar char="q"/>
            </a:pPr>
            <a:r>
              <a:rPr lang="en-US" sz="2400" b="1" dirty="0"/>
              <a:t>Management Protocol Module (MPM)</a:t>
            </a:r>
          </a:p>
          <a:p>
            <a:pPr marL="800100" lvl="1" indent="-342900">
              <a:buClr>
                <a:srgbClr val="FF0000"/>
              </a:buClr>
              <a:buFont typeface="Wingdings" charset="2"/>
              <a:buChar char="q"/>
            </a:pPr>
            <a:r>
              <a:rPr lang="en-US" sz="2400" b="1" dirty="0"/>
              <a:t>Work on required MPM functions by reviewing “upper layer” references in IEEE 802.15.4</a:t>
            </a:r>
          </a:p>
          <a:p>
            <a:pPr marL="800100" lvl="1" indent="-342900">
              <a:buClr>
                <a:srgbClr val="FF0000"/>
              </a:buClr>
              <a:buFont typeface="Wingdings" charset="2"/>
              <a:buChar char="q"/>
            </a:pPr>
            <a:r>
              <a:rPr lang="en-US" sz="2400" b="1" dirty="0"/>
              <a:t>Agreed that the standard is not required to dictate how the MPM implements the “upper layer” requirements</a:t>
            </a:r>
          </a:p>
        </p:txBody>
      </p:sp>
    </p:spTree>
    <p:extLst>
      <p:ext uri="{BB962C8B-B14F-4D97-AF65-F5344CB8AC3E}">
        <p14:creationId xmlns:p14="http://schemas.microsoft.com/office/powerpoint/2010/main" val="136703319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66</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2469067190"/>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extLst>
                    <a:ext uri="{9D8B030D-6E8A-4147-A177-3AD203B41FA5}">
                      <a16:colId xmlns="" xmlns:a16="http://schemas.microsoft.com/office/drawing/2014/main" val="20000"/>
                    </a:ext>
                  </a:extLst>
                </a:gridCol>
                <a:gridCol w="2463801">
                  <a:extLst>
                    <a:ext uri="{9D8B030D-6E8A-4147-A177-3AD203B41FA5}">
                      <a16:colId xmlns="" xmlns:a16="http://schemas.microsoft.com/office/drawing/2014/main" val="20001"/>
                    </a:ext>
                  </a:extLst>
                </a:gridCol>
                <a:gridCol w="2336800">
                  <a:extLst>
                    <a:ext uri="{9D8B030D-6E8A-4147-A177-3AD203B41FA5}">
                      <a16:colId xmlns="" xmlns:a16="http://schemas.microsoft.com/office/drawing/2014/main" val="20002"/>
                    </a:ext>
                  </a:extLst>
                </a:gridCol>
              </a:tblGrid>
              <a:tr h="398549">
                <a:tc>
                  <a:txBody>
                    <a:bodyPr/>
                    <a:lstStyle/>
                    <a:p>
                      <a:pPr marL="457200" lvl="1" indent="0">
                        <a:buFont typeface="Arial"/>
                        <a:buNone/>
                      </a:pPr>
                      <a:r>
                        <a:rPr lang="en-US" sz="1600" dirty="0"/>
                        <a:t>TASK</a:t>
                      </a:r>
                    </a:p>
                  </a:txBody>
                  <a:tcPr/>
                </a:tc>
                <a:tc>
                  <a:txBody>
                    <a:bodyPr/>
                    <a:lstStyle/>
                    <a:p>
                      <a:r>
                        <a:rPr lang="en-US" dirty="0"/>
                        <a:t>Start</a:t>
                      </a:r>
                    </a:p>
                  </a:txBody>
                  <a:tcPr/>
                </a:tc>
                <a:tc>
                  <a:txBody>
                    <a:bodyPr/>
                    <a:lstStyle/>
                    <a:p>
                      <a:r>
                        <a:rPr lang="en-US" dirty="0"/>
                        <a:t>Completed</a:t>
                      </a:r>
                    </a:p>
                  </a:txBody>
                  <a:tcPr/>
                </a:tc>
                <a:extLst>
                  <a:ext uri="{0D108BD9-81ED-4DB2-BD59-A6C34878D82A}">
                    <a16:rowId xmlns="" xmlns:a16="http://schemas.microsoft.com/office/drawing/2014/main" val="10000"/>
                  </a:ext>
                </a:extLst>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May, 2016</a:t>
                      </a:r>
                    </a:p>
                  </a:txBody>
                  <a:tcPr/>
                </a:tc>
                <a:tc>
                  <a:txBody>
                    <a:bodyPr/>
                    <a:lstStyle/>
                    <a:p>
                      <a:r>
                        <a:rPr lang="en-US" b="1" dirty="0"/>
                        <a:t>Mar,</a:t>
                      </a:r>
                      <a:r>
                        <a:rPr lang="en-US" b="1" baseline="0" dirty="0"/>
                        <a:t> 2019</a:t>
                      </a:r>
                      <a:endParaRPr lang="en-US" b="1" dirty="0"/>
                    </a:p>
                  </a:txBody>
                  <a:tcPr/>
                </a:tc>
                <a:extLst>
                  <a:ext uri="{0D108BD9-81ED-4DB2-BD59-A6C34878D82A}">
                    <a16:rowId xmlns="" xmlns:a16="http://schemas.microsoft.com/office/drawing/2014/main" val="10001"/>
                  </a:ext>
                </a:extLst>
              </a:tr>
              <a:tr h="398549">
                <a:tc>
                  <a:txBody>
                    <a:bodyPr/>
                    <a:lstStyle/>
                    <a:p>
                      <a:r>
                        <a:rPr lang="en-US" dirty="0"/>
                        <a:t>Concept and Architecture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July, 2017</a:t>
                      </a:r>
                    </a:p>
                  </a:txBody>
                  <a:tcPr/>
                </a:tc>
                <a:extLst>
                  <a:ext uri="{0D108BD9-81ED-4DB2-BD59-A6C34878D82A}">
                    <a16:rowId xmlns="" xmlns:a16="http://schemas.microsoft.com/office/drawing/2014/main" val="10002"/>
                  </a:ext>
                </a:extLst>
              </a:tr>
              <a:tr h="398549">
                <a:tc>
                  <a:txBody>
                    <a:bodyPr/>
                    <a:lstStyle/>
                    <a:p>
                      <a:r>
                        <a:rPr lang="en-US" dirty="0"/>
                        <a:t>Baseline definition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Nov, 2017</a:t>
                      </a:r>
                    </a:p>
                  </a:txBody>
                  <a:tcPr/>
                </a:tc>
                <a:tc>
                  <a:txBody>
                    <a:bodyPr/>
                    <a:lstStyle/>
                    <a:p>
                      <a:r>
                        <a:rPr lang="en-US" dirty="0"/>
                        <a:t>July, 2018</a:t>
                      </a:r>
                    </a:p>
                  </a:txBody>
                  <a:tcPr/>
                </a:tc>
                <a:extLst>
                  <a:ext uri="{0D108BD9-81ED-4DB2-BD59-A6C34878D82A}">
                    <a16:rowId xmlns="" xmlns:a16="http://schemas.microsoft.com/office/drawing/2014/main" val="10003"/>
                  </a:ext>
                </a:extLst>
              </a:tr>
              <a:tr h="398549">
                <a:tc>
                  <a:txBody>
                    <a:bodyPr/>
                    <a:lstStyle/>
                    <a:p>
                      <a:r>
                        <a:rPr lang="en-US" dirty="0"/>
                        <a:t>Draft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July,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July, 2019</a:t>
                      </a:r>
                    </a:p>
                  </a:txBody>
                  <a:tcPr/>
                </a:tc>
                <a:extLst>
                  <a:ext uri="{0D108BD9-81ED-4DB2-BD59-A6C34878D82A}">
                    <a16:rowId xmlns="" xmlns:a16="http://schemas.microsoft.com/office/drawing/2014/main" val="10004"/>
                  </a:ext>
                </a:extLst>
              </a:tr>
              <a:tr h="398549">
                <a:tc>
                  <a:txBody>
                    <a:bodyPr/>
                    <a:lstStyle/>
                    <a:p>
                      <a:r>
                        <a:rPr lang="en-US" dirty="0"/>
                        <a:t>TG Comment Collection</a:t>
                      </a:r>
                    </a:p>
                  </a:txBody>
                  <a:tcPr/>
                </a:tc>
                <a:tc>
                  <a:txBody>
                    <a:bodyPr/>
                    <a:lstStyle/>
                    <a:p>
                      <a:r>
                        <a:rPr lang="en-US" dirty="0"/>
                        <a:t>Sept, 2019</a:t>
                      </a:r>
                    </a:p>
                  </a:txBody>
                  <a:tcPr/>
                </a:tc>
                <a:tc>
                  <a:txBody>
                    <a:bodyPr/>
                    <a:lstStyle/>
                    <a:p>
                      <a:r>
                        <a:rPr lang="en-US" dirty="0"/>
                        <a:t>Nov, 2019</a:t>
                      </a:r>
                    </a:p>
                  </a:txBody>
                  <a:tcPr/>
                </a:tc>
                <a:extLst>
                  <a:ext uri="{0D108BD9-81ED-4DB2-BD59-A6C34878D82A}">
                    <a16:rowId xmlns="" xmlns:a16="http://schemas.microsoft.com/office/drawing/2014/main" val="10005"/>
                  </a:ext>
                </a:extLst>
              </a:tr>
              <a:tr h="398549">
                <a:tc>
                  <a:txBody>
                    <a:bodyPr/>
                    <a:lstStyle/>
                    <a:p>
                      <a:r>
                        <a:rPr lang="en-US" dirty="0"/>
                        <a:t>WG Letter Ballot</a:t>
                      </a:r>
                    </a:p>
                  </a:txBody>
                  <a:tcPr/>
                </a:tc>
                <a:tc>
                  <a:txBody>
                    <a:bodyPr/>
                    <a:lstStyle/>
                    <a:p>
                      <a:r>
                        <a:rPr lang="en-US" dirty="0"/>
                        <a:t>Nov,</a:t>
                      </a:r>
                      <a:r>
                        <a:rPr lang="en-US" baseline="0" dirty="0"/>
                        <a:t> 2019</a:t>
                      </a:r>
                      <a:endParaRPr lang="en-US" dirty="0"/>
                    </a:p>
                  </a:txBody>
                  <a:tcPr/>
                </a:tc>
                <a:tc>
                  <a:txBody>
                    <a:bodyPr/>
                    <a:lstStyle/>
                    <a:p>
                      <a:r>
                        <a:rPr lang="en-US" dirty="0"/>
                        <a:t>Nov,</a:t>
                      </a:r>
                      <a:r>
                        <a:rPr lang="en-US" baseline="0" dirty="0"/>
                        <a:t> 2020</a:t>
                      </a:r>
                      <a:endParaRPr lang="en-US" dirty="0"/>
                    </a:p>
                  </a:txBody>
                  <a:tcPr/>
                </a:tc>
                <a:extLst>
                  <a:ext uri="{0D108BD9-81ED-4DB2-BD59-A6C34878D82A}">
                    <a16:rowId xmlns="" xmlns:a16="http://schemas.microsoft.com/office/drawing/2014/main" val="10006"/>
                  </a:ext>
                </a:extLst>
              </a:tr>
              <a:tr h="398549">
                <a:tc>
                  <a:txBody>
                    <a:bodyPr/>
                    <a:lstStyle/>
                    <a:p>
                      <a:r>
                        <a:rPr lang="en-US" dirty="0"/>
                        <a:t>Sponsor Ballot</a:t>
                      </a:r>
                    </a:p>
                  </a:txBody>
                  <a:tcPr/>
                </a:tc>
                <a:tc>
                  <a:txBody>
                    <a:bodyPr/>
                    <a:lstStyle/>
                    <a:p>
                      <a:r>
                        <a:rPr lang="en-US" dirty="0"/>
                        <a:t>Jan, 2021</a:t>
                      </a:r>
                    </a:p>
                  </a:txBody>
                  <a:tcPr/>
                </a:tc>
                <a:tc>
                  <a:txBody>
                    <a:bodyPr/>
                    <a:lstStyle/>
                    <a:p>
                      <a:r>
                        <a:rPr lang="en-US" dirty="0"/>
                        <a:t>July, 2021</a:t>
                      </a:r>
                    </a:p>
                  </a:txBody>
                  <a:tcPr/>
                </a:tc>
                <a:extLst>
                  <a:ext uri="{0D108BD9-81ED-4DB2-BD59-A6C34878D82A}">
                    <a16:rowId xmlns="" xmlns:a16="http://schemas.microsoft.com/office/drawing/2014/main" val="10007"/>
                  </a:ext>
                </a:extLst>
              </a:tr>
              <a:tr h="398549">
                <a:tc>
                  <a:txBody>
                    <a:bodyPr/>
                    <a:lstStyle/>
                    <a:p>
                      <a:r>
                        <a:rPr lang="en-US" dirty="0"/>
                        <a:t>NesCom</a:t>
                      </a:r>
                    </a:p>
                  </a:txBody>
                  <a:tcPr/>
                </a:tc>
                <a:tc>
                  <a:txBody>
                    <a:bodyPr/>
                    <a:lstStyle/>
                    <a:p>
                      <a:r>
                        <a:rPr lang="en-US" dirty="0"/>
                        <a:t>July, 2021</a:t>
                      </a:r>
                    </a:p>
                  </a:txBody>
                  <a:tcPr/>
                </a:tc>
                <a:tc>
                  <a:txBody>
                    <a:bodyPr/>
                    <a:lstStyle/>
                    <a:p>
                      <a:r>
                        <a:rPr lang="en-US" dirty="0"/>
                        <a:t>Sep, 2021</a:t>
                      </a:r>
                    </a:p>
                  </a:txBody>
                  <a:tcPr/>
                </a:tc>
                <a:extLst>
                  <a:ext uri="{0D108BD9-81ED-4DB2-BD59-A6C34878D82A}">
                    <a16:rowId xmlns="" xmlns:a16="http://schemas.microsoft.com/office/drawing/2014/main" val="10008"/>
                  </a:ext>
                </a:extLst>
              </a:tr>
              <a:tr h="398549">
                <a:tc>
                  <a:txBody>
                    <a:bodyPr/>
                    <a:lstStyle/>
                    <a:p>
                      <a:r>
                        <a:rPr lang="en-US" dirty="0"/>
                        <a:t>IEEE-SA Publication</a:t>
                      </a:r>
                    </a:p>
                  </a:txBody>
                  <a:tcPr/>
                </a:tc>
                <a:tc>
                  <a:txBody>
                    <a:bodyPr/>
                    <a:lstStyle/>
                    <a:p>
                      <a:r>
                        <a:rPr lang="en-US" dirty="0"/>
                        <a:t>Sep, 2021</a:t>
                      </a:r>
                    </a:p>
                  </a:txBody>
                  <a:tcPr/>
                </a:tc>
                <a:tc>
                  <a:txBody>
                    <a:bodyPr/>
                    <a:lstStyle/>
                    <a:p>
                      <a:r>
                        <a:rPr lang="en-US"/>
                        <a:t>Dec, 2021</a:t>
                      </a:r>
                      <a:endParaRPr lang="en-US" dirty="0"/>
                    </a:p>
                  </a:txBody>
                  <a:tcPr/>
                </a:tc>
                <a:extLst>
                  <a:ext uri="{0D108BD9-81ED-4DB2-BD59-A6C34878D82A}">
                    <a16:rowId xmlns="" xmlns:a16="http://schemas.microsoft.com/office/drawing/2014/main" val="10009"/>
                  </a:ext>
                </a:extLst>
              </a:tr>
            </a:tbl>
          </a:graphicData>
        </a:graphic>
      </p:graphicFrame>
    </p:spTree>
    <p:extLst>
      <p:ext uri="{BB962C8B-B14F-4D97-AF65-F5344CB8AC3E}">
        <p14:creationId xmlns:p14="http://schemas.microsoft.com/office/powerpoint/2010/main" val="35679780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67</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November 2018 Closing Report</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2018-11-15</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29702" name="Document" r:id="rId4" imgW="8239301" imgH="1079612" progId="Word.Document.8">
                  <p:embed/>
                </p:oleObj>
              </mc:Choice>
              <mc:Fallback>
                <p:oleObj name="Document" r:id="rId4" imgW="8239301" imgH="1079612"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extLst>
      <p:ext uri="{BB962C8B-B14F-4D97-AF65-F5344CB8AC3E}">
        <p14:creationId xmlns:p14="http://schemas.microsoft.com/office/powerpoint/2010/main" val="214054452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68</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closing report for </a:t>
            </a:r>
            <a:r>
              <a:rPr lang="en-US" altLang="en-US" dirty="0"/>
              <a:t>the </a:t>
            </a:r>
            <a:r>
              <a:rPr lang="en-US" altLang="en-US" dirty="0" smtClean="0"/>
              <a:t>November 2018 </a:t>
            </a:r>
            <a:r>
              <a:rPr lang="en-US" altLang="en-US" dirty="0"/>
              <a:t>session in </a:t>
            </a:r>
            <a:r>
              <a:rPr lang="en-US" altLang="en-US" dirty="0" smtClean="0"/>
              <a:t>Bangkok.</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extLst>
      <p:ext uri="{BB962C8B-B14F-4D97-AF65-F5344CB8AC3E}">
        <p14:creationId xmlns:p14="http://schemas.microsoft.com/office/powerpoint/2010/main" val="288802555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69</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in </a:t>
            </a:r>
            <a:r>
              <a:rPr lang="en-US" altLang="en-US" sz="3200" dirty="0" smtClean="0">
                <a:solidFill>
                  <a:schemeClr val="tx2"/>
                </a:solidFill>
              </a:rPr>
              <a:t>Bangkok</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308786667"/>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 xmlns:a16="http://schemas.microsoft.com/office/drawing/2014/main" val="20000"/>
                    </a:ext>
                  </a:extLst>
                </a:gridCol>
                <a:gridCol w="1432560">
                  <a:extLst>
                    <a:ext uri="{9D8B030D-6E8A-4147-A177-3AD203B41FA5}">
                      <a16:colId xmlns="" xmlns:a16="http://schemas.microsoft.com/office/drawing/2014/main" val="20001"/>
                    </a:ext>
                  </a:extLst>
                </a:gridCol>
                <a:gridCol w="1432560">
                  <a:extLst>
                    <a:ext uri="{9D8B030D-6E8A-4147-A177-3AD203B41FA5}">
                      <a16:colId xmlns="" xmlns:a16="http://schemas.microsoft.com/office/drawing/2014/main" val="20002"/>
                    </a:ext>
                  </a:extLst>
                </a:gridCol>
                <a:gridCol w="1432560">
                  <a:extLst>
                    <a:ext uri="{9D8B030D-6E8A-4147-A177-3AD203B41FA5}">
                      <a16:colId xmlns="" xmlns:a16="http://schemas.microsoft.com/office/drawing/2014/main" val="20003"/>
                    </a:ext>
                  </a:extLst>
                </a:gridCol>
                <a:gridCol w="1432560">
                  <a:extLst>
                    <a:ext uri="{9D8B030D-6E8A-4147-A177-3AD203B41FA5}">
                      <a16:colId xmlns=""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TGbb#1</a:t>
                      </a: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TGbb#5</a:t>
                      </a:r>
                      <a:endParaRPr lang="en-US" sz="1600" i="1" dirty="0" smtClean="0">
                        <a:solidFill>
                          <a:schemeClr val="bg1">
                            <a:lumMod val="50000"/>
                          </a:schemeClr>
                        </a:solidFill>
                      </a:endParaRP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marT="45744" marB="45744" anchor="ctr"/>
                </a:tc>
                <a:extLst>
                  <a:ext uri="{0D108BD9-81ED-4DB2-BD59-A6C34878D82A}">
                    <a16:rowId xmlns=""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#2</a:t>
                      </a:r>
                      <a:endParaRPr lang="en-US" sz="1600" b="1" dirty="0" smtClean="0"/>
                    </a:p>
                  </a:txBody>
                  <a:tcPr marT="45744" marB="45744" anchor="ctr"/>
                </a:tc>
                <a:tc>
                  <a:txBody>
                    <a:bodyPr/>
                    <a:lstStyle/>
                    <a:p>
                      <a:pPr algn="ct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TG13#5</a:t>
                      </a:r>
                      <a:endParaRPr lang="en-US" sz="1600" b="1" dirty="0" smtClean="0">
                        <a:solidFill>
                          <a:schemeClr val="tx1"/>
                        </a:solidFill>
                      </a:endParaRPr>
                    </a:p>
                  </a:txBody>
                  <a:tcPr marT="45744" marB="45744" anchor="ctr"/>
                </a:tc>
                <a:extLst>
                  <a:ext uri="{0D108BD9-81ED-4DB2-BD59-A6C34878D82A}">
                    <a16:rowId xmlns=""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TGbb#2</a:t>
                      </a:r>
                      <a:endParaRPr lang="en-US" sz="1600" b="0" i="1" dirty="0" smtClean="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TG13#4</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TG13#6</a:t>
                      </a:r>
                      <a:endParaRPr lang="en-US" sz="1600" dirty="0" smtClean="0">
                        <a:solidFill>
                          <a:schemeClr val="tx1"/>
                        </a:solidFill>
                      </a:endParaRPr>
                    </a:p>
                  </a:txBody>
                  <a:tcPr marT="45744" marB="45744" anchor="ctr"/>
                </a:tc>
                <a:extLst>
                  <a:ext uri="{0D108BD9-81ED-4DB2-BD59-A6C34878D82A}">
                    <a16:rowId xmlns=""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TGbb#3</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r>
                        <a:rPr lang="de-DE" sz="1600" i="1" dirty="0" smtClean="0">
                          <a:solidFill>
                            <a:schemeClr val="bg1">
                              <a:lumMod val="50000"/>
                            </a:schemeClr>
                          </a:solidFill>
                        </a:rPr>
                        <a:t>TGbb#6</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TG13#7</a:t>
                      </a:r>
                    </a:p>
                  </a:txBody>
                  <a:tcPr marT="45744" marB="45744" anchor="ctr"/>
                </a:tc>
                <a:extLst>
                  <a:ext uri="{0D108BD9-81ED-4DB2-BD59-A6C34878D82A}">
                    <a16:rowId xmlns=""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i="1" dirty="0" smtClean="0">
                          <a:solidFill>
                            <a:schemeClr val="bg1">
                              <a:lumMod val="50000"/>
                            </a:schemeClr>
                          </a:solidFill>
                        </a:rPr>
                        <a:t>THz tutorial</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TGbb#4</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0" i="1" dirty="0" smtClean="0"/>
                        <a:t>WG </a:t>
                      </a:r>
                      <a:r>
                        <a:rPr lang="de-DE" sz="1600" b="0" i="1" dirty="0" err="1" smtClean="0"/>
                        <a:t>closing</a:t>
                      </a:r>
                      <a:endParaRPr lang="de-DE" sz="1600" b="0" i="1" dirty="0" smtClean="0"/>
                    </a:p>
                  </a:txBody>
                  <a:tcPr marT="45744" marB="45744" anchor="ctr"/>
                </a:tc>
                <a:extLst>
                  <a:ext uri="{0D108BD9-81ED-4DB2-BD59-A6C34878D82A}">
                    <a16:rowId xmlns="" xmlns:a16="http://schemas.microsoft.com/office/drawing/2014/main" val="533189499"/>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extLst>
      <p:ext uri="{BB962C8B-B14F-4D97-AF65-F5344CB8AC3E}">
        <p14:creationId xmlns:p14="http://schemas.microsoft.com/office/powerpoint/2010/main" val="15656025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November 2018</a:t>
            </a:r>
          </a:p>
        </p:txBody>
      </p:sp>
      <p:sp>
        <p:nvSpPr>
          <p:cNvPr id="819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Wi-SUN Alliance</a:t>
            </a:r>
          </a:p>
        </p:txBody>
      </p:sp>
      <p:sp>
        <p:nvSpPr>
          <p:cNvPr id="819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38B4FFB0-9BB0-4207-8695-ECB6F29324A1}" type="slidenum">
              <a:rPr lang="en-US" sz="1200" smtClean="0"/>
              <a:pPr>
                <a:defRPr/>
              </a:pPr>
              <a:t>7</a:t>
            </a:fld>
            <a:endParaRPr lang="en-US" sz="1200" smtClean="0"/>
          </a:p>
        </p:txBody>
      </p:sp>
      <p:sp>
        <p:nvSpPr>
          <p:cNvPr id="8197" name="Rectangle 2"/>
          <p:cNvSpPr>
            <a:spLocks noGrp="1" noChangeArrowheads="1"/>
          </p:cNvSpPr>
          <p:nvPr>
            <p:ph type="body" idx="1"/>
          </p:nvPr>
        </p:nvSpPr>
        <p:spPr>
          <a:xfrm>
            <a:off x="990600" y="1828800"/>
            <a:ext cx="7543800" cy="4114800"/>
          </a:xfrm>
        </p:spPr>
        <p:txBody>
          <a:bodyPr/>
          <a:lstStyle/>
          <a:p>
            <a:pPr marL="914400" lvl="1" indent="-457200" fontAlgn="b">
              <a:lnSpc>
                <a:spcPct val="80000"/>
              </a:lnSpc>
              <a:buFont typeface="+mj-lt"/>
              <a:buAutoNum type="arabicPeriod"/>
              <a:defRPr/>
            </a:pPr>
            <a:endParaRPr lang="en-US" sz="800" dirty="0" smtClean="0">
              <a:latin typeface="Arial Rounded MT Bold" pitchFamily="34" charset="0"/>
              <a:cs typeface="Times New Roman" pitchFamily="18" charset="0"/>
            </a:endParaRPr>
          </a:p>
          <a:p>
            <a:pPr marL="0" indent="0" fontAlgn="b">
              <a:spcBef>
                <a:spcPts val="0"/>
              </a:spcBef>
              <a:spcAft>
                <a:spcPts val="0"/>
              </a:spcAft>
              <a:buFontTx/>
              <a:buNone/>
              <a:defRPr/>
            </a:pPr>
            <a:r>
              <a:rPr lang="en-US" sz="2400" dirty="0" smtClean="0">
                <a:latin typeface="Arial Rounded MT Bold" pitchFamily="34" charset="0"/>
                <a:ea typeface="+mn-ea"/>
                <a:cs typeface="Times New Roman" pitchFamily="18" charset="0"/>
              </a:rPr>
              <a:t>IETF Standing Committee</a:t>
            </a:r>
          </a:p>
          <a:p>
            <a:pPr marL="1009650" lvl="1" indent="-609600" fontAlgn="b">
              <a:spcBef>
                <a:spcPts val="0"/>
              </a:spcBef>
              <a:spcAft>
                <a:spcPts val="0"/>
              </a:spcAft>
              <a:buFont typeface="+mj-lt"/>
              <a:buAutoNum type="arabicPeriod"/>
              <a:defRPr/>
            </a:pPr>
            <a:r>
              <a:rPr lang="en-US" sz="2200" dirty="0" smtClean="0">
                <a:latin typeface="Arial Rounded MT Bold" pitchFamily="34" charset="0"/>
                <a:cs typeface="Times New Roman" pitchFamily="18" charset="0"/>
              </a:rPr>
              <a:t>IETF103 Review results from Bangkok</a:t>
            </a:r>
          </a:p>
          <a:p>
            <a:pPr marL="1009650" lvl="1" indent="-609600" fontAlgn="b">
              <a:spcBef>
                <a:spcPts val="0"/>
              </a:spcBef>
              <a:spcAft>
                <a:spcPts val="0"/>
              </a:spcAft>
              <a:buFont typeface="+mj-lt"/>
              <a:buAutoNum type="arabicPeriod"/>
              <a:defRPr/>
            </a:pPr>
            <a:r>
              <a:rPr lang="en-US" sz="2200" dirty="0" smtClean="0">
                <a:latin typeface="Arial Rounded MT Bold" pitchFamily="34" charset="0"/>
                <a:cs typeface="Times New Roman" pitchFamily="18" charset="0"/>
              </a:rPr>
              <a:t>Hear contributions</a:t>
            </a:r>
          </a:p>
          <a:p>
            <a:pPr marL="1009650" lvl="1" indent="-609600" fontAlgn="b">
              <a:spcBef>
                <a:spcPts val="0"/>
              </a:spcBef>
              <a:spcAft>
                <a:spcPts val="0"/>
              </a:spcAft>
              <a:buFont typeface="+mj-lt"/>
              <a:buAutoNum type="arabicPeriod"/>
              <a:defRPr/>
            </a:pPr>
            <a:r>
              <a:rPr lang="en-US" sz="2200" dirty="0" smtClean="0">
                <a:latin typeface="Arial Rounded MT Bold" pitchFamily="34" charset="0"/>
                <a:cs typeface="Times New Roman" pitchFamily="18" charset="0"/>
              </a:rPr>
              <a:t>Next steps</a:t>
            </a:r>
          </a:p>
          <a:p>
            <a:pPr marL="914400" lvl="1" indent="-457200" fontAlgn="b">
              <a:spcBef>
                <a:spcPts val="0"/>
              </a:spcBef>
              <a:spcAft>
                <a:spcPts val="600"/>
              </a:spcAft>
              <a:buFont typeface="+mj-lt"/>
              <a:buAutoNum type="arabicPeriod"/>
              <a:defRPr/>
            </a:pPr>
            <a:endParaRPr lang="en-US" sz="800" dirty="0" smtClean="0">
              <a:latin typeface="Arial Rounded MT Bold" pitchFamily="34" charset="0"/>
              <a:cs typeface="Times New Roman" pitchFamily="18" charset="0"/>
            </a:endParaRPr>
          </a:p>
          <a:p>
            <a:pPr marL="0" indent="0" fontAlgn="b">
              <a:spcBef>
                <a:spcPts val="0"/>
              </a:spcBef>
              <a:spcAft>
                <a:spcPts val="0"/>
              </a:spcAft>
              <a:buFontTx/>
              <a:buNone/>
              <a:defRPr/>
            </a:pPr>
            <a:r>
              <a:rPr lang="en-US" sz="2400" dirty="0" smtClean="0">
                <a:latin typeface="Arial Rounded MT Bold" pitchFamily="34" charset="0"/>
                <a:ea typeface="+mn-ea"/>
                <a:cs typeface="Times New Roman" pitchFamily="18" charset="0"/>
              </a:rPr>
              <a:t>NEW </a:t>
            </a:r>
            <a:r>
              <a:rPr lang="en-US" sz="2400" dirty="0">
                <a:latin typeface="Arial Rounded MT Bold" pitchFamily="34" charset="0"/>
                <a:ea typeface="+mn-ea"/>
                <a:cs typeface="Times New Roman" pitchFamily="18" charset="0"/>
              </a:rPr>
              <a:t>PROJECTS </a:t>
            </a:r>
            <a:r>
              <a:rPr lang="en-US" sz="2400" dirty="0" smtClean="0">
                <a:latin typeface="Arial Rounded MT Bold" pitchFamily="34" charset="0"/>
                <a:ea typeface="+mn-ea"/>
                <a:cs typeface="Times New Roman" pitchFamily="18" charset="0"/>
              </a:rPr>
              <a:t>STANDING COMMITTEE </a:t>
            </a:r>
            <a:r>
              <a:rPr lang="en-US" sz="2400" dirty="0">
                <a:latin typeface="Arial Rounded MT Bold" pitchFamily="34" charset="0"/>
                <a:ea typeface="+mn-ea"/>
                <a:cs typeface="Times New Roman" pitchFamily="18" charset="0"/>
              </a:rPr>
              <a:t>(WNG)</a:t>
            </a:r>
          </a:p>
          <a:p>
            <a:pPr marL="1009650" lvl="1" indent="-609600" fontAlgn="b">
              <a:spcBef>
                <a:spcPts val="0"/>
              </a:spcBef>
              <a:spcAft>
                <a:spcPts val="600"/>
              </a:spcAft>
              <a:buFontTx/>
              <a:buAutoNum type="arabicPeriod"/>
              <a:defRPr/>
            </a:pPr>
            <a:r>
              <a:rPr lang="en-US" sz="2200" dirty="0">
                <a:solidFill>
                  <a:srgbClr val="000000"/>
                </a:solidFill>
                <a:latin typeface="Arial Rounded MT Bold" pitchFamily="34" charset="0"/>
                <a:cs typeface="Arial" charset="0"/>
              </a:rPr>
              <a:t>Review/discuss </a:t>
            </a:r>
            <a:r>
              <a:rPr lang="en-US" sz="2200" dirty="0" smtClean="0">
                <a:solidFill>
                  <a:srgbClr val="000000"/>
                </a:solidFill>
                <a:latin typeface="Arial Rounded MT Bold" pitchFamily="34" charset="0"/>
                <a:cs typeface="Arial" charset="0"/>
              </a:rPr>
              <a:t>contributions</a:t>
            </a:r>
          </a:p>
          <a:p>
            <a:pPr marL="0" indent="0" fontAlgn="b">
              <a:spcBef>
                <a:spcPts val="0"/>
              </a:spcBef>
              <a:spcAft>
                <a:spcPts val="0"/>
              </a:spcAft>
              <a:buFontTx/>
              <a:buNone/>
              <a:defRPr/>
            </a:pPr>
            <a:r>
              <a:rPr lang="en-US" sz="2600" dirty="0" smtClean="0">
                <a:solidFill>
                  <a:srgbClr val="000000"/>
                </a:solidFill>
                <a:latin typeface="Arial Rounded MT Bold" pitchFamily="34" charset="0"/>
                <a:cs typeface="Arial" charset="0"/>
              </a:rPr>
              <a:t>MAINTENANCE STANDING COMMITTEE</a:t>
            </a:r>
          </a:p>
          <a:p>
            <a:pPr marL="914400" lvl="1" indent="-457200" fontAlgn="b">
              <a:spcBef>
                <a:spcPts val="0"/>
              </a:spcBef>
              <a:spcAft>
                <a:spcPts val="600"/>
              </a:spcAft>
              <a:buFont typeface="+mj-lt"/>
              <a:buAutoNum type="arabicPeriod"/>
              <a:defRPr/>
            </a:pPr>
            <a:r>
              <a:rPr lang="en-US" sz="2200" dirty="0">
                <a:solidFill>
                  <a:srgbClr val="000000"/>
                </a:solidFill>
                <a:latin typeface="Arial Rounded MT Bold" pitchFamily="34" charset="0"/>
                <a:cs typeface="Arial" charset="0"/>
              </a:rPr>
              <a:t>Review/discuss </a:t>
            </a:r>
            <a:r>
              <a:rPr lang="en-US" sz="2200" dirty="0" smtClean="0">
                <a:solidFill>
                  <a:srgbClr val="000000"/>
                </a:solidFill>
                <a:latin typeface="Arial Rounded MT Bold" pitchFamily="34" charset="0"/>
                <a:cs typeface="Arial" charset="0"/>
              </a:rPr>
              <a:t>contributions (if any)</a:t>
            </a:r>
            <a:endParaRPr lang="en-US" sz="2200" dirty="0">
              <a:solidFill>
                <a:srgbClr val="000000"/>
              </a:solidFill>
              <a:latin typeface="Arial Rounded MT Bold" pitchFamily="34" charset="0"/>
              <a:cs typeface="Arial" charset="0"/>
            </a:endParaRPr>
          </a:p>
          <a:p>
            <a:pPr marL="0" indent="0" fontAlgn="b">
              <a:spcBef>
                <a:spcPts val="0"/>
              </a:spcBef>
              <a:spcAft>
                <a:spcPts val="0"/>
              </a:spcAft>
              <a:buFontTx/>
              <a:buNone/>
              <a:defRPr/>
            </a:pPr>
            <a:r>
              <a:rPr lang="en-US" sz="2600" dirty="0" smtClean="0">
                <a:solidFill>
                  <a:srgbClr val="000000"/>
                </a:solidFill>
                <a:latin typeface="Arial Rounded MT Bold" pitchFamily="34" charset="0"/>
                <a:cs typeface="Arial" charset="0"/>
              </a:rPr>
              <a:t>RULES STANDING COMMITTEE</a:t>
            </a:r>
            <a:endParaRPr lang="en-US" sz="2600" dirty="0">
              <a:solidFill>
                <a:srgbClr val="000000"/>
              </a:solidFill>
              <a:latin typeface="Arial Rounded MT Bold" pitchFamily="34" charset="0"/>
              <a:cs typeface="Arial" charset="0"/>
            </a:endParaRPr>
          </a:p>
          <a:p>
            <a:pPr marL="1009650" lvl="1" indent="-609600" fontAlgn="b">
              <a:spcBef>
                <a:spcPts val="0"/>
              </a:spcBef>
              <a:spcAft>
                <a:spcPts val="0"/>
              </a:spcAft>
              <a:buFontTx/>
              <a:buAutoNum type="arabicPeriod"/>
              <a:defRPr/>
            </a:pPr>
            <a:r>
              <a:rPr lang="en-US" sz="2200" dirty="0">
                <a:solidFill>
                  <a:srgbClr val="000000"/>
                </a:solidFill>
                <a:latin typeface="Arial Rounded MT Bold" pitchFamily="34" charset="0"/>
                <a:cs typeface="Arial" charset="0"/>
              </a:rPr>
              <a:t>Review/discuss </a:t>
            </a:r>
            <a:r>
              <a:rPr lang="en-US" sz="2200" dirty="0" smtClean="0">
                <a:solidFill>
                  <a:srgbClr val="000000"/>
                </a:solidFill>
                <a:latin typeface="Arial Rounded MT Bold" pitchFamily="34" charset="0"/>
                <a:cs typeface="Arial" charset="0"/>
              </a:rPr>
              <a:t>changes regarding creating a TAG group category in the OM.</a:t>
            </a:r>
            <a:endParaRPr lang="en-US" sz="2200" dirty="0">
              <a:solidFill>
                <a:srgbClr val="000000"/>
              </a:solidFill>
              <a:latin typeface="Arial Rounded MT Bold" pitchFamily="34" charset="0"/>
              <a:cs typeface="Arial" charset="0"/>
            </a:endParaRPr>
          </a:p>
          <a:p>
            <a:pPr marL="400050" lvl="1" indent="0" fontAlgn="b">
              <a:lnSpc>
                <a:spcPct val="80000"/>
              </a:lnSpc>
              <a:buFontTx/>
              <a:buNone/>
              <a:defRPr/>
            </a:pPr>
            <a:endParaRPr lang="en-US" sz="2200" dirty="0">
              <a:latin typeface="Arial Rounded MT Bold" pitchFamily="34" charset="0"/>
              <a:cs typeface="Times New Roman" pitchFamily="18" charset="0"/>
            </a:endParaRPr>
          </a:p>
          <a:p>
            <a:pPr marL="609600" indent="-609600" fontAlgn="b">
              <a:lnSpc>
                <a:spcPct val="80000"/>
              </a:lnSpc>
              <a:buFontTx/>
              <a:buNone/>
              <a:defRPr/>
            </a:pPr>
            <a:endParaRPr lang="en-US" sz="2200" dirty="0" smtClean="0">
              <a:latin typeface="Arial Rounded MT Bold" pitchFamily="34" charset="0"/>
              <a:ea typeface="+mn-ea"/>
              <a:cs typeface="Times New Roman" pitchFamily="18" charset="0"/>
            </a:endParaRPr>
          </a:p>
          <a:p>
            <a:pPr marL="609600" indent="-609600" fontAlgn="b">
              <a:lnSpc>
                <a:spcPct val="80000"/>
              </a:lnSpc>
              <a:buFontTx/>
              <a:buNone/>
              <a:defRPr/>
            </a:pPr>
            <a:endParaRPr lang="en-US" sz="2400" dirty="0" smtClean="0">
              <a:latin typeface="Arial Rounded MT Bold" pitchFamily="34" charset="0"/>
              <a:ea typeface="+mn-ea"/>
              <a:cs typeface="Times New Roman" pitchFamily="18" charset="0"/>
            </a:endParaRPr>
          </a:p>
        </p:txBody>
      </p:sp>
      <p:sp>
        <p:nvSpPr>
          <p:cNvPr id="8198" name="Rectangle 3"/>
          <p:cNvSpPr>
            <a:spLocks noGrp="1" noChangeArrowheads="1"/>
          </p:cNvSpPr>
          <p:nvPr>
            <p:ph type="title"/>
          </p:nvPr>
        </p:nvSpPr>
        <p:spPr/>
        <p:txBody>
          <a:bodyPr/>
          <a:lstStyle/>
          <a:p>
            <a:pPr>
              <a:defRPr/>
            </a:pPr>
            <a:r>
              <a:rPr lang="en-US" sz="3200" dirty="0" smtClean="0"/>
              <a:t>Bangkok </a:t>
            </a:r>
            <a:r>
              <a:rPr lang="en-US" sz="3200" dirty="0"/>
              <a:t>Session Objectives</a:t>
            </a:r>
            <a:br>
              <a:rPr lang="en-US" sz="3200" dirty="0"/>
            </a:br>
            <a:r>
              <a:rPr lang="en-US" sz="3200" dirty="0" smtClean="0"/>
              <a:t>November 11-16, 2018</a:t>
            </a:r>
            <a:endParaRPr lang="en-US" sz="3200"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spcBef>
                <a:spcPts val="0"/>
              </a:spcBef>
              <a:spcAft>
                <a:spcPts val="300"/>
              </a:spcAft>
              <a:defRPr/>
            </a:pPr>
            <a:r>
              <a:rPr lang="de-DE" altLang="en-US" dirty="0" smtClean="0"/>
              <a:t>7 time </a:t>
            </a:r>
            <a:r>
              <a:rPr lang="de-DE" altLang="en-US" dirty="0" err="1" smtClean="0"/>
              <a:t>slots</a:t>
            </a:r>
            <a:r>
              <a:rPr lang="de-DE" altLang="en-US" dirty="0" smtClean="0"/>
              <a:t> </a:t>
            </a:r>
            <a:r>
              <a:rPr lang="de-DE" altLang="en-US" dirty="0" err="1" smtClean="0"/>
              <a:t>this</a:t>
            </a:r>
            <a:r>
              <a:rPr lang="de-DE" altLang="en-US" dirty="0" smtClean="0"/>
              <a:t> </a:t>
            </a:r>
            <a:r>
              <a:rPr lang="de-DE" altLang="en-US" dirty="0" err="1" smtClean="0"/>
              <a:t>week</a:t>
            </a:r>
            <a:r>
              <a:rPr lang="de-DE" altLang="en-US" dirty="0" smtClean="0"/>
              <a:t> </a:t>
            </a:r>
            <a:r>
              <a:rPr lang="de-DE" altLang="en-US" dirty="0" err="1" smtClean="0"/>
              <a:t>starting</a:t>
            </a:r>
            <a:r>
              <a:rPr lang="de-DE" altLang="en-US" dirty="0" smtClean="0"/>
              <a:t> </a:t>
            </a:r>
            <a:r>
              <a:rPr lang="de-DE" altLang="en-US" dirty="0" err="1" smtClean="0"/>
              <a:t>Tuesday</a:t>
            </a:r>
            <a:r>
              <a:rPr lang="de-DE" altLang="en-US" dirty="0" smtClean="0"/>
              <a:t> AM1</a:t>
            </a:r>
            <a:endParaRPr lang="de-DE" altLang="en-US" dirty="0"/>
          </a:p>
          <a:p>
            <a:pPr marL="342900" indent="-342900" algn="just">
              <a:spcBef>
                <a:spcPts val="0"/>
              </a:spcBef>
              <a:spcAft>
                <a:spcPts val="300"/>
              </a:spcAft>
              <a:defRPr/>
            </a:pPr>
            <a:r>
              <a:rPr lang="de-DE" altLang="en-US" dirty="0" smtClean="0"/>
              <a:t>Further </a:t>
            </a:r>
            <a:r>
              <a:rPr lang="de-DE" altLang="en-US" dirty="0" err="1" smtClean="0"/>
              <a:t>contributions</a:t>
            </a:r>
            <a:r>
              <a:rPr lang="de-DE" altLang="en-US" dirty="0" smtClean="0"/>
              <a:t> </a:t>
            </a:r>
            <a:r>
              <a:rPr lang="de-DE" altLang="en-US" dirty="0" err="1" smtClean="0"/>
              <a:t>to</a:t>
            </a:r>
            <a:r>
              <a:rPr lang="de-DE" altLang="en-US" dirty="0" smtClean="0"/>
              <a:t> </a:t>
            </a:r>
            <a:r>
              <a:rPr lang="de-DE" altLang="en-US" dirty="0" err="1" smtClean="0"/>
              <a:t>the</a:t>
            </a:r>
            <a:r>
              <a:rPr lang="de-DE" altLang="en-US" dirty="0" smtClean="0"/>
              <a:t> MAC</a:t>
            </a:r>
          </a:p>
          <a:p>
            <a:pPr marL="1085850" lvl="1" indent="-342900" algn="just">
              <a:spcBef>
                <a:spcPts val="0"/>
              </a:spcBef>
              <a:spcAft>
                <a:spcPts val="300"/>
              </a:spcAft>
              <a:defRPr/>
            </a:pPr>
            <a:r>
              <a:rPr lang="de-DE" altLang="en-US" sz="2400" b="1" dirty="0" err="1" smtClean="0"/>
              <a:t>Beacon-enabled</a:t>
            </a:r>
            <a:r>
              <a:rPr lang="de-DE" altLang="en-US" sz="2400" b="1" dirty="0" smtClean="0"/>
              <a:t> </a:t>
            </a:r>
            <a:r>
              <a:rPr lang="de-DE" altLang="en-US" sz="2400" b="1" dirty="0" err="1" smtClean="0"/>
              <a:t>mode</a:t>
            </a:r>
            <a:r>
              <a:rPr lang="de-DE" altLang="en-US" sz="2400" b="1" dirty="0" smtClean="0"/>
              <a:t>: </a:t>
            </a:r>
          </a:p>
          <a:p>
            <a:pPr marL="1485900" lvl="2" indent="-342900" algn="just">
              <a:spcBef>
                <a:spcPts val="0"/>
              </a:spcBef>
              <a:spcAft>
                <a:spcPts val="300"/>
              </a:spcAft>
              <a:defRPr/>
            </a:pPr>
            <a:r>
              <a:rPr lang="de-DE" altLang="en-US" sz="1600" b="1" dirty="0" err="1" smtClean="0"/>
              <a:t>doc</a:t>
            </a:r>
            <a:r>
              <a:rPr lang="de-DE" altLang="en-US" sz="1600" b="1" dirty="0" smtClean="0"/>
              <a:t>. 15-18/0562r0</a:t>
            </a:r>
          </a:p>
          <a:p>
            <a:pPr marL="1485900" lvl="2" indent="-342900" algn="just">
              <a:spcBef>
                <a:spcPts val="0"/>
              </a:spcBef>
              <a:spcAft>
                <a:spcPts val="300"/>
              </a:spcAft>
              <a:defRPr/>
            </a:pPr>
            <a:r>
              <a:rPr lang="de-DE" altLang="en-US" sz="1600" b="1" dirty="0" err="1" smtClean="0"/>
              <a:t>doc</a:t>
            </a:r>
            <a:r>
              <a:rPr lang="de-DE" altLang="en-US" sz="1600" b="1" dirty="0" smtClean="0"/>
              <a:t>. 15-18/0410r1</a:t>
            </a:r>
          </a:p>
          <a:p>
            <a:pPr marL="1085850" lvl="1" indent="-342900" algn="just">
              <a:spcBef>
                <a:spcPts val="0"/>
              </a:spcBef>
              <a:spcAft>
                <a:spcPts val="300"/>
              </a:spcAft>
              <a:defRPr/>
            </a:pPr>
            <a:r>
              <a:rPr lang="de-DE" altLang="en-US" sz="2400" b="1" dirty="0"/>
              <a:t>Non-</a:t>
            </a:r>
            <a:r>
              <a:rPr lang="de-DE" altLang="en-US" sz="2400" b="1" dirty="0" err="1"/>
              <a:t>beacon</a:t>
            </a:r>
            <a:r>
              <a:rPr lang="de-DE" altLang="en-US" sz="2400" b="1" dirty="0"/>
              <a:t>-</a:t>
            </a:r>
            <a:r>
              <a:rPr lang="de-DE" altLang="en-US" sz="2400" b="1" dirty="0" err="1"/>
              <a:t>enabled</a:t>
            </a:r>
            <a:r>
              <a:rPr lang="de-DE" altLang="en-US" sz="2400" b="1" dirty="0"/>
              <a:t> </a:t>
            </a:r>
            <a:r>
              <a:rPr lang="de-DE" altLang="en-US" sz="2400" b="1" dirty="0" err="1"/>
              <a:t>mode</a:t>
            </a:r>
            <a:r>
              <a:rPr lang="de-DE" altLang="en-US" sz="2400" b="1" dirty="0"/>
              <a:t>: </a:t>
            </a:r>
          </a:p>
          <a:p>
            <a:pPr marL="1485900" lvl="2" indent="-342900" algn="just">
              <a:spcBef>
                <a:spcPts val="0"/>
              </a:spcBef>
              <a:spcAft>
                <a:spcPts val="300"/>
              </a:spcAft>
              <a:defRPr/>
            </a:pPr>
            <a:r>
              <a:rPr lang="de-DE" altLang="en-US" sz="1600" b="1" dirty="0" err="1"/>
              <a:t>doc</a:t>
            </a:r>
            <a:r>
              <a:rPr lang="de-DE" altLang="en-US" sz="1600" b="1" dirty="0"/>
              <a:t>. </a:t>
            </a:r>
            <a:r>
              <a:rPr lang="de-DE" altLang="en-US" sz="1600" b="1" dirty="0" smtClean="0"/>
              <a:t>15-18/0488r0</a:t>
            </a:r>
            <a:endParaRPr lang="de-DE" altLang="en-US" sz="1600" b="1" dirty="0"/>
          </a:p>
          <a:p>
            <a:pPr marL="342900" indent="-342900" algn="just">
              <a:buFont typeface="Arial" panose="020B0604020202020204" pitchFamily="34" charset="0"/>
              <a:buChar char="•"/>
              <a:defRPr/>
            </a:pPr>
            <a:r>
              <a:rPr lang="en-GB" altLang="en-US" dirty="0" smtClean="0"/>
              <a:t>Comments resolution</a:t>
            </a:r>
            <a:endParaRPr lang="en-GB" altLang="en-US" dirty="0"/>
          </a:p>
          <a:p>
            <a:pPr marL="342900" indent="-342900" algn="just">
              <a:buFont typeface="Arial" panose="020B0604020202020204" pitchFamily="34" charset="0"/>
              <a:buChar char="•"/>
              <a:defRPr/>
            </a:pPr>
            <a:r>
              <a:rPr lang="en-GB" altLang="en-US" dirty="0" smtClean="0"/>
              <a:t>Include </a:t>
            </a:r>
            <a:r>
              <a:rPr lang="en-GB" altLang="en-US" dirty="0"/>
              <a:t>new text </a:t>
            </a:r>
            <a:r>
              <a:rPr lang="en-GB" altLang="en-US" dirty="0" smtClean="0"/>
              <a:t>and resolved comments into the draft</a:t>
            </a:r>
            <a:endParaRPr lang="en-GB" altLang="en-US" dirty="0"/>
          </a:p>
          <a:p>
            <a:pPr marL="342900" indent="-342900" algn="just">
              <a:buFont typeface="Arial" panose="020B0604020202020204" pitchFamily="34" charset="0"/>
              <a:buChar char="•"/>
              <a:defRPr/>
            </a:pPr>
            <a:r>
              <a:rPr lang="en-GB" altLang="en-US" dirty="0"/>
              <a:t>Create to-do list on missing items in the Spec</a:t>
            </a:r>
          </a:p>
          <a:p>
            <a:pPr marL="342900" indent="-342900" algn="just">
              <a:buFont typeface="Arial" panose="020B0604020202020204" pitchFamily="34" charset="0"/>
              <a:buChar char="•"/>
              <a:defRPr/>
            </a:pPr>
            <a:r>
              <a:rPr lang="en-GB" altLang="en-US" dirty="0" smtClean="0"/>
              <a:t>Discuss finalization of the TG13 draft</a:t>
            </a:r>
          </a:p>
          <a:p>
            <a:pPr marL="342900" indent="-342900" algn="just">
              <a:buFont typeface="Arial" panose="020B0604020202020204" pitchFamily="34" charset="0"/>
              <a:buChar char="•"/>
              <a:defRPr/>
            </a:pPr>
            <a:r>
              <a:rPr lang="en-GB" altLang="en-US" dirty="0" smtClean="0"/>
              <a:t>New </a:t>
            </a:r>
            <a:r>
              <a:rPr lang="en-GB" altLang="en-US" dirty="0" err="1" smtClean="0"/>
              <a:t>ToC</a:t>
            </a:r>
            <a:r>
              <a:rPr lang="en-GB" altLang="en-US" dirty="0" smtClean="0"/>
              <a:t> for D3.2 15-18/0600r1</a:t>
            </a:r>
            <a:endParaRPr lang="en-GB" altLang="en-US" dirty="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70</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extLst>
      <p:ext uri="{BB962C8B-B14F-4D97-AF65-F5344CB8AC3E}">
        <p14:creationId xmlns:p14="http://schemas.microsoft.com/office/powerpoint/2010/main" val="201436152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To</a:t>
            </a:r>
            <a:r>
              <a:rPr lang="de-DE" dirty="0" smtClean="0"/>
              <a:t>-do </a:t>
            </a:r>
            <a:r>
              <a:rPr lang="de-DE" dirty="0" err="1" smtClean="0"/>
              <a:t>list</a:t>
            </a:r>
            <a:r>
              <a:rPr lang="de-DE" dirty="0" smtClean="0"/>
              <a:t> in TG13</a:t>
            </a:r>
            <a:endParaRPr lang="de-DE" dirty="0"/>
          </a:p>
        </p:txBody>
      </p:sp>
      <p:sp>
        <p:nvSpPr>
          <p:cNvPr id="3" name="Inhaltsplatzhalter 2"/>
          <p:cNvSpPr>
            <a:spLocks noGrp="1"/>
          </p:cNvSpPr>
          <p:nvPr>
            <p:ph idx="1"/>
          </p:nvPr>
        </p:nvSpPr>
        <p:spPr>
          <a:xfrm>
            <a:off x="381000" y="1981200"/>
            <a:ext cx="8534400" cy="4114800"/>
          </a:xfrm>
        </p:spPr>
        <p:txBody>
          <a:bodyPr/>
          <a:lstStyle/>
          <a:p>
            <a:r>
              <a:rPr lang="de-DE" sz="2200" b="0" dirty="0" smtClean="0"/>
              <a:t>General MAC </a:t>
            </a:r>
            <a:r>
              <a:rPr lang="de-DE" sz="2200" b="0" dirty="0" err="1" smtClean="0"/>
              <a:t>features</a:t>
            </a:r>
            <a:endParaRPr lang="de-DE" sz="2200" b="0" dirty="0" smtClean="0"/>
          </a:p>
          <a:p>
            <a:pPr lvl="1"/>
            <a:r>
              <a:rPr lang="de-DE" sz="1800" b="0" dirty="0" smtClean="0"/>
              <a:t>IEEE 802 LAN </a:t>
            </a:r>
            <a:r>
              <a:rPr lang="de-DE" sz="1800" b="0" dirty="0" err="1" smtClean="0"/>
              <a:t>Ethertype</a:t>
            </a:r>
            <a:r>
              <a:rPr lang="de-DE" sz="1800" b="0" dirty="0" smtClean="0"/>
              <a:t>		Yes - </a:t>
            </a:r>
            <a:r>
              <a:rPr lang="de-DE" sz="1800" b="0" dirty="0" err="1" smtClean="0"/>
              <a:t>see</a:t>
            </a:r>
            <a:r>
              <a:rPr lang="de-DE" sz="1800" b="0" dirty="0" smtClean="0"/>
              <a:t> </a:t>
            </a:r>
            <a:r>
              <a:rPr lang="de-DE" sz="1800" b="0" dirty="0" err="1" smtClean="0"/>
              <a:t>minutes</a:t>
            </a:r>
            <a:endParaRPr lang="de-DE" sz="1800" b="0" dirty="0" smtClean="0"/>
          </a:p>
          <a:p>
            <a:pPr lvl="1"/>
            <a:r>
              <a:rPr lang="de-DE" sz="1800" b="0" dirty="0" smtClean="0"/>
              <a:t>Aggregation 			Yes - </a:t>
            </a:r>
            <a:r>
              <a:rPr lang="de-DE" sz="1800" b="0" dirty="0" err="1" smtClean="0"/>
              <a:t>see</a:t>
            </a:r>
            <a:r>
              <a:rPr lang="de-DE" sz="1800" b="0" dirty="0" smtClean="0"/>
              <a:t> </a:t>
            </a:r>
            <a:r>
              <a:rPr lang="de-DE" sz="1800" b="0" dirty="0" err="1" smtClean="0"/>
              <a:t>minutes</a:t>
            </a:r>
            <a:endParaRPr lang="de-DE" sz="1800" b="0" dirty="0" smtClean="0"/>
          </a:p>
          <a:p>
            <a:pPr lvl="1"/>
            <a:r>
              <a:rPr lang="de-DE" sz="1800" b="0" dirty="0" err="1" smtClean="0"/>
              <a:t>Fragmentation</a:t>
            </a:r>
            <a:r>
              <a:rPr lang="de-DE" sz="1800" b="0" dirty="0" smtClean="0"/>
              <a:t> 			Yes - via </a:t>
            </a:r>
            <a:r>
              <a:rPr lang="de-DE" sz="1800" b="0" dirty="0" err="1" smtClean="0"/>
              <a:t>frame</a:t>
            </a:r>
            <a:r>
              <a:rPr lang="de-DE" sz="1800" b="0" dirty="0" smtClean="0"/>
              <a:t> </a:t>
            </a:r>
            <a:r>
              <a:rPr lang="de-DE" sz="1800" b="0" dirty="0" err="1" smtClean="0"/>
              <a:t>control</a:t>
            </a:r>
            <a:r>
              <a:rPr lang="de-DE" sz="1800" b="0" dirty="0" smtClean="0"/>
              <a:t> </a:t>
            </a:r>
            <a:r>
              <a:rPr lang="de-DE" sz="1800" b="0" dirty="0" err="1" smtClean="0"/>
              <a:t>field</a:t>
            </a:r>
            <a:endParaRPr lang="de-DE" sz="1800" b="0" dirty="0" smtClean="0"/>
          </a:p>
          <a:p>
            <a:pPr lvl="1"/>
            <a:r>
              <a:rPr lang="de-DE" sz="1800" b="0" dirty="0" smtClean="0"/>
              <a:t>Security 				Yes – </a:t>
            </a:r>
            <a:r>
              <a:rPr lang="de-DE" sz="1800" b="0" dirty="0" err="1" smtClean="0"/>
              <a:t>take</a:t>
            </a:r>
            <a:r>
              <a:rPr lang="de-DE" sz="1800" b="0" dirty="0" smtClean="0"/>
              <a:t> </a:t>
            </a:r>
            <a:r>
              <a:rPr lang="de-DE" sz="1800" b="0" dirty="0" err="1" smtClean="0"/>
              <a:t>it</a:t>
            </a:r>
            <a:r>
              <a:rPr lang="de-DE" sz="1800" b="0" dirty="0" smtClean="0"/>
              <a:t> </a:t>
            </a:r>
            <a:r>
              <a:rPr lang="de-DE" sz="1800" b="0" dirty="0" err="1" smtClean="0"/>
              <a:t>from</a:t>
            </a:r>
            <a:r>
              <a:rPr lang="de-DE" sz="1800" b="0" dirty="0" smtClean="0"/>
              <a:t> </a:t>
            </a:r>
            <a:r>
              <a:rPr lang="de-DE" sz="1800" b="0" dirty="0"/>
              <a:t>802.15.4y</a:t>
            </a:r>
            <a:endParaRPr lang="de-DE" sz="1800" b="0" dirty="0" smtClean="0"/>
          </a:p>
          <a:p>
            <a:pPr lvl="1"/>
            <a:r>
              <a:rPr lang="de-DE" sz="1800" b="0" dirty="0" err="1" smtClean="0"/>
              <a:t>QoS</a:t>
            </a:r>
            <a:r>
              <a:rPr lang="de-DE" sz="1800" b="0" dirty="0" smtClean="0"/>
              <a:t>				Yes - </a:t>
            </a:r>
            <a:r>
              <a:rPr lang="de-DE" sz="1800" b="0" dirty="0" err="1" smtClean="0"/>
              <a:t>simplified</a:t>
            </a:r>
            <a:r>
              <a:rPr lang="de-DE" sz="1800" b="0" dirty="0" smtClean="0"/>
              <a:t>, just </a:t>
            </a:r>
            <a:r>
              <a:rPr lang="de-DE" sz="1800" b="0" dirty="0" err="1" smtClean="0"/>
              <a:t>one</a:t>
            </a:r>
            <a:r>
              <a:rPr lang="de-DE" sz="1800" b="0" dirty="0" smtClean="0"/>
              <a:t> </a:t>
            </a:r>
            <a:r>
              <a:rPr lang="de-DE" sz="1800" b="0" dirty="0" err="1" smtClean="0"/>
              <a:t>ToS</a:t>
            </a:r>
            <a:endParaRPr lang="de-DE" sz="1800" b="0" dirty="0" smtClean="0"/>
          </a:p>
          <a:p>
            <a:r>
              <a:rPr lang="de-DE" sz="2200" b="0" dirty="0" smtClean="0"/>
              <a:t>Input </a:t>
            </a:r>
            <a:r>
              <a:rPr lang="de-DE" sz="2200" b="0" dirty="0" err="1" smtClean="0"/>
              <a:t>missing</a:t>
            </a:r>
            <a:r>
              <a:rPr lang="de-DE" sz="2200" b="0" dirty="0" smtClean="0"/>
              <a:t> on</a:t>
            </a:r>
          </a:p>
          <a:p>
            <a:pPr lvl="1"/>
            <a:r>
              <a:rPr lang="de-DE" sz="1800" b="0" dirty="0" smtClean="0"/>
              <a:t>HB-PHY </a:t>
            </a:r>
            <a:r>
              <a:rPr lang="de-DE" sz="1800" b="0" dirty="0" err="1" smtClean="0"/>
              <a:t>header</a:t>
            </a:r>
            <a:r>
              <a:rPr lang="de-DE" sz="1800" b="0" dirty="0" smtClean="0"/>
              <a:t>			Volker</a:t>
            </a:r>
          </a:p>
          <a:p>
            <a:pPr lvl="1"/>
            <a:r>
              <a:rPr lang="de-DE" sz="1800" b="0" dirty="0" err="1" smtClean="0"/>
              <a:t>Alignment</a:t>
            </a:r>
            <a:r>
              <a:rPr lang="de-DE" sz="1800" b="0" dirty="0" smtClean="0"/>
              <a:t> on BE MAC </a:t>
            </a:r>
            <a:r>
              <a:rPr lang="de-DE" sz="1800" b="0" dirty="0" err="1" smtClean="0"/>
              <a:t>mode</a:t>
            </a:r>
            <a:r>
              <a:rPr lang="de-DE" sz="1800" b="0" dirty="0" smtClean="0"/>
              <a:t> 		Lennert, Xu</a:t>
            </a:r>
          </a:p>
          <a:p>
            <a:pPr lvl="1"/>
            <a:r>
              <a:rPr lang="de-DE" sz="1800" b="0" dirty="0" smtClean="0"/>
              <a:t>Text </a:t>
            </a:r>
            <a:r>
              <a:rPr lang="de-DE" sz="1800" b="0" dirty="0" err="1" smtClean="0"/>
              <a:t>for</a:t>
            </a:r>
            <a:r>
              <a:rPr lang="de-DE" sz="1800" b="0" dirty="0" smtClean="0"/>
              <a:t> BE MAC </a:t>
            </a:r>
            <a:r>
              <a:rPr lang="de-DE" sz="1800" b="0" dirty="0" err="1" smtClean="0"/>
              <a:t>mode</a:t>
            </a:r>
            <a:r>
              <a:rPr lang="de-DE" sz="1800" b="0" dirty="0" smtClean="0"/>
              <a:t>		Lennert, Xu</a:t>
            </a:r>
          </a:p>
          <a:p>
            <a:pPr lvl="1"/>
            <a:r>
              <a:rPr lang="de-DE" sz="1800" b="0" dirty="0" smtClean="0"/>
              <a:t>802.15.7 </a:t>
            </a:r>
            <a:r>
              <a:rPr lang="de-DE" sz="1800" b="0" dirty="0" err="1" smtClean="0"/>
              <a:t>features</a:t>
            </a:r>
            <a:r>
              <a:rPr lang="de-DE" sz="1800" b="0" dirty="0" smtClean="0"/>
              <a:t> </a:t>
            </a:r>
            <a:r>
              <a:rPr lang="de-DE" sz="1800" b="0" dirty="0" err="1" smtClean="0"/>
              <a:t>to</a:t>
            </a:r>
            <a:r>
              <a:rPr lang="de-DE" sz="1800" b="0" dirty="0" smtClean="0"/>
              <a:t> </a:t>
            </a:r>
            <a:r>
              <a:rPr lang="de-DE" sz="1800" b="0" dirty="0" err="1" smtClean="0"/>
              <a:t>be</a:t>
            </a:r>
            <a:r>
              <a:rPr lang="de-DE" sz="1800" b="0" dirty="0" smtClean="0"/>
              <a:t> </a:t>
            </a:r>
            <a:r>
              <a:rPr lang="de-DE" sz="1800" b="0" dirty="0" err="1" smtClean="0"/>
              <a:t>deleted</a:t>
            </a:r>
            <a:r>
              <a:rPr lang="de-DE" sz="1800" b="0" dirty="0"/>
              <a:t>	</a:t>
            </a:r>
            <a:r>
              <a:rPr lang="de-DE" sz="1800" b="0" dirty="0" smtClean="0"/>
              <a:t>	all</a:t>
            </a:r>
          </a:p>
          <a:p>
            <a:pPr lvl="1"/>
            <a:r>
              <a:rPr lang="de-DE" sz="1800" b="0" dirty="0"/>
              <a:t>List </a:t>
            </a:r>
            <a:r>
              <a:rPr lang="de-DE" sz="1800" b="0" dirty="0" err="1"/>
              <a:t>of</a:t>
            </a:r>
            <a:r>
              <a:rPr lang="de-DE" sz="1800" b="0" dirty="0"/>
              <a:t> </a:t>
            </a:r>
            <a:r>
              <a:rPr lang="de-DE" sz="1800" b="0" dirty="0" err="1"/>
              <a:t>frame</a:t>
            </a:r>
            <a:r>
              <a:rPr lang="de-DE" sz="1800" b="0" dirty="0"/>
              <a:t> </a:t>
            </a:r>
            <a:r>
              <a:rPr lang="de-DE" sz="1800" b="0" dirty="0" err="1"/>
              <a:t>subtypes</a:t>
            </a:r>
            <a:r>
              <a:rPr lang="de-DE" sz="1800" b="0" dirty="0"/>
              <a:t>		</a:t>
            </a:r>
            <a:r>
              <a:rPr lang="de-DE" sz="1800" b="0" dirty="0" smtClean="0"/>
              <a:t>after </a:t>
            </a:r>
            <a:r>
              <a:rPr lang="de-DE" sz="1800" b="0" dirty="0"/>
              <a:t>all </a:t>
            </a:r>
            <a:r>
              <a:rPr lang="de-DE" sz="1800" b="0" dirty="0" err="1" smtClean="0"/>
              <a:t>of</a:t>
            </a:r>
            <a:r>
              <a:rPr lang="de-DE" sz="1800" b="0" dirty="0" smtClean="0"/>
              <a:t> </a:t>
            </a:r>
            <a:r>
              <a:rPr lang="de-DE" sz="1800" b="0" dirty="0" err="1" smtClean="0"/>
              <a:t>the</a:t>
            </a:r>
            <a:r>
              <a:rPr lang="de-DE" sz="1800" b="0" dirty="0" smtClean="0"/>
              <a:t> </a:t>
            </a:r>
            <a:r>
              <a:rPr lang="de-DE" sz="1800" b="0" dirty="0" err="1" smtClean="0"/>
              <a:t>above</a:t>
            </a:r>
            <a:r>
              <a:rPr lang="de-DE" sz="1800" b="0" dirty="0" smtClean="0"/>
              <a:t> </a:t>
            </a:r>
            <a:r>
              <a:rPr lang="de-DE" sz="1800" b="0" dirty="0" err="1"/>
              <a:t>is</a:t>
            </a:r>
            <a:r>
              <a:rPr lang="de-DE" sz="1800" b="0" dirty="0"/>
              <a:t> </a:t>
            </a:r>
            <a:r>
              <a:rPr lang="de-DE" sz="1800" b="0" dirty="0" err="1"/>
              <a:t>done</a:t>
            </a:r>
            <a:endParaRPr lang="de-DE" sz="1800" b="0" dirty="0"/>
          </a:p>
          <a:p>
            <a:endParaRPr lang="de-DE" sz="22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71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43214474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4114800"/>
          </a:xfrm>
        </p:spPr>
        <p:txBody>
          <a:bodyPr/>
          <a:lstStyle/>
          <a:p>
            <a:pPr>
              <a:lnSpc>
                <a:spcPct val="150000"/>
              </a:lnSpc>
            </a:pPr>
            <a:r>
              <a:rPr lang="de-DE" sz="2200" b="0" dirty="0" err="1" smtClean="0"/>
              <a:t>December</a:t>
            </a:r>
            <a:r>
              <a:rPr lang="de-DE" sz="2200" b="0" dirty="0" smtClean="0"/>
              <a:t>/</a:t>
            </a:r>
            <a:r>
              <a:rPr lang="de-DE" sz="2200" b="0" dirty="0" err="1" smtClean="0"/>
              <a:t>January</a:t>
            </a:r>
            <a:r>
              <a:rPr lang="de-DE" sz="2200" b="0" dirty="0" smtClean="0"/>
              <a:t>: 	Create </a:t>
            </a:r>
            <a:r>
              <a:rPr lang="de-DE" sz="2200" b="0" dirty="0" err="1" smtClean="0"/>
              <a:t>missing</a:t>
            </a:r>
            <a:r>
              <a:rPr lang="de-DE" sz="2200" b="0" dirty="0" smtClean="0"/>
              <a:t> </a:t>
            </a:r>
            <a:r>
              <a:rPr lang="de-DE" sz="2200" b="0" dirty="0" err="1" smtClean="0"/>
              <a:t>text</a:t>
            </a:r>
            <a:r>
              <a:rPr lang="de-DE" sz="2200" b="0" dirty="0" smtClean="0"/>
              <a:t>, </a:t>
            </a:r>
            <a:r>
              <a:rPr lang="de-DE" sz="2200" b="0" dirty="0" err="1" smtClean="0"/>
              <a:t>review</a:t>
            </a:r>
            <a:r>
              <a:rPr lang="de-DE" sz="2200" b="0" dirty="0" smtClean="0"/>
              <a:t> </a:t>
            </a:r>
            <a:r>
              <a:rPr lang="de-DE" sz="2200" b="0" dirty="0" err="1" smtClean="0"/>
              <a:t>existing</a:t>
            </a:r>
            <a:r>
              <a:rPr lang="de-DE" sz="2200" b="0" dirty="0" smtClean="0"/>
              <a:t> </a:t>
            </a:r>
            <a:r>
              <a:rPr lang="de-DE" sz="2200" b="0" dirty="0" err="1" smtClean="0"/>
              <a:t>draft</a:t>
            </a:r>
            <a:r>
              <a:rPr lang="de-DE" sz="2200" b="0" dirty="0" smtClean="0"/>
              <a:t>, 				</a:t>
            </a:r>
            <a:r>
              <a:rPr lang="de-DE" sz="2200" b="0" dirty="0" err="1" smtClean="0"/>
              <a:t>identify</a:t>
            </a:r>
            <a:r>
              <a:rPr lang="de-DE" sz="2200" b="0" dirty="0" smtClean="0"/>
              <a:t> </a:t>
            </a:r>
            <a:r>
              <a:rPr lang="de-DE" sz="2200" b="0" dirty="0" err="1" smtClean="0"/>
              <a:t>what</a:t>
            </a:r>
            <a:r>
              <a:rPr lang="de-DE" sz="2200" b="0" dirty="0" smtClean="0"/>
              <a:t> </a:t>
            </a:r>
            <a:r>
              <a:rPr lang="de-DE" sz="2200" b="0" dirty="0" err="1" smtClean="0"/>
              <a:t>is</a:t>
            </a:r>
            <a:r>
              <a:rPr lang="de-DE" sz="2200" b="0" dirty="0" smtClean="0"/>
              <a:t> obsolete</a:t>
            </a:r>
          </a:p>
          <a:p>
            <a:pPr>
              <a:lnSpc>
                <a:spcPct val="150000"/>
              </a:lnSpc>
            </a:pPr>
            <a:r>
              <a:rPr lang="de-DE" sz="2200" b="0" dirty="0" err="1" smtClean="0"/>
              <a:t>January</a:t>
            </a:r>
            <a:r>
              <a:rPr lang="de-DE" sz="2200" b="0" dirty="0" smtClean="0"/>
              <a:t> Interim: 	Review </a:t>
            </a:r>
            <a:r>
              <a:rPr lang="de-DE" sz="2200" b="0" dirty="0" err="1" smtClean="0"/>
              <a:t>text</a:t>
            </a:r>
            <a:r>
              <a:rPr lang="de-DE" sz="2200" b="0" dirty="0" smtClean="0"/>
              <a:t> </a:t>
            </a:r>
            <a:r>
              <a:rPr lang="de-DE" sz="2200" b="0" dirty="0" err="1" smtClean="0"/>
              <a:t>inputs</a:t>
            </a:r>
            <a:r>
              <a:rPr lang="de-DE" sz="2200" b="0" dirty="0" smtClean="0"/>
              <a:t>, </a:t>
            </a:r>
            <a:r>
              <a:rPr lang="de-DE" sz="2200" b="0" dirty="0" err="1" smtClean="0"/>
              <a:t>integrate</a:t>
            </a:r>
            <a:r>
              <a:rPr lang="de-DE" sz="2200" b="0" dirty="0" smtClean="0"/>
              <a:t> </a:t>
            </a:r>
            <a:r>
              <a:rPr lang="de-DE" sz="2200" b="0" dirty="0" err="1" smtClean="0"/>
              <a:t>them</a:t>
            </a:r>
            <a:r>
              <a:rPr lang="de-DE" sz="2200" b="0" dirty="0" smtClean="0"/>
              <a:t> </a:t>
            </a:r>
            <a:r>
              <a:rPr lang="de-DE" sz="2200" b="0" dirty="0" err="1" smtClean="0"/>
              <a:t>into</a:t>
            </a:r>
            <a:r>
              <a:rPr lang="de-DE" sz="2200" b="0" dirty="0" smtClean="0"/>
              <a:t> </a:t>
            </a:r>
            <a:r>
              <a:rPr lang="de-DE" sz="2200" b="0" dirty="0" err="1" smtClean="0"/>
              <a:t>the</a:t>
            </a:r>
            <a:r>
              <a:rPr lang="de-DE" sz="2200" b="0" dirty="0" smtClean="0"/>
              <a:t> </a:t>
            </a:r>
            <a:r>
              <a:rPr lang="de-DE" sz="2200" b="0" dirty="0" err="1" smtClean="0"/>
              <a:t>draft</a:t>
            </a:r>
            <a:r>
              <a:rPr lang="de-DE" sz="2200" b="0" dirty="0" smtClean="0"/>
              <a:t>, 			</a:t>
            </a:r>
            <a:r>
              <a:rPr lang="de-DE" sz="2200" b="0" dirty="0" err="1" smtClean="0"/>
              <a:t>approval</a:t>
            </a:r>
            <a:r>
              <a:rPr lang="de-DE" sz="2200" b="0" dirty="0" smtClean="0"/>
              <a:t> </a:t>
            </a:r>
            <a:r>
              <a:rPr lang="de-DE" sz="2200" b="0" dirty="0" err="1" smtClean="0"/>
              <a:t>for</a:t>
            </a:r>
            <a:r>
              <a:rPr lang="de-DE" sz="2200" b="0" dirty="0" smtClean="0"/>
              <a:t> WGLB</a:t>
            </a:r>
          </a:p>
          <a:p>
            <a:pPr>
              <a:lnSpc>
                <a:spcPct val="150000"/>
              </a:lnSpc>
            </a:pPr>
            <a:r>
              <a:rPr lang="de-DE" sz="2200" b="0" dirty="0" err="1" smtClean="0"/>
              <a:t>February</a:t>
            </a:r>
            <a:r>
              <a:rPr lang="de-DE" sz="2200" b="0" dirty="0" smtClean="0"/>
              <a:t>: 		Create </a:t>
            </a:r>
            <a:r>
              <a:rPr lang="de-DE" sz="2200" b="0" dirty="0" err="1" smtClean="0"/>
              <a:t>draft</a:t>
            </a:r>
            <a:r>
              <a:rPr lang="de-DE" sz="2200" b="0" dirty="0" smtClean="0"/>
              <a:t> 4.0, </a:t>
            </a:r>
            <a:r>
              <a:rPr lang="de-DE" sz="2200" b="0" dirty="0" err="1" smtClean="0"/>
              <a:t>submit</a:t>
            </a:r>
            <a:r>
              <a:rPr lang="de-DE" sz="2200" b="0" dirty="0" smtClean="0"/>
              <a:t> </a:t>
            </a:r>
            <a:r>
              <a:rPr lang="de-DE" sz="2200" b="0" dirty="0" err="1" smtClean="0"/>
              <a:t>for</a:t>
            </a:r>
            <a:r>
              <a:rPr lang="de-DE" sz="2200" b="0" dirty="0" smtClean="0"/>
              <a:t> WGLB</a:t>
            </a:r>
          </a:p>
          <a:p>
            <a:pPr>
              <a:lnSpc>
                <a:spcPct val="150000"/>
              </a:lnSpc>
            </a:pPr>
            <a:r>
              <a:rPr lang="de-DE" sz="2200" b="0" dirty="0" smtClean="0"/>
              <a:t>March </a:t>
            </a:r>
            <a:r>
              <a:rPr lang="de-DE" sz="2200" b="0" dirty="0" err="1" smtClean="0"/>
              <a:t>Plenary</a:t>
            </a:r>
            <a:r>
              <a:rPr lang="de-DE" sz="2200" b="0" dirty="0" smtClean="0"/>
              <a:t>: 	</a:t>
            </a:r>
            <a:r>
              <a:rPr lang="de-DE" sz="2200" b="0" dirty="0" err="1" smtClean="0"/>
              <a:t>Resolve</a:t>
            </a:r>
            <a:r>
              <a:rPr lang="de-DE" sz="2200" b="0" dirty="0" smtClean="0"/>
              <a:t> </a:t>
            </a:r>
            <a:r>
              <a:rPr lang="de-DE" sz="2200" b="0" dirty="0" err="1" smtClean="0"/>
              <a:t>comments</a:t>
            </a:r>
            <a:r>
              <a:rPr lang="de-DE" sz="2200" b="0" dirty="0" smtClean="0"/>
              <a:t> </a:t>
            </a:r>
            <a:r>
              <a:rPr lang="de-DE" sz="2200" b="0" dirty="0" err="1" smtClean="0"/>
              <a:t>from</a:t>
            </a:r>
            <a:r>
              <a:rPr lang="de-DE" sz="2200" b="0" dirty="0" smtClean="0"/>
              <a:t> WGLB, </a:t>
            </a:r>
            <a:r>
              <a:rPr lang="de-DE" sz="2200" b="0" dirty="0" err="1" smtClean="0"/>
              <a:t>start</a:t>
            </a:r>
            <a:r>
              <a:rPr lang="de-DE" sz="2200" b="0" dirty="0" smtClean="0"/>
              <a:t> </a:t>
            </a:r>
            <a:r>
              <a:rPr lang="de-DE" sz="2200" b="0" dirty="0" err="1" smtClean="0"/>
              <a:t>recirc</a:t>
            </a:r>
            <a:endParaRPr lang="de-DE" sz="2200" b="0" dirty="0" smtClean="0"/>
          </a:p>
          <a:p>
            <a:pPr>
              <a:lnSpc>
                <a:spcPct val="150000"/>
              </a:lnSpc>
            </a:pPr>
            <a:r>
              <a:rPr lang="de-DE" sz="2200" b="0" dirty="0" smtClean="0"/>
              <a:t>May 		</a:t>
            </a:r>
            <a:r>
              <a:rPr lang="de-DE" sz="2200" b="0" dirty="0" err="1" smtClean="0"/>
              <a:t>Resolve</a:t>
            </a:r>
            <a:r>
              <a:rPr lang="de-DE" sz="2200" b="0" dirty="0" smtClean="0"/>
              <a:t> </a:t>
            </a:r>
            <a:r>
              <a:rPr lang="de-DE" sz="2200" b="0" dirty="0" err="1" smtClean="0"/>
              <a:t>comments</a:t>
            </a:r>
            <a:r>
              <a:rPr lang="de-DE" sz="2200" b="0" dirty="0" smtClean="0"/>
              <a:t> on </a:t>
            </a:r>
            <a:r>
              <a:rPr lang="de-DE" sz="2200" b="0" dirty="0" err="1" smtClean="0"/>
              <a:t>recirc</a:t>
            </a:r>
            <a:r>
              <a:rPr lang="de-DE" sz="2200" b="0" dirty="0" smtClean="0"/>
              <a:t>, </a:t>
            </a:r>
            <a:r>
              <a:rPr lang="de-DE" sz="2200" b="0" dirty="0" err="1" smtClean="0"/>
              <a:t>start</a:t>
            </a:r>
            <a:r>
              <a:rPr lang="de-DE" sz="2200" b="0" dirty="0" smtClean="0"/>
              <a:t> </a:t>
            </a:r>
            <a:r>
              <a:rPr lang="de-DE" sz="2200" b="0" dirty="0" err="1" smtClean="0"/>
              <a:t>sponsor</a:t>
            </a:r>
            <a:r>
              <a:rPr lang="de-DE" sz="2200" b="0" dirty="0" smtClean="0"/>
              <a:t> </a:t>
            </a:r>
            <a:r>
              <a:rPr lang="de-DE" sz="2200" b="0" dirty="0" err="1" smtClean="0"/>
              <a:t>ballot</a:t>
            </a:r>
            <a:endParaRPr lang="de-DE" sz="22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72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034815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73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#27</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dirty="0"/>
              <a:t>Update sections and subsections in draft D3.2 according to the Table of Content agreed in doc. 15-18/0600r1</a:t>
            </a:r>
            <a:r>
              <a:rPr lang="en-US" dirty="0" smtClean="0"/>
              <a:t>.</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 Nikola </a:t>
            </a:r>
            <a:r>
              <a:rPr lang="en-GB" altLang="en-US" dirty="0" err="1" smtClean="0">
                <a:sym typeface="Wingdings" panose="05000000000000000000" pitchFamily="2" charset="2"/>
              </a:rPr>
              <a:t>Serafimovski</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Tuncer Baykas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Y/N/A = 4/0/0</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extLst>
      <p:ext uri="{BB962C8B-B14F-4D97-AF65-F5344CB8AC3E}">
        <p14:creationId xmlns:p14="http://schemas.microsoft.com/office/powerpoint/2010/main" val="236578750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74</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#28</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Approve the technical comments resolved in doc. 15-18-0520/r4 and update TG13 draft accordingly. The Technical Editor is granted the right to work in all accepted editorial comments. </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 Nikola</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Chong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Y/N/A = 4/0/0</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extLst>
      <p:ext uri="{BB962C8B-B14F-4D97-AF65-F5344CB8AC3E}">
        <p14:creationId xmlns:p14="http://schemas.microsoft.com/office/powerpoint/2010/main" val="16627071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75</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Plans until January</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en-GB" altLang="en-US" dirty="0" smtClean="0"/>
              <a:t>D3.2 word is ready by Nov. 23</a:t>
            </a:r>
            <a:r>
              <a:rPr lang="en-GB" altLang="en-US" baseline="30000" dirty="0" smtClean="0"/>
              <a:t>rd</a:t>
            </a:r>
            <a:r>
              <a:rPr lang="en-GB" altLang="en-US" dirty="0" smtClean="0"/>
              <a:t> 2018</a:t>
            </a:r>
          </a:p>
          <a:p>
            <a:pPr marL="342900" indent="-342900" algn="just">
              <a:buFont typeface="Arial" panose="020B0604020202020204" pitchFamily="34" charset="0"/>
              <a:buChar char="•"/>
              <a:defRPr/>
            </a:pPr>
            <a:r>
              <a:rPr lang="en-GB" altLang="en-US" dirty="0" smtClean="0"/>
              <a:t>Ask John to provide a pdf</a:t>
            </a:r>
          </a:p>
          <a:p>
            <a:pPr marL="342900" indent="-342900" algn="just">
              <a:buFont typeface="Arial" panose="020B0604020202020204" pitchFamily="34" charset="0"/>
              <a:buChar char="•"/>
              <a:defRPr/>
            </a:pPr>
            <a:r>
              <a:rPr lang="en-GB" altLang="en-US" dirty="0" smtClean="0"/>
              <a:t>Comments are due Jan. 7</a:t>
            </a:r>
          </a:p>
          <a:p>
            <a:pPr marL="342900" indent="-342900" algn="just">
              <a:buFont typeface="Arial" panose="020B0604020202020204" pitchFamily="34" charset="0"/>
              <a:buChar char="•"/>
              <a:defRPr/>
            </a:pPr>
            <a:r>
              <a:rPr lang="en-GB" altLang="en-US" dirty="0" smtClean="0"/>
              <a:t>Text input for D4 is due Jan. 10</a:t>
            </a:r>
          </a:p>
          <a:p>
            <a:pPr marL="342900" indent="-342900" algn="just">
              <a:buFont typeface="Arial" panose="020B0604020202020204" pitchFamily="34" charset="0"/>
              <a:buChar char="•"/>
              <a:defRPr/>
            </a:pPr>
            <a:endParaRPr lang="en-GB" altLang="en-US" dirty="0" smtClean="0"/>
          </a:p>
          <a:p>
            <a:pPr marL="342900" indent="-342900" algn="just">
              <a:buFont typeface="Arial" panose="020B0604020202020204" pitchFamily="34" charset="0"/>
              <a:buChar char="•"/>
              <a:defRPr/>
            </a:pPr>
            <a:r>
              <a:rPr lang="en-GB" altLang="en-US" dirty="0" smtClean="0"/>
              <a:t>TG13 </a:t>
            </a:r>
            <a:r>
              <a:rPr lang="en-GB" altLang="en-US" dirty="0" err="1" smtClean="0"/>
              <a:t>Telcos</a:t>
            </a:r>
            <a:r>
              <a:rPr lang="en-GB" altLang="en-US" dirty="0" smtClean="0"/>
              <a:t> are scheduled on  </a:t>
            </a:r>
          </a:p>
          <a:p>
            <a:pPr marL="342900" indent="-342900" algn="just">
              <a:buFont typeface="Arial" panose="020B0604020202020204" pitchFamily="34" charset="0"/>
              <a:buChar char="•"/>
              <a:defRPr/>
            </a:pPr>
            <a:r>
              <a:rPr lang="en-GB" altLang="en-US" dirty="0" smtClean="0"/>
              <a:t>Nov. 21 	</a:t>
            </a:r>
            <a:r>
              <a:rPr lang="en-GB" altLang="en-US" dirty="0"/>
              <a:t> </a:t>
            </a:r>
            <a:r>
              <a:rPr lang="en-GB" altLang="en-US" dirty="0" smtClean="0"/>
              <a:t> 9:30-10:30 U.K. on editorial issues for D4</a:t>
            </a:r>
          </a:p>
          <a:p>
            <a:pPr marL="342900" indent="-342900" algn="just">
              <a:buFont typeface="Arial" panose="020B0604020202020204" pitchFamily="34" charset="0"/>
              <a:buChar char="•"/>
              <a:defRPr/>
            </a:pPr>
            <a:r>
              <a:rPr lang="en-GB" altLang="en-US" dirty="0" smtClean="0"/>
              <a:t>Nov. 27 	10:00-11:00 EDT review of first MAC text</a:t>
            </a:r>
          </a:p>
          <a:p>
            <a:pPr marL="342900" indent="-342900" algn="just">
              <a:buFont typeface="Arial" panose="020B0604020202020204" pitchFamily="34" charset="0"/>
              <a:buChar char="•"/>
              <a:defRPr/>
            </a:pPr>
            <a:r>
              <a:rPr lang="en-GB" altLang="en-US" dirty="0" smtClean="0"/>
              <a:t>Dec. 12 	  9:30-10:30 EDT on further MAC text</a:t>
            </a:r>
          </a:p>
          <a:p>
            <a:pPr marL="342900" indent="-342900" algn="just">
              <a:buFont typeface="Arial" panose="020B0604020202020204" pitchFamily="34" charset="0"/>
              <a:buChar char="•"/>
              <a:defRPr/>
            </a:pPr>
            <a:r>
              <a:rPr lang="en-GB" altLang="en-US" dirty="0" smtClean="0"/>
              <a:t>Jan. 8 	9:30-10:30 EDT preparing Interim mtg.</a:t>
            </a:r>
          </a:p>
          <a:p>
            <a:pPr marL="342900" indent="-342900" algn="just">
              <a:buFont typeface="Arial" panose="020B0604020202020204" pitchFamily="34" charset="0"/>
              <a:buChar char="•"/>
              <a:defRPr/>
            </a:pP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extLst>
      <p:ext uri="{BB962C8B-B14F-4D97-AF65-F5344CB8AC3E}">
        <p14:creationId xmlns:p14="http://schemas.microsoft.com/office/powerpoint/2010/main" val="4108055373"/>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76</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January Interim</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2057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smtClean="0"/>
              <a:t>8 </a:t>
            </a:r>
            <a:r>
              <a:rPr lang="de-DE" dirty="0" err="1" smtClean="0"/>
              <a:t>sessions</a:t>
            </a:r>
            <a:r>
              <a:rPr lang="de-DE" dirty="0" smtClean="0"/>
              <a:t> </a:t>
            </a:r>
            <a:r>
              <a:rPr lang="de-DE" dirty="0" err="1" smtClean="0"/>
              <a:t>requested</a:t>
            </a:r>
            <a:endParaRPr lang="de-DE" dirty="0" smtClean="0"/>
          </a:p>
          <a:p>
            <a:pPr marL="342900" indent="-342900" algn="just">
              <a:buFont typeface="Arial" panose="020B0604020202020204" pitchFamily="34" charset="0"/>
              <a:buChar char="•"/>
              <a:defRPr/>
            </a:pPr>
            <a:r>
              <a:rPr lang="de-DE" dirty="0" smtClean="0"/>
              <a:t>Review </a:t>
            </a:r>
            <a:r>
              <a:rPr lang="de-DE" dirty="0" err="1"/>
              <a:t>text</a:t>
            </a:r>
            <a:r>
              <a:rPr lang="de-DE" dirty="0"/>
              <a:t> </a:t>
            </a:r>
            <a:r>
              <a:rPr lang="de-DE" dirty="0" err="1" smtClean="0"/>
              <a:t>inputs</a:t>
            </a:r>
            <a:endParaRPr lang="de-DE" dirty="0" smtClean="0"/>
          </a:p>
          <a:p>
            <a:pPr marL="342900" indent="-342900" algn="just">
              <a:buFont typeface="Arial" panose="020B0604020202020204" pitchFamily="34" charset="0"/>
              <a:buChar char="•"/>
              <a:defRPr/>
            </a:pPr>
            <a:r>
              <a:rPr lang="de-DE" dirty="0" err="1" smtClean="0"/>
              <a:t>Integrate</a:t>
            </a:r>
            <a:r>
              <a:rPr lang="de-DE" dirty="0" smtClean="0"/>
              <a:t> </a:t>
            </a:r>
            <a:r>
              <a:rPr lang="de-DE" dirty="0" err="1"/>
              <a:t>them</a:t>
            </a:r>
            <a:r>
              <a:rPr lang="de-DE" dirty="0"/>
              <a:t> </a:t>
            </a:r>
            <a:r>
              <a:rPr lang="de-DE" dirty="0" err="1"/>
              <a:t>into</a:t>
            </a:r>
            <a:r>
              <a:rPr lang="de-DE" dirty="0"/>
              <a:t> </a:t>
            </a:r>
            <a:r>
              <a:rPr lang="de-DE" dirty="0" err="1"/>
              <a:t>the</a:t>
            </a:r>
            <a:r>
              <a:rPr lang="de-DE" dirty="0"/>
              <a:t> </a:t>
            </a:r>
            <a:r>
              <a:rPr lang="de-DE" dirty="0" err="1" smtClean="0"/>
              <a:t>draft</a:t>
            </a:r>
            <a:endParaRPr lang="de-DE" dirty="0" smtClean="0"/>
          </a:p>
          <a:p>
            <a:pPr marL="342900" indent="-342900" algn="just">
              <a:buFont typeface="Arial" panose="020B0604020202020204" pitchFamily="34" charset="0"/>
              <a:buChar char="•"/>
              <a:defRPr/>
            </a:pPr>
            <a:r>
              <a:rPr lang="de-DE" dirty="0" smtClean="0"/>
              <a:t>Comments </a:t>
            </a:r>
            <a:r>
              <a:rPr lang="de-DE" dirty="0" err="1" smtClean="0"/>
              <a:t>resolution</a:t>
            </a:r>
            <a:r>
              <a:rPr lang="de-DE" dirty="0" smtClean="0"/>
              <a:t> </a:t>
            </a:r>
            <a:r>
              <a:rPr lang="de-DE" dirty="0" err="1" smtClean="0"/>
              <a:t>against</a:t>
            </a:r>
            <a:r>
              <a:rPr lang="de-DE" dirty="0" smtClean="0"/>
              <a:t> D3.2</a:t>
            </a:r>
          </a:p>
          <a:p>
            <a:pPr marL="342900" indent="-342900" algn="just">
              <a:buFont typeface="Arial" panose="020B0604020202020204" pitchFamily="34" charset="0"/>
              <a:buChar char="•"/>
              <a:defRPr/>
            </a:pPr>
            <a:r>
              <a:rPr lang="de-DE" dirty="0" smtClean="0"/>
              <a:t>Start WGLB</a:t>
            </a: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extLst>
      <p:ext uri="{BB962C8B-B14F-4D97-AF65-F5344CB8AC3E}">
        <p14:creationId xmlns:p14="http://schemas.microsoft.com/office/powerpoint/2010/main" val="306108858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4294967295"/>
          </p:nvPr>
        </p:nvSpPr>
        <p:spPr/>
        <p:txBody>
          <a:bodyPr/>
          <a:lstStyle/>
          <a:p>
            <a:r>
              <a:rPr lang="en-US" altLang="zh-CN" smtClean="0"/>
              <a:t>Slide </a:t>
            </a:r>
            <a:fld id="{FCBA75C4-5DAF-4D56-9050-985095B3A87B}" type="slidenum">
              <a:rPr lang="en-US" altLang="zh-CN" smtClean="0"/>
              <a:pPr/>
              <a:t>77</a:t>
            </a:fld>
            <a:endParaRPr lang="en-US" altLang="zh-CN"/>
          </a:p>
        </p:txBody>
      </p:sp>
      <p:sp>
        <p:nvSpPr>
          <p:cNvPr id="4" name="页脚占位符 3"/>
          <p:cNvSpPr>
            <a:spLocks noGrp="1"/>
          </p:cNvSpPr>
          <p:nvPr>
            <p:ph type="ftr" sz="quarter" idx="4294967295"/>
          </p:nvPr>
        </p:nvSpPr>
        <p:spPr/>
        <p:txBody>
          <a:bodyPr/>
          <a:lstStyle/>
          <a:p>
            <a:pPr>
              <a:defRPr/>
            </a:pPr>
            <a:r>
              <a:rPr lang="en-US" smtClean="0"/>
              <a:t>Qiang Li (John) (Huawei)</a:t>
            </a:r>
            <a:endParaRPr lang="en-US" dirty="0"/>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Suggested timeline for SPEC generation</a:t>
            </a:r>
            <a:endParaRPr lang="en-US" sz="3200" b="1" kern="0" dirty="0">
              <a:solidFill>
                <a:schemeClr val="tx2"/>
              </a:solidFill>
              <a:latin typeface="+mj-lt"/>
              <a:ea typeface="+mj-ea"/>
              <a:cs typeface="+mj-cs"/>
            </a:endParaRPr>
          </a:p>
        </p:txBody>
      </p:sp>
      <p:sp>
        <p:nvSpPr>
          <p:cNvPr id="9" name="日期占位符 1"/>
          <p:cNvSpPr>
            <a:spLocks noGrp="1"/>
          </p:cNvSpPr>
          <p:nvPr>
            <p:ph type="dt" sz="half" idx="10"/>
          </p:nvPr>
        </p:nvSpPr>
        <p:spPr>
          <a:xfrm>
            <a:off x="696913" y="333375"/>
            <a:ext cx="942566" cy="276999"/>
          </a:xfrm>
        </p:spPr>
        <p:txBody>
          <a:bodyPr/>
          <a:lstStyle/>
          <a:p>
            <a:pPr>
              <a:defRPr/>
            </a:pPr>
            <a:r>
              <a:rPr lang="en-US" altLang="zh-CN" dirty="0" smtClean="0"/>
              <a:t>July 2018</a:t>
            </a:r>
            <a:endParaRPr lang="en-US" altLang="zh-CN" dirty="0"/>
          </a:p>
        </p:txBody>
      </p:sp>
      <p:graphicFrame>
        <p:nvGraphicFramePr>
          <p:cNvPr id="8" name="表格 6"/>
          <p:cNvGraphicFramePr>
            <a:graphicFrameLocks noGrp="1"/>
          </p:cNvGraphicFramePr>
          <p:nvPr>
            <p:extLst>
              <p:ext uri="{D42A27DB-BD31-4B8C-83A1-F6EECF244321}">
                <p14:modId xmlns:p14="http://schemas.microsoft.com/office/powerpoint/2010/main" val="3445042322"/>
              </p:ext>
            </p:extLst>
          </p:nvPr>
        </p:nvGraphicFramePr>
        <p:xfrm>
          <a:off x="-1" y="1676400"/>
          <a:ext cx="9144000" cy="4539207"/>
        </p:xfrm>
        <a:graphic>
          <a:graphicData uri="http://schemas.openxmlformats.org/drawingml/2006/table">
            <a:tbl>
              <a:tblPr firstRow="1" bandRow="1">
                <a:tableStyleId>{BC89EF96-8CEA-46FF-86C4-4CE0E7609802}</a:tableStyleId>
              </a:tblPr>
              <a:tblGrid>
                <a:gridCol w="2286000">
                  <a:extLst>
                    <a:ext uri="{9D8B030D-6E8A-4147-A177-3AD203B41FA5}">
                      <a16:colId xmlns="" xmlns:a16="http://schemas.microsoft.com/office/drawing/2014/main" val="20000"/>
                    </a:ext>
                  </a:extLst>
                </a:gridCol>
                <a:gridCol w="2286000">
                  <a:extLst>
                    <a:ext uri="{9D8B030D-6E8A-4147-A177-3AD203B41FA5}">
                      <a16:colId xmlns="" xmlns:a16="http://schemas.microsoft.com/office/drawing/2014/main" val="20001"/>
                    </a:ext>
                  </a:extLst>
                </a:gridCol>
                <a:gridCol w="2286000">
                  <a:extLst>
                    <a:ext uri="{9D8B030D-6E8A-4147-A177-3AD203B41FA5}">
                      <a16:colId xmlns="" xmlns:a16="http://schemas.microsoft.com/office/drawing/2014/main" val="20002"/>
                    </a:ext>
                  </a:extLst>
                </a:gridCol>
                <a:gridCol w="2286000">
                  <a:extLst>
                    <a:ext uri="{9D8B030D-6E8A-4147-A177-3AD203B41FA5}">
                      <a16:colId xmlns="" xmlns:a16="http://schemas.microsoft.com/office/drawing/2014/main" val="20003"/>
                    </a:ext>
                  </a:extLst>
                </a:gridCol>
              </a:tblGrid>
              <a:tr h="1633735">
                <a:tc>
                  <a:txBody>
                    <a:bodyPr/>
                    <a:lstStyle/>
                    <a:p>
                      <a:r>
                        <a:rPr lang="en-US" altLang="zh-CN" sz="1200" b="0" dirty="0" smtClean="0">
                          <a:solidFill>
                            <a:schemeClr val="bg1">
                              <a:lumMod val="75000"/>
                            </a:schemeClr>
                          </a:solidFill>
                        </a:rPr>
                        <a:t>March 2018 (Rosemont)</a:t>
                      </a:r>
                    </a:p>
                    <a:p>
                      <a:pPr marL="285750" indent="-285750">
                        <a:buFontTx/>
                        <a:buChar char="-"/>
                      </a:pPr>
                      <a:r>
                        <a:rPr lang="en-US" altLang="zh-CN" sz="1200" b="0" kern="1200" dirty="0" smtClean="0">
                          <a:solidFill>
                            <a:schemeClr val="bg1">
                              <a:lumMod val="75000"/>
                            </a:schemeClr>
                          </a:solidFill>
                          <a:latin typeface="+mn-lt"/>
                          <a:ea typeface="+mn-ea"/>
                          <a:cs typeface="+mn-cs"/>
                        </a:rPr>
                        <a:t>Resolution of first comments against D2</a:t>
                      </a:r>
                    </a:p>
                    <a:p>
                      <a:pPr marL="285750" indent="-285750">
                        <a:buFontTx/>
                        <a:buChar char="-"/>
                      </a:pPr>
                      <a:r>
                        <a:rPr lang="de-DE" altLang="zh-CN" sz="1200" b="0" kern="1200" dirty="0" err="1" smtClean="0">
                          <a:solidFill>
                            <a:schemeClr val="bg1">
                              <a:lumMod val="75000"/>
                            </a:schemeClr>
                          </a:solidFill>
                          <a:latin typeface="+mn-lt"/>
                          <a:ea typeface="+mn-ea"/>
                          <a:cs typeface="+mn-cs"/>
                        </a:rPr>
                        <a:t>Discuss</a:t>
                      </a:r>
                      <a:r>
                        <a:rPr lang="de-DE" altLang="zh-CN" sz="1200" b="0" kern="1200" dirty="0" smtClean="0">
                          <a:solidFill>
                            <a:schemeClr val="bg1">
                              <a:lumMod val="75000"/>
                            </a:schemeClr>
                          </a:solidFill>
                          <a:latin typeface="+mn-lt"/>
                          <a:ea typeface="+mn-ea"/>
                          <a:cs typeface="+mn-cs"/>
                        </a:rPr>
                        <a:t> on PM PHY</a:t>
                      </a:r>
                    </a:p>
                    <a:p>
                      <a:pPr marL="285750" indent="-285750">
                        <a:buFontTx/>
                        <a:buChar char="-"/>
                      </a:pPr>
                      <a:r>
                        <a:rPr lang="de-DE" altLang="zh-CN" sz="1200" b="0" kern="1200" dirty="0" err="1" smtClean="0">
                          <a:solidFill>
                            <a:schemeClr val="bg1">
                              <a:lumMod val="75000"/>
                            </a:schemeClr>
                          </a:solidFill>
                          <a:latin typeface="+mn-lt"/>
                          <a:ea typeface="+mn-ea"/>
                          <a:cs typeface="+mn-cs"/>
                        </a:rPr>
                        <a:t>Brainstorm</a:t>
                      </a:r>
                      <a:r>
                        <a:rPr lang="de-DE" altLang="zh-CN" sz="1200" b="0" kern="1200" dirty="0" smtClean="0">
                          <a:solidFill>
                            <a:schemeClr val="bg1">
                              <a:lumMod val="75000"/>
                            </a:schemeClr>
                          </a:solidFill>
                          <a:latin typeface="+mn-lt"/>
                          <a:ea typeface="+mn-ea"/>
                          <a:cs typeface="+mn-cs"/>
                        </a:rPr>
                        <a:t> on MAC</a:t>
                      </a:r>
                      <a:endParaRPr lang="zh-CN" altLang="en-US" sz="1200" b="0" dirty="0">
                        <a:solidFill>
                          <a:schemeClr val="bg1">
                            <a:lumMod val="75000"/>
                          </a:schemeClr>
                        </a:solidFill>
                      </a:endParaRPr>
                    </a:p>
                  </a:txBody>
                  <a:tcPr/>
                </a:tc>
                <a:tc>
                  <a:txBody>
                    <a:bodyPr/>
                    <a:lstStyle/>
                    <a:p>
                      <a:r>
                        <a:rPr lang="de-DE" altLang="zh-CN" sz="1200" b="0" dirty="0" smtClean="0">
                          <a:solidFill>
                            <a:schemeClr val="bg1">
                              <a:lumMod val="75000"/>
                            </a:schemeClr>
                          </a:solidFill>
                        </a:rPr>
                        <a:t>April 2018</a:t>
                      </a:r>
                    </a:p>
                    <a:p>
                      <a:pPr marL="285750" indent="-285750">
                        <a:buFontTx/>
                        <a:buChar char="-"/>
                      </a:pPr>
                      <a:r>
                        <a:rPr lang="de-DE" altLang="zh-CN" sz="1200" b="0" dirty="0" err="1" smtClean="0">
                          <a:solidFill>
                            <a:schemeClr val="bg1">
                              <a:lumMod val="75000"/>
                            </a:schemeClr>
                          </a:solidFill>
                        </a:rPr>
                        <a:t>Submit</a:t>
                      </a:r>
                      <a:r>
                        <a:rPr lang="de-DE" altLang="zh-CN" sz="1200" b="0" dirty="0" smtClean="0">
                          <a:solidFill>
                            <a:schemeClr val="bg1">
                              <a:lumMod val="75000"/>
                            </a:schemeClr>
                          </a:solidFill>
                        </a:rPr>
                        <a:t> </a:t>
                      </a:r>
                      <a:r>
                        <a:rPr lang="de-DE" altLang="zh-CN" sz="1200" b="0" dirty="0" err="1" smtClean="0">
                          <a:solidFill>
                            <a:schemeClr val="bg1">
                              <a:lumMod val="75000"/>
                            </a:schemeClr>
                          </a:solidFill>
                        </a:rPr>
                        <a:t>further</a:t>
                      </a:r>
                      <a:r>
                        <a:rPr lang="de-DE" altLang="zh-CN" sz="1200" b="0" dirty="0" smtClean="0">
                          <a:solidFill>
                            <a:schemeClr val="bg1">
                              <a:lumMod val="75000"/>
                            </a:schemeClr>
                          </a:solidFill>
                        </a:rPr>
                        <a:t> </a:t>
                      </a:r>
                      <a:r>
                        <a:rPr lang="de-DE" altLang="zh-CN" sz="1200" b="0" dirty="0" err="1" smtClean="0">
                          <a:solidFill>
                            <a:schemeClr val="bg1">
                              <a:lumMod val="75000"/>
                            </a:schemeClr>
                          </a:solidFill>
                        </a:rPr>
                        <a:t>comments</a:t>
                      </a:r>
                      <a:r>
                        <a:rPr lang="de-DE" altLang="zh-CN" sz="1200" b="0" dirty="0" smtClean="0">
                          <a:solidFill>
                            <a:schemeClr val="bg1">
                              <a:lumMod val="75000"/>
                            </a:schemeClr>
                          </a:solidFill>
                        </a:rPr>
                        <a:t> </a:t>
                      </a:r>
                      <a:r>
                        <a:rPr lang="de-DE" altLang="zh-CN" sz="1200" b="0" dirty="0" err="1" smtClean="0">
                          <a:solidFill>
                            <a:schemeClr val="bg1">
                              <a:lumMod val="75000"/>
                            </a:schemeClr>
                          </a:solidFill>
                        </a:rPr>
                        <a:t>against</a:t>
                      </a:r>
                      <a:r>
                        <a:rPr lang="de-DE" altLang="zh-CN" sz="1200" b="0" dirty="0" smtClean="0">
                          <a:solidFill>
                            <a:schemeClr val="bg1">
                              <a:lumMod val="75000"/>
                            </a:schemeClr>
                          </a:solidFill>
                        </a:rPr>
                        <a:t> D2</a:t>
                      </a:r>
                    </a:p>
                    <a:p>
                      <a:pPr marL="285750" indent="-285750">
                        <a:buFontTx/>
                        <a:buChar char="-"/>
                      </a:pPr>
                      <a:r>
                        <a:rPr lang="de-DE" altLang="zh-CN" sz="1200" b="0" dirty="0" err="1" smtClean="0">
                          <a:solidFill>
                            <a:schemeClr val="bg1">
                              <a:lumMod val="75000"/>
                            </a:schemeClr>
                          </a:solidFill>
                        </a:rPr>
                        <a:t>Finalize</a:t>
                      </a:r>
                      <a:r>
                        <a:rPr lang="de-DE" altLang="zh-CN" sz="1200" b="0" dirty="0" smtClean="0">
                          <a:solidFill>
                            <a:schemeClr val="bg1">
                              <a:lumMod val="75000"/>
                            </a:schemeClr>
                          </a:solidFill>
                        </a:rPr>
                        <a:t> </a:t>
                      </a:r>
                      <a:r>
                        <a:rPr lang="de-DE" altLang="zh-CN" sz="1200" b="0" dirty="0" err="1" smtClean="0">
                          <a:solidFill>
                            <a:schemeClr val="bg1">
                              <a:lumMod val="75000"/>
                            </a:schemeClr>
                          </a:solidFill>
                        </a:rPr>
                        <a:t>evaluation</a:t>
                      </a:r>
                      <a:r>
                        <a:rPr lang="de-DE" altLang="zh-CN" sz="1200" b="0" dirty="0" smtClean="0">
                          <a:solidFill>
                            <a:schemeClr val="bg1">
                              <a:lumMod val="75000"/>
                            </a:schemeClr>
                          </a:solidFill>
                        </a:rPr>
                        <a:t> </a:t>
                      </a:r>
                      <a:r>
                        <a:rPr lang="de-DE" altLang="zh-CN" sz="1200" b="0" dirty="0" err="1" smtClean="0">
                          <a:solidFill>
                            <a:schemeClr val="bg1">
                              <a:lumMod val="75000"/>
                            </a:schemeClr>
                          </a:solidFill>
                        </a:rPr>
                        <a:t>of</a:t>
                      </a:r>
                      <a:r>
                        <a:rPr lang="de-DE" altLang="zh-CN" sz="1200" b="0" dirty="0" smtClean="0">
                          <a:solidFill>
                            <a:schemeClr val="bg1">
                              <a:lumMod val="75000"/>
                            </a:schemeClr>
                          </a:solidFill>
                        </a:rPr>
                        <a:t> PM PHY, </a:t>
                      </a:r>
                      <a:r>
                        <a:rPr lang="de-DE" altLang="zh-CN" sz="1200" b="0" dirty="0" err="1" smtClean="0">
                          <a:solidFill>
                            <a:schemeClr val="bg1">
                              <a:lumMod val="75000"/>
                            </a:schemeClr>
                          </a:solidFill>
                        </a:rPr>
                        <a:t>Submit</a:t>
                      </a:r>
                      <a:r>
                        <a:rPr lang="de-DE" altLang="zh-CN" sz="1200" b="0" dirty="0" smtClean="0">
                          <a:solidFill>
                            <a:schemeClr val="bg1">
                              <a:lumMod val="75000"/>
                            </a:schemeClr>
                          </a:solidFill>
                        </a:rPr>
                        <a:t> LB OFDM PHY </a:t>
                      </a:r>
                      <a:r>
                        <a:rPr lang="de-DE" altLang="zh-CN" sz="1200" b="0" dirty="0" err="1" smtClean="0">
                          <a:solidFill>
                            <a:schemeClr val="bg1">
                              <a:lumMod val="75000"/>
                            </a:schemeClr>
                          </a:solidFill>
                        </a:rPr>
                        <a:t>text</a:t>
                      </a:r>
                      <a:endParaRPr lang="zh-CN" altLang="en-US" sz="1200" b="0" dirty="0">
                        <a:solidFill>
                          <a:schemeClr val="bg1">
                            <a:lumMod val="75000"/>
                          </a:schemeClr>
                        </a:solidFill>
                      </a:endParaRPr>
                    </a:p>
                  </a:txBody>
                  <a:tcPr/>
                </a:tc>
                <a:tc>
                  <a:txBody>
                    <a:bodyPr/>
                    <a:lstStyle/>
                    <a:p>
                      <a:r>
                        <a:rPr lang="en-US" altLang="zh-CN" sz="1200" b="0" kern="1200" dirty="0" smtClean="0">
                          <a:solidFill>
                            <a:schemeClr val="bg1">
                              <a:lumMod val="75000"/>
                            </a:schemeClr>
                          </a:solidFill>
                          <a:latin typeface="+mn-lt"/>
                          <a:ea typeface="+mn-ea"/>
                          <a:cs typeface="+mn-cs"/>
                        </a:rPr>
                        <a:t>May 2018 (Warsaw)</a:t>
                      </a:r>
                    </a:p>
                    <a:p>
                      <a:pPr marL="285750" indent="-285750">
                        <a:buFontTx/>
                        <a:buChar char="-"/>
                      </a:pPr>
                      <a:r>
                        <a:rPr lang="de-DE" altLang="zh-CN" sz="1200" b="0" kern="1200" baseline="0" dirty="0" smtClean="0">
                          <a:solidFill>
                            <a:schemeClr val="bg1">
                              <a:lumMod val="75000"/>
                            </a:schemeClr>
                          </a:solidFill>
                          <a:latin typeface="+mn-lt"/>
                          <a:ea typeface="+mn-ea"/>
                          <a:cs typeface="+mn-cs"/>
                        </a:rPr>
                        <a:t>Comment </a:t>
                      </a:r>
                      <a:r>
                        <a:rPr lang="de-DE" altLang="zh-CN" sz="1200" b="0" kern="1200" baseline="0" dirty="0" err="1" smtClean="0">
                          <a:solidFill>
                            <a:schemeClr val="bg1">
                              <a:lumMod val="75000"/>
                            </a:schemeClr>
                          </a:solidFill>
                          <a:latin typeface="+mn-lt"/>
                          <a:ea typeface="+mn-ea"/>
                          <a:cs typeface="+mn-cs"/>
                        </a:rPr>
                        <a:t>resolution</a:t>
                      </a:r>
                      <a:r>
                        <a:rPr lang="de-DE" altLang="zh-CN" sz="1200" b="0" kern="1200" baseline="0" dirty="0" smtClean="0">
                          <a:solidFill>
                            <a:schemeClr val="bg1">
                              <a:lumMod val="75000"/>
                            </a:schemeClr>
                          </a:solidFill>
                          <a:latin typeface="+mn-lt"/>
                          <a:ea typeface="+mn-ea"/>
                          <a:cs typeface="+mn-cs"/>
                        </a:rPr>
                        <a:t> </a:t>
                      </a:r>
                      <a:r>
                        <a:rPr lang="de-DE" altLang="zh-CN" sz="1200" b="0" kern="1200" baseline="0" dirty="0" err="1" smtClean="0">
                          <a:solidFill>
                            <a:schemeClr val="bg1">
                              <a:lumMod val="75000"/>
                            </a:schemeClr>
                          </a:solidFill>
                          <a:latin typeface="+mn-lt"/>
                          <a:ea typeface="+mn-ea"/>
                          <a:cs typeface="+mn-cs"/>
                        </a:rPr>
                        <a:t>against</a:t>
                      </a:r>
                      <a:r>
                        <a:rPr lang="de-DE" altLang="zh-CN" sz="1200" b="0" kern="1200" baseline="0" dirty="0" smtClean="0">
                          <a:solidFill>
                            <a:schemeClr val="bg1">
                              <a:lumMod val="75000"/>
                            </a:schemeClr>
                          </a:solidFill>
                          <a:latin typeface="+mn-lt"/>
                          <a:ea typeface="+mn-ea"/>
                          <a:cs typeface="+mn-cs"/>
                        </a:rPr>
                        <a:t> D2</a:t>
                      </a:r>
                    </a:p>
                    <a:p>
                      <a:pPr marL="285750" indent="-285750">
                        <a:buFontTx/>
                        <a:buChar char="-"/>
                      </a:pPr>
                      <a:r>
                        <a:rPr lang="de-DE" altLang="zh-CN" sz="1200" b="0" kern="1200" baseline="0" dirty="0" err="1" smtClean="0">
                          <a:solidFill>
                            <a:schemeClr val="bg1">
                              <a:lumMod val="75000"/>
                            </a:schemeClr>
                          </a:solidFill>
                          <a:latin typeface="+mn-lt"/>
                          <a:ea typeface="+mn-ea"/>
                          <a:cs typeface="+mn-cs"/>
                        </a:rPr>
                        <a:t>Present</a:t>
                      </a:r>
                      <a:r>
                        <a:rPr lang="de-DE" altLang="zh-CN" sz="1200" b="0" kern="1200" baseline="0" dirty="0" smtClean="0">
                          <a:solidFill>
                            <a:schemeClr val="bg1">
                              <a:lumMod val="75000"/>
                            </a:schemeClr>
                          </a:solidFill>
                          <a:latin typeface="+mn-lt"/>
                          <a:ea typeface="+mn-ea"/>
                          <a:cs typeface="+mn-cs"/>
                        </a:rPr>
                        <a:t> LB PHY</a:t>
                      </a:r>
                    </a:p>
                    <a:p>
                      <a:pPr marL="285750" indent="-285750">
                        <a:buFontTx/>
                        <a:buChar char="-"/>
                      </a:pPr>
                      <a:r>
                        <a:rPr lang="de-DE" altLang="zh-CN" sz="1200" b="0" kern="1200" baseline="0" dirty="0" err="1" smtClean="0">
                          <a:solidFill>
                            <a:schemeClr val="bg1">
                              <a:lumMod val="75000"/>
                            </a:schemeClr>
                          </a:solidFill>
                          <a:latin typeface="+mn-lt"/>
                          <a:ea typeface="+mn-ea"/>
                          <a:cs typeface="+mn-cs"/>
                        </a:rPr>
                        <a:t>Discussion</a:t>
                      </a:r>
                      <a:r>
                        <a:rPr lang="de-DE" altLang="zh-CN" sz="1200" b="0" kern="1200" baseline="0" dirty="0" smtClean="0">
                          <a:solidFill>
                            <a:schemeClr val="bg1">
                              <a:lumMod val="75000"/>
                            </a:schemeClr>
                          </a:solidFill>
                          <a:latin typeface="+mn-lt"/>
                          <a:ea typeface="+mn-ea"/>
                          <a:cs typeface="+mn-cs"/>
                        </a:rPr>
                        <a:t> </a:t>
                      </a:r>
                      <a:r>
                        <a:rPr lang="de-DE" altLang="zh-CN" sz="1200" b="0" kern="1200" baseline="0" dirty="0" err="1" smtClean="0">
                          <a:solidFill>
                            <a:schemeClr val="bg1">
                              <a:lumMod val="75000"/>
                            </a:schemeClr>
                          </a:solidFill>
                          <a:latin typeface="+mn-lt"/>
                          <a:ea typeface="+mn-ea"/>
                          <a:cs typeface="+mn-cs"/>
                        </a:rPr>
                        <a:t>of</a:t>
                      </a:r>
                      <a:r>
                        <a:rPr lang="de-DE" altLang="zh-CN" sz="1200" b="0" kern="1200" baseline="0" dirty="0" smtClean="0">
                          <a:solidFill>
                            <a:schemeClr val="bg1">
                              <a:lumMod val="75000"/>
                            </a:schemeClr>
                          </a:solidFill>
                          <a:latin typeface="+mn-lt"/>
                          <a:ea typeface="+mn-ea"/>
                          <a:cs typeface="+mn-cs"/>
                        </a:rPr>
                        <a:t> MAC </a:t>
                      </a:r>
                      <a:r>
                        <a:rPr lang="de-DE" altLang="zh-CN" sz="1200" b="0" kern="1200" baseline="0" dirty="0" err="1" smtClean="0">
                          <a:solidFill>
                            <a:schemeClr val="bg1">
                              <a:lumMod val="75000"/>
                            </a:schemeClr>
                          </a:solidFill>
                          <a:latin typeface="+mn-lt"/>
                          <a:ea typeface="+mn-ea"/>
                          <a:cs typeface="+mn-cs"/>
                        </a:rPr>
                        <a:t>features</a:t>
                      </a:r>
                      <a:r>
                        <a:rPr lang="de-DE" altLang="zh-CN" sz="1200" b="0" kern="1200" baseline="0" dirty="0" smtClean="0">
                          <a:solidFill>
                            <a:schemeClr val="bg1">
                              <a:lumMod val="75000"/>
                            </a:schemeClr>
                          </a:solidFill>
                          <a:latin typeface="+mn-lt"/>
                          <a:ea typeface="+mn-ea"/>
                          <a:cs typeface="+mn-cs"/>
                        </a:rPr>
                        <a:t>, </a:t>
                      </a:r>
                      <a:r>
                        <a:rPr lang="de-DE" altLang="zh-CN" sz="1200" b="0" kern="1200" baseline="0" dirty="0" err="1" smtClean="0">
                          <a:solidFill>
                            <a:schemeClr val="bg1">
                              <a:lumMod val="75000"/>
                            </a:schemeClr>
                          </a:solidFill>
                          <a:latin typeface="+mn-lt"/>
                          <a:ea typeface="+mn-ea"/>
                          <a:cs typeface="+mn-cs"/>
                        </a:rPr>
                        <a:t>issue</a:t>
                      </a:r>
                      <a:r>
                        <a:rPr lang="de-DE" altLang="zh-CN" sz="1200" b="0" kern="1200" baseline="0" dirty="0" smtClean="0">
                          <a:solidFill>
                            <a:schemeClr val="bg1">
                              <a:lumMod val="75000"/>
                            </a:schemeClr>
                          </a:solidFill>
                          <a:latin typeface="+mn-lt"/>
                          <a:ea typeface="+mn-ea"/>
                          <a:cs typeface="+mn-cs"/>
                        </a:rPr>
                        <a:t> </a:t>
                      </a:r>
                      <a:r>
                        <a:rPr lang="de-DE" altLang="zh-CN" sz="1200" b="0" kern="1200" baseline="0" dirty="0" err="1" smtClean="0">
                          <a:solidFill>
                            <a:schemeClr val="bg1">
                              <a:lumMod val="75000"/>
                            </a:schemeClr>
                          </a:solidFill>
                          <a:latin typeface="+mn-lt"/>
                          <a:ea typeface="+mn-ea"/>
                          <a:cs typeface="+mn-cs"/>
                        </a:rPr>
                        <a:t>CfP</a:t>
                      </a:r>
                      <a:r>
                        <a:rPr lang="de-DE" altLang="zh-CN" sz="1200" b="0" kern="1200" baseline="0" dirty="0" smtClean="0">
                          <a:solidFill>
                            <a:schemeClr val="bg1">
                              <a:lumMod val="75000"/>
                            </a:schemeClr>
                          </a:solidFill>
                          <a:latin typeface="+mn-lt"/>
                          <a:ea typeface="+mn-ea"/>
                          <a:cs typeface="+mn-cs"/>
                        </a:rPr>
                        <a:t> </a:t>
                      </a:r>
                    </a:p>
                  </a:txBody>
                  <a:tcPr/>
                </a:tc>
                <a:tc>
                  <a:txBody>
                    <a:bodyPr/>
                    <a:lstStyle/>
                    <a:p>
                      <a:r>
                        <a:rPr lang="de-DE" altLang="zh-CN" sz="1200" b="0" dirty="0" smtClean="0">
                          <a:solidFill>
                            <a:schemeClr val="bg1">
                              <a:lumMod val="75000"/>
                            </a:schemeClr>
                          </a:solidFill>
                        </a:rPr>
                        <a:t>June 2018</a:t>
                      </a:r>
                    </a:p>
                    <a:p>
                      <a:pPr marL="285750" indent="-285750">
                        <a:buFontTx/>
                        <a:buChar char="-"/>
                      </a:pPr>
                      <a:r>
                        <a:rPr lang="de-DE" altLang="zh-CN" sz="1200" b="0" dirty="0" err="1" smtClean="0">
                          <a:solidFill>
                            <a:schemeClr val="bg1">
                              <a:lumMod val="75000"/>
                            </a:schemeClr>
                          </a:solidFill>
                        </a:rPr>
                        <a:t>Prepare</a:t>
                      </a:r>
                      <a:r>
                        <a:rPr lang="de-DE" altLang="zh-CN" sz="1200" b="0" dirty="0" smtClean="0">
                          <a:solidFill>
                            <a:schemeClr val="bg1">
                              <a:lumMod val="75000"/>
                            </a:schemeClr>
                          </a:solidFill>
                        </a:rPr>
                        <a:t> HB OFDM PHY </a:t>
                      </a:r>
                      <a:r>
                        <a:rPr lang="de-DE" altLang="zh-CN" sz="1200" b="0" dirty="0" err="1" smtClean="0">
                          <a:solidFill>
                            <a:schemeClr val="bg1">
                              <a:lumMod val="75000"/>
                            </a:schemeClr>
                          </a:solidFill>
                        </a:rPr>
                        <a:t>text</a:t>
                      </a:r>
                      <a:r>
                        <a:rPr lang="de-DE" altLang="zh-CN" sz="1200" b="0" dirty="0" smtClean="0">
                          <a:solidFill>
                            <a:schemeClr val="bg1">
                              <a:lumMod val="75000"/>
                            </a:schemeClr>
                          </a:solidFill>
                        </a:rPr>
                        <a:t> </a:t>
                      </a:r>
                      <a:r>
                        <a:rPr lang="de-DE" altLang="zh-CN" sz="1200" b="0" dirty="0" err="1" smtClean="0">
                          <a:solidFill>
                            <a:schemeClr val="bg1">
                              <a:lumMod val="75000"/>
                            </a:schemeClr>
                          </a:solidFill>
                        </a:rPr>
                        <a:t>proposals</a:t>
                      </a:r>
                      <a:endParaRPr lang="de-DE" altLang="zh-CN" sz="1200" b="0" dirty="0" smtClean="0">
                        <a:solidFill>
                          <a:schemeClr val="bg1">
                            <a:lumMod val="75000"/>
                          </a:schemeClr>
                        </a:solidFill>
                      </a:endParaRPr>
                    </a:p>
                    <a:p>
                      <a:pPr marL="285750" indent="-285750">
                        <a:buFontTx/>
                        <a:buChar char="-"/>
                      </a:pPr>
                      <a:r>
                        <a:rPr lang="de-DE" altLang="zh-CN" sz="1200" b="0" kern="1200" dirty="0" smtClean="0">
                          <a:solidFill>
                            <a:schemeClr val="bg1">
                              <a:lumMod val="75000"/>
                            </a:schemeClr>
                          </a:solidFill>
                          <a:latin typeface="+mn-lt"/>
                          <a:ea typeface="+mn-ea"/>
                          <a:cs typeface="+mn-cs"/>
                        </a:rPr>
                        <a:t>Submission</a:t>
                      </a:r>
                      <a:r>
                        <a:rPr lang="de-DE" altLang="zh-CN" sz="1200" b="0" kern="1200" baseline="0" dirty="0" smtClean="0">
                          <a:solidFill>
                            <a:schemeClr val="bg1">
                              <a:lumMod val="75000"/>
                            </a:schemeClr>
                          </a:solidFill>
                          <a:latin typeface="+mn-lt"/>
                          <a:ea typeface="+mn-ea"/>
                          <a:cs typeface="+mn-cs"/>
                        </a:rPr>
                        <a:t> </a:t>
                      </a:r>
                      <a:r>
                        <a:rPr lang="de-DE" altLang="zh-CN" sz="1200" b="0" kern="1200" baseline="0" dirty="0" err="1" smtClean="0">
                          <a:solidFill>
                            <a:schemeClr val="bg1">
                              <a:lumMod val="75000"/>
                            </a:schemeClr>
                          </a:solidFill>
                          <a:latin typeface="+mn-lt"/>
                          <a:ea typeface="+mn-ea"/>
                          <a:cs typeface="+mn-cs"/>
                        </a:rPr>
                        <a:t>of</a:t>
                      </a:r>
                      <a:r>
                        <a:rPr lang="de-DE" altLang="zh-CN" sz="1200" b="0" kern="1200" baseline="0" dirty="0" smtClean="0">
                          <a:solidFill>
                            <a:schemeClr val="bg1">
                              <a:lumMod val="75000"/>
                            </a:schemeClr>
                          </a:solidFill>
                          <a:latin typeface="+mn-lt"/>
                          <a:ea typeface="+mn-ea"/>
                          <a:cs typeface="+mn-cs"/>
                        </a:rPr>
                        <a:t> </a:t>
                      </a:r>
                      <a:r>
                        <a:rPr lang="de-DE" altLang="zh-CN" sz="1200" b="0" kern="1200" baseline="0" dirty="0" err="1" smtClean="0">
                          <a:solidFill>
                            <a:schemeClr val="bg1">
                              <a:lumMod val="75000"/>
                            </a:schemeClr>
                          </a:solidFill>
                          <a:latin typeface="+mn-lt"/>
                          <a:ea typeface="+mn-ea"/>
                          <a:cs typeface="+mn-cs"/>
                        </a:rPr>
                        <a:t>comments</a:t>
                      </a:r>
                      <a:r>
                        <a:rPr lang="de-DE" altLang="zh-CN" sz="1200" b="0" kern="1200" baseline="0" dirty="0" smtClean="0">
                          <a:solidFill>
                            <a:schemeClr val="bg1">
                              <a:lumMod val="75000"/>
                            </a:schemeClr>
                          </a:solidFill>
                          <a:latin typeface="+mn-lt"/>
                          <a:ea typeface="+mn-ea"/>
                          <a:cs typeface="+mn-cs"/>
                        </a:rPr>
                        <a:t> </a:t>
                      </a:r>
                      <a:r>
                        <a:rPr lang="de-DE" altLang="zh-CN" sz="1200" b="0" kern="1200" baseline="0" dirty="0" err="1" smtClean="0">
                          <a:solidFill>
                            <a:schemeClr val="bg1">
                              <a:lumMod val="75000"/>
                            </a:schemeClr>
                          </a:solidFill>
                          <a:latin typeface="+mn-lt"/>
                          <a:ea typeface="+mn-ea"/>
                          <a:cs typeface="+mn-cs"/>
                        </a:rPr>
                        <a:t>against</a:t>
                      </a:r>
                      <a:r>
                        <a:rPr lang="de-DE" altLang="zh-CN" sz="1200" b="0" kern="1200" baseline="0" dirty="0" smtClean="0">
                          <a:solidFill>
                            <a:schemeClr val="bg1">
                              <a:lumMod val="75000"/>
                            </a:schemeClr>
                          </a:solidFill>
                          <a:latin typeface="+mn-lt"/>
                          <a:ea typeface="+mn-ea"/>
                          <a:cs typeface="+mn-cs"/>
                        </a:rPr>
                        <a:t> D2 </a:t>
                      </a:r>
                      <a:r>
                        <a:rPr lang="de-DE" altLang="zh-CN" sz="1200" b="0" kern="1200" baseline="0" dirty="0" err="1" smtClean="0">
                          <a:solidFill>
                            <a:schemeClr val="bg1">
                              <a:lumMod val="75000"/>
                            </a:schemeClr>
                          </a:solidFill>
                          <a:latin typeface="+mn-lt"/>
                          <a:ea typeface="+mn-ea"/>
                          <a:cs typeface="+mn-cs"/>
                        </a:rPr>
                        <a:t>and</a:t>
                      </a:r>
                      <a:r>
                        <a:rPr lang="de-DE" altLang="zh-CN" sz="1200" b="0" kern="1200" baseline="0" dirty="0" smtClean="0">
                          <a:solidFill>
                            <a:schemeClr val="bg1">
                              <a:lumMod val="75000"/>
                            </a:schemeClr>
                          </a:solidFill>
                          <a:latin typeface="+mn-lt"/>
                          <a:ea typeface="+mn-ea"/>
                          <a:cs typeface="+mn-cs"/>
                        </a:rPr>
                        <a:t> MAC </a:t>
                      </a:r>
                      <a:r>
                        <a:rPr lang="de-DE" altLang="zh-CN" sz="1200" b="0" kern="1200" baseline="0" dirty="0" err="1" smtClean="0">
                          <a:solidFill>
                            <a:schemeClr val="bg1">
                              <a:lumMod val="75000"/>
                            </a:schemeClr>
                          </a:solidFill>
                          <a:latin typeface="+mn-lt"/>
                          <a:ea typeface="+mn-ea"/>
                          <a:cs typeface="+mn-cs"/>
                        </a:rPr>
                        <a:t>proposals</a:t>
                      </a:r>
                      <a:endParaRPr lang="de-DE" altLang="zh-CN" sz="1200" b="0" dirty="0" smtClean="0">
                        <a:solidFill>
                          <a:schemeClr val="bg1">
                            <a:lumMod val="75000"/>
                          </a:schemeClr>
                        </a:solidFill>
                      </a:endParaRPr>
                    </a:p>
                  </a:txBody>
                  <a:tcPr/>
                </a:tc>
                <a:extLst>
                  <a:ext uri="{0D108BD9-81ED-4DB2-BD59-A6C34878D82A}">
                    <a16:rowId xmlns="" xmlns:a16="http://schemas.microsoft.com/office/drawing/2014/main" val="10000"/>
                  </a:ext>
                </a:extLst>
              </a:tr>
              <a:tr h="1633735">
                <a:tc>
                  <a:txBody>
                    <a:bodyPr/>
                    <a:lstStyle/>
                    <a:p>
                      <a:r>
                        <a:rPr lang="de-DE" altLang="zh-CN" sz="1200" b="0" dirty="0" err="1" smtClean="0">
                          <a:solidFill>
                            <a:schemeClr val="bg1">
                              <a:lumMod val="75000"/>
                            </a:schemeClr>
                          </a:solidFill>
                        </a:rPr>
                        <a:t>July</a:t>
                      </a:r>
                      <a:r>
                        <a:rPr lang="de-DE" altLang="zh-CN" sz="1200" b="0" dirty="0" smtClean="0">
                          <a:solidFill>
                            <a:schemeClr val="bg1">
                              <a:lumMod val="75000"/>
                            </a:schemeClr>
                          </a:solidFill>
                        </a:rPr>
                        <a:t> 2018</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de-DE" altLang="zh-CN" sz="1200" b="0" kern="1200" baseline="0" dirty="0" err="1" smtClean="0">
                          <a:solidFill>
                            <a:schemeClr val="bg1">
                              <a:lumMod val="75000"/>
                            </a:schemeClr>
                          </a:solidFill>
                          <a:latin typeface="+mn-lt"/>
                          <a:ea typeface="+mn-ea"/>
                          <a:cs typeface="+mn-cs"/>
                        </a:rPr>
                        <a:t>Present</a:t>
                      </a:r>
                      <a:r>
                        <a:rPr lang="de-DE" altLang="zh-CN" sz="1200" b="0" kern="1200" baseline="0" dirty="0" smtClean="0">
                          <a:solidFill>
                            <a:schemeClr val="bg1">
                              <a:lumMod val="75000"/>
                            </a:schemeClr>
                          </a:solidFill>
                          <a:latin typeface="+mn-lt"/>
                          <a:ea typeface="+mn-ea"/>
                          <a:cs typeface="+mn-cs"/>
                        </a:rPr>
                        <a:t> </a:t>
                      </a:r>
                      <a:r>
                        <a:rPr lang="de-DE" altLang="zh-CN" sz="1200" b="0" kern="1200" baseline="0" dirty="0" err="1" smtClean="0">
                          <a:solidFill>
                            <a:schemeClr val="bg1">
                              <a:lumMod val="75000"/>
                            </a:schemeClr>
                          </a:solidFill>
                          <a:latin typeface="+mn-lt"/>
                          <a:ea typeface="+mn-ea"/>
                          <a:cs typeface="+mn-cs"/>
                        </a:rPr>
                        <a:t>and</a:t>
                      </a:r>
                      <a:r>
                        <a:rPr lang="de-DE" altLang="zh-CN" sz="1200" b="0" kern="1200" baseline="0" dirty="0" smtClean="0">
                          <a:solidFill>
                            <a:schemeClr val="bg1">
                              <a:lumMod val="75000"/>
                            </a:schemeClr>
                          </a:solidFill>
                          <a:latin typeface="+mn-lt"/>
                          <a:ea typeface="+mn-ea"/>
                          <a:cs typeface="+mn-cs"/>
                        </a:rPr>
                        <a:t> </a:t>
                      </a:r>
                      <a:r>
                        <a:rPr lang="de-DE" altLang="zh-CN" sz="1200" b="0" kern="1200" baseline="0" dirty="0" err="1" smtClean="0">
                          <a:solidFill>
                            <a:schemeClr val="bg1">
                              <a:lumMod val="75000"/>
                            </a:schemeClr>
                          </a:solidFill>
                          <a:latin typeface="+mn-lt"/>
                          <a:ea typeface="+mn-ea"/>
                          <a:cs typeface="+mn-cs"/>
                        </a:rPr>
                        <a:t>discuss</a:t>
                      </a:r>
                      <a:r>
                        <a:rPr lang="de-DE" altLang="zh-CN" sz="1200" b="0" kern="1200" baseline="0" dirty="0" smtClean="0">
                          <a:solidFill>
                            <a:schemeClr val="bg1">
                              <a:lumMod val="75000"/>
                            </a:schemeClr>
                          </a:solidFill>
                          <a:latin typeface="+mn-lt"/>
                          <a:ea typeface="+mn-ea"/>
                          <a:cs typeface="+mn-cs"/>
                        </a:rPr>
                        <a:t> HB OFDM PHY </a:t>
                      </a:r>
                      <a:r>
                        <a:rPr lang="de-DE" altLang="zh-CN" sz="1200" b="0" kern="1200" baseline="0" dirty="0" err="1" smtClean="0">
                          <a:solidFill>
                            <a:schemeClr val="bg1">
                              <a:lumMod val="75000"/>
                            </a:schemeClr>
                          </a:solidFill>
                          <a:latin typeface="+mn-lt"/>
                          <a:ea typeface="+mn-ea"/>
                          <a:cs typeface="+mn-cs"/>
                        </a:rPr>
                        <a:t>text</a:t>
                      </a:r>
                      <a:endParaRPr lang="de-DE" altLang="zh-CN" sz="1200" b="0" kern="1200" baseline="0" dirty="0" smtClean="0">
                        <a:solidFill>
                          <a:schemeClr val="bg1">
                            <a:lumMod val="75000"/>
                          </a:schemeClr>
                        </a:solidFill>
                        <a:latin typeface="+mn-lt"/>
                        <a:ea typeface="+mn-ea"/>
                        <a:cs typeface="+mn-cs"/>
                      </a:endParaRP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altLang="zh-CN" sz="1200" b="0" kern="1200" baseline="0" dirty="0" err="1" smtClean="0">
                          <a:solidFill>
                            <a:schemeClr val="bg1">
                              <a:lumMod val="75000"/>
                            </a:schemeClr>
                          </a:solidFill>
                          <a:latin typeface="+mn-lt"/>
                          <a:ea typeface="+mn-ea"/>
                          <a:cs typeface="+mn-cs"/>
                        </a:rPr>
                        <a:t>Resolve</a:t>
                      </a:r>
                      <a:r>
                        <a:rPr lang="de-DE" altLang="zh-CN" sz="1200" b="0" kern="1200" baseline="0" dirty="0" smtClean="0">
                          <a:solidFill>
                            <a:schemeClr val="bg1">
                              <a:lumMod val="75000"/>
                            </a:schemeClr>
                          </a:solidFill>
                          <a:latin typeface="+mn-lt"/>
                          <a:ea typeface="+mn-ea"/>
                          <a:cs typeface="+mn-cs"/>
                        </a:rPr>
                        <a:t> all </a:t>
                      </a:r>
                      <a:r>
                        <a:rPr lang="de-DE" altLang="zh-CN" sz="1200" b="0" kern="1200" baseline="0" dirty="0" err="1" smtClean="0">
                          <a:solidFill>
                            <a:schemeClr val="bg1">
                              <a:lumMod val="75000"/>
                            </a:schemeClr>
                          </a:solidFill>
                          <a:latin typeface="+mn-lt"/>
                          <a:ea typeface="+mn-ea"/>
                          <a:cs typeface="+mn-cs"/>
                        </a:rPr>
                        <a:t>comments</a:t>
                      </a:r>
                      <a:r>
                        <a:rPr lang="de-DE" altLang="zh-CN" sz="1200" b="0" kern="1200" baseline="0" dirty="0" smtClean="0">
                          <a:solidFill>
                            <a:schemeClr val="bg1">
                              <a:lumMod val="75000"/>
                            </a:schemeClr>
                          </a:solidFill>
                          <a:latin typeface="+mn-lt"/>
                          <a:ea typeface="+mn-ea"/>
                          <a:cs typeface="+mn-cs"/>
                        </a:rPr>
                        <a:t> </a:t>
                      </a:r>
                      <a:r>
                        <a:rPr lang="de-DE" altLang="zh-CN" sz="1200" b="0" kern="1200" baseline="0" dirty="0" err="1" smtClean="0">
                          <a:solidFill>
                            <a:schemeClr val="bg1">
                              <a:lumMod val="75000"/>
                            </a:schemeClr>
                          </a:solidFill>
                          <a:latin typeface="+mn-lt"/>
                          <a:ea typeface="+mn-ea"/>
                          <a:cs typeface="+mn-cs"/>
                        </a:rPr>
                        <a:t>against</a:t>
                      </a:r>
                      <a:r>
                        <a:rPr lang="de-DE" altLang="zh-CN" sz="1200" b="0" kern="1200" baseline="0" dirty="0" smtClean="0">
                          <a:solidFill>
                            <a:schemeClr val="bg1">
                              <a:lumMod val="75000"/>
                            </a:schemeClr>
                          </a:solidFill>
                          <a:latin typeface="+mn-lt"/>
                          <a:ea typeface="+mn-ea"/>
                          <a:cs typeface="+mn-cs"/>
                        </a:rPr>
                        <a:t> D2 incl. MAC</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altLang="zh-CN" sz="1200" b="0" kern="1200" dirty="0" err="1" smtClean="0">
                          <a:solidFill>
                            <a:schemeClr val="bg1">
                              <a:lumMod val="75000"/>
                            </a:schemeClr>
                          </a:solidFill>
                          <a:latin typeface="+mn-lt"/>
                          <a:ea typeface="+mn-ea"/>
                          <a:cs typeface="+mn-cs"/>
                        </a:rPr>
                        <a:t>Discussion</a:t>
                      </a:r>
                      <a:r>
                        <a:rPr lang="de-DE" altLang="zh-CN" sz="1200" b="0" kern="1200" baseline="0" dirty="0" smtClean="0">
                          <a:solidFill>
                            <a:schemeClr val="bg1">
                              <a:lumMod val="75000"/>
                            </a:schemeClr>
                          </a:solidFill>
                          <a:latin typeface="+mn-lt"/>
                          <a:ea typeface="+mn-ea"/>
                          <a:cs typeface="+mn-cs"/>
                        </a:rPr>
                        <a:t> MAC </a:t>
                      </a:r>
                      <a:r>
                        <a:rPr lang="de-DE" altLang="zh-CN" sz="1200" b="0" kern="1200" baseline="0" dirty="0" err="1" smtClean="0">
                          <a:solidFill>
                            <a:schemeClr val="bg1">
                              <a:lumMod val="75000"/>
                            </a:schemeClr>
                          </a:solidFill>
                          <a:latin typeface="+mn-lt"/>
                          <a:ea typeface="+mn-ea"/>
                          <a:cs typeface="+mn-cs"/>
                        </a:rPr>
                        <a:t>text</a:t>
                      </a:r>
                      <a:r>
                        <a:rPr lang="de-DE" altLang="zh-CN" sz="1200" b="0" kern="1200" baseline="0" dirty="0" smtClean="0">
                          <a:solidFill>
                            <a:schemeClr val="bg1">
                              <a:lumMod val="75000"/>
                            </a:schemeClr>
                          </a:solidFill>
                          <a:latin typeface="+mn-lt"/>
                          <a:ea typeface="+mn-ea"/>
                          <a:cs typeface="+mn-cs"/>
                        </a:rPr>
                        <a:t> </a:t>
                      </a:r>
                      <a:r>
                        <a:rPr lang="de-DE" altLang="zh-CN" sz="1200" b="0" kern="1200" baseline="0" dirty="0" err="1" smtClean="0">
                          <a:solidFill>
                            <a:schemeClr val="bg1">
                              <a:lumMod val="75000"/>
                            </a:schemeClr>
                          </a:solidFill>
                          <a:latin typeface="+mn-lt"/>
                          <a:ea typeface="+mn-ea"/>
                          <a:cs typeface="+mn-cs"/>
                        </a:rPr>
                        <a:t>proposals</a:t>
                      </a:r>
                      <a:endParaRPr lang="de-DE" altLang="zh-CN" sz="1200" b="0" kern="1200" baseline="0" dirty="0" smtClean="0">
                        <a:solidFill>
                          <a:schemeClr val="bg1">
                            <a:lumMod val="75000"/>
                          </a:schemeClr>
                        </a:solidFill>
                        <a:latin typeface="+mn-lt"/>
                        <a:ea typeface="+mn-ea"/>
                        <a:cs typeface="+mn-cs"/>
                      </a:endParaRPr>
                    </a:p>
                  </a:txBody>
                  <a:tcPr/>
                </a:tc>
                <a:tc>
                  <a:txBody>
                    <a:bodyPr/>
                    <a:lstStyle/>
                    <a:p>
                      <a:r>
                        <a:rPr lang="de-DE" altLang="zh-CN" sz="1200" b="0" kern="1200" dirty="0" smtClean="0">
                          <a:solidFill>
                            <a:schemeClr val="bg1">
                              <a:lumMod val="65000"/>
                            </a:schemeClr>
                          </a:solidFill>
                          <a:latin typeface="+mn-lt"/>
                          <a:ea typeface="+mn-ea"/>
                          <a:cs typeface="+mn-cs"/>
                        </a:rPr>
                        <a:t>August 2018</a:t>
                      </a:r>
                    </a:p>
                    <a:p>
                      <a:pPr marL="285750" indent="-285750">
                        <a:buFontTx/>
                        <a:buChar char="-"/>
                      </a:pPr>
                      <a:r>
                        <a:rPr lang="de-DE" altLang="zh-CN" sz="1200" b="0" kern="1200" dirty="0" smtClean="0">
                          <a:solidFill>
                            <a:schemeClr val="bg1">
                              <a:lumMod val="65000"/>
                            </a:schemeClr>
                          </a:solidFill>
                          <a:latin typeface="+mn-lt"/>
                          <a:ea typeface="+mn-ea"/>
                          <a:cs typeface="+mn-cs"/>
                        </a:rPr>
                        <a:t>Create D3</a:t>
                      </a:r>
                    </a:p>
                    <a:p>
                      <a:pPr marL="285750" indent="-285750">
                        <a:buFontTx/>
                        <a:buChar char="-"/>
                      </a:pPr>
                      <a:r>
                        <a:rPr lang="de-DE" altLang="zh-CN" sz="1200" b="0" kern="1200" dirty="0" smtClean="0">
                          <a:solidFill>
                            <a:schemeClr val="bg1">
                              <a:lumMod val="65000"/>
                            </a:schemeClr>
                          </a:solidFill>
                          <a:latin typeface="+mn-lt"/>
                          <a:ea typeface="+mn-ea"/>
                          <a:cs typeface="+mn-cs"/>
                        </a:rPr>
                        <a:t>Comment </a:t>
                      </a:r>
                      <a:r>
                        <a:rPr lang="de-DE" altLang="zh-CN" sz="1200" b="0" kern="1200" dirty="0" err="1" smtClean="0">
                          <a:solidFill>
                            <a:schemeClr val="bg1">
                              <a:lumMod val="65000"/>
                            </a:schemeClr>
                          </a:solidFill>
                          <a:latin typeface="+mn-lt"/>
                          <a:ea typeface="+mn-ea"/>
                          <a:cs typeface="+mn-cs"/>
                        </a:rPr>
                        <a:t>submission</a:t>
                      </a:r>
                      <a:r>
                        <a:rPr lang="de-DE" altLang="zh-CN" sz="1200" b="0" kern="1200" dirty="0" smtClean="0">
                          <a:solidFill>
                            <a:schemeClr val="bg1">
                              <a:lumMod val="65000"/>
                            </a:schemeClr>
                          </a:solidFill>
                          <a:latin typeface="+mn-lt"/>
                          <a:ea typeface="+mn-ea"/>
                          <a:cs typeface="+mn-cs"/>
                        </a:rPr>
                        <a:t> </a:t>
                      </a:r>
                      <a:r>
                        <a:rPr lang="de-DE" altLang="zh-CN" sz="1200" b="0" kern="1200" dirty="0" err="1" smtClean="0">
                          <a:solidFill>
                            <a:schemeClr val="bg1">
                              <a:lumMod val="65000"/>
                            </a:schemeClr>
                          </a:solidFill>
                          <a:latin typeface="+mn-lt"/>
                          <a:ea typeface="+mn-ea"/>
                          <a:cs typeface="+mn-cs"/>
                        </a:rPr>
                        <a:t>against</a:t>
                      </a:r>
                      <a:r>
                        <a:rPr lang="de-DE" altLang="zh-CN" sz="1200" b="0" kern="1200" dirty="0" smtClean="0">
                          <a:solidFill>
                            <a:schemeClr val="bg1">
                              <a:lumMod val="65000"/>
                            </a:schemeClr>
                          </a:solidFill>
                          <a:latin typeface="+mn-lt"/>
                          <a:ea typeface="+mn-ea"/>
                          <a:cs typeface="+mn-cs"/>
                        </a:rPr>
                        <a:t> D3</a:t>
                      </a:r>
                    </a:p>
                    <a:p>
                      <a:pPr marL="285750" indent="-285750">
                        <a:buFontTx/>
                        <a:buChar char="-"/>
                      </a:pPr>
                      <a:r>
                        <a:rPr lang="de-DE" altLang="zh-CN" sz="1200" b="0" kern="1200" dirty="0" smtClean="0">
                          <a:solidFill>
                            <a:schemeClr val="bg1">
                              <a:lumMod val="65000"/>
                            </a:schemeClr>
                          </a:solidFill>
                          <a:latin typeface="+mn-lt"/>
                          <a:ea typeface="+mn-ea"/>
                          <a:cs typeface="+mn-cs"/>
                        </a:rPr>
                        <a:t>Comments </a:t>
                      </a:r>
                      <a:r>
                        <a:rPr lang="de-DE" altLang="zh-CN" sz="1200" b="0" kern="1200" dirty="0" err="1" smtClean="0">
                          <a:solidFill>
                            <a:schemeClr val="bg1">
                              <a:lumMod val="65000"/>
                            </a:schemeClr>
                          </a:solidFill>
                          <a:latin typeface="+mn-lt"/>
                          <a:ea typeface="+mn-ea"/>
                          <a:cs typeface="+mn-cs"/>
                        </a:rPr>
                        <a:t>against</a:t>
                      </a:r>
                      <a:r>
                        <a:rPr lang="de-DE" altLang="zh-CN" sz="1200" b="0" kern="1200" dirty="0" smtClean="0">
                          <a:solidFill>
                            <a:schemeClr val="bg1">
                              <a:lumMod val="65000"/>
                            </a:schemeClr>
                          </a:solidFill>
                          <a:latin typeface="+mn-lt"/>
                          <a:ea typeface="+mn-ea"/>
                          <a:cs typeface="+mn-cs"/>
                        </a:rPr>
                        <a:t> HB PHY</a:t>
                      </a:r>
                    </a:p>
                    <a:p>
                      <a:pPr marL="285750" indent="-285750">
                        <a:buFontTx/>
                        <a:buChar char="-"/>
                      </a:pPr>
                      <a:endParaRPr lang="de-DE" altLang="zh-CN" sz="1200" b="0" kern="1200" dirty="0" smtClean="0">
                        <a:solidFill>
                          <a:schemeClr val="bg1">
                            <a:lumMod val="65000"/>
                          </a:schemeClr>
                        </a:solidFill>
                        <a:latin typeface="+mn-lt"/>
                        <a:ea typeface="+mn-ea"/>
                        <a:cs typeface="+mn-cs"/>
                      </a:endParaRPr>
                    </a:p>
                  </a:txBody>
                  <a:tcPr/>
                </a:tc>
                <a:tc>
                  <a:txBody>
                    <a:bodyPr/>
                    <a:lstStyle/>
                    <a:p>
                      <a:pPr marL="0" indent="0">
                        <a:buFontTx/>
                        <a:buNone/>
                      </a:pPr>
                      <a:r>
                        <a:rPr lang="de-DE" altLang="zh-CN" sz="1200" b="0" kern="1200" dirty="0" smtClean="0">
                          <a:solidFill>
                            <a:schemeClr val="bg1">
                              <a:lumMod val="65000"/>
                            </a:schemeClr>
                          </a:solidFill>
                          <a:latin typeface="+mn-lt"/>
                          <a:ea typeface="+mn-ea"/>
                          <a:cs typeface="+mn-cs"/>
                        </a:rPr>
                        <a:t>September 2018</a:t>
                      </a:r>
                      <a:endParaRPr lang="en-US" altLang="zh-CN" sz="1200" b="0" kern="1200" dirty="0" smtClean="0">
                        <a:solidFill>
                          <a:schemeClr val="bg1">
                            <a:lumMod val="65000"/>
                          </a:schemeClr>
                        </a:solidFill>
                        <a:latin typeface="+mn-lt"/>
                        <a:ea typeface="+mn-ea"/>
                        <a:cs typeface="+mn-cs"/>
                      </a:endParaRP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altLang="zh-CN" sz="1200" b="0" kern="1200" dirty="0" smtClean="0">
                          <a:solidFill>
                            <a:schemeClr val="bg1">
                              <a:lumMod val="65000"/>
                            </a:schemeClr>
                          </a:solidFill>
                          <a:latin typeface="+mn-lt"/>
                          <a:ea typeface="+mn-ea"/>
                          <a:cs typeface="+mn-cs"/>
                        </a:rPr>
                        <a:t>Comment </a:t>
                      </a:r>
                      <a:r>
                        <a:rPr lang="de-DE" altLang="zh-CN" sz="1200" b="0" kern="1200" dirty="0" err="1" smtClean="0">
                          <a:solidFill>
                            <a:schemeClr val="bg1">
                              <a:lumMod val="65000"/>
                            </a:schemeClr>
                          </a:solidFill>
                          <a:latin typeface="+mn-lt"/>
                          <a:ea typeface="+mn-ea"/>
                          <a:cs typeface="+mn-cs"/>
                        </a:rPr>
                        <a:t>resolution</a:t>
                      </a:r>
                      <a:r>
                        <a:rPr lang="de-DE" altLang="zh-CN" sz="1200" b="0" kern="1200" dirty="0" smtClean="0">
                          <a:solidFill>
                            <a:schemeClr val="bg1">
                              <a:lumMod val="65000"/>
                            </a:schemeClr>
                          </a:solidFill>
                          <a:latin typeface="+mn-lt"/>
                          <a:ea typeface="+mn-ea"/>
                          <a:cs typeface="+mn-cs"/>
                        </a:rPr>
                        <a:t> </a:t>
                      </a:r>
                      <a:r>
                        <a:rPr lang="de-DE" altLang="zh-CN" sz="1200" b="0" kern="1200" dirty="0" err="1" smtClean="0">
                          <a:solidFill>
                            <a:schemeClr val="bg1">
                              <a:lumMod val="65000"/>
                            </a:schemeClr>
                          </a:solidFill>
                          <a:latin typeface="+mn-lt"/>
                          <a:ea typeface="+mn-ea"/>
                          <a:cs typeface="+mn-cs"/>
                        </a:rPr>
                        <a:t>against</a:t>
                      </a:r>
                      <a:r>
                        <a:rPr lang="de-DE" altLang="zh-CN" sz="1200" b="0" kern="1200" dirty="0" smtClean="0">
                          <a:solidFill>
                            <a:schemeClr val="bg1">
                              <a:lumMod val="65000"/>
                            </a:schemeClr>
                          </a:solidFill>
                          <a:latin typeface="+mn-lt"/>
                          <a:ea typeface="+mn-ea"/>
                          <a:cs typeface="+mn-cs"/>
                        </a:rPr>
                        <a:t> D3</a:t>
                      </a:r>
                    </a:p>
                    <a:p>
                      <a:pPr marL="285750" indent="-285750">
                        <a:buFontTx/>
                        <a:buChar char="-"/>
                      </a:pPr>
                      <a:r>
                        <a:rPr lang="de-DE" altLang="zh-CN" sz="1200" b="0" kern="1200" baseline="0" dirty="0" smtClean="0">
                          <a:solidFill>
                            <a:schemeClr val="bg1">
                              <a:lumMod val="65000"/>
                            </a:schemeClr>
                          </a:solidFill>
                          <a:latin typeface="+mn-lt"/>
                          <a:ea typeface="+mn-ea"/>
                          <a:cs typeface="+mn-cs"/>
                        </a:rPr>
                        <a:t>Work on TG13 MAC</a:t>
                      </a:r>
                    </a:p>
                  </a:txBody>
                  <a:tcPr/>
                </a:tc>
                <a:tc>
                  <a:txBody>
                    <a:bodyPr/>
                    <a:lstStyle/>
                    <a:p>
                      <a:r>
                        <a:rPr lang="de-DE" altLang="zh-CN" sz="1200" dirty="0" err="1" smtClean="0">
                          <a:solidFill>
                            <a:schemeClr val="bg1">
                              <a:lumMod val="65000"/>
                            </a:schemeClr>
                          </a:solidFill>
                        </a:rPr>
                        <a:t>October</a:t>
                      </a:r>
                      <a:r>
                        <a:rPr lang="de-DE" altLang="zh-CN" sz="1200" dirty="0" smtClean="0">
                          <a:solidFill>
                            <a:schemeClr val="bg1">
                              <a:lumMod val="65000"/>
                            </a:schemeClr>
                          </a:solidFill>
                        </a:rPr>
                        <a:t> 2018</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altLang="zh-CN" sz="1200" b="0" kern="1200" dirty="0" smtClean="0">
                          <a:solidFill>
                            <a:schemeClr val="bg1">
                              <a:lumMod val="65000"/>
                            </a:schemeClr>
                          </a:solidFill>
                          <a:latin typeface="+mn-lt"/>
                          <a:ea typeface="+mn-ea"/>
                          <a:cs typeface="+mn-cs"/>
                        </a:rPr>
                        <a:t>Create D3.1</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altLang="zh-CN" sz="1200" b="0" kern="1200" dirty="0" err="1" smtClean="0">
                          <a:solidFill>
                            <a:schemeClr val="bg1">
                              <a:lumMod val="65000"/>
                            </a:schemeClr>
                          </a:solidFill>
                          <a:latin typeface="+mn-lt"/>
                          <a:ea typeface="+mn-ea"/>
                          <a:cs typeface="+mn-cs"/>
                        </a:rPr>
                        <a:t>Provide</a:t>
                      </a:r>
                      <a:r>
                        <a:rPr lang="de-DE" altLang="zh-CN" sz="1200" b="0" kern="1200" dirty="0" smtClean="0">
                          <a:solidFill>
                            <a:schemeClr val="bg1">
                              <a:lumMod val="65000"/>
                            </a:schemeClr>
                          </a:solidFill>
                          <a:latin typeface="+mn-lt"/>
                          <a:ea typeface="+mn-ea"/>
                          <a:cs typeface="+mn-cs"/>
                        </a:rPr>
                        <a:t> </a:t>
                      </a:r>
                      <a:r>
                        <a:rPr lang="de-DE" altLang="zh-CN" sz="1200" b="0" kern="1200" dirty="0" err="1" smtClean="0">
                          <a:solidFill>
                            <a:schemeClr val="bg1">
                              <a:lumMod val="65000"/>
                            </a:schemeClr>
                          </a:solidFill>
                          <a:latin typeface="+mn-lt"/>
                          <a:ea typeface="+mn-ea"/>
                          <a:cs typeface="+mn-cs"/>
                        </a:rPr>
                        <a:t>technical</a:t>
                      </a:r>
                      <a:r>
                        <a:rPr lang="de-DE" altLang="zh-CN" sz="1200" b="0" kern="1200" dirty="0" smtClean="0">
                          <a:solidFill>
                            <a:schemeClr val="bg1">
                              <a:lumMod val="65000"/>
                            </a:schemeClr>
                          </a:solidFill>
                          <a:latin typeface="+mn-lt"/>
                          <a:ea typeface="+mn-ea"/>
                          <a:cs typeface="+mn-cs"/>
                        </a:rPr>
                        <a:t> </a:t>
                      </a:r>
                      <a:r>
                        <a:rPr lang="de-DE" altLang="zh-CN" sz="1200" b="0" kern="1200" dirty="0" err="1" smtClean="0">
                          <a:solidFill>
                            <a:schemeClr val="bg1">
                              <a:lumMod val="65000"/>
                            </a:schemeClr>
                          </a:solidFill>
                          <a:latin typeface="+mn-lt"/>
                          <a:ea typeface="+mn-ea"/>
                          <a:cs typeface="+mn-cs"/>
                        </a:rPr>
                        <a:t>inputs</a:t>
                      </a:r>
                      <a:endParaRPr lang="de-DE" altLang="zh-CN" sz="1200" b="0" kern="1200" dirty="0" smtClean="0">
                        <a:solidFill>
                          <a:schemeClr val="bg1">
                            <a:lumMod val="65000"/>
                          </a:schemeClr>
                        </a:solidFill>
                        <a:latin typeface="+mn-lt"/>
                        <a:ea typeface="+mn-ea"/>
                        <a:cs typeface="+mn-cs"/>
                      </a:endParaRPr>
                    </a:p>
                    <a:p>
                      <a:endParaRPr lang="zh-CN" altLang="en-US" sz="1200" dirty="0">
                        <a:solidFill>
                          <a:schemeClr val="bg1">
                            <a:lumMod val="65000"/>
                          </a:schemeClr>
                        </a:solidFill>
                      </a:endParaRPr>
                    </a:p>
                  </a:txBody>
                  <a:tcPr/>
                </a:tc>
                <a:extLst>
                  <a:ext uri="{0D108BD9-81ED-4DB2-BD59-A6C34878D82A}">
                    <a16:rowId xmlns="" xmlns:a16="http://schemas.microsoft.com/office/drawing/2014/main" val="10001"/>
                  </a:ext>
                </a:extLst>
              </a:tr>
              <a:tr h="1271737">
                <a:tc>
                  <a:txBody>
                    <a:bodyPr/>
                    <a:lstStyle/>
                    <a:p>
                      <a:r>
                        <a:rPr lang="de-DE" altLang="zh-CN" sz="1200" kern="1200" dirty="0" smtClean="0">
                          <a:solidFill>
                            <a:schemeClr val="bg1">
                              <a:lumMod val="65000"/>
                            </a:schemeClr>
                          </a:solidFill>
                          <a:latin typeface="+mn-lt"/>
                          <a:ea typeface="+mn-ea"/>
                          <a:cs typeface="+mn-cs"/>
                        </a:rPr>
                        <a:t>November 2018</a:t>
                      </a:r>
                    </a:p>
                    <a:p>
                      <a:pPr marL="285750" indent="-285750">
                        <a:buFontTx/>
                        <a:buChar char="-"/>
                      </a:pPr>
                      <a:r>
                        <a:rPr lang="en-US" altLang="zh-CN" sz="1200" b="0" kern="1200" dirty="0" smtClean="0">
                          <a:solidFill>
                            <a:schemeClr val="bg1">
                              <a:lumMod val="65000"/>
                            </a:schemeClr>
                          </a:solidFill>
                          <a:latin typeface="+mn-lt"/>
                          <a:ea typeface="+mn-ea"/>
                          <a:cs typeface="+mn-cs"/>
                        </a:rPr>
                        <a:t>Resolve</a:t>
                      </a:r>
                      <a:r>
                        <a:rPr lang="en-US" altLang="zh-CN" sz="1200" b="0" kern="1200" baseline="0" dirty="0" smtClean="0">
                          <a:solidFill>
                            <a:schemeClr val="bg1">
                              <a:lumMod val="65000"/>
                            </a:schemeClr>
                          </a:solidFill>
                          <a:latin typeface="+mn-lt"/>
                          <a:ea typeface="+mn-ea"/>
                          <a:cs typeface="+mn-cs"/>
                        </a:rPr>
                        <a:t> </a:t>
                      </a:r>
                      <a:r>
                        <a:rPr lang="en-US" altLang="zh-CN" sz="1200" b="0" kern="1200" dirty="0" smtClean="0">
                          <a:solidFill>
                            <a:schemeClr val="bg1">
                              <a:lumMod val="65000"/>
                            </a:schemeClr>
                          </a:solidFill>
                          <a:latin typeface="+mn-lt"/>
                          <a:ea typeface="+mn-ea"/>
                          <a:cs typeface="+mn-cs"/>
                        </a:rPr>
                        <a:t>comments</a:t>
                      </a:r>
                    </a:p>
                    <a:p>
                      <a:pPr marL="285750" indent="-285750">
                        <a:buFontTx/>
                        <a:buChar char="-"/>
                      </a:pPr>
                      <a:r>
                        <a:rPr lang="en-US" altLang="zh-CN" sz="1200" b="0" kern="1200" dirty="0" smtClean="0">
                          <a:solidFill>
                            <a:schemeClr val="bg1">
                              <a:lumMod val="65000"/>
                            </a:schemeClr>
                          </a:solidFill>
                          <a:latin typeface="+mn-lt"/>
                          <a:ea typeface="+mn-ea"/>
                          <a:cs typeface="+mn-cs"/>
                        </a:rPr>
                        <a:t>Hear technical contributions</a:t>
                      </a:r>
                      <a:r>
                        <a:rPr lang="en-US" altLang="zh-CN" sz="1200" b="0" kern="1200" baseline="0" dirty="0" smtClean="0">
                          <a:solidFill>
                            <a:schemeClr val="bg1">
                              <a:lumMod val="65000"/>
                            </a:schemeClr>
                          </a:solidFill>
                          <a:latin typeface="+mn-lt"/>
                          <a:ea typeface="+mn-ea"/>
                          <a:cs typeface="+mn-cs"/>
                        </a:rPr>
                        <a:t> to MAC</a:t>
                      </a:r>
                      <a:endParaRPr lang="en-US" altLang="zh-CN" sz="1200" b="0" kern="1200" dirty="0" smtClean="0">
                        <a:solidFill>
                          <a:schemeClr val="bg1">
                            <a:lumMod val="65000"/>
                          </a:schemeClr>
                        </a:solidFill>
                        <a:latin typeface="+mn-lt"/>
                        <a:ea typeface="+mn-ea"/>
                        <a:cs typeface="+mn-cs"/>
                      </a:endParaRPr>
                    </a:p>
                  </a:txBody>
                  <a:tcPr/>
                </a:tc>
                <a:tc>
                  <a:txBody>
                    <a:bodyPr/>
                    <a:lstStyle/>
                    <a:p>
                      <a:r>
                        <a:rPr lang="de-DE" altLang="zh-CN" sz="1200" kern="1200" dirty="0" err="1" smtClean="0">
                          <a:solidFill>
                            <a:schemeClr val="tx1"/>
                          </a:solidFill>
                          <a:latin typeface="+mn-lt"/>
                          <a:ea typeface="+mn-ea"/>
                          <a:cs typeface="+mn-cs"/>
                        </a:rPr>
                        <a:t>December</a:t>
                      </a:r>
                      <a:r>
                        <a:rPr lang="de-DE" altLang="zh-CN" sz="1200" kern="1200" dirty="0" smtClean="0">
                          <a:solidFill>
                            <a:schemeClr val="tx1"/>
                          </a:solidFill>
                          <a:latin typeface="+mn-lt"/>
                          <a:ea typeface="+mn-ea"/>
                          <a:cs typeface="+mn-cs"/>
                        </a:rPr>
                        <a:t> 2018</a:t>
                      </a:r>
                    </a:p>
                    <a:p>
                      <a:pPr marL="285750" indent="-285750">
                        <a:buFontTx/>
                        <a:buChar char="-"/>
                      </a:pPr>
                      <a:r>
                        <a:rPr lang="de-DE" altLang="zh-CN" sz="1200" kern="1200" dirty="0" smtClean="0">
                          <a:solidFill>
                            <a:schemeClr val="tx1"/>
                          </a:solidFill>
                          <a:latin typeface="+mn-lt"/>
                          <a:ea typeface="+mn-ea"/>
                          <a:cs typeface="+mn-cs"/>
                        </a:rPr>
                        <a:t>Release D4</a:t>
                      </a:r>
                    </a:p>
                    <a:p>
                      <a:pPr marL="285750" indent="-285750">
                        <a:buFontTx/>
                        <a:buChar char="-"/>
                      </a:pPr>
                      <a:r>
                        <a:rPr lang="de-DE" altLang="zh-CN" sz="1200" kern="1200" dirty="0" smtClean="0">
                          <a:solidFill>
                            <a:schemeClr val="tx1"/>
                          </a:solidFill>
                          <a:latin typeface="+mn-lt"/>
                          <a:ea typeface="+mn-ea"/>
                          <a:cs typeface="+mn-cs"/>
                        </a:rPr>
                        <a:t>Work on MAC </a:t>
                      </a:r>
                      <a:r>
                        <a:rPr lang="de-DE" altLang="zh-CN" sz="1200" kern="1200" dirty="0" err="1" smtClean="0">
                          <a:solidFill>
                            <a:schemeClr val="tx1"/>
                          </a:solidFill>
                          <a:latin typeface="+mn-lt"/>
                          <a:ea typeface="+mn-ea"/>
                          <a:cs typeface="+mn-cs"/>
                        </a:rPr>
                        <a:t>text</a:t>
                      </a:r>
                      <a:endParaRPr lang="de-DE" altLang="zh-CN" sz="1200" kern="1200" dirty="0" smtClean="0">
                        <a:solidFill>
                          <a:schemeClr val="tx1"/>
                        </a:solidFill>
                        <a:latin typeface="+mn-lt"/>
                        <a:ea typeface="+mn-ea"/>
                        <a:cs typeface="+mn-cs"/>
                      </a:endParaRPr>
                    </a:p>
                  </a:txBody>
                  <a:tcPr/>
                </a:tc>
                <a:tc>
                  <a:txBody>
                    <a:bodyPr/>
                    <a:lstStyle/>
                    <a:p>
                      <a:pPr marL="0" indent="0">
                        <a:buFontTx/>
                        <a:buNone/>
                      </a:pPr>
                      <a:r>
                        <a:rPr lang="en-US" altLang="zh-CN" sz="1200" b="0" kern="1200" dirty="0" smtClean="0">
                          <a:solidFill>
                            <a:schemeClr val="tx1"/>
                          </a:solidFill>
                          <a:latin typeface="+mn-lt"/>
                          <a:ea typeface="+mn-ea"/>
                          <a:cs typeface="+mn-cs"/>
                        </a:rPr>
                        <a:t>January 2019 </a:t>
                      </a:r>
                    </a:p>
                    <a:p>
                      <a:pPr marL="285750" indent="-285750">
                        <a:buFontTx/>
                        <a:buChar char="-"/>
                      </a:pPr>
                      <a:r>
                        <a:rPr lang="en-US" altLang="zh-CN" sz="1200" b="0" kern="1200" dirty="0" smtClean="0">
                          <a:solidFill>
                            <a:schemeClr val="tx1"/>
                          </a:solidFill>
                          <a:latin typeface="+mn-lt"/>
                          <a:ea typeface="+mn-ea"/>
                          <a:cs typeface="+mn-cs"/>
                        </a:rPr>
                        <a:t>Provide MAC text inputs</a:t>
                      </a:r>
                    </a:p>
                    <a:p>
                      <a:pPr marL="285750" indent="-285750">
                        <a:buFontTx/>
                        <a:buChar char="-"/>
                      </a:pPr>
                      <a:r>
                        <a:rPr lang="en-US" altLang="zh-CN" sz="1200" b="0" kern="1200" dirty="0" smtClean="0">
                          <a:solidFill>
                            <a:schemeClr val="tx1"/>
                          </a:solidFill>
                          <a:latin typeface="+mn-lt"/>
                          <a:ea typeface="+mn-ea"/>
                          <a:cs typeface="+mn-cs"/>
                        </a:rPr>
                        <a:t>Resolve</a:t>
                      </a:r>
                      <a:r>
                        <a:rPr lang="en-US" altLang="zh-CN" sz="1200" b="0" kern="1200" baseline="0" dirty="0" smtClean="0">
                          <a:solidFill>
                            <a:schemeClr val="tx1"/>
                          </a:solidFill>
                          <a:latin typeface="+mn-lt"/>
                          <a:ea typeface="+mn-ea"/>
                          <a:cs typeface="+mn-cs"/>
                        </a:rPr>
                        <a:t> comments</a:t>
                      </a:r>
                    </a:p>
                    <a:p>
                      <a:pPr marL="285750" indent="-285750">
                        <a:buFontTx/>
                        <a:buChar char="-"/>
                      </a:pPr>
                      <a:r>
                        <a:rPr lang="en-US" altLang="zh-CN" sz="1200" b="0" kern="1200" baseline="0" dirty="0" smtClean="0">
                          <a:solidFill>
                            <a:schemeClr val="tx1"/>
                          </a:solidFill>
                          <a:latin typeface="+mn-lt"/>
                          <a:ea typeface="+mn-ea"/>
                          <a:cs typeface="+mn-cs"/>
                        </a:rPr>
                        <a:t>Start WGLB (30 days)</a:t>
                      </a:r>
                      <a:endParaRPr lang="zh-CN" altLang="en-US" sz="1200" kern="1200" dirty="0">
                        <a:solidFill>
                          <a:schemeClr val="tx1"/>
                        </a:solidFill>
                        <a:latin typeface="+mn-lt"/>
                        <a:ea typeface="+mn-ea"/>
                        <a:cs typeface="+mn-cs"/>
                      </a:endParaRPr>
                    </a:p>
                  </a:txBody>
                  <a:tcPr/>
                </a:tc>
                <a:tc>
                  <a:txBody>
                    <a:bodyPr/>
                    <a:lstStyle/>
                    <a:p>
                      <a:r>
                        <a:rPr lang="de-DE" altLang="zh-CN" sz="1200" kern="1200" dirty="0" err="1" smtClean="0">
                          <a:solidFill>
                            <a:schemeClr val="tx1"/>
                          </a:solidFill>
                          <a:latin typeface="+mn-lt"/>
                          <a:ea typeface="+mn-ea"/>
                          <a:cs typeface="+mn-cs"/>
                        </a:rPr>
                        <a:t>February</a:t>
                      </a:r>
                      <a:endParaRPr lang="de-DE" altLang="zh-CN" sz="1200" kern="1200" dirty="0" smtClean="0">
                        <a:solidFill>
                          <a:schemeClr val="tx1"/>
                        </a:solidFill>
                        <a:latin typeface="+mn-lt"/>
                        <a:ea typeface="+mn-ea"/>
                        <a:cs typeface="+mn-cs"/>
                      </a:endParaRPr>
                    </a:p>
                    <a:p>
                      <a:pPr marL="285750" indent="-285750">
                        <a:buFontTx/>
                        <a:buChar char="-"/>
                      </a:pPr>
                      <a:r>
                        <a:rPr lang="en-US" altLang="zh-CN" sz="1200" b="0" kern="1200" dirty="0" smtClean="0">
                          <a:solidFill>
                            <a:schemeClr val="tx1"/>
                          </a:solidFill>
                          <a:latin typeface="+mn-lt"/>
                          <a:ea typeface="+mn-ea"/>
                          <a:cs typeface="+mn-cs"/>
                        </a:rPr>
                        <a:t>Collect WGLB comments</a:t>
                      </a:r>
                    </a:p>
                  </a:txBody>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245959683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78</a:t>
            </a:fld>
            <a:endParaRPr lang="en-US" altLang="ja-JP" dirty="0"/>
          </a:p>
        </p:txBody>
      </p:sp>
      <p:sp>
        <p:nvSpPr>
          <p:cNvPr id="26626" name="Rectangle 2"/>
          <p:cNvSpPr>
            <a:spLocks noGrp="1" noChangeArrowheads="1"/>
          </p:cNvSpPr>
          <p:nvPr>
            <p:ph type="ctrTitle"/>
          </p:nvPr>
        </p:nvSpPr>
        <p:spPr>
          <a:xfrm>
            <a:off x="755576" y="1052736"/>
            <a:ext cx="7558608" cy="4824536"/>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Bangkok, Thailand</a:t>
            </a:r>
            <a:br>
              <a:rPr lang="en-US" altLang="ja-JP" dirty="0">
                <a:ea typeface="ＭＳ Ｐゴシック" pitchFamily="50" charset="-128"/>
              </a:rPr>
            </a:br>
            <a:r>
              <a:rPr lang="en-US" altLang="ja-JP" dirty="0">
                <a:ea typeface="ＭＳ Ｐゴシック" pitchFamily="50" charset="-128"/>
              </a:rPr>
              <a:t>November 15</a:t>
            </a:r>
            <a:r>
              <a:rPr lang="en-US" altLang="ja-JP" baseline="30000" dirty="0">
                <a:ea typeface="ＭＳ Ｐゴシック" pitchFamily="50" charset="-128"/>
              </a:rPr>
              <a:t>th</a:t>
            </a:r>
            <a:r>
              <a:rPr lang="en-US" altLang="ja-JP" dirty="0">
                <a:ea typeface="ＭＳ Ｐゴシック" pitchFamily="50" charset="-128"/>
              </a:rPr>
              <a:t>, 2018</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sz="3200" dirty="0">
                <a:ea typeface="ＭＳ Ｐゴシック" pitchFamily="50" charset="-128"/>
              </a:rPr>
              <a:t>Ryuji Kohno(YNU/CWC-Nippon)</a:t>
            </a:r>
            <a:endParaRPr lang="ja-JP" altLang="ja-JP" dirty="0"/>
          </a:p>
        </p:txBody>
      </p:sp>
      <p:sp>
        <p:nvSpPr>
          <p:cNvPr id="7" name="Rectangle 4"/>
          <p:cNvSpPr>
            <a:spLocks noGrp="1" noChangeArrowheads="1"/>
          </p:cNvSpPr>
          <p:nvPr>
            <p:ph type="dt" sz="half" idx="4294967295"/>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Tree>
    <p:extLst>
      <p:ext uri="{BB962C8B-B14F-4D97-AF65-F5344CB8AC3E}">
        <p14:creationId xmlns:p14="http://schemas.microsoft.com/office/powerpoint/2010/main" val="35494567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23528" y="1260550"/>
            <a:ext cx="8568951" cy="5132541"/>
          </a:xfrm>
        </p:spPr>
        <p:txBody>
          <a:bodyPr/>
          <a:lstStyle/>
          <a:p>
            <a:pPr algn="just">
              <a:lnSpc>
                <a:spcPts val="2400"/>
              </a:lnSpc>
            </a:pPr>
            <a:r>
              <a:rPr lang="en-US" altLang="ja-JP" sz="2000" dirty="0"/>
              <a:t>IG-DEP activities including background and necessity of a new standard, CFI, responses for CFI, application matrix, focused use cases, additional use cases technical requirement, draft of PAR and CSD have been reviewed again.</a:t>
            </a:r>
          </a:p>
          <a:p>
            <a:pPr algn="just">
              <a:lnSpc>
                <a:spcPts val="2400"/>
              </a:lnSpc>
            </a:pPr>
            <a:r>
              <a:rPr lang="en-US" altLang="ja-JP" sz="2000" dirty="0"/>
              <a:t>Corresponding to request of cooperation from ETSI </a:t>
            </a:r>
            <a:r>
              <a:rPr lang="en-US" altLang="ja-JP" sz="2000" dirty="0" err="1"/>
              <a:t>smartBAN</a:t>
            </a:r>
            <a:r>
              <a:rPr lang="en-US" altLang="ja-JP" sz="2000" dirty="0"/>
              <a:t> and smart M2M, commonality and uniqueness have been discussed. </a:t>
            </a:r>
          </a:p>
          <a:p>
            <a:pPr algn="just">
              <a:lnSpc>
                <a:spcPts val="2400"/>
              </a:lnSpc>
            </a:pPr>
            <a:r>
              <a:rPr lang="en-US" altLang="ja-JP" sz="2000" dirty="0"/>
              <a:t>Primary use cases with large demand of this standard from car and car electronics manufactures such as internal car, intervehicle and factory manufacturing line networks have been focused but extension of medical BAN to car BAN has been discussed.</a:t>
            </a:r>
          </a:p>
          <a:p>
            <a:pPr algn="just">
              <a:lnSpc>
                <a:spcPts val="2400"/>
              </a:lnSpc>
            </a:pPr>
            <a:r>
              <a:rPr lang="en-US" altLang="ja-JP" sz="2000" dirty="0"/>
              <a:t>Discussion with IEEE802.15.4z was helpful to speed up IG-DEP. </a:t>
            </a:r>
          </a:p>
          <a:p>
            <a:pPr algn="just">
              <a:lnSpc>
                <a:spcPts val="2400"/>
              </a:lnSpc>
            </a:pPr>
            <a:r>
              <a:rPr lang="en-US" altLang="ja-JP" sz="2000" dirty="0"/>
              <a:t>Better approach such as amendment of 15.6 MAC has been discussed.</a:t>
            </a:r>
          </a:p>
          <a:p>
            <a:pPr algn="just">
              <a:lnSpc>
                <a:spcPts val="2400"/>
              </a:lnSpc>
            </a:pPr>
            <a:r>
              <a:rPr lang="en-US" altLang="ja-JP" sz="2000" dirty="0"/>
              <a:t>By updating technical requirement table for dependable BAN, focused use cases which have common requirement has been summarized.</a:t>
            </a:r>
          </a:p>
          <a:p>
            <a:pPr algn="just">
              <a:lnSpc>
                <a:spcPts val="2400"/>
              </a:lnSpc>
            </a:pPr>
            <a:r>
              <a:rPr lang="en-US" altLang="ja-JP" sz="2000" dirty="0"/>
              <a:t>Before next March meeting, next action will be determined.</a:t>
            </a:r>
          </a:p>
        </p:txBody>
      </p:sp>
      <p:sp>
        <p:nvSpPr>
          <p:cNvPr id="3" name="タイトル 2"/>
          <p:cNvSpPr>
            <a:spLocks noGrp="1"/>
          </p:cNvSpPr>
          <p:nvPr>
            <p:ph type="title"/>
          </p:nvPr>
        </p:nvSpPr>
        <p:spPr>
          <a:xfrm>
            <a:off x="685800" y="548680"/>
            <a:ext cx="7772400" cy="776907"/>
          </a:xfrm>
        </p:spPr>
        <p:txBody>
          <a:bodyPr/>
          <a:lstStyle/>
          <a:p>
            <a:r>
              <a:rPr lang="en-US" altLang="ja-JP" b="1" dirty="0"/>
              <a:t>Meeting Objectives</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79</a:t>
            </a:fld>
            <a:endParaRPr lang="en-US" altLang="ja-JP" dirty="0"/>
          </a:p>
        </p:txBody>
      </p:sp>
      <p:sp>
        <p:nvSpPr>
          <p:cNvPr id="7" name="Rectangle 4"/>
          <p:cNvSpPr>
            <a:spLocks noGrp="1" noChangeArrowheads="1"/>
          </p:cNvSpPr>
          <p:nvPr>
            <p:ph type="dt" sz="half" idx="4294967295"/>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Tree>
    <p:extLst>
      <p:ext uri="{BB962C8B-B14F-4D97-AF65-F5344CB8AC3E}">
        <p14:creationId xmlns:p14="http://schemas.microsoft.com/office/powerpoint/2010/main" val="3125142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2"/>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November 2018</a:t>
            </a:r>
          </a:p>
        </p:txBody>
      </p:sp>
      <p:sp>
        <p:nvSpPr>
          <p:cNvPr id="9219" name="Footer Placeholder 3"/>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Wi-SUN Alliance</a:t>
            </a:r>
          </a:p>
        </p:txBody>
      </p:sp>
      <p:sp>
        <p:nvSpPr>
          <p:cNvPr id="9220" name="Slide Number Placeholder 4"/>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598D81A8-676D-4B71-81B0-5919593A92F0}" type="slidenum">
              <a:rPr lang="en-US" sz="1200" smtClean="0"/>
              <a:pPr>
                <a:defRPr/>
              </a:pPr>
              <a:t>8</a:t>
            </a:fld>
            <a:endParaRPr lang="en-US" sz="1200" smtClean="0"/>
          </a:p>
        </p:txBody>
      </p:sp>
      <p:pic>
        <p:nvPicPr>
          <p:cNvPr id="286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686" y="609600"/>
            <a:ext cx="7772400" cy="5835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8"/>
            <a:ext cx="7772400" cy="1066800"/>
          </a:xfrm>
        </p:spPr>
        <p:txBody>
          <a:bodyPr/>
          <a:lstStyle/>
          <a:p>
            <a:r>
              <a:rPr lang="en-US" altLang="ja-JP" b="1" dirty="0"/>
              <a:t>IG DEP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80</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11071826"/>
              </p:ext>
            </p:extLst>
          </p:nvPr>
        </p:nvGraphicFramePr>
        <p:xfrm>
          <a:off x="956916" y="1556792"/>
          <a:ext cx="7287490" cy="4718597"/>
        </p:xfrm>
        <a:graphic>
          <a:graphicData uri="http://schemas.openxmlformats.org/drawingml/2006/table">
            <a:tbl>
              <a:tblPr firstRow="1" bandRow="1">
                <a:tableStyleId>{93296810-A885-4BE3-A3E7-6D5BEEA58F35}</a:tableStyleId>
              </a:tblPr>
              <a:tblGrid>
                <a:gridCol w="967577">
                  <a:extLst>
                    <a:ext uri="{9D8B030D-6E8A-4147-A177-3AD203B41FA5}">
                      <a16:colId xmlns:a16="http://schemas.microsoft.com/office/drawing/2014/main" xmlns="" val="20000"/>
                    </a:ext>
                  </a:extLst>
                </a:gridCol>
                <a:gridCol w="1495379">
                  <a:extLst>
                    <a:ext uri="{9D8B030D-6E8A-4147-A177-3AD203B41FA5}">
                      <a16:colId xmlns:a16="http://schemas.microsoft.com/office/drawing/2014/main" xmlns="" val="20001"/>
                    </a:ext>
                  </a:extLst>
                </a:gridCol>
                <a:gridCol w="1584176">
                  <a:extLst>
                    <a:ext uri="{9D8B030D-6E8A-4147-A177-3AD203B41FA5}">
                      <a16:colId xmlns:a16="http://schemas.microsoft.com/office/drawing/2014/main" xmlns="" val="20002"/>
                    </a:ext>
                  </a:extLst>
                </a:gridCol>
                <a:gridCol w="1656184">
                  <a:extLst>
                    <a:ext uri="{9D8B030D-6E8A-4147-A177-3AD203B41FA5}">
                      <a16:colId xmlns:a16="http://schemas.microsoft.com/office/drawing/2014/main" xmlns="" val="20003"/>
                    </a:ext>
                  </a:extLst>
                </a:gridCol>
                <a:gridCol w="1584174">
                  <a:extLst>
                    <a:ext uri="{9D8B030D-6E8A-4147-A177-3AD203B41FA5}">
                      <a16:colId xmlns:a16="http://schemas.microsoft.com/office/drawing/2014/main" xmlns="" val="20004"/>
                    </a:ext>
                  </a:extLst>
                </a:gridCol>
              </a:tblGrid>
              <a:tr h="487193">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extLst>
                  <a:ext uri="{0D108BD9-81ED-4DB2-BD59-A6C34878D82A}">
                    <a16:rowId xmlns:a16="http://schemas.microsoft.com/office/drawing/2014/main" xmlns="" val="10000"/>
                  </a:ext>
                </a:extLst>
              </a:tr>
              <a:tr h="709428">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xmlns="" val="10001"/>
                  </a:ext>
                </a:extLst>
              </a:tr>
              <a:tr h="709428">
                <a:tc>
                  <a:txBody>
                    <a:bodyPr/>
                    <a:lstStyle/>
                    <a:p>
                      <a:pPr algn="ctr"/>
                      <a:r>
                        <a:rPr kumimoji="1" lang="en-US" altLang="ja-JP" dirty="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WNG</a:t>
                      </a:r>
                    </a:p>
                    <a:p>
                      <a:pPr algn="ctr"/>
                      <a:r>
                        <a:rPr kumimoji="1" lang="en-US" altLang="ja-JP" dirty="0">
                          <a:solidFill>
                            <a:schemeClr val="tx1"/>
                          </a:solidFill>
                        </a:rPr>
                        <a:t>Mid-Plenary</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xmlns="" val="10002"/>
                  </a:ext>
                </a:extLst>
              </a:tr>
              <a:tr h="709428">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IG-DEP</a:t>
                      </a:r>
                    </a:p>
                    <a:p>
                      <a:pPr algn="ctr"/>
                      <a:r>
                        <a:rPr kumimoji="1" lang="en-US" altLang="ja-JP" dirty="0">
                          <a:solidFill>
                            <a:schemeClr val="tx1"/>
                          </a:solidFill>
                        </a:rPr>
                        <a:t>Apartment 8</a:t>
                      </a: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xmlns="" val="10003"/>
                  </a:ext>
                </a:extLst>
              </a:tr>
              <a:tr h="840908">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p>
                      <a:pPr algn="ctr"/>
                      <a:r>
                        <a:rPr kumimoji="1" lang="en-US" altLang="ja-JP" dirty="0">
                          <a:solidFill>
                            <a:schemeClr val="tx1"/>
                          </a:solidFill>
                        </a:rPr>
                        <a:t>IG-DEP</a:t>
                      </a:r>
                    </a:p>
                    <a:p>
                      <a:pPr algn="ctr"/>
                      <a:r>
                        <a:rPr kumimoji="1" lang="en-US" altLang="ja-JP" dirty="0">
                          <a:solidFill>
                            <a:schemeClr val="tx1"/>
                          </a:solidFill>
                        </a:rPr>
                        <a:t>Apartment 8</a:t>
                      </a:r>
                    </a:p>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IG-DEP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Apartment 8</a:t>
                      </a: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xmlns="" val="10004"/>
                  </a:ext>
                </a:extLst>
              </a:tr>
              <a:tr h="840908">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r>
                        <a:rPr kumimoji="1" lang="en-US" altLang="ja-JP" dirty="0">
                          <a:solidFill>
                            <a:schemeClr val="tx1"/>
                          </a:solidFill>
                        </a:rPr>
                        <a:t>IEEE802.15</a:t>
                      </a:r>
                    </a:p>
                    <a:p>
                      <a:pPr algn="ctr"/>
                      <a:r>
                        <a:rPr kumimoji="1" lang="en-US" altLang="ja-JP" dirty="0">
                          <a:solidFill>
                            <a:schemeClr val="tx1"/>
                          </a:solidFill>
                        </a:rPr>
                        <a:t>Closing Plenary</a:t>
                      </a:r>
                      <a:endParaRPr kumimoji="1" lang="ja-JP" altLang="en-US" dirty="0">
                        <a:solidFill>
                          <a:schemeClr val="tx1"/>
                        </a:solidFill>
                      </a:endParaRPr>
                    </a:p>
                  </a:txBody>
                  <a:tcPr anchor="ctr"/>
                </a:tc>
                <a:extLst>
                  <a:ext uri="{0D108BD9-81ED-4DB2-BD59-A6C34878D82A}">
                    <a16:rowId xmlns:a16="http://schemas.microsoft.com/office/drawing/2014/main" xmlns="" val="10005"/>
                  </a:ext>
                </a:extLst>
              </a:tr>
            </a:tbl>
          </a:graphicData>
        </a:graphic>
      </p:graphicFrame>
      <p:sp>
        <p:nvSpPr>
          <p:cNvPr id="7" name="Rectangle 4">
            <a:extLst>
              <a:ext uri="{FF2B5EF4-FFF2-40B4-BE49-F238E27FC236}">
                <a16:creationId xmlns:a16="http://schemas.microsoft.com/office/drawing/2014/main" xmlns="" id="{241314BB-C225-4373-BE60-66ECA5333830}"/>
              </a:ext>
            </a:extLst>
          </p:cNvPr>
          <p:cNvSpPr>
            <a:spLocks noGrp="1" noChangeArrowheads="1"/>
          </p:cNvSpPr>
          <p:nvPr>
            <p:ph type="dt" sz="half" idx="4294967295"/>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Tree>
    <p:extLst>
      <p:ext uri="{BB962C8B-B14F-4D97-AF65-F5344CB8AC3E}">
        <p14:creationId xmlns:p14="http://schemas.microsoft.com/office/powerpoint/2010/main" val="234354111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578768"/>
            <a:ext cx="7772400" cy="762000"/>
          </a:xfrm>
        </p:spPr>
        <p:txBody>
          <a:bodyPr/>
          <a:lstStyle/>
          <a:p>
            <a:r>
              <a:rPr lang="en-US" altLang="ja-JP" sz="3600" b="1" dirty="0">
                <a:ea typeface="ＭＳ Ｐゴシック" charset="-128"/>
              </a:rPr>
              <a:t>Meeting Accomplishments</a:t>
            </a:r>
            <a:endParaRPr lang="en-US" altLang="ja-JP" sz="3600" dirty="0">
              <a:ea typeface="ＭＳ Ｐゴシック" charset="-128"/>
            </a:endParaRPr>
          </a:p>
        </p:txBody>
      </p:sp>
      <p:sp>
        <p:nvSpPr>
          <p:cNvPr id="7171" name="TextBox 8"/>
          <p:cNvSpPr txBox="1">
            <a:spLocks noChangeArrowheads="1"/>
          </p:cNvSpPr>
          <p:nvPr/>
        </p:nvSpPr>
        <p:spPr bwMode="auto">
          <a:xfrm>
            <a:off x="219621" y="1380877"/>
            <a:ext cx="8784976" cy="4896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ts val="800"/>
              </a:spcBef>
              <a:defRPr sz="3200">
                <a:solidFill>
                  <a:srgbClr val="000000"/>
                </a:solidFill>
                <a:latin typeface="Arial" pitchFamily="34" charset="0"/>
                <a:ea typeface="ＭＳ Ｐゴシック" pitchFamily="50" charset="-128"/>
              </a:defRPr>
            </a:lvl1pPr>
            <a:lvl2pPr eaLnBrk="0" hangingPunct="0">
              <a:spcBef>
                <a:spcPts val="700"/>
              </a:spcBef>
              <a:defRPr sz="2800">
                <a:solidFill>
                  <a:srgbClr val="000000"/>
                </a:solidFill>
                <a:latin typeface="Arial" pitchFamily="34" charset="0"/>
                <a:ea typeface="ＭＳ Ｐゴシック" pitchFamily="50" charset="-128"/>
              </a:defRPr>
            </a:lvl2pPr>
            <a:lvl3pPr eaLnBrk="0" hangingPunct="0">
              <a:spcBef>
                <a:spcPts val="600"/>
              </a:spcBef>
              <a:defRPr sz="2400">
                <a:solidFill>
                  <a:srgbClr val="000000"/>
                </a:solidFill>
                <a:latin typeface="Arial" pitchFamily="34" charset="0"/>
                <a:ea typeface="ＭＳ Ｐゴシック" pitchFamily="50" charset="-128"/>
              </a:defRPr>
            </a:lvl3pPr>
            <a:lvl4pPr eaLnBrk="0" hangingPunct="0">
              <a:spcBef>
                <a:spcPts val="500"/>
              </a:spcBef>
              <a:defRPr sz="2000">
                <a:solidFill>
                  <a:srgbClr val="000000"/>
                </a:solidFill>
                <a:latin typeface="Arial" pitchFamily="34" charset="0"/>
                <a:ea typeface="ＭＳ Ｐゴシック" pitchFamily="50" charset="-128"/>
              </a:defRPr>
            </a:lvl4pPr>
            <a:lvl5pPr eaLnBrk="0" hangingPunct="0">
              <a:spcBef>
                <a:spcPts val="500"/>
              </a:spcBef>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9pPr>
          </a:lstStyle>
          <a:p>
            <a:pPr eaLnBrk="1" hangingPunct="1">
              <a:lnSpc>
                <a:spcPts val="1200"/>
              </a:lnSpc>
              <a:spcBef>
                <a:spcPts val="600"/>
              </a:spcBef>
              <a:spcAft>
                <a:spcPts val="600"/>
              </a:spcAft>
              <a:buFont typeface="Wingdings" pitchFamily="2" charset="2"/>
              <a:buChar char="ü"/>
              <a:defRPr/>
            </a:pPr>
            <a:r>
              <a:rPr lang="en-US" altLang="ja-JP" sz="2000" dirty="0">
                <a:solidFill>
                  <a:schemeClr val="tx1"/>
                </a:solidFill>
                <a:latin typeface="Times New Roman" pitchFamily="18" charset="0"/>
                <a:cs typeface="Times New Roman" pitchFamily="18" charset="0"/>
              </a:rPr>
              <a:t>Review Discussion in Previous Meetings </a:t>
            </a:r>
          </a:p>
          <a:p>
            <a:pPr eaLnBrk="1" hangingPunct="1">
              <a:lnSpc>
                <a:spcPts val="1200"/>
              </a:lnSpc>
              <a:spcBef>
                <a:spcPts val="600"/>
              </a:spcBef>
              <a:spcAft>
                <a:spcPts val="600"/>
              </a:spcAft>
              <a:buFont typeface="Wingdings" pitchFamily="2" charset="2"/>
              <a:buChar char="ü"/>
              <a:defRPr/>
            </a:pPr>
            <a:r>
              <a:rPr lang="en-US" altLang="ja-JP" sz="2000" dirty="0">
                <a:solidFill>
                  <a:schemeClr val="tx1"/>
                </a:solidFill>
                <a:latin typeface="Times New Roman" pitchFamily="18" charset="0"/>
                <a:cs typeface="Times New Roman" pitchFamily="18" charset="0"/>
              </a:rPr>
              <a:t>Call for Agenda in this week </a:t>
            </a:r>
          </a:p>
          <a:p>
            <a:pPr eaLnBrk="1" hangingPunct="1">
              <a:lnSpc>
                <a:spcPts val="1200"/>
              </a:lnSpc>
              <a:spcBef>
                <a:spcPts val="600"/>
              </a:spcBef>
              <a:spcAft>
                <a:spcPts val="600"/>
              </a:spcAft>
              <a:buFont typeface="Wingdings" pitchFamily="2" charset="2"/>
              <a:buChar char="ü"/>
              <a:defRPr/>
            </a:pPr>
            <a:r>
              <a:rPr lang="en-US" altLang="ja-JP" sz="2000" dirty="0">
                <a:solidFill>
                  <a:schemeClr val="tx1"/>
                </a:solidFill>
                <a:latin typeface="Times New Roman" pitchFamily="18" charset="0"/>
                <a:cs typeface="Times New Roman" pitchFamily="18" charset="0"/>
              </a:rPr>
              <a:t>Review of IG-DEP activities</a:t>
            </a:r>
          </a:p>
          <a:p>
            <a:pPr lvl="1" eaLnBrk="1" hangingPunct="1">
              <a:lnSpc>
                <a:spcPts val="12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1.   Overview of Review of IG Dependability Activities for Cars and other IoT &amp; M2M Use cases and Amendment of IEEE802.15.6 Wireless Medical BAN15-18-0347-00-0dep</a:t>
            </a:r>
          </a:p>
          <a:p>
            <a:pPr marL="800100" lvl="1" indent="-342900" eaLnBrk="1" hangingPunct="1">
              <a:lnSpc>
                <a:spcPts val="1200"/>
              </a:lnSpc>
              <a:spcBef>
                <a:spcPts val="600"/>
              </a:spcBef>
              <a:spcAft>
                <a:spcPts val="600"/>
              </a:spcAft>
              <a:buAutoNum type="arabicPeriod" startAt="2"/>
              <a:defRPr/>
            </a:pPr>
            <a:r>
              <a:rPr lang="en-US" altLang="ja-JP" sz="1800" dirty="0">
                <a:solidFill>
                  <a:schemeClr val="tx1"/>
                </a:solidFill>
                <a:latin typeface="Times New Roman" pitchFamily="18" charset="0"/>
                <a:cs typeface="Times New Roman" pitchFamily="18" charset="0"/>
              </a:rPr>
              <a:t>Overview of ETSI Smart BAN Project Activities                doc.#15-18-0535-01-0dep</a:t>
            </a:r>
          </a:p>
          <a:p>
            <a:pPr marL="800100" lvl="1" indent="-342900" eaLnBrk="1" hangingPunct="1">
              <a:lnSpc>
                <a:spcPts val="1200"/>
              </a:lnSpc>
              <a:spcBef>
                <a:spcPts val="600"/>
              </a:spcBef>
              <a:spcAft>
                <a:spcPts val="600"/>
              </a:spcAft>
              <a:buAutoNum type="arabicPeriod" startAt="2"/>
              <a:defRPr/>
            </a:pPr>
            <a:r>
              <a:rPr lang="en-US" altLang="ja-JP" sz="1800" dirty="0">
                <a:solidFill>
                  <a:schemeClr val="tx1"/>
                </a:solidFill>
                <a:latin typeface="Times New Roman" pitchFamily="18" charset="0"/>
                <a:cs typeface="Times New Roman" pitchFamily="18" charset="0"/>
              </a:rPr>
              <a:t>Reviewing IEICE TC on Reliable Communication and Control (RCC)   18-0304-02                                                               </a:t>
            </a:r>
          </a:p>
          <a:p>
            <a:pPr marL="800100" lvl="1" indent="-342900" eaLnBrk="1" hangingPunct="1">
              <a:lnSpc>
                <a:spcPts val="1200"/>
              </a:lnSpc>
              <a:spcBef>
                <a:spcPts val="600"/>
              </a:spcBef>
              <a:spcAft>
                <a:spcPts val="600"/>
              </a:spcAft>
              <a:buAutoNum type="arabicPeriod" startAt="2"/>
              <a:defRPr/>
            </a:pPr>
            <a:r>
              <a:rPr lang="en-US" altLang="ja-JP" sz="1800" dirty="0">
                <a:solidFill>
                  <a:schemeClr val="tx1"/>
                </a:solidFill>
                <a:latin typeface="Times New Roman" pitchFamily="18" charset="0"/>
                <a:cs typeface="Times New Roman" pitchFamily="18" charset="0"/>
              </a:rPr>
              <a:t>Reviewing IEICE TC on Healthcare and Medical Information Communication Technology (MICT)                                                                     doc.#15-18-0305-02</a:t>
            </a:r>
          </a:p>
          <a:p>
            <a:pPr marL="800100" lvl="1" indent="-342900" eaLnBrk="1" hangingPunct="1">
              <a:lnSpc>
                <a:spcPts val="1200"/>
              </a:lnSpc>
              <a:spcBef>
                <a:spcPts val="600"/>
              </a:spcBef>
              <a:spcAft>
                <a:spcPts val="600"/>
              </a:spcAft>
              <a:buAutoNum type="arabicPeriod" startAt="2"/>
              <a:defRPr/>
            </a:pPr>
            <a:r>
              <a:rPr lang="en-US" altLang="ja-JP" sz="1800" dirty="0">
                <a:solidFill>
                  <a:schemeClr val="tx1"/>
                </a:solidFill>
                <a:latin typeface="Times New Roman" pitchFamily="18" charset="0"/>
                <a:cs typeface="Times New Roman" pitchFamily="18" charset="0"/>
              </a:rPr>
              <a:t>ETSI </a:t>
            </a:r>
            <a:r>
              <a:rPr lang="en-US" altLang="ja-JP" sz="1800" dirty="0" err="1">
                <a:solidFill>
                  <a:schemeClr val="tx1"/>
                </a:solidFill>
                <a:latin typeface="Times New Roman" pitchFamily="18" charset="0"/>
                <a:cs typeface="Times New Roman" pitchFamily="18" charset="0"/>
              </a:rPr>
              <a:t>SmartBAN</a:t>
            </a:r>
            <a:r>
              <a:rPr lang="en-US" altLang="ja-JP" sz="1800" dirty="0">
                <a:solidFill>
                  <a:schemeClr val="tx1"/>
                </a:solidFill>
                <a:latin typeface="Times New Roman" pitchFamily="18" charset="0"/>
                <a:cs typeface="Times New Roman" pitchFamily="18" charset="0"/>
              </a:rPr>
              <a:t> –SmartM2M joint meeting                        doc.#15-18-586-00-0dep</a:t>
            </a:r>
          </a:p>
          <a:p>
            <a:pPr marL="0" lvl="0" indent="0" eaLnBrk="1" hangingPunct="1">
              <a:lnSpc>
                <a:spcPts val="1200"/>
              </a:lnSpc>
              <a:spcBef>
                <a:spcPts val="600"/>
              </a:spcBef>
              <a:spcAft>
                <a:spcPts val="600"/>
              </a:spcAft>
              <a:buFont typeface="Wingdings" pitchFamily="2" charset="2"/>
              <a:buChar char="ü"/>
              <a:defRPr/>
            </a:pPr>
            <a:r>
              <a:rPr lang="en-US" altLang="ja-JP" sz="2000" dirty="0">
                <a:latin typeface="Times New Roman" pitchFamily="18" charset="0"/>
                <a:ea typeface="+mn-ea"/>
                <a:cs typeface="Times New Roman" pitchFamily="18" charset="0"/>
              </a:rPr>
              <a:t>   Discussion</a:t>
            </a:r>
            <a:endParaRPr lang="en-US" altLang="ja-JP" sz="1800" dirty="0">
              <a:solidFill>
                <a:schemeClr val="tx1"/>
              </a:solidFill>
              <a:latin typeface="Times New Roman" pitchFamily="18" charset="0"/>
              <a:cs typeface="Times New Roman" pitchFamily="18" charset="0"/>
            </a:endParaRPr>
          </a:p>
          <a:p>
            <a:pPr lvl="1" eaLnBrk="1" hangingPunct="1">
              <a:lnSpc>
                <a:spcPts val="12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6. Review of IEEE802.15.6 Wireless Medical BAN                  doc.#15-18-0384-00-odep</a:t>
            </a:r>
          </a:p>
          <a:p>
            <a:pPr lvl="1" eaLnBrk="1" hangingPunct="1">
              <a:lnSpc>
                <a:spcPts val="12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7. Focused and Additional Applications, and Updated  Technical Requirements </a:t>
            </a:r>
          </a:p>
          <a:p>
            <a:pPr lvl="1" eaLnBrk="1" hangingPunct="1">
              <a:lnSpc>
                <a:spcPts val="12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                                                                                                    doc.#15-18-0575-02-0dep</a:t>
            </a:r>
          </a:p>
          <a:p>
            <a:pPr lvl="1" eaLnBrk="1" hangingPunct="1">
              <a:lnSpc>
                <a:spcPts val="12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8. Discussion on enable MAC and PHY technologies for enhanced dependability</a:t>
            </a:r>
          </a:p>
          <a:p>
            <a:pPr lvl="1" eaLnBrk="1" hangingPunct="1">
              <a:lnSpc>
                <a:spcPts val="12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9. Discussion on approach to net step either a new standard, amendment of 15.6 or others</a:t>
            </a:r>
          </a:p>
          <a:p>
            <a:pPr lvl="1" eaLnBrk="1" hangingPunct="1">
              <a:lnSpc>
                <a:spcPts val="12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10. </a:t>
            </a:r>
            <a:r>
              <a:rPr lang="en-US" altLang="ja-JP" sz="2000" dirty="0">
                <a:solidFill>
                  <a:schemeClr val="tx1"/>
                </a:solidFill>
                <a:latin typeface="Times New Roman" pitchFamily="18" charset="0"/>
                <a:cs typeface="Times New Roman" pitchFamily="18" charset="0"/>
              </a:rPr>
              <a:t>Necessary Process and Possible Timeline to SG and next steps</a:t>
            </a:r>
          </a:p>
        </p:txBody>
      </p:sp>
      <p:sp>
        <p:nvSpPr>
          <p:cNvPr id="8196" name="Slide Number Placeholder 8"/>
          <p:cNvSpPr>
            <a:spLocks noGrp="1"/>
          </p:cNvSpPr>
          <p:nvPr>
            <p:ph type="sldNum" sz="quarter" idx="4294967295"/>
          </p:nvPr>
        </p:nvSpPr>
        <p:spPr>
          <a:xfrm>
            <a:off x="4344988" y="6475413"/>
            <a:ext cx="530225" cy="1825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a:latin typeface="Times New Roman" pitchFamily="18" charset="0"/>
              </a:rPr>
              <a:t>Slide </a:t>
            </a:r>
            <a:fld id="{C5D92B85-B573-4882-990B-EA829E6914E8}" type="slidenum">
              <a:rPr lang="en-US" altLang="ja-JP" sz="1200" smtClean="0">
                <a:latin typeface="Times New Roman" pitchFamily="18" charset="0"/>
              </a:rPr>
              <a:pPr eaLnBrk="1" hangingPunct="1">
                <a:spcBef>
                  <a:spcPct val="0"/>
                </a:spcBef>
              </a:pPr>
              <a:t>81</a:t>
            </a:fld>
            <a:endParaRPr lang="en-US" altLang="ja-JP" sz="1200">
              <a:latin typeface="Times New Roman" pitchFamily="18" charset="0"/>
            </a:endParaRPr>
          </a:p>
        </p:txBody>
      </p:sp>
      <p:sp>
        <p:nvSpPr>
          <p:cNvPr id="8" name="Rectangle 4"/>
          <p:cNvSpPr>
            <a:spLocks noGrp="1" noChangeArrowheads="1"/>
          </p:cNvSpPr>
          <p:nvPr>
            <p:ph type="dt" sz="half" idx="4294967295"/>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Tree>
    <p:extLst>
      <p:ext uri="{BB962C8B-B14F-4D97-AF65-F5344CB8AC3E}">
        <p14:creationId xmlns:p14="http://schemas.microsoft.com/office/powerpoint/2010/main" val="342178390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23528" y="1268761"/>
            <a:ext cx="8676456" cy="5256583"/>
          </a:xfrm>
        </p:spPr>
        <p:txBody>
          <a:bodyPr/>
          <a:lstStyle/>
          <a:p>
            <a:pPr marL="0" indent="0">
              <a:lnSpc>
                <a:spcPts val="2000"/>
              </a:lnSpc>
              <a:buNone/>
            </a:pPr>
            <a:r>
              <a:rPr lang="is-IS" altLang="ja-JP" sz="2000" dirty="0"/>
              <a:t>15-18-0380-01-0dep-ig-dependability-july-2018-meeting-agenda</a:t>
            </a:r>
          </a:p>
          <a:p>
            <a:pPr marL="0" indent="0">
              <a:lnSpc>
                <a:spcPts val="2000"/>
              </a:lnSpc>
              <a:buNone/>
            </a:pPr>
            <a:r>
              <a:rPr lang="is-IS" altLang="ja-JP" sz="2000" dirty="0"/>
              <a:t>15-18-0526-01-0dep-ig-dep-opening-information-for-november-2018</a:t>
            </a:r>
          </a:p>
          <a:p>
            <a:pPr marL="0" indent="0">
              <a:lnSpc>
                <a:spcPts val="2000"/>
              </a:lnSpc>
              <a:buNone/>
            </a:pPr>
            <a:r>
              <a:rPr lang="is-IS" altLang="ja-JP" sz="2000" dirty="0"/>
              <a:t>15-18-0527-03-0dep-ig-dependability-november-meeting-agenda</a:t>
            </a:r>
          </a:p>
          <a:p>
            <a:pPr marL="0" indent="0">
              <a:lnSpc>
                <a:spcPts val="2000"/>
              </a:lnSpc>
              <a:buNone/>
            </a:pPr>
            <a:r>
              <a:rPr lang="en-US" altLang="ja-JP" sz="2000" dirty="0"/>
              <a:t>15-18-0347-00-0dep-ig-dep-overview-of-IG-DEP-Overview of Review of IG Dependability Activities for Cars and other IoT &amp; M2M Use cases and Amendment of IEEE802.15.6 Wireless Medical </a:t>
            </a:r>
          </a:p>
          <a:p>
            <a:pPr marL="0" indent="0">
              <a:lnSpc>
                <a:spcPts val="2000"/>
              </a:lnSpc>
              <a:buNone/>
            </a:pPr>
            <a:r>
              <a:rPr lang="en-US" altLang="ja-JP" sz="2000" dirty="0"/>
              <a:t>15-18-0535-01-0dep-ig-dep-Overview of ETSI Smart BAN Project Activities</a:t>
            </a:r>
          </a:p>
          <a:p>
            <a:pPr marL="0" indent="0">
              <a:lnSpc>
                <a:spcPts val="2000"/>
              </a:lnSpc>
              <a:buNone/>
            </a:pPr>
            <a:r>
              <a:rPr lang="en-US" altLang="ja-JP" sz="2000" dirty="0"/>
              <a:t>15-18-0546-03-0dep-ig-dep-Update of UWB Radio Regulation in Japan</a:t>
            </a:r>
          </a:p>
          <a:p>
            <a:pPr marL="0" indent="0">
              <a:lnSpc>
                <a:spcPts val="2000"/>
              </a:lnSpc>
              <a:buNone/>
            </a:pPr>
            <a:r>
              <a:rPr lang="en-US" altLang="ja-JP" sz="2000" dirty="0"/>
              <a:t>15-18-0575-01-0dep-ig-dep-IG DEP  Focused and Additional Applications, and Updated  Technical Requirements </a:t>
            </a:r>
          </a:p>
          <a:p>
            <a:pPr marL="0" indent="0">
              <a:lnSpc>
                <a:spcPts val="2000"/>
              </a:lnSpc>
              <a:buNone/>
            </a:pPr>
            <a:r>
              <a:rPr lang="en-US" altLang="ja-JP" sz="2000" dirty="0"/>
              <a:t>15-18-0306-02-0dep-ig-dep-Overview of Japanese IEICE TC on Reliable Communication and Control (RCC)</a:t>
            </a:r>
          </a:p>
          <a:p>
            <a:pPr marL="0" indent="0">
              <a:lnSpc>
                <a:spcPts val="2000"/>
              </a:lnSpc>
              <a:buNone/>
            </a:pPr>
            <a:r>
              <a:rPr lang="en-US" altLang="ja-JP" sz="2000" dirty="0"/>
              <a:t>15-18-0307-02-0dep-ig-dep-Japanese IEICE TC on Healthcare and Medical Information Communication Technology (MICT)</a:t>
            </a:r>
          </a:p>
          <a:p>
            <a:pPr marL="0" indent="0">
              <a:lnSpc>
                <a:spcPts val="2000"/>
              </a:lnSpc>
              <a:buNone/>
            </a:pPr>
            <a:r>
              <a:rPr lang="en-US" altLang="ja-JP" sz="2000" dirty="0"/>
              <a:t>15-18-0308-02-0dep-ig-dep-ETSI TC Smart BAN Update</a:t>
            </a:r>
          </a:p>
          <a:p>
            <a:pPr marL="0" indent="0">
              <a:lnSpc>
                <a:spcPts val="2000"/>
              </a:lnSpc>
              <a:buNone/>
            </a:pPr>
            <a:r>
              <a:rPr lang="fi-FI" altLang="ja-JP" sz="2000" dirty="0"/>
              <a:t>15-18-0595-00-0dep-ig-dep-november-2018-meeting-minutes</a:t>
            </a:r>
          </a:p>
          <a:p>
            <a:pPr marL="0" indent="0">
              <a:lnSpc>
                <a:spcPts val="2000"/>
              </a:lnSpc>
              <a:buNone/>
            </a:pPr>
            <a:r>
              <a:rPr lang="fi-FI" altLang="ja-JP" sz="2000" dirty="0"/>
              <a:t>15-18-0588-00-0dep-ig-dep-november-2018-closing-report</a:t>
            </a:r>
          </a:p>
          <a:p>
            <a:pPr marL="0" indent="0">
              <a:lnSpc>
                <a:spcPts val="2000"/>
              </a:lnSpc>
              <a:buNone/>
            </a:pPr>
            <a:r>
              <a:rPr lang="fi-FI" altLang="ja-JP" sz="1800" dirty="0"/>
              <a:t>			           </a:t>
            </a:r>
            <a:endParaRPr kumimoji="1" lang="ja-JP" altLang="en-US" sz="1800" dirty="0"/>
          </a:p>
        </p:txBody>
      </p:sp>
      <p:sp>
        <p:nvSpPr>
          <p:cNvPr id="3" name="タイトル 2"/>
          <p:cNvSpPr>
            <a:spLocks noGrp="1"/>
          </p:cNvSpPr>
          <p:nvPr>
            <p:ph type="title"/>
          </p:nvPr>
        </p:nvSpPr>
        <p:spPr>
          <a:xfrm>
            <a:off x="611560" y="476672"/>
            <a:ext cx="7772400" cy="798984"/>
          </a:xfrm>
        </p:spPr>
        <p:txBody>
          <a:bodyPr/>
          <a:lstStyle/>
          <a:p>
            <a:r>
              <a:rPr lang="en-US" altLang="ja-JP" sz="4000" b="1" dirty="0"/>
              <a:t>Contributions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82</a:t>
            </a:fld>
            <a:endParaRPr lang="en-US" altLang="ja-JP" dirty="0"/>
          </a:p>
        </p:txBody>
      </p:sp>
      <p:sp>
        <p:nvSpPr>
          <p:cNvPr id="7" name="Rectangle 4"/>
          <p:cNvSpPr>
            <a:spLocks noGrp="1" noChangeArrowheads="1"/>
          </p:cNvSpPr>
          <p:nvPr>
            <p:ph type="dt" sz="half" idx="4294967295"/>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Tree>
    <p:extLst>
      <p:ext uri="{BB962C8B-B14F-4D97-AF65-F5344CB8AC3E}">
        <p14:creationId xmlns:p14="http://schemas.microsoft.com/office/powerpoint/2010/main" val="39548510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83</a:t>
            </a:fld>
            <a:endParaRPr lang="en-US" altLang="ja-JP" sz="1200">
              <a:latin typeface="Times New Roman" pitchFamily="18" charset="0"/>
            </a:endParaRPr>
          </a:p>
        </p:txBody>
      </p:sp>
      <p:sp>
        <p:nvSpPr>
          <p:cNvPr id="7" name="Rectangle 4"/>
          <p:cNvSpPr>
            <a:spLocks noGrp="1" noChangeArrowheads="1"/>
          </p:cNvSpPr>
          <p:nvPr>
            <p:ph type="dt" sz="half" idx="4294967295"/>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Tree>
    <p:extLst>
      <p:ext uri="{BB962C8B-B14F-4D97-AF65-F5344CB8AC3E}">
        <p14:creationId xmlns:p14="http://schemas.microsoft.com/office/powerpoint/2010/main" val="374828277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슬라이드 번호 개체 틀 3"/>
          <p:cNvSpPr>
            <a:spLocks noGrp="1"/>
          </p:cNvSpPr>
          <p:nvPr>
            <p:ph type="sldNum" sz="quarter" idx="12"/>
          </p:nvPr>
        </p:nvSpPr>
        <p:spPr>
          <a:noFill/>
        </p:spPr>
        <p:txBody>
          <a:bodyPr/>
          <a:lstStyle/>
          <a:p>
            <a:r>
              <a:rPr lang="en-US" altLang="ko-KR" dirty="0"/>
              <a:t>Slide </a:t>
            </a:r>
            <a:fld id="{A790B2A2-FF82-4748-A902-F4E0ED896DDB}" type="slidenum">
              <a:rPr lang="en-US" altLang="ko-KR"/>
              <a:pPr/>
              <a:t>84</a:t>
            </a:fld>
            <a:endParaRPr lang="en-US" altLang="ko-KR" dirty="0"/>
          </a:p>
        </p:txBody>
      </p:sp>
      <p:sp>
        <p:nvSpPr>
          <p:cNvPr id="11267" name="Rectangle 4"/>
          <p:cNvSpPr>
            <a:spLocks noChangeArrowheads="1"/>
          </p:cNvSpPr>
          <p:nvPr/>
        </p:nvSpPr>
        <p:spPr bwMode="auto">
          <a:xfrm>
            <a:off x="1372678" y="1905000"/>
            <a:ext cx="6405023" cy="2862322"/>
          </a:xfrm>
          <a:prstGeom prst="rect">
            <a:avLst/>
          </a:prstGeom>
          <a:noFill/>
          <a:ln w="12700">
            <a:noFill/>
            <a:miter lim="800000"/>
            <a:headEnd type="none" w="sm" len="sm"/>
            <a:tailEnd type="none" w="sm" len="sm"/>
          </a:ln>
        </p:spPr>
        <p:txBody>
          <a:bodyPr wrap="none">
            <a:spAutoFit/>
          </a:bodyPr>
          <a:lstStyle/>
          <a:p>
            <a:pPr algn="ctr"/>
            <a:r>
              <a:rPr lang="en-US" altLang="ja-JP" sz="3600" b="1" dirty="0">
                <a:solidFill>
                  <a:schemeClr val="tx2"/>
                </a:solidFill>
                <a:ea typeface="ＭＳ Ｐゴシック" pitchFamily="34" charset="-128"/>
              </a:rPr>
              <a:t>VAT IG 11th Meeting, Bangkok</a:t>
            </a:r>
          </a:p>
          <a:p>
            <a:pPr algn="ctr"/>
            <a:endParaRPr lang="en-US" altLang="ja-JP" sz="3600" b="1" dirty="0">
              <a:solidFill>
                <a:schemeClr val="tx2"/>
              </a:solidFill>
              <a:ea typeface="ＭＳ Ｐゴシック" pitchFamily="34" charset="-128"/>
            </a:endParaRPr>
          </a:p>
          <a:p>
            <a:pPr algn="ctr"/>
            <a:r>
              <a:rPr lang="en-US" altLang="ja-JP" sz="3600" b="1" dirty="0">
                <a:solidFill>
                  <a:schemeClr val="tx2"/>
                </a:solidFill>
                <a:ea typeface="ＭＳ Ｐゴシック" pitchFamily="34" charset="-128"/>
              </a:rPr>
              <a:t>Closing Report</a:t>
            </a:r>
            <a:br>
              <a:rPr lang="en-US" altLang="ja-JP" sz="3600" b="1" dirty="0">
                <a:solidFill>
                  <a:schemeClr val="tx2"/>
                </a:solidFill>
                <a:ea typeface="ＭＳ Ｐゴシック" pitchFamily="34" charset="-128"/>
              </a:rPr>
            </a:br>
            <a:r>
              <a:rPr lang="en-US" altLang="ja-JP" sz="3600" b="1" dirty="0">
                <a:solidFill>
                  <a:schemeClr val="tx2"/>
                </a:solidFill>
                <a:ea typeface="ＭＳ Ｐゴシック" pitchFamily="34" charset="-128"/>
              </a:rPr>
              <a:t/>
            </a:r>
            <a:br>
              <a:rPr lang="en-US" altLang="ja-JP" sz="3600" b="1" dirty="0">
                <a:solidFill>
                  <a:schemeClr val="tx2"/>
                </a:solidFill>
                <a:ea typeface="ＭＳ Ｐゴシック" pitchFamily="34" charset="-128"/>
              </a:rPr>
            </a:br>
            <a:r>
              <a:rPr lang="en-US" altLang="ja-JP" sz="3600" b="1" dirty="0">
                <a:solidFill>
                  <a:schemeClr val="tx2"/>
                </a:solidFill>
                <a:ea typeface="ＭＳ Ｐゴシック" pitchFamily="34" charset="-128"/>
              </a:rPr>
              <a:t>Nov. 2018</a:t>
            </a:r>
            <a:endParaRPr lang="en-US" altLang="ko-KR" sz="3600" b="1" dirty="0">
              <a:solidFill>
                <a:schemeClr val="tx2"/>
              </a:solidFill>
              <a:ea typeface="굴림" charset="-127"/>
            </a:endParaRPr>
          </a:p>
        </p:txBody>
      </p:sp>
    </p:spTree>
    <p:extLst>
      <p:ext uri="{BB962C8B-B14F-4D97-AF65-F5344CB8AC3E}">
        <p14:creationId xmlns:p14="http://schemas.microsoft.com/office/powerpoint/2010/main" val="216245712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슬라이드 번호 개체 틀 5"/>
          <p:cNvSpPr>
            <a:spLocks noGrp="1"/>
          </p:cNvSpPr>
          <p:nvPr>
            <p:ph type="sldNum" sz="quarter" idx="12"/>
          </p:nvPr>
        </p:nvSpPr>
        <p:spPr>
          <a:noFill/>
        </p:spPr>
        <p:txBody>
          <a:bodyPr/>
          <a:lstStyle/>
          <a:p>
            <a:r>
              <a:rPr lang="en-US" altLang="ko-KR" dirty="0"/>
              <a:t>Slide </a:t>
            </a:r>
            <a:fld id="{C1A54C5A-C731-4928-A1B6-3CA7D4E200B2}" type="slidenum">
              <a:rPr lang="en-US" altLang="ko-KR"/>
              <a:pPr/>
              <a:t>85</a:t>
            </a:fld>
            <a:endParaRPr lang="en-US" altLang="ko-KR" dirty="0"/>
          </a:p>
        </p:txBody>
      </p:sp>
      <p:sp>
        <p:nvSpPr>
          <p:cNvPr id="13315" name="Rectangle 6"/>
          <p:cNvSpPr>
            <a:spLocks noGrp="1" noChangeArrowheads="1"/>
          </p:cNvSpPr>
          <p:nvPr>
            <p:ph type="title"/>
          </p:nvPr>
        </p:nvSpPr>
        <p:spPr>
          <a:xfrm>
            <a:off x="685800" y="685800"/>
            <a:ext cx="7772400" cy="762000"/>
          </a:xfrm>
          <a:noFill/>
        </p:spPr>
        <p:txBody>
          <a:bodyPr/>
          <a:lstStyle/>
          <a:p>
            <a:r>
              <a:rPr lang="en-US" altLang="ja-JP" sz="3600" b="1" dirty="0">
                <a:ea typeface="ＭＳ Ｐゴシック" pitchFamily="34" charset="-128"/>
              </a:rPr>
              <a:t>Objective of Meeting</a:t>
            </a:r>
          </a:p>
        </p:txBody>
      </p:sp>
      <p:sp>
        <p:nvSpPr>
          <p:cNvPr id="13316" name="Rectangle 7"/>
          <p:cNvSpPr>
            <a:spLocks noGrp="1" noChangeArrowheads="1"/>
          </p:cNvSpPr>
          <p:nvPr>
            <p:ph idx="4294967295"/>
          </p:nvPr>
        </p:nvSpPr>
        <p:spPr>
          <a:xfrm>
            <a:off x="457200" y="1981200"/>
            <a:ext cx="8686800" cy="3124200"/>
          </a:xfrm>
          <a:prstGeom prst="rect">
            <a:avLst/>
          </a:prstGeom>
        </p:spPr>
        <p:txBody>
          <a:bodyPr/>
          <a:lstStyle/>
          <a:p>
            <a:r>
              <a:rPr lang="en-US" altLang="ja-JP" sz="2800" dirty="0">
                <a:ea typeface="ＭＳ Ｐゴシック" pitchFamily="34" charset="-128"/>
              </a:rPr>
              <a:t>Call for applications and publicizing VAT IG activities</a:t>
            </a:r>
          </a:p>
          <a:p>
            <a:r>
              <a:rPr lang="en-US" altLang="ja-JP" sz="2800" dirty="0">
                <a:ea typeface="ＭＳ Ｐゴシック" pitchFamily="34" charset="-128"/>
              </a:rPr>
              <a:t>Call for presentation about VAT and some study items of VAT</a:t>
            </a:r>
          </a:p>
          <a:p>
            <a:r>
              <a:rPr lang="en-US" altLang="ja-JP" sz="2800" dirty="0">
                <a:ea typeface="ＭＳ Ｐゴシック" pitchFamily="34" charset="-128"/>
              </a:rPr>
              <a:t>Hearing of presentations about VAT</a:t>
            </a:r>
          </a:p>
          <a:p>
            <a:r>
              <a:rPr lang="en-US" altLang="ja-JP" sz="2800" dirty="0">
                <a:ea typeface="ＭＳ Ｐゴシック" pitchFamily="34" charset="-128"/>
              </a:rPr>
              <a:t>Direction for VAT SG</a:t>
            </a:r>
          </a:p>
          <a:p>
            <a:r>
              <a:rPr lang="en-US" altLang="ja-JP" sz="2800" dirty="0">
                <a:ea typeface="ＭＳ Ｐゴシック" pitchFamily="34" charset="-128"/>
              </a:rPr>
              <a:t>Discussion of Draft PAR and Draft CSD for High Rate OCC SG</a:t>
            </a:r>
          </a:p>
          <a:p>
            <a:endParaRPr lang="en-US" altLang="ja-JP" dirty="0">
              <a:ea typeface="ＭＳ Ｐゴシック" pitchFamily="34" charset="-128"/>
            </a:endParaRPr>
          </a:p>
        </p:txBody>
      </p:sp>
    </p:spTree>
    <p:extLst>
      <p:ext uri="{BB962C8B-B14F-4D97-AF65-F5344CB8AC3E}">
        <p14:creationId xmlns:p14="http://schemas.microsoft.com/office/powerpoint/2010/main" val="660028639"/>
      </p:ext>
    </p:extLst>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86</a:t>
            </a:fld>
            <a:endParaRPr lang="en-US" altLang="ko-KR" dirty="0"/>
          </a:p>
        </p:txBody>
      </p:sp>
      <p:sp>
        <p:nvSpPr>
          <p:cNvPr id="4101" name="Rectangle 4"/>
          <p:cNvSpPr>
            <a:spLocks noChangeArrowheads="1"/>
          </p:cNvSpPr>
          <p:nvPr/>
        </p:nvSpPr>
        <p:spPr bwMode="auto">
          <a:xfrm>
            <a:off x="609600" y="1295400"/>
            <a:ext cx="8229600" cy="3046988"/>
          </a:xfrm>
          <a:prstGeom prst="rect">
            <a:avLst/>
          </a:prstGeom>
          <a:noFill/>
          <a:ln w="12700">
            <a:noFill/>
            <a:miter lim="800000"/>
            <a:headEnd type="none" w="sm" len="sm"/>
            <a:tailEnd type="none" w="sm" len="sm"/>
          </a:ln>
        </p:spPr>
        <p:txBody>
          <a:bodyPr wrap="square">
            <a:spAutoFit/>
          </a:bodyPr>
          <a:lstStyle/>
          <a:p>
            <a:endParaRPr lang="en-US" altLang="ja-JP" sz="2400" dirty="0">
              <a:ea typeface="ＭＳ Ｐゴシック" pitchFamily="34" charset="-128"/>
            </a:endParaRPr>
          </a:p>
          <a:p>
            <a:pPr marL="268288" indent="-268288">
              <a:buFontTx/>
              <a:buAutoNum type="arabicPeriod"/>
            </a:pPr>
            <a:r>
              <a:rPr lang="en-US" altLang="ja-JP" sz="2400" dirty="0">
                <a:ea typeface="ＭＳ Ｐゴシック" pitchFamily="34" charset="-128"/>
              </a:rPr>
              <a:t> Nov. 2018 meeting: 2 session (Tue PM2 and Wed. AM1)</a:t>
            </a:r>
          </a:p>
          <a:p>
            <a:pPr marL="268288" indent="-268288"/>
            <a:r>
              <a:rPr lang="en-US" altLang="ja-JP" sz="2400" dirty="0">
                <a:ea typeface="ＭＳ Ｐゴシック" pitchFamily="34" charset="-128"/>
              </a:rPr>
              <a:t>2. Contribution presentations:</a:t>
            </a:r>
          </a:p>
          <a:p>
            <a:pPr marL="914400" lvl="1" indent="-457200"/>
            <a:r>
              <a:rPr lang="en-US" altLang="ko-KR" sz="2400" dirty="0"/>
              <a:t>+ 6 contributions from </a:t>
            </a:r>
            <a:r>
              <a:rPr lang="en-US" altLang="ko-KR" sz="2400" dirty="0" err="1"/>
              <a:t>Kookmin</a:t>
            </a:r>
            <a:r>
              <a:rPr lang="en-US" altLang="ko-KR" sz="2400" dirty="0"/>
              <a:t> University</a:t>
            </a:r>
          </a:p>
          <a:p>
            <a:pPr marL="914400" lvl="1" indent="-457200"/>
            <a:r>
              <a:rPr lang="en-US" altLang="ko-KR" sz="2400" dirty="0"/>
              <a:t>+ 8 contributions SNUST.</a:t>
            </a:r>
          </a:p>
          <a:p>
            <a:r>
              <a:rPr lang="en-US" altLang="ko-KR" sz="2400" dirty="0"/>
              <a:t>3. Discussions and completed</a:t>
            </a:r>
          </a:p>
          <a:p>
            <a:pPr marL="914400" lvl="1" indent="-457200"/>
            <a:r>
              <a:rPr lang="en-US" altLang="ko-KR" sz="2400" dirty="0"/>
              <a:t>- </a:t>
            </a:r>
            <a:r>
              <a:rPr lang="en-US" altLang="ko-KR" sz="2400" dirty="0">
                <a:ea typeface="ＭＳ Ｐゴシック" pitchFamily="34" charset="-128"/>
              </a:rPr>
              <a:t>P</a:t>
            </a:r>
            <a:r>
              <a:rPr lang="en-US" altLang="ja-JP" sz="2400" dirty="0">
                <a:ea typeface="ＭＳ Ｐゴシック" pitchFamily="34" charset="-128"/>
              </a:rPr>
              <a:t>ublicizing VAT IG activities</a:t>
            </a:r>
          </a:p>
          <a:p>
            <a:pPr lvl="1"/>
            <a:r>
              <a:rPr lang="en-US" altLang="ko-KR" sz="2400" dirty="0">
                <a:ea typeface="ＭＳ Ｐゴシック" pitchFamily="34" charset="-128"/>
              </a:rPr>
              <a:t>- Draft version of CSD and PAR document</a:t>
            </a:r>
          </a:p>
        </p:txBody>
      </p:sp>
      <p:sp>
        <p:nvSpPr>
          <p:cNvPr id="10" name="Rectangle 6"/>
          <p:cNvSpPr txBox="1">
            <a:spLocks noChangeArrowheads="1"/>
          </p:cNvSpPr>
          <p:nvPr/>
        </p:nvSpPr>
        <p:spPr>
          <a:xfrm>
            <a:off x="609600" y="742334"/>
            <a:ext cx="7924800" cy="533400"/>
          </a:xfrm>
          <a:prstGeom prst="rect">
            <a:avLst/>
          </a:prstGeom>
          <a:noFill/>
        </p:spPr>
        <p:txBody>
          <a:bodyPr/>
          <a:lst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a:lstStyle>
          <a:p>
            <a:r>
              <a:rPr lang="en-US" altLang="ja-JP" sz="3200" b="1" dirty="0">
                <a:ea typeface="ＭＳ Ｐゴシック" pitchFamily="50" charset="-128"/>
              </a:rPr>
              <a:t>Accomplishment for the Nov. meeting</a:t>
            </a:r>
            <a:endParaRPr lang="en-US" altLang="ja-JP" sz="3200" b="1" dirty="0">
              <a:ea typeface="ＭＳ Ｐゴシック" pitchFamily="34" charset="-128"/>
            </a:endParaRPr>
          </a:p>
        </p:txBody>
      </p:sp>
    </p:spTree>
    <p:extLst>
      <p:ext uri="{BB962C8B-B14F-4D97-AF65-F5344CB8AC3E}">
        <p14:creationId xmlns:p14="http://schemas.microsoft.com/office/powerpoint/2010/main" val="166093344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87</a:t>
            </a:fld>
            <a:endParaRPr lang="en-US" altLang="ko-KR" dirty="0"/>
          </a:p>
        </p:txBody>
      </p:sp>
      <p:sp>
        <p:nvSpPr>
          <p:cNvPr id="16387" name="Rectangle 2"/>
          <p:cNvSpPr>
            <a:spLocks noGrp="1" noChangeArrowheads="1"/>
          </p:cNvSpPr>
          <p:nvPr>
            <p:ph type="title"/>
          </p:nvPr>
        </p:nvSpPr>
        <p:spPr>
          <a:xfrm>
            <a:off x="685800" y="609600"/>
            <a:ext cx="7772400" cy="762000"/>
          </a:xfrm>
        </p:spPr>
        <p:txBody>
          <a:bodyPr/>
          <a:lstStyle/>
          <a:p>
            <a:r>
              <a:rPr lang="en-US" altLang="ko-KR" sz="3600" b="1" dirty="0">
                <a:ea typeface="굴림" charset="-127"/>
              </a:rPr>
              <a:t>Plans for Jan. Meeting</a:t>
            </a:r>
          </a:p>
        </p:txBody>
      </p:sp>
      <p:sp>
        <p:nvSpPr>
          <p:cNvPr id="11" name="TextBox 10"/>
          <p:cNvSpPr txBox="1"/>
          <p:nvPr/>
        </p:nvSpPr>
        <p:spPr>
          <a:xfrm>
            <a:off x="533400" y="1600200"/>
            <a:ext cx="8305800" cy="2677656"/>
          </a:xfrm>
          <a:prstGeom prst="rect">
            <a:avLst/>
          </a:prstGeom>
          <a:noFill/>
        </p:spPr>
        <p:txBody>
          <a:bodyPr wrap="square" rtlCol="0">
            <a:spAutoFit/>
          </a:bodyPr>
          <a:lstStyle/>
          <a:p>
            <a:pPr marL="395288" indent="-395288">
              <a:buFont typeface="Wingdings" pitchFamily="2" charset="2"/>
              <a:buChar char="§"/>
            </a:pPr>
            <a:r>
              <a:rPr lang="en-US" sz="2400" dirty="0"/>
              <a:t>Requesting 3 sessions</a:t>
            </a:r>
          </a:p>
          <a:p>
            <a:pPr marL="395288" indent="-395288">
              <a:buFont typeface="Wingdings" pitchFamily="2" charset="2"/>
              <a:buChar char="§"/>
            </a:pPr>
            <a:r>
              <a:rPr lang="en-US" sz="2400" dirty="0"/>
              <a:t>Generate and circulate a  “VAT Call for Applications       Presentation” paragraph</a:t>
            </a:r>
          </a:p>
          <a:p>
            <a:pPr marL="395288" indent="-395288">
              <a:buFont typeface="Wingdings" pitchFamily="2" charset="2"/>
              <a:buChar char="§"/>
            </a:pPr>
            <a:r>
              <a:rPr lang="en-US" sz="2400" dirty="0"/>
              <a:t>Invite interested parties: </a:t>
            </a:r>
            <a:r>
              <a:rPr lang="en-US" altLang="ko-KR" sz="2400" dirty="0"/>
              <a:t>Automotive companies, ADAS, Drone, Lighting sources and etc.</a:t>
            </a:r>
          </a:p>
          <a:p>
            <a:pPr marL="395288" indent="-395288">
              <a:buFont typeface="Wingdings" pitchFamily="2" charset="2"/>
              <a:buChar char="§"/>
            </a:pPr>
            <a:r>
              <a:rPr lang="en-US" altLang="ja-JP" sz="2400" dirty="0">
                <a:ea typeface="ＭＳ Ｐゴシック" pitchFamily="34" charset="-128"/>
              </a:rPr>
              <a:t>Call for some study items of VAT</a:t>
            </a:r>
          </a:p>
          <a:p>
            <a:pPr marL="395288" indent="-395288">
              <a:buFont typeface="Wingdings" pitchFamily="2" charset="2"/>
              <a:buChar char="§"/>
            </a:pPr>
            <a:endParaRPr lang="en-US" altLang="ja-JP" sz="2400" dirty="0">
              <a:ea typeface="ＭＳ Ｐゴシック" pitchFamily="34" charset="-128"/>
            </a:endParaRPr>
          </a:p>
        </p:txBody>
      </p:sp>
    </p:spTree>
    <p:extLst>
      <p:ext uri="{BB962C8B-B14F-4D97-AF65-F5344CB8AC3E}">
        <p14:creationId xmlns:p14="http://schemas.microsoft.com/office/powerpoint/2010/main" val="998353695"/>
      </p:ext>
    </p:extLst>
  </p:cSld>
  <p:clrMapOvr>
    <a:masterClrMapping/>
  </p:clrMapOvr>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TAG </a:t>
            </a:r>
            <a:r>
              <a:rPr lang="de-DE" dirty="0" err="1" smtClean="0"/>
              <a:t>THz</a:t>
            </a:r>
            <a:r>
              <a:rPr lang="de-DE" dirty="0" smtClean="0"/>
              <a:t> November 2018 </a:t>
            </a:r>
            <a:br>
              <a:rPr lang="de-DE" dirty="0" smtClean="0"/>
            </a:br>
            <a:r>
              <a:rPr lang="de-DE" dirty="0" err="1" smtClean="0"/>
              <a:t>Closing</a:t>
            </a:r>
            <a:r>
              <a:rPr lang="de-DE" dirty="0" smtClean="0"/>
              <a:t> Report</a:t>
            </a:r>
            <a:endParaRPr lang="de-DE" dirty="0"/>
          </a:p>
        </p:txBody>
      </p:sp>
      <p:sp>
        <p:nvSpPr>
          <p:cNvPr id="2" name="Datumsplatzhalter 1"/>
          <p:cNvSpPr>
            <a:spLocks noGrp="1"/>
          </p:cNvSpPr>
          <p:nvPr>
            <p:ph type="dt" sz="half" idx="10"/>
          </p:nvPr>
        </p:nvSpPr>
        <p:spPr/>
        <p:txBody>
          <a:bodyPr/>
          <a:lstStyle/>
          <a:p>
            <a:r>
              <a:rPr lang="en-US" dirty="0" smtClean="0"/>
              <a:t>November 2018</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88</a:t>
            </a:fld>
            <a:endParaRPr lang="en-US"/>
          </a:p>
        </p:txBody>
      </p:sp>
    </p:spTree>
    <p:extLst>
      <p:ext uri="{BB962C8B-B14F-4D97-AF65-F5344CB8AC3E}">
        <p14:creationId xmlns:p14="http://schemas.microsoft.com/office/powerpoint/2010/main" val="256900988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2 </a:t>
            </a:r>
            <a:r>
              <a:rPr lang="de-DE" sz="1800" dirty="0" err="1" smtClean="0"/>
              <a:t>meetings</a:t>
            </a:r>
            <a:r>
              <a:rPr lang="de-DE" sz="1800" dirty="0" smtClean="0"/>
              <a:t> on Mon AM1 </a:t>
            </a:r>
            <a:r>
              <a:rPr lang="de-DE" sz="1800" dirty="0" err="1" smtClean="0"/>
              <a:t>and</a:t>
            </a:r>
            <a:r>
              <a:rPr lang="de-DE" sz="1800" dirty="0" smtClean="0"/>
              <a:t> on </a:t>
            </a:r>
            <a:r>
              <a:rPr lang="de-DE" sz="1800" dirty="0" err="1" smtClean="0"/>
              <a:t>Wed</a:t>
            </a:r>
            <a:r>
              <a:rPr lang="de-DE" sz="1800" dirty="0" smtClean="0"/>
              <a:t> PM2</a:t>
            </a:r>
          </a:p>
          <a:p>
            <a:pPr lvl="1"/>
            <a:r>
              <a:rPr lang="de-DE" sz="1800" dirty="0" smtClean="0"/>
              <a:t>15 </a:t>
            </a:r>
            <a:r>
              <a:rPr lang="de-DE" sz="1800" dirty="0" err="1" smtClean="0"/>
              <a:t>participants</a:t>
            </a:r>
            <a:r>
              <a:rPr lang="de-DE" sz="1800" dirty="0" smtClean="0"/>
              <a:t> </a:t>
            </a:r>
          </a:p>
          <a:p>
            <a:r>
              <a:rPr lang="de-DE" sz="1800" dirty="0" smtClean="0"/>
              <a:t>Tutorial on </a:t>
            </a:r>
            <a:r>
              <a:rPr lang="de-DE" sz="1800" dirty="0" err="1" smtClean="0"/>
              <a:t>Monday</a:t>
            </a:r>
            <a:r>
              <a:rPr lang="de-DE" sz="1800" dirty="0" smtClean="0"/>
              <a:t> </a:t>
            </a:r>
            <a:r>
              <a:rPr lang="de-DE" sz="1800" dirty="0" err="1" smtClean="0"/>
              <a:t>evening</a:t>
            </a:r>
            <a:endParaRPr lang="de-DE" sz="1800" dirty="0" smtClean="0"/>
          </a:p>
          <a:p>
            <a:r>
              <a:rPr lang="de-DE" sz="1800" dirty="0" smtClean="0"/>
              <a:t>4 </a:t>
            </a:r>
            <a:r>
              <a:rPr lang="de-DE" sz="1800" dirty="0" err="1" smtClean="0"/>
              <a:t>contributions</a:t>
            </a:r>
            <a:r>
              <a:rPr lang="de-DE" sz="1800" dirty="0" smtClean="0"/>
              <a:t>:</a:t>
            </a:r>
            <a:endParaRPr lang="de-DE" sz="1800" dirty="0"/>
          </a:p>
          <a:p>
            <a:pPr lvl="1"/>
            <a:r>
              <a:rPr lang="en-US" sz="1600" b="1" u="sng" dirty="0" smtClean="0"/>
              <a:t>Contribution </a:t>
            </a:r>
            <a:r>
              <a:rPr lang="en-US" sz="1600" b="1" u="sng" dirty="0"/>
              <a:t>#1</a:t>
            </a:r>
            <a:r>
              <a:rPr lang="en-US" sz="1600" dirty="0"/>
              <a:t> (Rehearsal for the tutorial in Monday </a:t>
            </a:r>
            <a:r>
              <a:rPr lang="en-US" sz="1600" dirty="0" smtClean="0"/>
              <a:t>evening)</a:t>
            </a:r>
            <a:r>
              <a:rPr lang="de-DE" sz="1600" dirty="0"/>
              <a:t> </a:t>
            </a:r>
            <a:r>
              <a:rPr lang="en-US" sz="1600" dirty="0" smtClean="0"/>
              <a:t>Thomas </a:t>
            </a:r>
            <a:r>
              <a:rPr lang="en-US" sz="1600" dirty="0" err="1"/>
              <a:t>Kürner</a:t>
            </a:r>
            <a:r>
              <a:rPr lang="en-US" sz="1600" dirty="0"/>
              <a:t>, Akifumi Kasamatsu, Onur Sahin, and Carlos Castro, “Tutorial: THz Communications - An Overview and Options for IEEE 802 Standardization” (15-18 -0516r2) </a:t>
            </a:r>
            <a:endParaRPr lang="de-DE" sz="1600" dirty="0"/>
          </a:p>
          <a:p>
            <a:pPr lvl="1"/>
            <a:r>
              <a:rPr lang="en-US" sz="1600" b="1" u="sng" dirty="0" smtClean="0"/>
              <a:t>Contribution </a:t>
            </a:r>
            <a:r>
              <a:rPr lang="en-US" sz="1600" b="1" u="sng" dirty="0"/>
              <a:t>#</a:t>
            </a:r>
            <a:r>
              <a:rPr lang="en-US" sz="1600" b="1" u="sng" dirty="0" smtClean="0"/>
              <a:t>2</a:t>
            </a:r>
            <a:r>
              <a:rPr lang="de-DE" sz="1600" dirty="0"/>
              <a:t> </a:t>
            </a:r>
            <a:r>
              <a:rPr lang="en-US" sz="1600" dirty="0" smtClean="0"/>
              <a:t>Thomas </a:t>
            </a:r>
            <a:r>
              <a:rPr lang="en-US" sz="1600" dirty="0" err="1"/>
              <a:t>Kürner</a:t>
            </a:r>
            <a:r>
              <a:rPr lang="en-US" sz="1600" dirty="0"/>
              <a:t>, Tetsuya Kawanishi “Introduction to the Horizon 2020 EU-Japan Project </a:t>
            </a:r>
            <a:r>
              <a:rPr lang="en-US" sz="1600" dirty="0" err="1"/>
              <a:t>ThoR</a:t>
            </a:r>
            <a:r>
              <a:rPr lang="en-US" sz="1600" dirty="0"/>
              <a:t>” (15-18 -</a:t>
            </a:r>
            <a:r>
              <a:rPr lang="en-US" sz="1600" dirty="0" smtClean="0"/>
              <a:t>0518r2)</a:t>
            </a:r>
            <a:endParaRPr lang="de-DE" sz="1600" dirty="0"/>
          </a:p>
          <a:p>
            <a:pPr lvl="1"/>
            <a:r>
              <a:rPr lang="en-US" sz="1600" b="1" u="sng" dirty="0" smtClean="0"/>
              <a:t>Contribution </a:t>
            </a:r>
            <a:r>
              <a:rPr lang="en-US" sz="1600" b="1" u="sng" dirty="0"/>
              <a:t>#</a:t>
            </a:r>
            <a:r>
              <a:rPr lang="en-US" sz="1600" b="1" u="sng" dirty="0" smtClean="0"/>
              <a:t>3</a:t>
            </a:r>
            <a:r>
              <a:rPr lang="de-DE" sz="1600" dirty="0"/>
              <a:t> </a:t>
            </a:r>
            <a:r>
              <a:rPr lang="en-US" sz="1600" dirty="0" smtClean="0"/>
              <a:t>Tetsuya </a:t>
            </a:r>
            <a:r>
              <a:rPr lang="en-US" sz="1600" dirty="0"/>
              <a:t>Kawanishi “Impact of wind on link performance in fixed wireless services” (15-18 -0565) </a:t>
            </a:r>
            <a:endParaRPr lang="de-DE" sz="1600" dirty="0"/>
          </a:p>
          <a:p>
            <a:pPr lvl="1"/>
            <a:r>
              <a:rPr lang="en-US" sz="1600" b="1" u="sng" dirty="0" smtClean="0"/>
              <a:t>Contribution </a:t>
            </a:r>
            <a:r>
              <a:rPr lang="en-US" sz="1600" b="1" u="sng" dirty="0"/>
              <a:t>#</a:t>
            </a:r>
            <a:r>
              <a:rPr lang="en-US" sz="1600" b="1" u="sng" dirty="0" smtClean="0"/>
              <a:t>4</a:t>
            </a:r>
            <a:r>
              <a:rPr lang="de-DE" sz="1600" dirty="0"/>
              <a:t> </a:t>
            </a:r>
            <a:r>
              <a:rPr lang="en-US" sz="1600" dirty="0" smtClean="0"/>
              <a:t>Thomas </a:t>
            </a:r>
            <a:r>
              <a:rPr lang="en-US" sz="1600" dirty="0" err="1"/>
              <a:t>Kürner</a:t>
            </a:r>
            <a:r>
              <a:rPr lang="en-US" sz="1600" dirty="0"/>
              <a:t>, “300 GHz Channel Measurements in a Real Data Center - First Results” (15-18 -0519) </a:t>
            </a:r>
            <a:endParaRPr lang="de-DE" sz="1600" dirty="0"/>
          </a:p>
          <a:p>
            <a:pPr marL="457200">
              <a:spcAft>
                <a:spcPts val="0"/>
              </a:spcAft>
              <a:buNone/>
            </a:pPr>
            <a:endParaRPr lang="de-DE" sz="1800" dirty="0"/>
          </a:p>
        </p:txBody>
      </p:sp>
      <p:sp>
        <p:nvSpPr>
          <p:cNvPr id="2" name="Datumsplatzhalter 1"/>
          <p:cNvSpPr>
            <a:spLocks noGrp="1"/>
          </p:cNvSpPr>
          <p:nvPr>
            <p:ph type="dt" sz="half" idx="10"/>
          </p:nvPr>
        </p:nvSpPr>
        <p:spPr/>
        <p:txBody>
          <a:bodyPr/>
          <a:lstStyle/>
          <a:p>
            <a:r>
              <a:rPr lang="en-US" dirty="0" smtClean="0"/>
              <a:t>November 2018</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89</a:t>
            </a:fld>
            <a:endParaRPr lang="en-US"/>
          </a:p>
        </p:txBody>
      </p:sp>
    </p:spTree>
    <p:extLst>
      <p:ext uri="{BB962C8B-B14F-4D97-AF65-F5344CB8AC3E}">
        <p14:creationId xmlns:p14="http://schemas.microsoft.com/office/powerpoint/2010/main" val="31447696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November 2018 Closing Report</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November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9</a:t>
            </a:fld>
            <a:endParaRPr lang="en-US" altLang="en-US"/>
          </a:p>
        </p:txBody>
      </p:sp>
    </p:spTree>
    <p:extLst>
      <p:ext uri="{BB962C8B-B14F-4D97-AF65-F5344CB8AC3E}">
        <p14:creationId xmlns:p14="http://schemas.microsoft.com/office/powerpoint/2010/main" val="6357616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Next </a:t>
            </a:r>
            <a:r>
              <a:rPr lang="de-DE" dirty="0" err="1" smtClean="0"/>
              <a:t>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355600" lvl="1" indent="-266700">
              <a:spcAft>
                <a:spcPts val="0"/>
              </a:spcAft>
              <a:buFont typeface="Arial" pitchFamily="34" charset="0"/>
              <a:buChar char="•"/>
            </a:pPr>
            <a:r>
              <a:rPr lang="de-DE" sz="1800" dirty="0" smtClean="0">
                <a:ea typeface="Times New Roman"/>
              </a:rPr>
              <a:t>Next Meetings of </a:t>
            </a:r>
            <a:r>
              <a:rPr lang="de-DE" sz="1800" dirty="0" err="1" smtClean="0">
                <a:ea typeface="Times New Roman"/>
              </a:rPr>
              <a:t>the</a:t>
            </a:r>
            <a:r>
              <a:rPr lang="de-DE" sz="1800" dirty="0" smtClean="0">
                <a:ea typeface="Times New Roman"/>
              </a:rPr>
              <a:t> TAG </a:t>
            </a:r>
            <a:r>
              <a:rPr lang="de-DE" sz="1800" dirty="0" err="1" smtClean="0">
                <a:ea typeface="Times New Roman"/>
              </a:rPr>
              <a:t>THz</a:t>
            </a:r>
            <a:endParaRPr lang="de-DE" sz="1800" dirty="0" smtClean="0">
              <a:ea typeface="Times New Roman"/>
            </a:endParaRPr>
          </a:p>
          <a:p>
            <a:pPr marL="88900" lvl="1" indent="0">
              <a:spcAft>
                <a:spcPts val="0"/>
              </a:spcAft>
              <a:buNone/>
            </a:pPr>
            <a:endParaRPr lang="de-DE" sz="1800" dirty="0" smtClean="0">
              <a:ea typeface="Times New Roman"/>
            </a:endParaRPr>
          </a:p>
          <a:p>
            <a:pPr marL="698500" lvl="2" indent="-266700">
              <a:spcAft>
                <a:spcPts val="0"/>
              </a:spcAft>
              <a:buFont typeface="Arial" pitchFamily="34" charset="0"/>
              <a:buChar char="•"/>
            </a:pPr>
            <a:r>
              <a:rPr lang="de-DE" sz="1800" dirty="0" smtClean="0">
                <a:solidFill>
                  <a:srgbClr val="000000"/>
                </a:solidFill>
              </a:rPr>
              <a:t>March 2019 @ IEEE 802 </a:t>
            </a:r>
            <a:r>
              <a:rPr lang="de-DE" sz="1800" dirty="0" err="1" smtClean="0">
                <a:solidFill>
                  <a:srgbClr val="000000"/>
                </a:solidFill>
              </a:rPr>
              <a:t>Plenary</a:t>
            </a:r>
            <a:r>
              <a:rPr lang="de-DE" sz="1800" dirty="0" smtClean="0">
                <a:solidFill>
                  <a:srgbClr val="000000"/>
                </a:solidFill>
              </a:rPr>
              <a:t>, Vancouver, Canada</a:t>
            </a:r>
          </a:p>
          <a:p>
            <a:pPr marL="698500" lvl="2" indent="-266700">
              <a:spcAft>
                <a:spcPts val="0"/>
              </a:spcAft>
              <a:buFont typeface="Arial" pitchFamily="34" charset="0"/>
              <a:buChar char="•"/>
            </a:pPr>
            <a:r>
              <a:rPr lang="de-DE" sz="1800" dirty="0" err="1" smtClean="0">
                <a:solidFill>
                  <a:srgbClr val="000000"/>
                </a:solidFill>
              </a:rPr>
              <a:t>July</a:t>
            </a:r>
            <a:r>
              <a:rPr lang="de-DE" sz="1800" dirty="0" smtClean="0">
                <a:solidFill>
                  <a:srgbClr val="000000"/>
                </a:solidFill>
              </a:rPr>
              <a:t> 2019 @ IEEE 802 </a:t>
            </a:r>
            <a:r>
              <a:rPr lang="de-DE" sz="1800" dirty="0" err="1" smtClean="0">
                <a:solidFill>
                  <a:srgbClr val="000000"/>
                </a:solidFill>
              </a:rPr>
              <a:t>Plenary</a:t>
            </a:r>
            <a:r>
              <a:rPr lang="de-DE" sz="1800" dirty="0" smtClean="0">
                <a:solidFill>
                  <a:srgbClr val="000000"/>
                </a:solidFill>
              </a:rPr>
              <a:t>, Vienna, Austria</a:t>
            </a:r>
          </a:p>
          <a:p>
            <a:pPr marL="698500" lvl="2" indent="-266700">
              <a:spcAft>
                <a:spcPts val="0"/>
              </a:spcAft>
              <a:buNone/>
            </a:pPr>
            <a:endParaRPr lang="en-US" sz="1800" dirty="0" smtClean="0">
              <a:ea typeface="Times New Roman"/>
            </a:endParaRPr>
          </a:p>
          <a:p>
            <a:pPr lvl="1">
              <a:spcAft>
                <a:spcPts val="0"/>
              </a:spcAft>
              <a:buNone/>
            </a:pPr>
            <a:endParaRPr lang="de-DE" sz="1800" dirty="0" smtClean="0">
              <a:latin typeface="Times New Roman"/>
              <a:ea typeface="Times New Roman"/>
            </a:endParaRPr>
          </a:p>
          <a:p>
            <a:pPr marL="371475" lvl="1" indent="-171450">
              <a:buNone/>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November 2018</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90</a:t>
            </a:fld>
            <a:endParaRPr lang="en-US"/>
          </a:p>
        </p:txBody>
      </p:sp>
    </p:spTree>
    <p:extLst>
      <p:ext uri="{BB962C8B-B14F-4D97-AF65-F5344CB8AC3E}">
        <p14:creationId xmlns:p14="http://schemas.microsoft.com/office/powerpoint/2010/main" val="2711697119"/>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xfrm>
            <a:off x="685800" y="2286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33794" name="Footer Placeholder 2"/>
          <p:cNvSpPr>
            <a:spLocks noGrp="1"/>
          </p:cNvSpPr>
          <p:nvPr>
            <p:ph type="ftr" sz="quarter" idx="11"/>
          </p:nvPr>
        </p:nvSpPr>
        <p:spPr>
          <a:xfrm>
            <a:off x="5486400" y="6475413"/>
            <a:ext cx="3124200"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91</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91</a:t>
            </a:fld>
            <a:endParaRPr lang="en-US"/>
          </a:p>
        </p:txBody>
      </p:sp>
      <p:sp>
        <p:nvSpPr>
          <p:cNvPr id="33797" name="Rectangle 2"/>
          <p:cNvSpPr>
            <a:spLocks noGrp="1" noChangeArrowheads="1"/>
          </p:cNvSpPr>
          <p:nvPr>
            <p:ph type="title" idx="4294967295"/>
          </p:nvPr>
        </p:nvSpPr>
        <p:spPr>
          <a:xfrm>
            <a:off x="685800" y="685800"/>
            <a:ext cx="7772400" cy="1066800"/>
          </a:xfrm>
        </p:spPr>
        <p:txBody>
          <a:bodyPr/>
          <a:lstStyle/>
          <a:p>
            <a:r>
              <a:rPr lang="en-US" dirty="0" err="1">
                <a:latin typeface="Times New Roman" charset="0"/>
                <a:ea typeface="ＭＳ Ｐゴシック" charset="0"/>
                <a:cs typeface="ＭＳ Ｐゴシック" charset="0"/>
              </a:rPr>
              <a:t>SCmaintenance</a:t>
            </a:r>
            <a:r>
              <a:rPr lang="en-US" dirty="0">
                <a:latin typeface="Times New Roman" charset="0"/>
                <a:ea typeface="ＭＳ Ｐゴシック" charset="0"/>
                <a:cs typeface="ＭＳ Ｐゴシック" charset="0"/>
              </a:rPr>
              <a:t>/</a:t>
            </a:r>
            <a:r>
              <a:rPr lang="en-US" dirty="0" err="1">
                <a:latin typeface="Times New Roman" charset="0"/>
                <a:ea typeface="ＭＳ Ｐゴシック" charset="0"/>
                <a:cs typeface="ＭＳ Ｐゴシック" charset="0"/>
              </a:rPr>
              <a:t>SCwng</a:t>
            </a:r>
            <a:r>
              <a:rPr lang="en-US" dirty="0">
                <a:latin typeface="Times New Roman" charset="0"/>
                <a:ea typeface="ＭＳ Ｐゴシック" charset="0"/>
                <a:cs typeface="ＭＳ Ｐゴシック" charset="0"/>
              </a:rPr>
              <a:t> Officer</a:t>
            </a: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Patrick 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Secretary	</a:t>
            </a:r>
          </a:p>
        </p:txBody>
      </p:sp>
    </p:spTree>
    <p:extLst>
      <p:ext uri="{BB962C8B-B14F-4D97-AF65-F5344CB8AC3E}">
        <p14:creationId xmlns:p14="http://schemas.microsoft.com/office/powerpoint/2010/main" val="5848391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xfrm>
            <a:off x="685800" y="2286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34818" name="Footer Placeholder 2"/>
          <p:cNvSpPr>
            <a:spLocks noGrp="1"/>
          </p:cNvSpPr>
          <p:nvPr>
            <p:ph type="ftr" sz="quarter" idx="11"/>
          </p:nvPr>
        </p:nvSpPr>
        <p:spPr>
          <a:xfrm>
            <a:off x="5486400" y="6475413"/>
            <a:ext cx="3124200"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92</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92</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extLst>
      <p:ext uri="{BB962C8B-B14F-4D97-AF65-F5344CB8AC3E}">
        <p14:creationId xmlns:p14="http://schemas.microsoft.com/office/powerpoint/2010/main" val="1215683795"/>
      </p:ext>
    </p:extLst>
  </p:cSld>
  <p:clrMapOvr>
    <a:masterClrMapping/>
  </p:clrMapOvr>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xfrm>
            <a:off x="685800" y="2286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1506" name="Footer Placeholder 2"/>
          <p:cNvSpPr>
            <a:spLocks noGrp="1"/>
          </p:cNvSpPr>
          <p:nvPr>
            <p:ph type="ftr" sz="quarter" idx="11"/>
          </p:nvPr>
        </p:nvSpPr>
        <p:spPr>
          <a:xfrm>
            <a:off x="5486400" y="6475413"/>
            <a:ext cx="3124200"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93</a:t>
            </a:fld>
            <a:endParaRPr lang="en-US"/>
          </a:p>
        </p:txBody>
      </p:sp>
      <p:sp>
        <p:nvSpPr>
          <p:cNvPr id="21509" name="Rectangle 2"/>
          <p:cNvSpPr>
            <a:spLocks noGrp="1" noChangeArrowheads="1"/>
          </p:cNvSpPr>
          <p:nvPr>
            <p:ph type="title" idx="4294967295"/>
          </p:nvPr>
        </p:nvSpPr>
        <p:spPr>
          <a:xfrm>
            <a:off x="458788" y="228600"/>
            <a:ext cx="7772400" cy="762000"/>
          </a:xfrm>
        </p:spPr>
        <p:txBody>
          <a:bodyPr/>
          <a:lstStyle/>
          <a:p>
            <a:r>
              <a:rPr lang="en-US" b="1" dirty="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50950"/>
            <a:ext cx="8534400" cy="518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pPr>
            <a:r>
              <a:rPr lang="en-US" sz="3200" b="1" dirty="0"/>
              <a:t> SC Maintenance   		</a:t>
            </a:r>
            <a:r>
              <a:rPr lang="en-US" sz="2400" b="1" dirty="0"/>
              <a:t>Wednesday 12 Nov, AM1 </a:t>
            </a:r>
          </a:p>
          <a:p>
            <a:pPr marL="800100" lvl="1" indent="-342900">
              <a:buClr>
                <a:srgbClr val="FF0000"/>
              </a:buClr>
              <a:buFont typeface="Wingdings" charset="2"/>
              <a:buChar char="q"/>
            </a:pPr>
            <a:r>
              <a:rPr lang="en-US" sz="2000" b="1" dirty="0"/>
              <a:t>Discuss requested changes with Existing Standards</a:t>
            </a:r>
          </a:p>
          <a:p>
            <a:pPr marL="800100" lvl="1" indent="-342900">
              <a:buClr>
                <a:srgbClr val="FF0000"/>
              </a:buClr>
              <a:buFont typeface="Wingdings" charset="2"/>
              <a:buChar char="q"/>
            </a:pPr>
            <a:r>
              <a:rPr lang="en-US" sz="2000" b="1" dirty="0"/>
              <a:t>Discuss requested changes with Operations Manual (OM)</a:t>
            </a:r>
          </a:p>
          <a:p>
            <a:pPr marL="1257300" lvl="2" indent="-342900">
              <a:buClr>
                <a:srgbClr val="FF0000"/>
              </a:buClr>
              <a:buFont typeface="Wingdings" charset="2"/>
              <a:buChar char="q"/>
            </a:pPr>
            <a:r>
              <a:rPr lang="en-US" sz="2000" b="1" dirty="0"/>
              <a:t>Addition of Tech Advisory Group (TAG)</a:t>
            </a:r>
          </a:p>
          <a:p>
            <a:pPr marL="1257300" lvl="2" indent="-342900">
              <a:buClr>
                <a:srgbClr val="FF0000"/>
              </a:buClr>
              <a:buFont typeface="Wingdings" charset="2"/>
              <a:buChar char="q"/>
            </a:pPr>
            <a:r>
              <a:rPr lang="en-US" sz="2000" b="1" dirty="0"/>
              <a:t>Addition of Process for changing OM</a:t>
            </a:r>
          </a:p>
          <a:p>
            <a:pPr marL="1257300" lvl="2" indent="-342900">
              <a:buClr>
                <a:srgbClr val="FF0000"/>
              </a:buClr>
              <a:buFont typeface="Wingdings" charset="2"/>
              <a:buChar char="q"/>
            </a:pPr>
            <a:r>
              <a:rPr lang="en-US" sz="2000" b="1" dirty="0"/>
              <a:t>802.15 ANA registration of alternate cryptographic algorithms</a:t>
            </a:r>
          </a:p>
          <a:p>
            <a:pPr marL="0" lvl="1">
              <a:buClr>
                <a:srgbClr val="FF0000"/>
              </a:buClr>
              <a:buFont typeface="Wingdings" charset="2"/>
              <a:buChar char="q"/>
              <a:tabLst>
                <a:tab pos="4568825" algn="l"/>
              </a:tabLst>
            </a:pPr>
            <a:r>
              <a:rPr lang="en-US" sz="3200" b="1" dirty="0"/>
              <a:t> SC WNG	</a:t>
            </a:r>
            <a:r>
              <a:rPr lang="en-US" sz="2400" b="1" dirty="0"/>
              <a:t>Wednesday 12 Nov, AM2</a:t>
            </a:r>
          </a:p>
          <a:p>
            <a:pPr marL="1316038" lvl="1" indent="-398463">
              <a:buClr>
                <a:srgbClr val="FF0000"/>
              </a:buClr>
              <a:buFont typeface="Wingdings" charset="2"/>
              <a:buChar char="q"/>
              <a:tabLst>
                <a:tab pos="5091113" algn="l"/>
              </a:tabLst>
            </a:pPr>
            <a:r>
              <a:rPr lang="en-US" sz="2000" b="1" dirty="0"/>
              <a:t>15-18-0579-00 Dynamic MAC address assignment to 802.15 end-stations by Antonio de la Oliva </a:t>
            </a:r>
          </a:p>
          <a:p>
            <a:pPr marL="1316038" lvl="1" indent="-398463">
              <a:buClr>
                <a:srgbClr val="FF0000"/>
              </a:buClr>
              <a:buFont typeface="Wingdings" charset="2"/>
              <a:buChar char="q"/>
              <a:tabLst>
                <a:tab pos="5091113" algn="l"/>
              </a:tabLst>
            </a:pPr>
            <a:r>
              <a:rPr lang="en-US" sz="2000" b="1" dirty="0"/>
              <a:t>11-18-1920-00-0wng-proxy-nd-discovery-in-802-11 by P </a:t>
            </a:r>
            <a:r>
              <a:rPr lang="en-US" sz="2000" b="1" dirty="0" err="1"/>
              <a:t>Thubert</a:t>
            </a:r>
            <a:endParaRPr lang="en-US" sz="2000" b="1" dirty="0"/>
          </a:p>
          <a:p>
            <a:pPr marL="1316038" lvl="1" indent="-398463">
              <a:buClr>
                <a:srgbClr val="FF0000"/>
              </a:buClr>
              <a:buFont typeface="Wingdings" charset="2"/>
              <a:buChar char="q"/>
              <a:tabLst>
                <a:tab pos="5091113" algn="l"/>
              </a:tabLst>
            </a:pPr>
            <a:r>
              <a:rPr lang="en-US" sz="2000" b="1" dirty="0"/>
              <a:t>15-18-0566-00 by D Sturek</a:t>
            </a:r>
          </a:p>
          <a:p>
            <a:pPr marL="457200" indent="-457200" eaLnBrk="0" fontAlgn="b" hangingPunct="0">
              <a:buClr>
                <a:srgbClr val="FF0000"/>
              </a:buClr>
              <a:buFont typeface="Wingdings" charset="0"/>
              <a:buChar char="q"/>
              <a:tabLst>
                <a:tab pos="5197475" algn="l"/>
              </a:tabLst>
            </a:pPr>
            <a:r>
              <a:rPr lang="en-US" sz="3200" b="1" dirty="0"/>
              <a:t>SC IETF 	</a:t>
            </a:r>
          </a:p>
          <a:p>
            <a:pPr marL="914400" lvl="1" indent="-457200" eaLnBrk="0" fontAlgn="b" hangingPunct="0">
              <a:buClr>
                <a:srgbClr val="FF0000"/>
              </a:buClr>
              <a:buFont typeface="Wingdings" charset="0"/>
              <a:buChar char="q"/>
              <a:tabLst>
                <a:tab pos="5197475" algn="l"/>
              </a:tabLst>
            </a:pPr>
            <a:r>
              <a:rPr lang="en-US" sz="2400" b="1" dirty="0"/>
              <a:t>Monday 12 Nov, PM2</a:t>
            </a:r>
          </a:p>
          <a:p>
            <a:pPr marL="1257300" lvl="2" indent="-342900">
              <a:buClr>
                <a:srgbClr val="FF0000"/>
              </a:buClr>
              <a:buFont typeface="Wingdings" charset="2"/>
              <a:buChar char="q"/>
            </a:pPr>
            <a:r>
              <a:rPr lang="en-US" sz="2000" b="1" dirty="0"/>
              <a:t>IETF-103 Accomplishments: 6tisch, core, 6lo, roll, suit, </a:t>
            </a:r>
            <a:r>
              <a:rPr lang="en-US" sz="2000" b="1" dirty="0" err="1"/>
              <a:t>lp</a:t>
            </a:r>
            <a:r>
              <a:rPr lang="en-US" sz="2000" b="1" dirty="0"/>
              <a:t>-wan</a:t>
            </a:r>
          </a:p>
          <a:p>
            <a:pPr marL="914400" lvl="1" indent="-457200" eaLnBrk="0" fontAlgn="b" hangingPunct="0">
              <a:buClr>
                <a:srgbClr val="FF0000"/>
              </a:buClr>
              <a:buFont typeface="Wingdings" charset="0"/>
              <a:buChar char="q"/>
              <a:tabLst>
                <a:tab pos="5197475" algn="l"/>
              </a:tabLst>
            </a:pPr>
            <a:r>
              <a:rPr lang="en-US" sz="2400" b="1" dirty="0"/>
              <a:t>Thursday 15 Nov, AM1 </a:t>
            </a:r>
          </a:p>
          <a:p>
            <a:pPr marL="1257300" lvl="2" indent="-342900">
              <a:buClr>
                <a:srgbClr val="FF0000"/>
              </a:buClr>
              <a:buFont typeface="Wingdings" charset="2"/>
              <a:buChar char="q"/>
            </a:pPr>
            <a:r>
              <a:rPr lang="en-US" sz="2000" b="1" dirty="0"/>
              <a:t>Static Context Header Compression (SCHC) applied to 802.15.4</a:t>
            </a:r>
          </a:p>
        </p:txBody>
      </p:sp>
    </p:spTree>
    <p:extLst>
      <p:ext uri="{BB962C8B-B14F-4D97-AF65-F5344CB8AC3E}">
        <p14:creationId xmlns:p14="http://schemas.microsoft.com/office/powerpoint/2010/main" val="357026630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xfrm>
            <a:off x="685800" y="2286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1506" name="Footer Placeholder 2"/>
          <p:cNvSpPr>
            <a:spLocks noGrp="1"/>
          </p:cNvSpPr>
          <p:nvPr>
            <p:ph type="ftr" sz="quarter" idx="11"/>
          </p:nvPr>
        </p:nvSpPr>
        <p:spPr>
          <a:xfrm>
            <a:off x="5486400" y="6475413"/>
            <a:ext cx="3124200"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94</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444500"/>
            <a:ext cx="92964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a:t>Discussion on any issues with published standards?</a:t>
            </a:r>
          </a:p>
        </p:txBody>
      </p:sp>
    </p:spTree>
    <p:extLst>
      <p:ext uri="{BB962C8B-B14F-4D97-AF65-F5344CB8AC3E}">
        <p14:creationId xmlns:p14="http://schemas.microsoft.com/office/powerpoint/2010/main" val="12244264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xfrm>
            <a:off x="685800" y="2286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1506" name="Footer Placeholder 2"/>
          <p:cNvSpPr>
            <a:spLocks noGrp="1"/>
          </p:cNvSpPr>
          <p:nvPr>
            <p:ph type="ftr" sz="quarter" idx="11"/>
          </p:nvPr>
        </p:nvSpPr>
        <p:spPr>
          <a:xfrm>
            <a:off x="5486400" y="6475413"/>
            <a:ext cx="3124200"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95</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219200"/>
            <a:ext cx="8305800" cy="2532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a:t>Discussion on any issues with the Operations Manual (15-10-0235-20</a:t>
            </a:r>
            <a:r>
              <a:rPr lang="en-US" sz="2800" dirty="0"/>
              <a:t>)</a:t>
            </a:r>
          </a:p>
          <a:p>
            <a:pPr marL="1257300" lvl="2" indent="-342900">
              <a:buClr>
                <a:srgbClr val="FF0000"/>
              </a:buClr>
              <a:buFont typeface="Wingdings" charset="2"/>
              <a:buChar char="q"/>
            </a:pPr>
            <a:r>
              <a:rPr lang="en-US" sz="2000" dirty="0"/>
              <a:t>Discussion on adding a new type of group, i.e. a technical advisory group (TAG) to the OM</a:t>
            </a:r>
          </a:p>
          <a:p>
            <a:pPr marL="1257300" lvl="2" indent="-342900">
              <a:buClr>
                <a:srgbClr val="FF0000"/>
              </a:buClr>
              <a:buFont typeface="Wingdings" charset="2"/>
              <a:buChar char="q"/>
            </a:pPr>
            <a:r>
              <a:rPr lang="en-US" sz="2000" dirty="0"/>
              <a:t>discussion the topic of 802.15 ANA registration of alternate cryptographic algorithms</a:t>
            </a:r>
          </a:p>
          <a:p>
            <a:pPr marL="1257300" lvl="2" indent="-342900">
              <a:buClr>
                <a:srgbClr val="FF0000"/>
              </a:buClr>
              <a:buFont typeface="Wingdings" charset="2"/>
              <a:buChar char="q"/>
            </a:pPr>
            <a:endParaRPr lang="en-US" sz="2000" dirty="0"/>
          </a:p>
        </p:txBody>
      </p:sp>
    </p:spTree>
    <p:extLst>
      <p:ext uri="{BB962C8B-B14F-4D97-AF65-F5344CB8AC3E}">
        <p14:creationId xmlns:p14="http://schemas.microsoft.com/office/powerpoint/2010/main" val="33702923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904"/>
            <a:ext cx="7772400" cy="1066800"/>
          </a:xfrm>
        </p:spPr>
        <p:txBody>
          <a:bodyPr/>
          <a:lstStyle/>
          <a:p>
            <a:r>
              <a:rPr lang="en-US" b="1" dirty="0"/>
              <a:t>SC IETF</a:t>
            </a:r>
          </a:p>
        </p:txBody>
      </p:sp>
      <p:sp>
        <p:nvSpPr>
          <p:cNvPr id="3" name="Content Placeholder 2"/>
          <p:cNvSpPr>
            <a:spLocks noGrp="1"/>
          </p:cNvSpPr>
          <p:nvPr>
            <p:ph idx="1"/>
          </p:nvPr>
        </p:nvSpPr>
        <p:spPr>
          <a:xfrm>
            <a:off x="152400" y="1077704"/>
            <a:ext cx="8763000" cy="4267200"/>
          </a:xfrm>
        </p:spPr>
        <p:txBody>
          <a:bodyPr/>
          <a:lstStyle/>
          <a:p>
            <a:pPr>
              <a:buClr>
                <a:srgbClr val="FF0000"/>
              </a:buClr>
              <a:buFont typeface="Wingdings" charset="2"/>
              <a:buChar char="q"/>
            </a:pPr>
            <a:r>
              <a:rPr lang="en-US" sz="2800" dirty="0"/>
              <a:t>IETF 103 topics and results for constrained WGs</a:t>
            </a:r>
          </a:p>
          <a:p>
            <a:pPr>
              <a:buClr>
                <a:srgbClr val="FF0000"/>
              </a:buClr>
              <a:buFont typeface="Wingdings" charset="2"/>
              <a:buChar char="q"/>
            </a:pPr>
            <a:r>
              <a:rPr lang="en-US" sz="2800" dirty="0"/>
              <a:t>Status Updates</a:t>
            </a:r>
          </a:p>
          <a:p>
            <a:pPr marL="857250" indent="-457200">
              <a:buFont typeface="Wingdings" pitchFamily="2" charset="2"/>
              <a:buChar char="ü"/>
            </a:pPr>
            <a:r>
              <a:rPr lang="en-US" sz="2600" dirty="0"/>
              <a:t>6tisch</a:t>
            </a:r>
          </a:p>
          <a:p>
            <a:pPr marL="742950"/>
            <a:r>
              <a:rPr lang="en-US" sz="2600" dirty="0"/>
              <a:t>core</a:t>
            </a:r>
          </a:p>
          <a:p>
            <a:pPr marL="857250" indent="-457200">
              <a:buFont typeface="Wingdings" pitchFamily="2" charset="2"/>
              <a:buChar char="ü"/>
            </a:pPr>
            <a:r>
              <a:rPr lang="en-US" sz="2600" dirty="0"/>
              <a:t>6lo</a:t>
            </a:r>
          </a:p>
          <a:p>
            <a:pPr marL="742950"/>
            <a:r>
              <a:rPr lang="en-US" sz="2600" dirty="0"/>
              <a:t>roll</a:t>
            </a:r>
          </a:p>
          <a:p>
            <a:pPr marL="742950"/>
            <a:r>
              <a:rPr lang="en-US" sz="2600" dirty="0"/>
              <a:t>suit</a:t>
            </a:r>
          </a:p>
          <a:p>
            <a:pPr marL="857250" indent="-457200">
              <a:buFont typeface="Wingdings" pitchFamily="2" charset="2"/>
              <a:buChar char="ü"/>
            </a:pPr>
            <a:r>
              <a:rPr lang="en-US" sz="2600" dirty="0"/>
              <a:t>lp-wan </a:t>
            </a:r>
          </a:p>
        </p:txBody>
      </p:sp>
      <p:sp>
        <p:nvSpPr>
          <p:cNvPr id="4" name="Date Placeholder 3"/>
          <p:cNvSpPr>
            <a:spLocks noGrp="1"/>
          </p:cNvSpPr>
          <p:nvPr>
            <p:ph type="dt" sz="half" idx="10"/>
          </p:nvPr>
        </p:nvSpPr>
        <p:spPr/>
        <p:txBody>
          <a:bodyPr/>
          <a:lstStyle/>
          <a:p>
            <a:pPr>
              <a:defRPr/>
            </a:pPr>
            <a:r>
              <a:rPr lang="en-US"/>
              <a:t>&lt;Nov 2018&gt;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96</a:t>
            </a:fld>
            <a:endParaRPr lang="en-US"/>
          </a:p>
        </p:txBody>
      </p:sp>
    </p:spTree>
    <p:extLst>
      <p:ext uri="{BB962C8B-B14F-4D97-AF65-F5344CB8AC3E}">
        <p14:creationId xmlns:p14="http://schemas.microsoft.com/office/powerpoint/2010/main" val="1629449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7772400" cy="1066800"/>
          </a:xfrm>
        </p:spPr>
        <p:txBody>
          <a:bodyPr/>
          <a:lstStyle/>
          <a:p>
            <a:r>
              <a:rPr lang="en-US" dirty="0"/>
              <a:t>SC IETG 6tisch</a:t>
            </a:r>
          </a:p>
        </p:txBody>
      </p:sp>
      <p:sp>
        <p:nvSpPr>
          <p:cNvPr id="3" name="Content Placeholder 2"/>
          <p:cNvSpPr>
            <a:spLocks noGrp="1"/>
          </p:cNvSpPr>
          <p:nvPr>
            <p:ph idx="1"/>
          </p:nvPr>
        </p:nvSpPr>
        <p:spPr>
          <a:xfrm>
            <a:off x="0" y="723107"/>
            <a:ext cx="9067800" cy="5601493"/>
          </a:xfrm>
        </p:spPr>
        <p:txBody>
          <a:bodyPr/>
          <a:lstStyle/>
          <a:p>
            <a:r>
              <a:rPr lang="en-US" sz="1400" dirty="0"/>
              <a:t>`draft-ietf-6tisch-architecture` is almost ready. Pascal pushed -16 before the meeting. Pascal will merge `draft-ietf-6tisch-terminology` into `draft-ietf-6tisch-architecture` and publish -17. WGLC will be called and authors of the key 6TiSCH draft will be asked to review. </a:t>
            </a:r>
          </a:p>
          <a:p>
            <a:pPr>
              <a:buFont typeface="Arial" panose="020B0604020202020204" pitchFamily="34" charset="0"/>
              <a:buChar char="•"/>
            </a:pPr>
            <a:r>
              <a:rPr lang="en-US" sz="1400" dirty="0"/>
              <a:t>`rfc8480` was published. * `draft-ietf-6tisch-msf` was covered through 3 presentations: an intro and two "lessons learnt" presentations by 2 implementors (one by simulation using the 6TiSCH simulator, one by experimentation using </a:t>
            </a:r>
            <a:r>
              <a:rPr lang="en-US" sz="1400" dirty="0" err="1"/>
              <a:t>OpenWSN</a:t>
            </a:r>
            <a:r>
              <a:rPr lang="en-US" sz="1400" dirty="0"/>
              <a:t>). Performance is very good and matches the expectations, some lessons learnt already captured in Appendix E of `draft-ietf-6tisch-msf`. Authors will update the document based on these lessons learnt and ensure with implementors that all lessons learnt have been captured. </a:t>
            </a:r>
          </a:p>
          <a:p>
            <a:pPr>
              <a:buFont typeface="Arial" panose="020B0604020202020204" pitchFamily="34" charset="0"/>
              <a:buChar char="•"/>
            </a:pPr>
            <a:r>
              <a:rPr lang="en-US" sz="1400" dirty="0"/>
              <a:t>`draft-ietf-6tisch-minimal-security` is almost ready. It received 7 reviews during the last WGLC, all of which have been integrated, and which reviewers approve. Two final changes are still needed. Editor will discuss those on the ML, integrate them into a new version of the draft if consensus. Chairs will then open a 1-week WGLC only on those changes. </a:t>
            </a:r>
          </a:p>
          <a:p>
            <a:pPr>
              <a:buFont typeface="Arial" panose="020B0604020202020204" pitchFamily="34" charset="0"/>
              <a:buChar char="•"/>
            </a:pPr>
            <a:r>
              <a:rPr lang="en-US" sz="1400" dirty="0"/>
              <a:t>`draft-tiloca-6tisch-robust-scheduling` is new out-of-charter work which proposes a "cell shuffling" solution to prevent a selective jamming attack. The presentation was well received, the author are asked to provide more arguments about the importance of such attack. </a:t>
            </a:r>
          </a:p>
          <a:p>
            <a:pPr>
              <a:buFont typeface="Arial" panose="020B0604020202020204" pitchFamily="34" charset="0"/>
              <a:buChar char="•"/>
            </a:pPr>
            <a:r>
              <a:rPr lang="en-US" sz="1400" dirty="0"/>
              <a:t>The first side meeting was bar </a:t>
            </a:r>
            <a:r>
              <a:rPr lang="en-US" sz="1400" dirty="0" err="1"/>
              <a:t>BoF</a:t>
            </a:r>
            <a:r>
              <a:rPr lang="en-US" sz="1400" dirty="0"/>
              <a:t> "Predictable and Available Wireless", organized by Pascal </a:t>
            </a:r>
            <a:r>
              <a:rPr lang="en-US" sz="1400" dirty="0" err="1"/>
              <a:t>Thubert</a:t>
            </a:r>
            <a:r>
              <a:rPr lang="en-US" sz="1400" dirty="0"/>
              <a:t>, in which we discusses the opportunity to apply 6TiSCH to other physical layers, in particular 802.11 </a:t>
            </a:r>
            <a:r>
              <a:rPr lang="en-US" sz="1400" dirty="0" err="1"/>
              <a:t>WiFi</a:t>
            </a:r>
            <a:r>
              <a:rPr lang="en-US" sz="1400" dirty="0"/>
              <a:t>. Discussions are continuing on a new mailing list https://</a:t>
            </a:r>
            <a:r>
              <a:rPr lang="en-US" sz="1400" dirty="0" err="1"/>
              <a:t>www.ietf.org</a:t>
            </a:r>
            <a:r>
              <a:rPr lang="en-US" sz="1400" dirty="0"/>
              <a:t>/mailman/</a:t>
            </a:r>
            <a:r>
              <a:rPr lang="en-US" sz="1400" dirty="0" err="1"/>
              <a:t>listinfo</a:t>
            </a:r>
            <a:r>
              <a:rPr lang="en-US" sz="1400" dirty="0"/>
              <a:t>/paw. </a:t>
            </a:r>
          </a:p>
          <a:p>
            <a:pPr>
              <a:buFont typeface="Arial" panose="020B0604020202020204" pitchFamily="34" charset="0"/>
              <a:buChar char="•"/>
            </a:pPr>
            <a:r>
              <a:rPr lang="en-US" sz="1400" dirty="0"/>
              <a:t>The second side meeting was called to discuss EDHOC (draft-</a:t>
            </a:r>
            <a:r>
              <a:rPr lang="en-US" sz="1400" dirty="0" err="1"/>
              <a:t>selander</a:t>
            </a:r>
            <a:r>
              <a:rPr lang="en-US" sz="1400" dirty="0"/>
              <a:t>-ace-</a:t>
            </a:r>
            <a:r>
              <a:rPr lang="en-US" sz="1400" dirty="0" err="1"/>
              <a:t>cose</a:t>
            </a:r>
            <a:r>
              <a:rPr lang="en-US" sz="1400" dirty="0"/>
              <a:t>-</a:t>
            </a:r>
            <a:r>
              <a:rPr lang="en-US" sz="1400" dirty="0" err="1"/>
              <a:t>ecdhe</a:t>
            </a:r>
            <a:r>
              <a:rPr lang="en-US" sz="1400" dirty="0"/>
              <a:t>) and was attended by Jim Schaad (ace co-chair), Roman </a:t>
            </a:r>
            <a:r>
              <a:rPr lang="en-US" sz="1400" dirty="0" err="1"/>
              <a:t>Danyliw</a:t>
            </a:r>
            <a:r>
              <a:rPr lang="en-US" sz="1400" dirty="0"/>
              <a:t> (ace and </a:t>
            </a:r>
            <a:r>
              <a:rPr lang="en-US" sz="1400" dirty="0" err="1"/>
              <a:t>secdispatch</a:t>
            </a:r>
            <a:r>
              <a:rPr lang="en-US" sz="1400" dirty="0"/>
              <a:t> co-chair), Goran </a:t>
            </a:r>
            <a:r>
              <a:rPr lang="en-US" sz="1400" dirty="0" err="1"/>
              <a:t>Selander</a:t>
            </a:r>
            <a:r>
              <a:rPr lang="en-US" sz="1400" dirty="0"/>
              <a:t>, Francesca </a:t>
            </a:r>
            <a:r>
              <a:rPr lang="en-US" sz="1400" dirty="0" err="1"/>
              <a:t>Palombini</a:t>
            </a:r>
            <a:r>
              <a:rPr lang="en-US" sz="1400" dirty="0"/>
              <a:t> (EDHOC authors), Malisa </a:t>
            </a:r>
            <a:r>
              <a:rPr lang="en-US" sz="1400" dirty="0" err="1"/>
              <a:t>Vucinic</a:t>
            </a:r>
            <a:r>
              <a:rPr lang="en-US" sz="1400" dirty="0"/>
              <a:t> (6TiSCH security), Pascal </a:t>
            </a:r>
            <a:r>
              <a:rPr lang="en-US" sz="1400" dirty="0" err="1"/>
              <a:t>Thubert</a:t>
            </a:r>
            <a:r>
              <a:rPr lang="en-US" sz="1400" dirty="0"/>
              <a:t> and Thomas </a:t>
            </a:r>
            <a:r>
              <a:rPr lang="en-US" sz="1400" dirty="0" err="1"/>
              <a:t>Watteyne</a:t>
            </a:r>
            <a:r>
              <a:rPr lang="en-US" sz="1400" dirty="0"/>
              <a:t> (6TiSCH co-chairs). It was agreed that draft-</a:t>
            </a:r>
            <a:r>
              <a:rPr lang="en-US" sz="1400" dirty="0" err="1"/>
              <a:t>selander</a:t>
            </a:r>
            <a:r>
              <a:rPr lang="en-US" sz="1400" dirty="0"/>
              <a:t>-ace-</a:t>
            </a:r>
            <a:r>
              <a:rPr lang="en-US" sz="1400" dirty="0" err="1"/>
              <a:t>cose</a:t>
            </a:r>
            <a:r>
              <a:rPr lang="en-US" sz="1400" dirty="0"/>
              <a:t>-</a:t>
            </a:r>
            <a:r>
              <a:rPr lang="en-US" sz="1400" dirty="0" err="1"/>
              <a:t>ecdhe</a:t>
            </a:r>
            <a:r>
              <a:rPr lang="en-US" sz="1400" dirty="0"/>
              <a:t> would go through the </a:t>
            </a:r>
            <a:r>
              <a:rPr lang="en-US" sz="1400" dirty="0" err="1"/>
              <a:t>secdispatch</a:t>
            </a:r>
            <a:r>
              <a:rPr lang="en-US" sz="1400" dirty="0"/>
              <a:t> process to find the right home for it. The 6TiSCH WG agreed to produce a requirements document in end-of-year, and present that to a </a:t>
            </a:r>
            <a:r>
              <a:rPr lang="en-US" sz="1400" dirty="0" err="1"/>
              <a:t>secdispatch</a:t>
            </a:r>
            <a:r>
              <a:rPr lang="en-US" sz="1400" dirty="0"/>
              <a:t> interim meeting which will be held in January 2019.</a:t>
            </a:r>
            <a:endParaRPr lang="en-US" sz="1400" i="1" dirty="0">
              <a:solidFill>
                <a:srgbClr val="000090"/>
              </a:solidFill>
            </a:endParaRPr>
          </a:p>
        </p:txBody>
      </p:sp>
      <p:sp>
        <p:nvSpPr>
          <p:cNvPr id="4" name="Date Placeholder 3"/>
          <p:cNvSpPr>
            <a:spLocks noGrp="1"/>
          </p:cNvSpPr>
          <p:nvPr>
            <p:ph type="dt" sz="half" idx="10"/>
          </p:nvPr>
        </p:nvSpPr>
        <p:spPr/>
        <p:txBody>
          <a:bodyPr/>
          <a:lstStyle/>
          <a:p>
            <a:pPr>
              <a:defRPr/>
            </a:pPr>
            <a:r>
              <a:rPr lang="en-US"/>
              <a:t>&lt;Nov 2018&gt;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97</a:t>
            </a:fld>
            <a:endParaRPr lang="en-US"/>
          </a:p>
        </p:txBody>
      </p:sp>
    </p:spTree>
    <p:extLst>
      <p:ext uri="{BB962C8B-B14F-4D97-AF65-F5344CB8AC3E}">
        <p14:creationId xmlns:p14="http://schemas.microsoft.com/office/powerpoint/2010/main" val="26928595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7772400" cy="1066800"/>
          </a:xfrm>
        </p:spPr>
        <p:txBody>
          <a:bodyPr/>
          <a:lstStyle/>
          <a:p>
            <a:r>
              <a:rPr lang="en-US" dirty="0"/>
              <a:t>SC IETF 6lo</a:t>
            </a:r>
          </a:p>
        </p:txBody>
      </p:sp>
      <p:sp>
        <p:nvSpPr>
          <p:cNvPr id="3" name="Content Placeholder 2"/>
          <p:cNvSpPr>
            <a:spLocks noGrp="1"/>
          </p:cNvSpPr>
          <p:nvPr>
            <p:ph idx="1"/>
          </p:nvPr>
        </p:nvSpPr>
        <p:spPr>
          <a:xfrm>
            <a:off x="9646" y="1287523"/>
            <a:ext cx="9067800" cy="3365500"/>
          </a:xfrm>
        </p:spPr>
        <p:txBody>
          <a:bodyPr/>
          <a:lstStyle/>
          <a:p>
            <a:r>
              <a:rPr lang="en-US" sz="1400" dirty="0"/>
              <a:t>Both co-chairs, </a:t>
            </a:r>
            <a:r>
              <a:rPr lang="en-US" sz="1400" dirty="0" err="1"/>
              <a:t>Samita</a:t>
            </a:r>
            <a:r>
              <a:rPr lang="en-US" sz="1400" dirty="0"/>
              <a:t> and Gabriel, have announced they are stepping down. Suresh is looking for replacements, so now's the time to volunteer.</a:t>
            </a:r>
          </a:p>
          <a:p>
            <a:r>
              <a:rPr lang="en-US" sz="1400" dirty="0"/>
              <a:t>draft-ietf-6lo-rfc6775-update is in AUTH 48. draft-ietf-6lo-nfc in AD review stage and comments addressed. draft-ietf-6lo-deadline-time addressed comments from AD review, Suresh to initiate IETF LC soon.</a:t>
            </a:r>
          </a:p>
          <a:p>
            <a:r>
              <a:rPr lang="en-US" sz="1400" dirty="0"/>
              <a:t>Reviewed latest comments and changes on several documents now preparing for or at WG LC: -draft-ietf-6lo-backbone-router -draft-ietf-6lo-ap-nd (will be subject to early security directorate review) -draft-ietf-6lo-use-cases</a:t>
            </a:r>
          </a:p>
          <a:p>
            <a:r>
              <a:rPr lang="en-US" sz="1400" dirty="0"/>
              <a:t>One document ready for call for adoption: draft-hou-6lo-plc-05</a:t>
            </a:r>
          </a:p>
          <a:p>
            <a:r>
              <a:rPr lang="en-US" sz="1400" dirty="0"/>
              <a:t>Reviewed implementation experience on two drafts: draft-ietf-6lo-blemesh-02 (now ready for WG LC) and Fragment Forwarding performance. </a:t>
            </a:r>
            <a:endParaRPr lang="en-US" sz="1400" i="1" dirty="0">
              <a:solidFill>
                <a:srgbClr val="000090"/>
              </a:solidFill>
            </a:endParaRPr>
          </a:p>
        </p:txBody>
      </p:sp>
      <p:sp>
        <p:nvSpPr>
          <p:cNvPr id="4" name="Date Placeholder 3"/>
          <p:cNvSpPr>
            <a:spLocks noGrp="1"/>
          </p:cNvSpPr>
          <p:nvPr>
            <p:ph type="dt" sz="half" idx="10"/>
          </p:nvPr>
        </p:nvSpPr>
        <p:spPr/>
        <p:txBody>
          <a:bodyPr/>
          <a:lstStyle/>
          <a:p>
            <a:pPr>
              <a:defRPr/>
            </a:pPr>
            <a:r>
              <a:rPr lang="en-US"/>
              <a:t>&lt;Nov 2018&gt;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98</a:t>
            </a:fld>
            <a:endParaRPr lang="en-US"/>
          </a:p>
        </p:txBody>
      </p:sp>
    </p:spTree>
    <p:extLst>
      <p:ext uri="{BB962C8B-B14F-4D97-AF65-F5344CB8AC3E}">
        <p14:creationId xmlns:p14="http://schemas.microsoft.com/office/powerpoint/2010/main" val="24962176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7772400" cy="1066800"/>
          </a:xfrm>
        </p:spPr>
        <p:txBody>
          <a:bodyPr/>
          <a:lstStyle/>
          <a:p>
            <a:r>
              <a:rPr lang="en-US" dirty="0"/>
              <a:t>SC IETF LP-WAN</a:t>
            </a:r>
          </a:p>
        </p:txBody>
      </p:sp>
      <p:sp>
        <p:nvSpPr>
          <p:cNvPr id="3" name="Content Placeholder 2"/>
          <p:cNvSpPr>
            <a:spLocks noGrp="1"/>
          </p:cNvSpPr>
          <p:nvPr>
            <p:ph idx="1"/>
          </p:nvPr>
        </p:nvSpPr>
        <p:spPr>
          <a:xfrm>
            <a:off x="0" y="674055"/>
            <a:ext cx="9067800" cy="5650545"/>
          </a:xfrm>
        </p:spPr>
        <p:txBody>
          <a:bodyPr/>
          <a:lstStyle/>
          <a:p>
            <a:r>
              <a:rPr lang="en-US" sz="1300" dirty="0"/>
              <a:t>The LPWAN Working Group met on Tuesday, November 6, 2018 for 2 hours and followed its agenda as scheduled with no particular issue. In general, the main points of discussions were SCHC-over-FOO and the WGLC-3 with a focus on the SCHC fragmentation.</a:t>
            </a:r>
          </a:p>
          <a:p>
            <a:r>
              <a:rPr lang="en-US" sz="1300" dirty="0"/>
              <a:t>Chairs opened the session with a status of the WG. </a:t>
            </a:r>
          </a:p>
          <a:p>
            <a:r>
              <a:rPr lang="en-US" sz="1300" dirty="0"/>
              <a:t>Dominique Barthel presented the work at the hackathon, with the ease to introduce SCHC to newcomers. Linux-based SCHC implementation is planned for future hackathons.</a:t>
            </a:r>
          </a:p>
          <a:p>
            <a:r>
              <a:rPr lang="en-US" sz="1300" dirty="0"/>
              <a:t>SCHC IP/UDP editor Dominique Barthel presented the fragmentation rework in  draft-ietf-lpwan-ipv6-static-context-hc with Ack-on-Error mode. The very active work done in the past months was summarized and the process of starting a new WGLC to confirm the changes on the fragmentation operation changes was decided. Discussions on the concept of profile, and the need for a profile data model were </a:t>
            </a:r>
            <a:r>
              <a:rPr lang="en-US" sz="1300" dirty="0" err="1"/>
              <a:t>evoqued</a:t>
            </a:r>
            <a:r>
              <a:rPr lang="en-US" sz="1300" dirty="0"/>
              <a:t> as gating factor to complete the technology specific drafts.</a:t>
            </a:r>
          </a:p>
          <a:p>
            <a:r>
              <a:rPr lang="en-US" sz="1300" dirty="0"/>
              <a:t>Technology-specific drafts were then presented. </a:t>
            </a:r>
          </a:p>
          <a:p>
            <a:r>
              <a:rPr lang="en-US" sz="1300" dirty="0" err="1"/>
              <a:t>Sigfox</a:t>
            </a:r>
            <a:r>
              <a:rPr lang="en-US" sz="1300" dirty="0"/>
              <a:t>: Juan Carlos Zuniga presented the SCHC-over-</a:t>
            </a:r>
            <a:r>
              <a:rPr lang="en-US" sz="1300" dirty="0" err="1"/>
              <a:t>Sigfox</a:t>
            </a:r>
            <a:r>
              <a:rPr lang="en-US" sz="1300" dirty="0"/>
              <a:t> draft ( draft-</a:t>
            </a:r>
            <a:r>
              <a:rPr lang="en-US" sz="1300" dirty="0" err="1"/>
              <a:t>zuniga</a:t>
            </a:r>
            <a:r>
              <a:rPr lang="en-US" sz="1300" dirty="0"/>
              <a:t>-</a:t>
            </a:r>
            <a:r>
              <a:rPr lang="en-US" sz="1300" dirty="0" err="1"/>
              <a:t>lpwan</a:t>
            </a:r>
            <a:r>
              <a:rPr lang="en-US" sz="1300" dirty="0"/>
              <a:t>-</a:t>
            </a:r>
            <a:r>
              <a:rPr lang="en-US" sz="1300" dirty="0" err="1"/>
              <a:t>schc</a:t>
            </a:r>
            <a:r>
              <a:rPr lang="en-US" sz="1300" dirty="0"/>
              <a:t>-over-</a:t>
            </a:r>
            <a:r>
              <a:rPr lang="en-US" sz="1300" dirty="0" err="1"/>
              <a:t>sigfox</a:t>
            </a:r>
            <a:r>
              <a:rPr lang="en-US" sz="1300" dirty="0"/>
              <a:t> ). Updates on the parametrization for </a:t>
            </a:r>
            <a:r>
              <a:rPr lang="en-US" sz="1300" dirty="0" err="1"/>
              <a:t>Sigfox</a:t>
            </a:r>
            <a:r>
              <a:rPr lang="en-US" sz="1300" dirty="0"/>
              <a:t> technology was given. </a:t>
            </a:r>
          </a:p>
          <a:p>
            <a:r>
              <a:rPr lang="en-US" sz="1300" dirty="0" err="1"/>
              <a:t>LoRaWAN</a:t>
            </a:r>
            <a:r>
              <a:rPr lang="en-US" sz="1300" dirty="0"/>
              <a:t>: </a:t>
            </a:r>
            <a:r>
              <a:rPr lang="en-US" sz="1300" dirty="0" err="1"/>
              <a:t>Ivaylo</a:t>
            </a:r>
            <a:r>
              <a:rPr lang="en-US" sz="1300" dirty="0"/>
              <a:t> Petrov presented the SCHC-over-</a:t>
            </a:r>
            <a:r>
              <a:rPr lang="en-US" sz="1300" dirty="0" err="1"/>
              <a:t>LoRaWAN</a:t>
            </a:r>
            <a:r>
              <a:rPr lang="en-US" sz="1300" dirty="0"/>
              <a:t> draft ( draft-petrov-lpwan-ipv6-schc-over-lorawan). </a:t>
            </a:r>
          </a:p>
          <a:p>
            <a:r>
              <a:rPr lang="en-US" sz="1300" dirty="0"/>
              <a:t>Charlie Perkins presented the newly submitted SCHC-over-802.15.4. He introduced the new LPWAN effort at IEEE 802.15.4 called 802.15.4w and a personal submission draft (draft-authors-lpwan-schc-802154). Suresh indicated that since this was not identified as an original 4 technologies, there is a need for information similar to that found in RFC 8376 (was draft-</a:t>
            </a:r>
            <a:r>
              <a:rPr lang="en-US" sz="1300" dirty="0" err="1"/>
              <a:t>ietf</a:t>
            </a:r>
            <a:r>
              <a:rPr lang="en-US" sz="1300" dirty="0"/>
              <a:t>-</a:t>
            </a:r>
            <a:r>
              <a:rPr lang="en-US" sz="1300" dirty="0" err="1"/>
              <a:t>lpwan</a:t>
            </a:r>
            <a:r>
              <a:rPr lang="en-US" sz="1300" dirty="0"/>
              <a:t>-overview) before we can work in that technology. The group appeared keen to add it to charter, to be discussed in the group </a:t>
            </a:r>
            <a:r>
              <a:rPr lang="en-US" sz="1300" dirty="0" err="1"/>
              <a:t>rechartering</a:t>
            </a:r>
            <a:r>
              <a:rPr lang="en-US" sz="1300" dirty="0"/>
              <a:t> process.</a:t>
            </a:r>
          </a:p>
          <a:p>
            <a:r>
              <a:rPr lang="en-US" sz="1300" dirty="0"/>
              <a:t>Then the group discussed </a:t>
            </a:r>
            <a:r>
              <a:rPr lang="en-US" sz="1300" dirty="0" err="1"/>
              <a:t>rechartering</a:t>
            </a:r>
            <a:r>
              <a:rPr lang="en-US" sz="1300" dirty="0"/>
              <a:t>. The same items as in IETF 102 were discussed (OAM, </a:t>
            </a:r>
            <a:r>
              <a:rPr lang="en-US" sz="1300" dirty="0" err="1"/>
              <a:t>reshufflng</a:t>
            </a:r>
            <a:r>
              <a:rPr lang="en-US" sz="1300" dirty="0"/>
              <a:t> of existing sub items). Additionally, IPv4 was mentioned but the group and Suresh indicated that the need for it and the required changes to SCHC ad to be documented to start with.</a:t>
            </a:r>
          </a:p>
          <a:p>
            <a:r>
              <a:rPr lang="en-US" sz="1300" dirty="0"/>
              <a:t>Finally Alexander provided an early view of how the profile data model could be structured. The hope is that authors will take the pen and start publishing about it even before we </a:t>
            </a:r>
            <a:r>
              <a:rPr lang="en-US" sz="1300" dirty="0" err="1"/>
              <a:t>recharter</a:t>
            </a:r>
            <a:r>
              <a:rPr lang="en-US" sz="1300" dirty="0"/>
              <a:t> for it.</a:t>
            </a:r>
          </a:p>
          <a:p>
            <a:r>
              <a:rPr lang="en-US" sz="1300" dirty="0"/>
              <a:t>The group completed within due time.</a:t>
            </a:r>
          </a:p>
          <a:p>
            <a:pPr marL="0" indent="0">
              <a:buNone/>
            </a:pPr>
            <a:endParaRPr lang="en-US" sz="1400" i="1" dirty="0">
              <a:solidFill>
                <a:srgbClr val="000090"/>
              </a:solidFill>
            </a:endParaRPr>
          </a:p>
        </p:txBody>
      </p:sp>
      <p:sp>
        <p:nvSpPr>
          <p:cNvPr id="4" name="Date Placeholder 3"/>
          <p:cNvSpPr>
            <a:spLocks noGrp="1"/>
          </p:cNvSpPr>
          <p:nvPr>
            <p:ph type="dt" sz="half" idx="10"/>
          </p:nvPr>
        </p:nvSpPr>
        <p:spPr/>
        <p:txBody>
          <a:bodyPr/>
          <a:lstStyle/>
          <a:p>
            <a:pPr>
              <a:defRPr/>
            </a:pPr>
            <a:r>
              <a:rPr lang="en-US"/>
              <a:t>&lt;Nov 2018&gt;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99</a:t>
            </a:fld>
            <a:endParaRPr lang="en-US"/>
          </a:p>
        </p:txBody>
      </p:sp>
    </p:spTree>
    <p:extLst>
      <p:ext uri="{BB962C8B-B14F-4D97-AF65-F5344CB8AC3E}">
        <p14:creationId xmlns:p14="http://schemas.microsoft.com/office/powerpoint/2010/main" val="35013703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99"/>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D:\MYDOCU~1\IEEEP8~1.15\TEMPLATE\IEEE-8~1.POT</Template>
  <TotalTime>39286</TotalTime>
  <Words>7345</Words>
  <Application>Microsoft Office PowerPoint</Application>
  <PresentationFormat>On-screen Show (4:3)</PresentationFormat>
  <Paragraphs>1497</Paragraphs>
  <Slides>103</Slides>
  <Notes>48</Notes>
  <HiddenSlides>14</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103</vt:i4>
      </vt:variant>
    </vt:vector>
  </HeadingPairs>
  <TitlesOfParts>
    <vt:vector size="105" baseType="lpstr">
      <vt:lpstr>IEEE-802_15</vt:lpstr>
      <vt:lpstr>Document</vt:lpstr>
      <vt:lpstr>117th Session of meetings of the IEEE 802.15 Working Group for Wireless Specialty Networks</vt:lpstr>
      <vt:lpstr>PowerPoint Presentation</vt:lpstr>
      <vt:lpstr>Bangkok Session Objectives November 11-16, 2018</vt:lpstr>
      <vt:lpstr>Bangkok Session Objectives November 11-16, 2018</vt:lpstr>
      <vt:lpstr>Bangkok Session Objectives November 11-16, 2018</vt:lpstr>
      <vt:lpstr>Bangkok Session Objectives November 11-16, 2018</vt:lpstr>
      <vt:lpstr>Bangkok Session Objectives November 11-16, 2018</vt:lpstr>
      <vt:lpstr>PowerPoint Presentation</vt:lpstr>
      <vt:lpstr>TG 802.15.4w LPWA November 2018 Closing Report</vt:lpstr>
      <vt:lpstr>Main Agenda Items for the Week</vt:lpstr>
      <vt:lpstr>Meeting Achievements</vt:lpstr>
      <vt:lpstr>Next Steps</vt:lpstr>
      <vt:lpstr>Telephone Conferences</vt:lpstr>
      <vt:lpstr>TG4w Draft Schedule</vt:lpstr>
      <vt:lpstr>Meeting Minutes</vt:lpstr>
      <vt:lpstr>Thank You for Your Interest!</vt:lpstr>
      <vt:lpstr>TG-FANE Closing Report</vt:lpstr>
      <vt:lpstr>PowerPoint Presentation</vt:lpstr>
      <vt:lpstr>PowerPoint Presentation</vt:lpstr>
      <vt:lpstr>IEEE 802.15.4y SECN Closing report</vt:lpstr>
      <vt:lpstr>PowerPoint Presentation</vt:lpstr>
      <vt:lpstr>PowerPoint Presentation</vt:lpstr>
      <vt:lpstr>PowerPoint Presentation</vt:lpstr>
      <vt:lpstr>PowerPoint Presentation</vt:lpstr>
      <vt:lpstr>IEEE 802.15.4z EiR Closing report</vt:lpstr>
      <vt:lpstr>PowerPoint Presentation</vt:lpstr>
      <vt:lpstr>Additional Presentations</vt:lpstr>
      <vt:lpstr>Additional Presentations</vt:lpstr>
      <vt:lpstr>Additional Presentations</vt:lpstr>
      <vt:lpstr>Accomplishments</vt:lpstr>
      <vt:lpstr>PowerPoint Presentation</vt:lpstr>
      <vt:lpstr>PowerPoint Presentation</vt:lpstr>
      <vt:lpstr>802.15.4MD Opening and Closing Report Opening and Closing 2018 November Plenary</vt:lpstr>
      <vt:lpstr>15.4md Sessions this Week</vt:lpstr>
      <vt:lpstr>Agenda </vt:lpstr>
      <vt:lpstr>Agenda </vt:lpstr>
      <vt:lpstr>Closing Report </vt:lpstr>
      <vt:lpstr>Closing Report </vt:lpstr>
      <vt:lpstr>PowerPoint Presentation</vt:lpstr>
      <vt:lpstr>PowerPoint Presentation</vt:lpstr>
      <vt:lpstr>Proposed Timeline</vt:lpstr>
      <vt:lpstr>Proposed Timeline</vt:lpstr>
      <vt:lpstr>Achievements by TG15.7m  in Bangkok and Future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TG10a (RMA) Officers</vt:lpstr>
      <vt:lpstr>Goal of TG10a</vt:lpstr>
      <vt:lpstr>TG10a Meeting Agenda/Goals</vt:lpstr>
      <vt:lpstr>WG Vote for BRC for P802-15-10a drafts </vt:lpstr>
      <vt:lpstr>BRC formation for a Sponsor Ballot</vt:lpstr>
      <vt:lpstr>Schedule</vt:lpstr>
      <vt:lpstr>Schedule, continued</vt:lpstr>
      <vt:lpstr>BRC Conference Call Schedule</vt:lpstr>
      <vt:lpstr>Meeting Accomplishments</vt:lpstr>
      <vt:lpstr>TG12 Officers</vt:lpstr>
      <vt:lpstr>TG12 Meeting Agenda/Goals</vt:lpstr>
      <vt:lpstr>TG 12 Status Update</vt:lpstr>
      <vt:lpstr>Hello World Exercise</vt:lpstr>
      <vt:lpstr>Future Efforts</vt:lpstr>
      <vt:lpstr>Meeting Accomplishments </vt:lpstr>
      <vt:lpstr>Schedule</vt:lpstr>
      <vt:lpstr>IEEE 802.15 TG13  Multi-Gbit/s Optical Wireless Communication  November 2018 Closing Report</vt:lpstr>
      <vt:lpstr>PowerPoint Presentation</vt:lpstr>
      <vt:lpstr>PowerPoint Presentation</vt:lpstr>
      <vt:lpstr>PowerPoint Presentation</vt:lpstr>
      <vt:lpstr>To-do list in TG13</vt:lpstr>
      <vt:lpstr>Plan for finalization of TG13 Spec</vt:lpstr>
      <vt:lpstr>PowerPoint Presentation</vt:lpstr>
      <vt:lpstr>PowerPoint Presentation</vt:lpstr>
      <vt:lpstr>PowerPoint Presentation</vt:lpstr>
      <vt:lpstr>PowerPoint Presentation</vt:lpstr>
      <vt:lpstr>PowerPoint Presentation</vt:lpstr>
      <vt:lpstr>IEEE 802.15 IG DEP   Closing Report  Bangkok, Thailand November 15th, 2018  Ryuji Kohno(YNU/CWC-Nippon)</vt:lpstr>
      <vt:lpstr>Meeting Objectives</vt:lpstr>
      <vt:lpstr>IG DEP schedule for the week</vt:lpstr>
      <vt:lpstr>Meeting Accomplishments</vt:lpstr>
      <vt:lpstr>Contributions</vt:lpstr>
      <vt:lpstr>PowerPoint Presentation</vt:lpstr>
      <vt:lpstr>PowerPoint Presentation</vt:lpstr>
      <vt:lpstr>Objective of Meeting</vt:lpstr>
      <vt:lpstr>PowerPoint Presentation</vt:lpstr>
      <vt:lpstr>Plans for Jan. Meeting</vt:lpstr>
      <vt:lpstr>TAG THz November 2018  Closing Report</vt:lpstr>
      <vt:lpstr>Meetings/Contributions</vt:lpstr>
      <vt:lpstr>Next meetings</vt:lpstr>
      <vt:lpstr>SCmaintenance/SCwng Officer</vt:lpstr>
      <vt:lpstr>Chair’s Role</vt:lpstr>
      <vt:lpstr>SC Meeting Goals</vt:lpstr>
      <vt:lpstr>SC Maintenance</vt:lpstr>
      <vt:lpstr>SC Maintenance</vt:lpstr>
      <vt:lpstr>SC IETF</vt:lpstr>
      <vt:lpstr>SC IETG 6tisch</vt:lpstr>
      <vt:lpstr>SC IETF 6lo</vt:lpstr>
      <vt:lpstr>SC IETF LP-WAN</vt:lpstr>
      <vt:lpstr>PowerPoint Presentation</vt:lpstr>
      <vt:lpstr>SC Accomplishments</vt:lpstr>
      <vt:lpstr>SC Motions</vt:lpstr>
      <vt:lpstr>Upcoming Sessions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WG-Report-to-the-802-Plenary-Mar05</dc:title>
  <dc:subject>IEEE 802.15 &lt;subject&gt;</dc:subject>
  <dc:creator>Robert F. Heile</dc:creator>
  <cp:lastModifiedBy>bheile</cp:lastModifiedBy>
  <cp:revision>728</cp:revision>
  <cp:lastPrinted>2000-07-07T01:25:49Z</cp:lastPrinted>
  <dcterms:created xsi:type="dcterms:W3CDTF">1999-06-22T06:24:01Z</dcterms:created>
  <dcterms:modified xsi:type="dcterms:W3CDTF">2018-11-27T22:48:42Z</dcterms:modified>
</cp:coreProperties>
</file>