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302" r:id="rId3"/>
    <p:sldId id="307" r:id="rId4"/>
    <p:sldId id="321" r:id="rId5"/>
    <p:sldId id="320" r:id="rId6"/>
    <p:sldId id="317" r:id="rId7"/>
    <p:sldId id="322" r:id="rId8"/>
    <p:sldId id="313" r:id="rId9"/>
    <p:sldId id="314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676" autoAdjust="0"/>
  </p:normalViewPr>
  <p:slideViewPr>
    <p:cSldViewPr>
      <p:cViewPr varScale="1">
        <p:scale>
          <a:sx n="88" d="100"/>
          <a:sy n="88" d="100"/>
        </p:scale>
        <p:origin x="-30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76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05200" y="171450"/>
            <a:ext cx="26654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20750">
              <a:defRPr sz="14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802.15-01/468r0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1450"/>
            <a:ext cx="228441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20750">
              <a:defRPr sz="14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2001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14800" y="8850313"/>
            <a:ext cx="21336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20750">
              <a:defRPr sz="10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Robert F. Heile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67000" y="8850313"/>
            <a:ext cx="13716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20750">
              <a:defRPr sz="1000"/>
            </a:lvl1pPr>
          </a:lstStyle>
          <a:p>
            <a:pPr>
              <a:defRPr/>
            </a:pPr>
            <a:r>
              <a:rPr lang="en-US"/>
              <a:t>Page </a:t>
            </a:r>
            <a:fld id="{D5CB87EC-05DA-49A1-AD33-2683CE9254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5800" y="3810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85800" y="8850313"/>
            <a:ext cx="703263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defTabSz="920750">
              <a:defRPr/>
            </a:pPr>
            <a:r>
              <a:rPr lang="en-US" sz="1200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5800" y="8839200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3792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29000" y="93663"/>
            <a:ext cx="27844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20750">
              <a:defRPr sz="14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802.15-01/468r0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3663"/>
            <a:ext cx="27082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20750">
              <a:defRPr sz="14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2001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0563"/>
            <a:ext cx="4559300" cy="34178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/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26" tIns="45430" rIns="92426" bIns="45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30625" y="8853488"/>
            <a:ext cx="248285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0850" lvl="4" algn="r" defTabSz="920750">
              <a:defRPr sz="1200">
                <a:latin typeface="Times New Roman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Robert F. Heile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01950" y="8853488"/>
            <a:ext cx="7921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2075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F2982AE-4AC0-4827-9429-EE34FEB861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15963" y="8853488"/>
            <a:ext cx="7032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defTabSz="901700">
              <a:defRPr/>
            </a:pPr>
            <a:r>
              <a:rPr lang="en-US" sz="1200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15963" y="8851900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41350" y="292100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6282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doc.: IEEE 802.15-01/468r0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November 2001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085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0805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6525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2245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7965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>
              <a:defRPr/>
            </a:pPr>
            <a:r>
              <a:rPr lang="en-US" sz="1200"/>
              <a:t>Robert F. Heile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20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20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20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20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20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Page </a:t>
            </a:r>
            <a:fld id="{EE0C0662-F9B9-478B-8A57-20DF80B6F5C6}" type="slidenum">
              <a:rPr lang="en-US" sz="1200" smtClean="0"/>
              <a:pPr>
                <a:defRPr/>
              </a:pPr>
              <a:t>1</a:t>
            </a:fld>
            <a:endParaRPr lang="en-US" sz="1200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Wi-SUN Alliance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69BD7D-1DCB-4C55-B36B-7043228FA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410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Wi-SUN Alliance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FEA75F-DDDB-4807-BB22-CFC3AF708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52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Wi-SUN Alliance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4888F65-30C7-45E4-ADB2-373BA617E4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428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Wi-SUN Alliance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51FCF5-DCE1-4BE7-BAC9-5817EB43EA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1294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Wi-SUN Alliance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C34FE32-2179-4AE6-B159-97E60C6EF7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973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Wi-SUN Alliance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F26D4D-007A-4A26-8C44-99A858FCE8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26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Wi-SUN Alliance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315034-26CC-4EA7-867D-A1F37D173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468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Wi-SUN Alliance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9D4E047-4CF0-4231-ACDB-977B50BB4E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422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Wi-SUN Alliance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FB14D6-79FE-4386-8F9D-635E31575E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473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Wi-SUN Alliance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D831EE-E1D4-4342-A1DB-C47C4AE14B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213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Wi-SUN Alliance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C2B8106-88DD-4C4A-A317-11679D01BA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518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Wi-SUN Alliance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648EC5E-7993-4F45-B829-BA842556D3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378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Wi-SUN Alliance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D84AEE-76A1-4B43-A7D3-D5C2BA303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130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81000"/>
            <a:ext cx="160020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Robert F. Heile, Wi-SUN Alliance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B0E774AB-328E-4169-BDA4-F9A4CFC1E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267200" y="393700"/>
            <a:ext cx="41910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/>
          <a:p>
            <a:pPr lvl="4" algn="r">
              <a:defRPr/>
            </a:pPr>
            <a:r>
              <a:rPr lang="en-US" sz="1400" b="1" dirty="0">
                <a:latin typeface="Times New Roman" charset="0"/>
                <a:ea typeface="ＭＳ Ｐゴシック" charset="0"/>
              </a:rPr>
              <a:t>doc.: IEEE </a:t>
            </a:r>
            <a:r>
              <a:rPr lang="en-US" sz="1400" b="1" dirty="0" smtClean="0">
                <a:latin typeface="Times New Roman" charset="0"/>
                <a:ea typeface="ＭＳ Ｐゴシック" charset="0"/>
              </a:rPr>
              <a:t>802.15-18-0612-00</a:t>
            </a:r>
            <a:endParaRPr lang="en-US" sz="1400" b="1" dirty="0">
              <a:latin typeface="Times New Roman" charset="0"/>
              <a:ea typeface="ＭＳ Ｐゴシック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1200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5" TargetMode="Externa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2018</a:t>
            </a:r>
            <a:endParaRPr lang="en-US" sz="140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Robert F. Heile, Wi-SUN Alliance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Slide </a:t>
            </a:r>
            <a:fld id="{627F407B-0F5B-4356-A289-7C03657D6C5A}" type="slidenum">
              <a:rPr lang="en-US" sz="1200" smtClean="0"/>
              <a:pPr>
                <a:defRPr/>
              </a:pPr>
              <a:t>1</a:t>
            </a:fld>
            <a:endParaRPr lang="en-US" sz="1200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667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117th </a:t>
            </a:r>
            <a:r>
              <a:rPr lang="en-US" dirty="0"/>
              <a:t>Session of meetings of the IEEE 802.15 Working Group for Wireless </a:t>
            </a:r>
            <a:r>
              <a:rPr lang="en-US" dirty="0" smtClean="0"/>
              <a:t>Specialty Networks</a:t>
            </a:r>
            <a:endParaRPr lang="en-US" dirty="0"/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2813" y="3886200"/>
            <a:ext cx="7467600" cy="2286000"/>
          </a:xfrm>
        </p:spPr>
        <p:txBody>
          <a:bodyPr/>
          <a:lstStyle/>
          <a:p>
            <a:pPr>
              <a:lnSpc>
                <a:spcPct val="70000"/>
              </a:lnSpc>
              <a:defRPr/>
            </a:pPr>
            <a:endParaRPr lang="en-US" sz="2400" b="1" dirty="0" smtClean="0">
              <a:latin typeface="Times New Roman" charset="0"/>
            </a:endParaRPr>
          </a:p>
          <a:p>
            <a:pPr>
              <a:lnSpc>
                <a:spcPct val="70000"/>
              </a:lnSpc>
              <a:defRPr/>
            </a:pPr>
            <a:r>
              <a:rPr lang="en-US" sz="3600" b="1" dirty="0" smtClean="0">
                <a:latin typeface="Times New Roman" charset="0"/>
              </a:rPr>
              <a:t>Opening Report</a:t>
            </a:r>
          </a:p>
          <a:p>
            <a:pPr>
              <a:lnSpc>
                <a:spcPct val="70000"/>
              </a:lnSpc>
              <a:defRPr/>
            </a:pPr>
            <a:endParaRPr lang="en-US" sz="2400" b="1" dirty="0">
              <a:latin typeface="Times New Roman" charset="0"/>
            </a:endParaRPr>
          </a:p>
          <a:p>
            <a:pPr>
              <a:lnSpc>
                <a:spcPct val="70000"/>
              </a:lnSpc>
              <a:defRPr/>
            </a:pPr>
            <a:r>
              <a:rPr lang="en-US" sz="2400" b="1" dirty="0" smtClean="0">
                <a:latin typeface="Times New Roman" charset="0"/>
              </a:rPr>
              <a:t>November</a:t>
            </a:r>
            <a:r>
              <a:rPr lang="en-US" sz="2400" b="1" dirty="0" smtClean="0">
                <a:latin typeface="Times New Roman" charset="0"/>
              </a:rPr>
              <a:t> 11-16, </a:t>
            </a:r>
            <a:r>
              <a:rPr lang="en-US" sz="2400" b="1" dirty="0" smtClean="0">
                <a:latin typeface="Times New Roman" charset="0"/>
              </a:rPr>
              <a:t>2018</a:t>
            </a:r>
          </a:p>
          <a:p>
            <a:pPr eaLnBrk="1" fontAlgn="b" hangingPunct="1">
              <a:defRPr/>
            </a:pPr>
            <a:r>
              <a:rPr lang="en-US" sz="2400" dirty="0" smtClean="0"/>
              <a:t>Marriott Marquis Queen’s Park</a:t>
            </a:r>
            <a:endParaRPr lang="en-US" sz="2400" dirty="0" smtClean="0"/>
          </a:p>
          <a:p>
            <a:pPr eaLnBrk="1" fontAlgn="b" hangingPunct="1">
              <a:defRPr/>
            </a:pPr>
            <a:r>
              <a:rPr lang="en-US" sz="2400" b="1" dirty="0" smtClean="0"/>
              <a:t>Bangkok, Thailand</a:t>
            </a:r>
            <a:endParaRPr lang="en-US" sz="2400" b="1" dirty="0"/>
          </a:p>
        </p:txBody>
      </p:sp>
      <p:pic>
        <p:nvPicPr>
          <p:cNvPr id="2055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1663" y="847725"/>
            <a:ext cx="2974975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2018</a:t>
            </a:r>
            <a:endParaRPr lang="en-US" sz="140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Robert F. Heile, Wi-SUN Alliance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Slide </a:t>
            </a:r>
            <a:fld id="{ABF3F59C-4E11-4FD6-8A47-A2608A57B359}" type="slidenum">
              <a:rPr lang="en-US" sz="1200" smtClean="0"/>
              <a:pPr>
                <a:defRPr/>
              </a:pPr>
              <a:t>2</a:t>
            </a:fld>
            <a:endParaRPr lang="en-US" sz="1200" smtClean="0"/>
          </a:p>
        </p:txBody>
      </p:sp>
      <p:sp>
        <p:nvSpPr>
          <p:cNvPr id="3077" name="Rectangle 1026"/>
          <p:cNvSpPr>
            <a:spLocks noChangeArrowheads="1"/>
          </p:cNvSpPr>
          <p:nvPr/>
        </p:nvSpPr>
        <p:spPr bwMode="auto">
          <a:xfrm>
            <a:off x="152400" y="838200"/>
            <a:ext cx="4572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>
                <a:solidFill>
                  <a:schemeClr val="tx2"/>
                </a:solidFill>
                <a:latin typeface="Times New Roman" charset="0"/>
                <a:ea typeface="ＭＳ Ｐゴシック" charset="0"/>
              </a:rPr>
              <a:t>802.15 Organization Chart</a:t>
            </a:r>
          </a:p>
        </p:txBody>
      </p:sp>
      <p:cxnSp>
        <p:nvCxnSpPr>
          <p:cNvPr id="3078" name="_s1028"/>
          <p:cNvCxnSpPr>
            <a:cxnSpLocks noChangeShapeType="1"/>
            <a:stCxn id="3105" idx="0"/>
          </p:cNvCxnSpPr>
          <p:nvPr/>
        </p:nvCxnSpPr>
        <p:spPr bwMode="auto">
          <a:xfrm>
            <a:off x="7623175" y="1701800"/>
            <a:ext cx="30163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9" name="_s1029"/>
          <p:cNvCxnSpPr>
            <a:cxnSpLocks noChangeShapeType="1"/>
            <a:stCxn id="3104" idx="3"/>
            <a:endCxn id="3091" idx="2"/>
          </p:cNvCxnSpPr>
          <p:nvPr/>
        </p:nvCxnSpPr>
        <p:spPr bwMode="auto">
          <a:xfrm flipV="1">
            <a:off x="2559050" y="3297238"/>
            <a:ext cx="358775" cy="284638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0" name="_s1030"/>
          <p:cNvCxnSpPr>
            <a:cxnSpLocks noChangeShapeType="1"/>
            <a:stCxn id="3103" idx="1"/>
            <a:endCxn id="3091" idx="2"/>
          </p:cNvCxnSpPr>
          <p:nvPr/>
        </p:nvCxnSpPr>
        <p:spPr bwMode="auto">
          <a:xfrm rot="10800000">
            <a:off x="2917825" y="3297238"/>
            <a:ext cx="368300" cy="412750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1" name="_s1032"/>
          <p:cNvCxnSpPr>
            <a:cxnSpLocks noChangeShapeType="1"/>
          </p:cNvCxnSpPr>
          <p:nvPr/>
        </p:nvCxnSpPr>
        <p:spPr bwMode="auto">
          <a:xfrm rot="10800000">
            <a:off x="2916238" y="3276600"/>
            <a:ext cx="379412" cy="1762125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2" name="_s1034"/>
          <p:cNvCxnSpPr>
            <a:cxnSpLocks noChangeShapeType="1"/>
          </p:cNvCxnSpPr>
          <p:nvPr/>
        </p:nvCxnSpPr>
        <p:spPr bwMode="auto">
          <a:xfrm rot="10800000">
            <a:off x="6061075" y="1550988"/>
            <a:ext cx="368300" cy="887412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3" name="_s1035"/>
          <p:cNvCxnSpPr>
            <a:cxnSpLocks noChangeShapeType="1"/>
          </p:cNvCxnSpPr>
          <p:nvPr/>
        </p:nvCxnSpPr>
        <p:spPr bwMode="auto">
          <a:xfrm rot="10800000">
            <a:off x="2916238" y="4506913"/>
            <a:ext cx="355600" cy="1171575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4" name="_s1036"/>
          <p:cNvCxnSpPr>
            <a:cxnSpLocks noChangeShapeType="1"/>
            <a:endCxn id="3091" idx="2"/>
          </p:cNvCxnSpPr>
          <p:nvPr/>
        </p:nvCxnSpPr>
        <p:spPr bwMode="auto">
          <a:xfrm flipV="1">
            <a:off x="2557463" y="3297238"/>
            <a:ext cx="360362" cy="41433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5" name="_s1037"/>
          <p:cNvCxnSpPr>
            <a:cxnSpLocks noChangeShapeType="1"/>
          </p:cNvCxnSpPr>
          <p:nvPr/>
        </p:nvCxnSpPr>
        <p:spPr bwMode="auto">
          <a:xfrm rot="10800000">
            <a:off x="2916238" y="3886200"/>
            <a:ext cx="360362" cy="542925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6" name="_s1038"/>
          <p:cNvCxnSpPr>
            <a:cxnSpLocks noChangeShapeType="1"/>
          </p:cNvCxnSpPr>
          <p:nvPr/>
        </p:nvCxnSpPr>
        <p:spPr bwMode="auto">
          <a:xfrm flipV="1">
            <a:off x="2559050" y="3378200"/>
            <a:ext cx="358775" cy="2771775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7" name="_s1039"/>
          <p:cNvCxnSpPr>
            <a:cxnSpLocks noChangeShapeType="1"/>
            <a:stCxn id="3097" idx="3"/>
            <a:endCxn id="3090" idx="2"/>
          </p:cNvCxnSpPr>
          <p:nvPr/>
        </p:nvCxnSpPr>
        <p:spPr bwMode="auto">
          <a:xfrm flipV="1">
            <a:off x="5703888" y="1560513"/>
            <a:ext cx="357187" cy="108108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8" name="_s1041"/>
          <p:cNvCxnSpPr>
            <a:cxnSpLocks noChangeShapeType="1"/>
            <a:stCxn id="3092" idx="3"/>
            <a:endCxn id="3090" idx="2"/>
          </p:cNvCxnSpPr>
          <p:nvPr/>
        </p:nvCxnSpPr>
        <p:spPr bwMode="auto">
          <a:xfrm flipV="1">
            <a:off x="5705475" y="1560513"/>
            <a:ext cx="355600" cy="37623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9" name="_s1042"/>
          <p:cNvCxnSpPr>
            <a:cxnSpLocks noChangeShapeType="1"/>
          </p:cNvCxnSpPr>
          <p:nvPr/>
        </p:nvCxnSpPr>
        <p:spPr bwMode="auto">
          <a:xfrm flipV="1">
            <a:off x="4100513" y="1820863"/>
            <a:ext cx="1960562" cy="130333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0" name="_s1043"/>
          <p:cNvSpPr>
            <a:spLocks noChangeArrowheads="1"/>
          </p:cNvSpPr>
          <p:nvPr/>
        </p:nvSpPr>
        <p:spPr bwMode="auto">
          <a:xfrm>
            <a:off x="4895850" y="762000"/>
            <a:ext cx="2328863" cy="7826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900" b="1"/>
              <a:t>802.15WG Chair</a:t>
            </a:r>
          </a:p>
          <a:p>
            <a:pPr algn="ctr"/>
            <a:r>
              <a:rPr lang="en-US" sz="900" b="1"/>
              <a:t>Bob Heile, Wi-SUN Alliance</a:t>
            </a:r>
          </a:p>
          <a:p>
            <a:pPr algn="ctr"/>
            <a:r>
              <a:rPr lang="en-US" sz="900" b="1"/>
              <a:t>802.15 Vice Chairs</a:t>
            </a:r>
          </a:p>
          <a:p>
            <a:pPr algn="ctr"/>
            <a:r>
              <a:rPr lang="en-US" sz="900" b="1"/>
              <a:t>Rick Alfvin, Linespeed</a:t>
            </a:r>
          </a:p>
          <a:p>
            <a:pPr algn="ctr"/>
            <a:r>
              <a:rPr lang="en-US" sz="900" b="1"/>
              <a:t>Pat Kinney, Kinney Consulting</a:t>
            </a:r>
          </a:p>
        </p:txBody>
      </p:sp>
      <p:sp>
        <p:nvSpPr>
          <p:cNvPr id="3091" name="_s1044"/>
          <p:cNvSpPr>
            <a:spLocks noChangeArrowheads="1"/>
          </p:cNvSpPr>
          <p:nvPr/>
        </p:nvSpPr>
        <p:spPr bwMode="auto">
          <a:xfrm>
            <a:off x="1752600" y="2971800"/>
            <a:ext cx="2328863" cy="32543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400" b="1"/>
              <a:t>Task Groups</a:t>
            </a:r>
          </a:p>
        </p:txBody>
      </p:sp>
      <p:sp>
        <p:nvSpPr>
          <p:cNvPr id="3092" name="_s1045"/>
          <p:cNvSpPr>
            <a:spLocks noChangeArrowheads="1"/>
          </p:cNvSpPr>
          <p:nvPr/>
        </p:nvSpPr>
        <p:spPr bwMode="auto">
          <a:xfrm>
            <a:off x="3351213" y="1624013"/>
            <a:ext cx="2335212" cy="6254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900" b="1"/>
              <a:t>Secretary</a:t>
            </a:r>
          </a:p>
          <a:p>
            <a:pPr algn="ctr"/>
            <a:r>
              <a:rPr lang="en-US" sz="900" b="1"/>
              <a:t>Pat Kinney, Kinney Consulting</a:t>
            </a:r>
          </a:p>
          <a:p>
            <a:pPr algn="ctr"/>
            <a:r>
              <a:rPr lang="en-US" sz="900" b="1"/>
              <a:t>Assistant Secretary</a:t>
            </a:r>
          </a:p>
          <a:p>
            <a:pPr algn="ctr"/>
            <a:r>
              <a:rPr lang="en-US" sz="900" b="1"/>
              <a:t>Mike McInnis, Boeing</a:t>
            </a:r>
          </a:p>
        </p:txBody>
      </p:sp>
      <p:sp>
        <p:nvSpPr>
          <p:cNvPr id="3097" name="_s1047"/>
          <p:cNvSpPr>
            <a:spLocks noChangeArrowheads="1"/>
          </p:cNvSpPr>
          <p:nvPr/>
        </p:nvSpPr>
        <p:spPr bwMode="auto">
          <a:xfrm>
            <a:off x="3351213" y="2406650"/>
            <a:ext cx="2333625" cy="4699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>
              <a:defRPr/>
            </a:pPr>
            <a:r>
              <a:rPr lang="en-US" sz="1050" b="1" dirty="0"/>
              <a:t>Working Group Technical Editor</a:t>
            </a:r>
          </a:p>
          <a:p>
            <a:pPr algn="ctr">
              <a:defRPr/>
            </a:pPr>
            <a:r>
              <a:rPr lang="en-US" sz="1050" b="1" dirty="0"/>
              <a:t>James </a:t>
            </a:r>
            <a:r>
              <a:rPr lang="en-US" sz="1050" b="1" dirty="0" err="1"/>
              <a:t>Gilb</a:t>
            </a:r>
            <a:endParaRPr lang="en-US" sz="1050" b="1" dirty="0"/>
          </a:p>
        </p:txBody>
      </p:sp>
      <p:sp>
        <p:nvSpPr>
          <p:cNvPr id="3094" name="_s1049"/>
          <p:cNvSpPr>
            <a:spLocks noChangeArrowheads="1"/>
          </p:cNvSpPr>
          <p:nvPr/>
        </p:nvSpPr>
        <p:spPr bwMode="auto">
          <a:xfrm>
            <a:off x="3276600" y="4149725"/>
            <a:ext cx="2435225" cy="533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000" b="1"/>
              <a:t>TG10a Routing Mode Addressing (RMA) </a:t>
            </a:r>
          </a:p>
          <a:p>
            <a:pPr algn="ctr"/>
            <a:r>
              <a:rPr lang="en-US" sz="1000" b="1"/>
              <a:t>Chair: Charlie Perkins, Futurwei</a:t>
            </a:r>
          </a:p>
        </p:txBody>
      </p:sp>
      <p:sp>
        <p:nvSpPr>
          <p:cNvPr id="3095" name="_s1051"/>
          <p:cNvSpPr>
            <a:spLocks noChangeArrowheads="1"/>
          </p:cNvSpPr>
          <p:nvPr/>
        </p:nvSpPr>
        <p:spPr bwMode="auto">
          <a:xfrm>
            <a:off x="3271838" y="5421313"/>
            <a:ext cx="2447925" cy="533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endParaRPr lang="en-US" sz="1000" b="1"/>
          </a:p>
        </p:txBody>
      </p:sp>
      <p:sp>
        <p:nvSpPr>
          <p:cNvPr id="3096" name="_s1054"/>
          <p:cNvSpPr>
            <a:spLocks noChangeArrowheads="1"/>
          </p:cNvSpPr>
          <p:nvPr/>
        </p:nvSpPr>
        <p:spPr bwMode="auto">
          <a:xfrm>
            <a:off x="3276600" y="4794250"/>
            <a:ext cx="2413000" cy="50323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endParaRPr lang="en-US" sz="600"/>
          </a:p>
        </p:txBody>
      </p:sp>
      <p:sp>
        <p:nvSpPr>
          <p:cNvPr id="3103" name="_s1056"/>
          <p:cNvSpPr>
            <a:spLocks noChangeArrowheads="1"/>
          </p:cNvSpPr>
          <p:nvPr/>
        </p:nvSpPr>
        <p:spPr bwMode="auto">
          <a:xfrm>
            <a:off x="3286125" y="3451225"/>
            <a:ext cx="2424113" cy="5175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>
              <a:defRPr/>
            </a:pPr>
            <a:endParaRPr lang="en-US" sz="1000" b="1">
              <a:latin typeface="Times New Roman" charset="0"/>
              <a:ea typeface="ＭＳ Ｐゴシック" charset="0"/>
            </a:endParaRPr>
          </a:p>
        </p:txBody>
      </p:sp>
      <p:sp>
        <p:nvSpPr>
          <p:cNvPr id="3104" name="_s1057"/>
          <p:cNvSpPr>
            <a:spLocks noChangeArrowheads="1"/>
          </p:cNvSpPr>
          <p:nvPr/>
        </p:nvSpPr>
        <p:spPr bwMode="auto">
          <a:xfrm>
            <a:off x="230188" y="5881688"/>
            <a:ext cx="2328862" cy="5238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>
              <a:defRPr/>
            </a:pPr>
            <a:endParaRPr lang="en-US" sz="1000" dirty="0"/>
          </a:p>
          <a:p>
            <a:pPr algn="ctr">
              <a:defRPr/>
            </a:pPr>
            <a:r>
              <a:rPr lang="en-US" sz="1000" b="1" dirty="0"/>
              <a:t>TG4z 15.4 Enhanced Impulse Radio (EIR)</a:t>
            </a:r>
          </a:p>
          <a:p>
            <a:pPr algn="ctr">
              <a:defRPr/>
            </a:pPr>
            <a:r>
              <a:rPr lang="en-US" sz="1000" b="1" dirty="0"/>
              <a:t>Chair: Tim Harrington, Pro-ID</a:t>
            </a:r>
            <a:endParaRPr lang="de-DE" sz="1000" dirty="0"/>
          </a:p>
          <a:p>
            <a:pPr>
              <a:tabLst>
                <a:tab pos="0" algn="l"/>
              </a:tabLst>
              <a:defRPr/>
            </a:pPr>
            <a:endParaRPr lang="en-US" sz="1000" b="1" dirty="0">
              <a:solidFill>
                <a:srgbClr val="000000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3105" name="_s1058"/>
          <p:cNvSpPr>
            <a:spLocks noChangeArrowheads="1"/>
          </p:cNvSpPr>
          <p:nvPr/>
        </p:nvSpPr>
        <p:spPr bwMode="auto">
          <a:xfrm>
            <a:off x="6429375" y="1701800"/>
            <a:ext cx="2387600" cy="463073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tIns="0" rIns="0" bIns="0"/>
          <a:lstStyle/>
          <a:p>
            <a:pPr>
              <a:defRPr/>
            </a:pPr>
            <a:endParaRPr lang="en-US" sz="1000" b="1" u="sng" dirty="0"/>
          </a:p>
          <a:p>
            <a:pPr>
              <a:spcAft>
                <a:spcPts val="300"/>
              </a:spcAft>
              <a:defRPr/>
            </a:pPr>
            <a:r>
              <a:rPr lang="en-US" sz="1000" b="1" u="sng" dirty="0"/>
              <a:t>STUDY GROUPS</a:t>
            </a:r>
            <a:r>
              <a:rPr lang="en-US" sz="1000" dirty="0"/>
              <a:t>:</a:t>
            </a:r>
          </a:p>
          <a:p>
            <a:pPr>
              <a:spcAft>
                <a:spcPts val="300"/>
              </a:spcAft>
              <a:defRPr/>
            </a:pPr>
            <a:endParaRPr lang="en-US" sz="1000" b="1" u="sng" dirty="0">
              <a:solidFill>
                <a:srgbClr val="000000"/>
              </a:solidFill>
            </a:endParaRPr>
          </a:p>
          <a:p>
            <a:pPr>
              <a:spcAft>
                <a:spcPts val="300"/>
              </a:spcAft>
              <a:defRPr/>
            </a:pPr>
            <a:r>
              <a:rPr lang="en-US" sz="1000" b="1" u="sng" dirty="0">
                <a:solidFill>
                  <a:srgbClr val="000000"/>
                </a:solidFill>
              </a:rPr>
              <a:t>INTEREST GROUPS</a:t>
            </a:r>
          </a:p>
          <a:p>
            <a:pPr>
              <a:defRPr/>
            </a:pPr>
            <a:r>
              <a:rPr lang="en-US" sz="1000" b="1" dirty="0"/>
              <a:t>IG </a:t>
            </a:r>
            <a:r>
              <a:rPr lang="en-US" sz="1000" b="1" dirty="0" err="1"/>
              <a:t>TeraHertz</a:t>
            </a:r>
            <a:r>
              <a:rPr lang="en-US" sz="1000" b="1" dirty="0"/>
              <a:t> (THZ) </a:t>
            </a:r>
          </a:p>
          <a:p>
            <a:pPr marL="174625" lvl="1">
              <a:defRPr/>
            </a:pPr>
            <a:r>
              <a:rPr lang="en-US" sz="1000" dirty="0"/>
              <a:t>Chair: </a:t>
            </a:r>
            <a:r>
              <a:rPr lang="de-DE" sz="1000" dirty="0"/>
              <a:t>Thomas Kürner, </a:t>
            </a:r>
          </a:p>
          <a:p>
            <a:pPr marL="174625" lvl="1">
              <a:defRPr/>
            </a:pPr>
            <a:r>
              <a:rPr lang="de-DE" sz="1000" dirty="0"/>
              <a:t>Technische Universität Braunschweig</a:t>
            </a:r>
          </a:p>
          <a:p>
            <a:pPr>
              <a:defRPr/>
            </a:pPr>
            <a:r>
              <a:rPr lang="en-US" sz="1000" b="1" dirty="0"/>
              <a:t>IG Dependability (of Radio Links)</a:t>
            </a:r>
          </a:p>
          <a:p>
            <a:pPr marL="228600">
              <a:defRPr/>
            </a:pPr>
            <a:r>
              <a:rPr lang="en-US" sz="1000" dirty="0"/>
              <a:t>Chair: Ryuji Kohno,</a:t>
            </a:r>
          </a:p>
          <a:p>
            <a:pPr>
              <a:defRPr/>
            </a:pPr>
            <a:r>
              <a:rPr lang="en-US" sz="1000" b="1" dirty="0"/>
              <a:t>IG High Rate Rail Communications</a:t>
            </a:r>
          </a:p>
          <a:p>
            <a:pPr marL="228600">
              <a:defRPr/>
            </a:pPr>
            <a:r>
              <a:rPr lang="en-US" sz="1000" dirty="0">
                <a:latin typeface="Arial" charset="0"/>
                <a:cs typeface="Arial" charset="0"/>
              </a:rPr>
              <a:t>Chair: </a:t>
            </a:r>
            <a:r>
              <a:rPr lang="en-US" sz="1000" dirty="0" err="1">
                <a:latin typeface="Arial" charset="0"/>
                <a:cs typeface="Arial" charset="0"/>
              </a:rPr>
              <a:t>Junhyeong</a:t>
            </a:r>
            <a:r>
              <a:rPr lang="en-US" sz="1000" dirty="0">
                <a:latin typeface="Arial" charset="0"/>
                <a:cs typeface="Arial" charset="0"/>
              </a:rPr>
              <a:t> Kim, ETRI</a:t>
            </a:r>
          </a:p>
          <a:p>
            <a:pPr>
              <a:defRPr/>
            </a:pPr>
            <a:r>
              <a:rPr lang="en-US" sz="1000" b="1" dirty="0">
                <a:latin typeface="Arial" charset="0"/>
                <a:cs typeface="Arial" charset="0"/>
              </a:rPr>
              <a:t>IG Vehicular Assistive Technology</a:t>
            </a:r>
          </a:p>
          <a:p>
            <a:pPr marL="228600" lvl="1">
              <a:defRPr/>
            </a:pPr>
            <a:r>
              <a:rPr lang="en-US" sz="1000" dirty="0" err="1"/>
              <a:t>ChairYeong</a:t>
            </a:r>
            <a:r>
              <a:rPr lang="en-US" sz="1000" dirty="0"/>
              <a:t> Min Jang, </a:t>
            </a:r>
            <a:r>
              <a:rPr lang="en-US" sz="1000" dirty="0" err="1"/>
              <a:t>Kookmin</a:t>
            </a:r>
            <a:r>
              <a:rPr lang="en-US" sz="1000" dirty="0"/>
              <a:t> </a:t>
            </a:r>
            <a:r>
              <a:rPr lang="en-US" sz="1000" dirty="0" err="1"/>
              <a:t>Uni</a:t>
            </a:r>
            <a:endParaRPr lang="en-US" sz="1000" dirty="0"/>
          </a:p>
          <a:p>
            <a:pPr>
              <a:defRPr/>
            </a:pPr>
            <a:r>
              <a:rPr lang="en-US" sz="1000" b="1" dirty="0"/>
              <a:t>IG 15.4 Guide</a:t>
            </a:r>
          </a:p>
          <a:p>
            <a:pPr marL="228600">
              <a:defRPr/>
            </a:pPr>
            <a:r>
              <a:rPr lang="en-US" sz="1000" dirty="0"/>
              <a:t>Chair: TBD</a:t>
            </a:r>
          </a:p>
          <a:p>
            <a:pPr>
              <a:spcAft>
                <a:spcPts val="300"/>
              </a:spcAft>
              <a:defRPr/>
            </a:pPr>
            <a:endParaRPr lang="en-US" sz="1000" b="1" u="sng" dirty="0"/>
          </a:p>
          <a:p>
            <a:pPr>
              <a:spcAft>
                <a:spcPts val="300"/>
              </a:spcAft>
              <a:defRPr/>
            </a:pPr>
            <a:r>
              <a:rPr lang="en-US" sz="1000" b="1" u="sng" dirty="0"/>
              <a:t>STANDING COMMITTEES</a:t>
            </a:r>
          </a:p>
          <a:p>
            <a:pPr>
              <a:defRPr/>
            </a:pPr>
            <a:r>
              <a:rPr lang="en-US" sz="1000" b="1" dirty="0"/>
              <a:t>SC IETF</a:t>
            </a:r>
          </a:p>
          <a:p>
            <a:pPr marL="228600">
              <a:defRPr/>
            </a:pPr>
            <a:r>
              <a:rPr lang="en-US" sz="1000" dirty="0"/>
              <a:t>Chair: Pat Kinney, Kinney Consulting</a:t>
            </a:r>
          </a:p>
          <a:p>
            <a:pPr>
              <a:defRPr/>
            </a:pPr>
            <a:r>
              <a:rPr lang="en-US" sz="1000" b="1" dirty="0"/>
              <a:t>SC WNG</a:t>
            </a:r>
          </a:p>
          <a:p>
            <a:pPr marL="228600">
              <a:defRPr/>
            </a:pPr>
            <a:r>
              <a:rPr lang="en-US" sz="1000" dirty="0"/>
              <a:t>Chair:: Pat Kinney, Kinney Consulting</a:t>
            </a:r>
          </a:p>
          <a:p>
            <a:pPr>
              <a:defRPr/>
            </a:pPr>
            <a:r>
              <a:rPr lang="en-US" sz="1000" b="1" dirty="0"/>
              <a:t>SC Maintenance / Rules</a:t>
            </a:r>
          </a:p>
          <a:p>
            <a:pPr marL="228600">
              <a:defRPr/>
            </a:pPr>
            <a:r>
              <a:rPr lang="en-US" sz="1000" dirty="0"/>
              <a:t>Chair:: Pat Kinney, Kinney Consulting</a:t>
            </a:r>
          </a:p>
          <a:p>
            <a:pPr>
              <a:defRPr/>
            </a:pPr>
            <a:endParaRPr lang="en-US" sz="1000" dirty="0"/>
          </a:p>
          <a:p>
            <a:pPr>
              <a:defRPr/>
            </a:pPr>
            <a:r>
              <a:rPr lang="en-US" sz="1000" dirty="0"/>
              <a:t>On Hold: TG4r 15.4 ranging</a:t>
            </a:r>
            <a:endParaRPr lang="en-US" sz="1000" b="1" dirty="0">
              <a:latin typeface="Times New Roman" charset="0"/>
              <a:ea typeface="ＭＳ Ｐゴシック" charset="0"/>
            </a:endParaRPr>
          </a:p>
          <a:p>
            <a:pPr>
              <a:defRPr/>
            </a:pPr>
            <a:endParaRPr lang="en-US" sz="1000" dirty="0"/>
          </a:p>
          <a:p>
            <a:pPr>
              <a:defRPr/>
            </a:pPr>
            <a:endParaRPr lang="en-US" sz="1000" dirty="0"/>
          </a:p>
        </p:txBody>
      </p:sp>
      <p:sp>
        <p:nvSpPr>
          <p:cNvPr id="2" name="Rectangle 1029"/>
          <p:cNvSpPr>
            <a:spLocks noChangeArrowheads="1"/>
          </p:cNvSpPr>
          <p:nvPr/>
        </p:nvSpPr>
        <p:spPr bwMode="auto">
          <a:xfrm>
            <a:off x="228600" y="1701800"/>
            <a:ext cx="2971800" cy="1096963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1" hangingPunct="1">
              <a:defRPr/>
            </a:pPr>
            <a:endParaRPr lang="en-US" sz="1400" dirty="0">
              <a:latin typeface="Arial" charset="0"/>
              <a:ea typeface="ＭＳ Ｐゴシック" charset="0"/>
            </a:endParaRPr>
          </a:p>
          <a:p>
            <a:pPr algn="ctr" eaLnBrk="1" hangingPunct="1">
              <a:defRPr/>
            </a:pPr>
            <a:r>
              <a:rPr lang="en-US" sz="1400" dirty="0">
                <a:latin typeface="Arial" charset="0"/>
                <a:ea typeface="ＭＳ Ｐゴシック" charset="0"/>
              </a:rPr>
              <a:t>To add your name </a:t>
            </a:r>
          </a:p>
          <a:p>
            <a:pPr algn="ctr" eaLnBrk="1" hangingPunct="1">
              <a:defRPr/>
            </a:pPr>
            <a:r>
              <a:rPr lang="en-US" sz="1400" dirty="0">
                <a:latin typeface="Arial" charset="0"/>
                <a:ea typeface="ＭＳ Ｐゴシック" charset="0"/>
              </a:rPr>
              <a:t>to the WG/TG/SG/IG reflectors </a:t>
            </a:r>
          </a:p>
          <a:p>
            <a:pPr algn="ctr" eaLnBrk="1" hangingPunct="1">
              <a:defRPr/>
            </a:pPr>
            <a:r>
              <a:rPr lang="en-US" sz="1400" dirty="0">
                <a:latin typeface="Arial" charset="0"/>
                <a:ea typeface="ＭＳ Ｐゴシック" charset="0"/>
              </a:rPr>
              <a:t>please go to </a:t>
            </a:r>
            <a:r>
              <a:rPr lang="en-US" sz="1400" dirty="0">
                <a:latin typeface="Arial" charset="0"/>
                <a:ea typeface="ＭＳ Ｐゴシック" charset="0"/>
                <a:hlinkClick r:id="rId3"/>
              </a:rPr>
              <a:t>www.ieee802.org/15</a:t>
            </a:r>
            <a:endParaRPr lang="en-US" sz="1400" dirty="0">
              <a:latin typeface="Arial" charset="0"/>
              <a:ea typeface="ＭＳ Ｐゴシック" charset="0"/>
            </a:endParaRPr>
          </a:p>
          <a:p>
            <a:pPr algn="ctr" eaLnBrk="1" hangingPunct="1">
              <a:defRPr/>
            </a:pPr>
            <a:endParaRPr lang="en-US" sz="1400" dirty="0">
              <a:latin typeface="Arial" charset="0"/>
              <a:ea typeface="ＭＳ Ｐゴシック" charset="0"/>
            </a:endParaRPr>
          </a:p>
        </p:txBody>
      </p:sp>
      <p:sp>
        <p:nvSpPr>
          <p:cNvPr id="3101" name="_s1051"/>
          <p:cNvSpPr>
            <a:spLocks noChangeArrowheads="1"/>
          </p:cNvSpPr>
          <p:nvPr/>
        </p:nvSpPr>
        <p:spPr bwMode="auto">
          <a:xfrm>
            <a:off x="3292475" y="4735513"/>
            <a:ext cx="24225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000" b="1" dirty="0"/>
              <a:t>TG12 Consolidated </a:t>
            </a:r>
            <a:r>
              <a:rPr lang="en-US" sz="1000" b="1" dirty="0" smtClean="0"/>
              <a:t> 15.4 </a:t>
            </a:r>
            <a:r>
              <a:rPr lang="en-US" sz="1000" b="1" dirty="0"/>
              <a:t>ULI</a:t>
            </a:r>
          </a:p>
          <a:p>
            <a:pPr algn="ctr"/>
            <a:r>
              <a:rPr lang="en-US" sz="1000" dirty="0"/>
              <a:t>Chair: Pat Kinney, Kinney Consulting</a:t>
            </a:r>
          </a:p>
        </p:txBody>
      </p:sp>
      <p:sp>
        <p:nvSpPr>
          <p:cNvPr id="3102" name="_s1051"/>
          <p:cNvSpPr>
            <a:spLocks noChangeArrowheads="1"/>
          </p:cNvSpPr>
          <p:nvPr/>
        </p:nvSpPr>
        <p:spPr bwMode="auto">
          <a:xfrm>
            <a:off x="3297238" y="5457825"/>
            <a:ext cx="2351087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000" b="1"/>
              <a:t>TG13 Gigbit OWC</a:t>
            </a:r>
          </a:p>
          <a:p>
            <a:pPr algn="ctr"/>
            <a:r>
              <a:rPr lang="en-US" sz="1000" b="1"/>
              <a:t>Chair: Volker Jungnickel</a:t>
            </a:r>
          </a:p>
          <a:p>
            <a:pPr algn="ctr"/>
            <a:r>
              <a:rPr lang="en-US" sz="1000"/>
              <a:t>Fraunhofer Heinrich Hertz Institute</a:t>
            </a:r>
            <a:endParaRPr lang="en-US" sz="1000" b="1"/>
          </a:p>
        </p:txBody>
      </p:sp>
      <p:sp>
        <p:nvSpPr>
          <p:cNvPr id="3" name="_s1053"/>
          <p:cNvSpPr>
            <a:spLocks noChangeArrowheads="1"/>
          </p:cNvSpPr>
          <p:nvPr/>
        </p:nvSpPr>
        <p:spPr bwMode="auto">
          <a:xfrm>
            <a:off x="228600" y="3429000"/>
            <a:ext cx="2328863" cy="5381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000" b="1"/>
              <a:t>TG4md 15.4 Revision</a:t>
            </a:r>
          </a:p>
          <a:p>
            <a:pPr algn="ctr"/>
            <a:r>
              <a:rPr lang="en-US" sz="1000" b="1"/>
              <a:t>Chair: Gary Stuebing, </a:t>
            </a:r>
            <a:r>
              <a:rPr lang="de-DE" sz="1000" b="1"/>
              <a:t>Cisco</a:t>
            </a:r>
            <a:endParaRPr lang="en-US" sz="1000" b="1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276600" y="3489325"/>
            <a:ext cx="24003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800" b="1"/>
              <a:t>TG7m</a:t>
            </a:r>
            <a:r>
              <a:rPr lang="en-US" sz="900" b="1"/>
              <a:t> Optical Wireless Communications</a:t>
            </a:r>
          </a:p>
          <a:p>
            <a:pPr algn="ctr"/>
            <a:r>
              <a:rPr lang="en-US" sz="900" b="1"/>
              <a:t>Yeong Min Jang, Kookmin University</a:t>
            </a:r>
          </a:p>
          <a:p>
            <a:pPr algn="ctr"/>
            <a:r>
              <a:rPr lang="en-US" sz="900" b="1"/>
              <a:t>Chair</a:t>
            </a:r>
          </a:p>
        </p:txBody>
      </p:sp>
      <p:cxnSp>
        <p:nvCxnSpPr>
          <p:cNvPr id="5" name="_s1030"/>
          <p:cNvCxnSpPr>
            <a:cxnSpLocks noChangeShapeType="1"/>
          </p:cNvCxnSpPr>
          <p:nvPr/>
        </p:nvCxnSpPr>
        <p:spPr bwMode="auto">
          <a:xfrm rot="10800000">
            <a:off x="2917825" y="3363913"/>
            <a:ext cx="358775" cy="352425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06" name="_s1053"/>
          <p:cNvSpPr>
            <a:spLocks noChangeArrowheads="1"/>
          </p:cNvSpPr>
          <p:nvPr/>
        </p:nvSpPr>
        <p:spPr bwMode="auto">
          <a:xfrm>
            <a:off x="228600" y="4662488"/>
            <a:ext cx="2328863" cy="50323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000" b="1"/>
              <a:t>TG4x Fan Enhancements (FANE)</a:t>
            </a:r>
          </a:p>
          <a:p>
            <a:pPr algn="ctr"/>
            <a:r>
              <a:rPr lang="en-US" sz="1000"/>
              <a:t>Chair: Matt Gilmore,  Itron</a:t>
            </a:r>
            <a:endParaRPr lang="de-DE" sz="1000"/>
          </a:p>
        </p:txBody>
      </p:sp>
      <p:cxnSp>
        <p:nvCxnSpPr>
          <p:cNvPr id="3107" name="_s1031"/>
          <p:cNvCxnSpPr>
            <a:cxnSpLocks noChangeShapeType="1"/>
          </p:cNvCxnSpPr>
          <p:nvPr/>
        </p:nvCxnSpPr>
        <p:spPr bwMode="auto">
          <a:xfrm flipV="1">
            <a:off x="2557463" y="3533775"/>
            <a:ext cx="358775" cy="1419225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8" name="_s1036"/>
          <p:cNvCxnSpPr>
            <a:cxnSpLocks noChangeShapeType="1"/>
          </p:cNvCxnSpPr>
          <p:nvPr/>
        </p:nvCxnSpPr>
        <p:spPr bwMode="auto">
          <a:xfrm flipV="1">
            <a:off x="2557463" y="3956050"/>
            <a:ext cx="360362" cy="414338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09" name="_s1053"/>
          <p:cNvSpPr>
            <a:spLocks noChangeArrowheads="1"/>
          </p:cNvSpPr>
          <p:nvPr/>
        </p:nvSpPr>
        <p:spPr bwMode="auto">
          <a:xfrm>
            <a:off x="228600" y="4033838"/>
            <a:ext cx="2328863" cy="5381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000" b="1"/>
              <a:t>TG4w 15.4 Low Power Wide Area (LPWA)</a:t>
            </a:r>
          </a:p>
          <a:p>
            <a:pPr lvl="1" indent="-282575" algn="ctr"/>
            <a:r>
              <a:rPr lang="de-DE" sz="1000"/>
              <a:t>Chari: </a:t>
            </a:r>
            <a:r>
              <a:rPr lang="en-GB" sz="1000"/>
              <a:t>Robert, Jörg</a:t>
            </a:r>
          </a:p>
          <a:p>
            <a:pPr lvl="1" indent="-282575" algn="ctr"/>
            <a:r>
              <a:rPr lang="de-DE" sz="1000"/>
              <a:t>Friedrich-Alexander-Universität</a:t>
            </a:r>
          </a:p>
        </p:txBody>
      </p:sp>
      <p:cxnSp>
        <p:nvCxnSpPr>
          <p:cNvPr id="3110" name="_s1036"/>
          <p:cNvCxnSpPr>
            <a:cxnSpLocks noChangeShapeType="1"/>
          </p:cNvCxnSpPr>
          <p:nvPr/>
        </p:nvCxnSpPr>
        <p:spPr bwMode="auto">
          <a:xfrm flipV="1">
            <a:off x="2557463" y="5164138"/>
            <a:ext cx="360362" cy="41433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11" name="_s1053"/>
          <p:cNvSpPr>
            <a:spLocks noChangeArrowheads="1"/>
          </p:cNvSpPr>
          <p:nvPr/>
        </p:nvSpPr>
        <p:spPr bwMode="auto">
          <a:xfrm>
            <a:off x="228600" y="5262563"/>
            <a:ext cx="2328863" cy="5381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000" b="1"/>
              <a:t>TG4y Security Next Gen (SECN)</a:t>
            </a:r>
          </a:p>
          <a:p>
            <a:pPr algn="ctr"/>
            <a:r>
              <a:rPr lang="en-US" sz="1000" b="1"/>
              <a:t>Chair: Don Sturek, Itron</a:t>
            </a:r>
            <a:endParaRPr lang="de-DE" sz="10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4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2018</a:t>
            </a:r>
            <a:endParaRPr lang="en-US" sz="1400" smtClean="0"/>
          </a:p>
        </p:txBody>
      </p:sp>
      <p:sp>
        <p:nvSpPr>
          <p:cNvPr id="4099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Robert F. Heile, Wi-SUN Alliance</a:t>
            </a:r>
          </a:p>
        </p:txBody>
      </p:sp>
      <p:sp>
        <p:nvSpPr>
          <p:cNvPr id="4100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Slide </a:t>
            </a:r>
            <a:fld id="{C952AF60-2FD2-4EA3-848D-19295E5BDB36}" type="slidenum">
              <a:rPr lang="en-US" sz="1200" smtClean="0"/>
              <a:pPr>
                <a:defRPr/>
              </a:pPr>
              <a:t>3</a:t>
            </a:fld>
            <a:endParaRPr lang="en-US" sz="1200" smtClean="0"/>
          </a:p>
        </p:txBody>
      </p:sp>
      <p:sp>
        <p:nvSpPr>
          <p:cNvPr id="410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/>
              <a:t>Bangkok </a:t>
            </a:r>
            <a:r>
              <a:rPr lang="en-US" sz="3200" dirty="0"/>
              <a:t>Session Objectives</a:t>
            </a:r>
            <a:br>
              <a:rPr lang="en-US" sz="3200" dirty="0"/>
            </a:br>
            <a:r>
              <a:rPr lang="en-US" sz="3200" dirty="0" smtClean="0"/>
              <a:t>November 11-16, </a:t>
            </a:r>
            <a:r>
              <a:rPr lang="en-US" sz="3200" dirty="0" smtClean="0"/>
              <a:t>2018</a:t>
            </a:r>
            <a:endParaRPr lang="en-US" sz="3200" dirty="0"/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752600"/>
            <a:ext cx="7924800" cy="4114800"/>
          </a:xfrm>
        </p:spPr>
        <p:txBody>
          <a:bodyPr/>
          <a:lstStyle/>
          <a:p>
            <a:pPr marL="609600" indent="-609600" fontAlgn="b">
              <a:lnSpc>
                <a:spcPct val="80000"/>
              </a:lnSpc>
              <a:buFontTx/>
              <a:buNone/>
              <a:defRPr/>
            </a:pPr>
            <a:r>
              <a:rPr lang="en-US" sz="2200" dirty="0" smtClean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TASK GROUP 4w –LPWA Enhancements to LECIM PHYs</a:t>
            </a:r>
          </a:p>
          <a:p>
            <a:pPr marL="685800" indent="-381000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200" dirty="0" smtClean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Discussing </a:t>
            </a:r>
            <a:r>
              <a:rPr lang="en-US" sz="2200" dirty="0" smtClean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proposals and drafting</a:t>
            </a:r>
          </a:p>
          <a:p>
            <a:pPr marL="685800" indent="-381000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200" dirty="0" smtClean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Updating work activity and time line</a:t>
            </a:r>
          </a:p>
          <a:p>
            <a:pPr marL="609600" lvl="1" indent="-609600" fontAlgn="b">
              <a:lnSpc>
                <a:spcPct val="80000"/>
              </a:lnSpc>
              <a:buFontTx/>
              <a:buAutoNum type="arabicPeriod"/>
              <a:defRPr/>
            </a:pPr>
            <a:endParaRPr lang="en-US" sz="800" dirty="0" smtClean="0"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  <a:p>
            <a:pPr marL="609600" indent="-609600" fontAlgn="b">
              <a:lnSpc>
                <a:spcPct val="80000"/>
              </a:lnSpc>
              <a:buFontTx/>
              <a:buNone/>
              <a:defRPr/>
            </a:pPr>
            <a:r>
              <a:rPr lang="en-US" sz="2200" dirty="0" smtClean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TASK GROUP 4x –FAN Enhancements to the SUN PHYs</a:t>
            </a:r>
          </a:p>
          <a:p>
            <a:pPr marL="685800" indent="-381000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200" dirty="0" smtClean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Prepare for completion of first Sponsor Ballot</a:t>
            </a:r>
            <a:endParaRPr lang="en-US" sz="2200" dirty="0"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  <a:p>
            <a:pPr marL="685800" indent="-381000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Updating work activity and time line</a:t>
            </a:r>
          </a:p>
          <a:p>
            <a:pPr marL="609600" indent="-609600" fontAlgn="b">
              <a:lnSpc>
                <a:spcPct val="80000"/>
              </a:lnSpc>
              <a:buFont typeface="Times New Roman" pitchFamily="18" charset="0"/>
              <a:buAutoNum type="arabicPeriod"/>
              <a:defRPr/>
            </a:pPr>
            <a:endParaRPr lang="en-US" sz="1000" dirty="0" smtClean="0"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  <a:p>
            <a:pPr marL="609600" indent="-609600" fontAlgn="b">
              <a:lnSpc>
                <a:spcPct val="80000"/>
              </a:lnSpc>
              <a:buFontTx/>
              <a:buNone/>
              <a:defRPr/>
            </a:pPr>
            <a:r>
              <a:rPr lang="en-US" sz="2200" kern="1200" dirty="0">
                <a:latin typeface="Arial Rounded MT Bold" pitchFamily="34" charset="0"/>
                <a:cs typeface="Arial" charset="0"/>
              </a:rPr>
              <a:t>TASK GROUP </a:t>
            </a:r>
            <a:r>
              <a:rPr lang="en-US" sz="2200" kern="1200" dirty="0" smtClean="0">
                <a:latin typeface="Arial Rounded MT Bold" pitchFamily="34" charset="0"/>
                <a:cs typeface="Arial" charset="0"/>
              </a:rPr>
              <a:t>4y –Security Next Generation (SECN)</a:t>
            </a:r>
            <a:endParaRPr lang="en-US" sz="2200" kern="1200" dirty="0">
              <a:latin typeface="Arial Rounded MT Bold" pitchFamily="34" charset="0"/>
              <a:cs typeface="Arial" charset="0"/>
            </a:endParaRPr>
          </a:p>
          <a:p>
            <a:pPr marL="685800" indent="-381000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Discussing proposals</a:t>
            </a:r>
          </a:p>
          <a:p>
            <a:pPr marL="685800" indent="-381000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Updating work activity and time line</a:t>
            </a:r>
          </a:p>
          <a:p>
            <a:pPr marL="609600" indent="-609600" fontAlgn="b">
              <a:lnSpc>
                <a:spcPct val="80000"/>
              </a:lnSpc>
              <a:buFontTx/>
              <a:buAutoNum type="arabicPeriod"/>
              <a:defRPr/>
            </a:pPr>
            <a:endParaRPr lang="en-US" sz="800" kern="1200" dirty="0">
              <a:latin typeface="Arial Rounded MT Bold" pitchFamily="34" charset="0"/>
              <a:cs typeface="Arial" charset="0"/>
            </a:endParaRPr>
          </a:p>
          <a:p>
            <a:pPr marL="609600" indent="-609600" fontAlgn="b">
              <a:lnSpc>
                <a:spcPct val="80000"/>
              </a:lnSpc>
              <a:buFontTx/>
              <a:buNone/>
              <a:defRPr/>
            </a:pPr>
            <a:r>
              <a:rPr lang="en-US" sz="2200" kern="1200" dirty="0">
                <a:latin typeface="Arial Rounded MT Bold" pitchFamily="34" charset="0"/>
                <a:cs typeface="Arial" charset="0"/>
              </a:rPr>
              <a:t>TASK GROUP </a:t>
            </a:r>
            <a:r>
              <a:rPr lang="en-US" sz="2200" kern="1200" dirty="0" smtClean="0">
                <a:latin typeface="Arial Rounded MT Bold" pitchFamily="34" charset="0"/>
                <a:cs typeface="Arial" charset="0"/>
              </a:rPr>
              <a:t>4z –Enhanced Impulse Radio (EIR)</a:t>
            </a:r>
            <a:endParaRPr lang="en-US" sz="2200" kern="1200" dirty="0">
              <a:latin typeface="Arial Rounded MT Bold" pitchFamily="34" charset="0"/>
              <a:cs typeface="Arial" charset="0"/>
            </a:endParaRPr>
          </a:p>
          <a:p>
            <a:pPr marL="685800" indent="-381000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Discussing </a:t>
            </a:r>
            <a:r>
              <a:rPr lang="en-US" sz="2200" dirty="0" smtClean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proposals and </a:t>
            </a:r>
            <a:r>
              <a:rPr lang="en-US" sz="2200" dirty="0" err="1" smtClean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coex</a:t>
            </a:r>
            <a:r>
              <a:rPr lang="en-US" sz="2200" dirty="0" smtClean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 issues in 6GHz band</a:t>
            </a:r>
            <a:endParaRPr lang="en-US" sz="2200" dirty="0"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  <a:p>
            <a:pPr marL="685800" indent="-381000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Updating work activity and time line</a:t>
            </a:r>
          </a:p>
          <a:p>
            <a:pPr marL="609600" lvl="1" indent="-609600" fontAlgn="b">
              <a:lnSpc>
                <a:spcPct val="80000"/>
              </a:lnSpc>
              <a:buFontTx/>
              <a:buAutoNum type="arabicPeriod"/>
              <a:defRPr/>
            </a:pPr>
            <a:endParaRPr lang="en-US" sz="2200" dirty="0" smtClean="0"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2018</a:t>
            </a:r>
            <a:endParaRPr lang="en-US" sz="1400" smtClean="0"/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Robert F. Heile, Wi-SUN Alliance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Slide </a:t>
            </a:r>
            <a:fld id="{760DFE03-2914-4784-B9E1-2A9209C57472}" type="slidenum">
              <a:rPr lang="en-US" sz="1200" smtClean="0"/>
              <a:pPr>
                <a:defRPr/>
              </a:pPr>
              <a:t>4</a:t>
            </a:fld>
            <a:endParaRPr lang="en-US" sz="1200" smtClean="0"/>
          </a:p>
        </p:txBody>
      </p:sp>
      <p:sp>
        <p:nvSpPr>
          <p:cNvPr id="512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/>
              <a:t>Bangkok </a:t>
            </a:r>
            <a:r>
              <a:rPr lang="en-US" sz="3200" dirty="0"/>
              <a:t>Session Objectives</a:t>
            </a:r>
            <a:br>
              <a:rPr lang="en-US" sz="3200" dirty="0"/>
            </a:br>
            <a:r>
              <a:rPr lang="en-US" sz="3200" dirty="0" smtClean="0"/>
              <a:t>November 11-16, </a:t>
            </a:r>
            <a:r>
              <a:rPr lang="en-US" sz="3200" dirty="0" smtClean="0"/>
              <a:t>2018</a:t>
            </a:r>
            <a:endParaRPr lang="en-US" sz="3200" dirty="0"/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600200"/>
            <a:ext cx="8077200" cy="4114800"/>
          </a:xfrm>
        </p:spPr>
        <p:txBody>
          <a:bodyPr/>
          <a:lstStyle/>
          <a:p>
            <a:pPr marL="609600" indent="-609600" fontAlgn="b">
              <a:spcBef>
                <a:spcPts val="0"/>
              </a:spcBef>
              <a:buFontTx/>
              <a:buNone/>
              <a:defRPr/>
            </a:pPr>
            <a:r>
              <a:rPr lang="en-US" sz="24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TASK GROUP </a:t>
            </a:r>
            <a:r>
              <a:rPr lang="en-US" sz="2400" dirty="0" smtClean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15.4md –Revision 4</a:t>
            </a:r>
          </a:p>
          <a:p>
            <a:pPr marL="685800" indent="-403225" fontAlgn="b">
              <a:spcBef>
                <a:spcPts val="0"/>
              </a:spcBef>
              <a:buFont typeface="Times New Roman" pitchFamily="18" charset="0"/>
              <a:buAutoNum type="arabicPeriod"/>
              <a:defRPr/>
            </a:pPr>
            <a:r>
              <a:rPr lang="en-US" sz="2400" dirty="0" smtClean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Comment resolution from 1</a:t>
            </a:r>
            <a:r>
              <a:rPr lang="en-US" sz="2400" baseline="30000" dirty="0" smtClean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st</a:t>
            </a:r>
            <a:r>
              <a:rPr lang="en-US" sz="2400" dirty="0" smtClean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 Letter Ballot</a:t>
            </a:r>
            <a:endParaRPr lang="en-US" sz="2400" dirty="0" smtClean="0"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  <a:p>
            <a:pPr marL="685800" indent="-403225" fontAlgn="b">
              <a:spcBef>
                <a:spcPts val="0"/>
              </a:spcBef>
              <a:buFont typeface="Times New Roman" pitchFamily="18" charset="0"/>
              <a:buAutoNum type="arabicPeriod"/>
              <a:defRPr/>
            </a:pPr>
            <a:r>
              <a:rPr lang="en-US" sz="2400" dirty="0" smtClean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Continue seeking input on corrections, changes, and areas for possible deprecation</a:t>
            </a:r>
            <a:endParaRPr lang="en-US" sz="2400" dirty="0"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  <a:p>
            <a:pPr marL="3175" lvl="1" indent="0" fontAlgn="b">
              <a:spcBef>
                <a:spcPts val="0"/>
              </a:spcBef>
              <a:buFontTx/>
              <a:buNone/>
              <a:defRPr/>
            </a:pPr>
            <a:r>
              <a:rPr lang="en-US" sz="2400" dirty="0" smtClean="0">
                <a:latin typeface="Arial Rounded MT Bold" pitchFamily="34" charset="0"/>
                <a:cs typeface="Arial" charset="0"/>
              </a:rPr>
              <a:t>Task Group 7m Revision 1 </a:t>
            </a:r>
            <a:r>
              <a:rPr lang="en-US" sz="2200" dirty="0" smtClean="0">
                <a:latin typeface="Arial Rounded MT Bold" pitchFamily="34" charset="0"/>
                <a:cs typeface="Arial" charset="0"/>
              </a:rPr>
              <a:t>OWC</a:t>
            </a:r>
          </a:p>
          <a:p>
            <a:pPr marL="739775" lvl="2" indent="-406400" fontAlgn="b">
              <a:spcBef>
                <a:spcPts val="0"/>
              </a:spcBef>
              <a:buFont typeface="Times New Roman" pitchFamily="18" charset="0"/>
              <a:buAutoNum type="arabicPeriod"/>
              <a:defRPr/>
            </a:pPr>
            <a:r>
              <a:rPr lang="en-US" sz="2200" dirty="0" smtClean="0">
                <a:latin typeface="Arial Rounded MT Bold" pitchFamily="34" charset="0"/>
                <a:cs typeface="Arial" charset="0"/>
              </a:rPr>
              <a:t>Respond to </a:t>
            </a:r>
            <a:r>
              <a:rPr lang="en-US" sz="2200" dirty="0" err="1" smtClean="0">
                <a:latin typeface="Arial Rounded MT Bold" pitchFamily="34" charset="0"/>
                <a:cs typeface="Arial" charset="0"/>
              </a:rPr>
              <a:t>RevCom</a:t>
            </a:r>
            <a:r>
              <a:rPr lang="en-US" sz="2200" dirty="0" smtClean="0">
                <a:latin typeface="Arial Rounded MT Bold" pitchFamily="34" charset="0"/>
                <a:cs typeface="Arial" charset="0"/>
              </a:rPr>
              <a:t> comments if any</a:t>
            </a:r>
            <a:endParaRPr lang="en-US" sz="2200" dirty="0" smtClean="0">
              <a:latin typeface="Arial Rounded MT Bold" pitchFamily="34" charset="0"/>
              <a:cs typeface="Arial" charset="0"/>
            </a:endParaRPr>
          </a:p>
          <a:p>
            <a:pPr marL="739775" lvl="2" indent="-406400" fontAlgn="b">
              <a:spcBef>
                <a:spcPts val="0"/>
              </a:spcBef>
              <a:buFont typeface="Times New Roman" pitchFamily="18" charset="0"/>
              <a:buAutoNum type="arabicPeriod"/>
              <a:defRPr/>
            </a:pPr>
            <a:r>
              <a:rPr lang="en-US" sz="2200" dirty="0" smtClean="0">
                <a:latin typeface="Arial Rounded MT Bold" pitchFamily="34" charset="0"/>
                <a:cs typeface="Arial" charset="0"/>
              </a:rPr>
              <a:t>Generate/Update Project Timeline</a:t>
            </a:r>
          </a:p>
          <a:p>
            <a:pPr marL="0" indent="0" fontAlgn="b">
              <a:spcBef>
                <a:spcPts val="0"/>
              </a:spcBef>
              <a:buFontTx/>
              <a:buNone/>
              <a:defRPr/>
            </a:pPr>
            <a:r>
              <a:rPr lang="en-US" sz="2400" dirty="0">
                <a:latin typeface="Arial Rounded MT Bold" pitchFamily="34" charset="0"/>
                <a:cs typeface="Arial" charset="0"/>
              </a:rPr>
              <a:t>TASK </a:t>
            </a:r>
            <a:r>
              <a:rPr lang="en-US" sz="2400" dirty="0" smtClean="0">
                <a:latin typeface="Arial Rounded MT Bold" pitchFamily="34" charset="0"/>
                <a:cs typeface="Arial" charset="0"/>
              </a:rPr>
              <a:t>GROUP-10a Routing Mode Addressing (RMA)</a:t>
            </a:r>
            <a:endParaRPr lang="en-US" sz="2400" dirty="0">
              <a:latin typeface="Arial Rounded MT Bold" pitchFamily="34" charset="0"/>
              <a:cs typeface="Arial" charset="0"/>
            </a:endParaRPr>
          </a:p>
          <a:p>
            <a:pPr marL="739775" lvl="2" indent="-287338" fontAlgn="b">
              <a:spcBef>
                <a:spcPts val="0"/>
              </a:spcBef>
              <a:buFont typeface="Times New Roman" pitchFamily="18" charset="0"/>
              <a:buAutoNum type="arabicPeriod"/>
              <a:defRPr/>
            </a:pPr>
            <a:r>
              <a:rPr lang="en-US" sz="2200" dirty="0" smtClean="0">
                <a:latin typeface="Arial Rounded MT Bold" pitchFamily="34" charset="0"/>
                <a:cs typeface="Arial" charset="0"/>
              </a:rPr>
              <a:t>Prepare for completion of primary Sponsor Ballot</a:t>
            </a:r>
            <a:endParaRPr lang="en-US" sz="2200" dirty="0">
              <a:latin typeface="Arial Rounded MT Bold" pitchFamily="34" charset="0"/>
              <a:cs typeface="Arial" charset="0"/>
            </a:endParaRPr>
          </a:p>
          <a:p>
            <a:pPr marL="739775" lvl="2" indent="-287338" fontAlgn="b">
              <a:spcBef>
                <a:spcPts val="0"/>
              </a:spcBef>
              <a:buFont typeface="Times New Roman" pitchFamily="18" charset="0"/>
              <a:buAutoNum type="arabicPeriod"/>
              <a:defRPr/>
            </a:pPr>
            <a:r>
              <a:rPr lang="en-US" sz="2200" dirty="0" smtClean="0">
                <a:latin typeface="Arial Rounded MT Bold" pitchFamily="34" charset="0"/>
                <a:cs typeface="Arial" charset="0"/>
              </a:rPr>
              <a:t>Update </a:t>
            </a:r>
            <a:r>
              <a:rPr lang="en-US" dirty="0">
                <a:latin typeface="Arial Rounded MT Bold" pitchFamily="34" charset="0"/>
                <a:cs typeface="Arial" charset="0"/>
              </a:rPr>
              <a:t>Project Plan/Timeline</a:t>
            </a:r>
          </a:p>
          <a:p>
            <a:pPr marL="739775" lvl="2" indent="-406400" fontAlgn="b">
              <a:buFont typeface="Times New Roman" pitchFamily="18" charset="0"/>
              <a:buAutoNum type="arabicPeriod"/>
              <a:defRPr/>
            </a:pPr>
            <a:endParaRPr lang="en-US" sz="2200" dirty="0" smtClean="0">
              <a:latin typeface="Arial Rounded MT Bold" pitchFamily="34" charset="0"/>
              <a:cs typeface="Arial" charset="0"/>
            </a:endParaRPr>
          </a:p>
          <a:p>
            <a:pPr marL="609600" indent="-609600" fontAlgn="b">
              <a:defRPr/>
            </a:pPr>
            <a:endParaRPr lang="en-US" sz="800" dirty="0" smtClean="0">
              <a:latin typeface="Arial Rounded MT Bold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5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2018</a:t>
            </a:r>
            <a:endParaRPr lang="en-US" sz="1400" smtClean="0"/>
          </a:p>
        </p:txBody>
      </p:sp>
      <p:sp>
        <p:nvSpPr>
          <p:cNvPr id="7171" name="Footer Placeholder 6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Robert F. Heile, Wi-SUN Alliance</a:t>
            </a:r>
          </a:p>
        </p:txBody>
      </p:sp>
      <p:sp>
        <p:nvSpPr>
          <p:cNvPr id="7172" name="Slide Number Placeholder 7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Slide </a:t>
            </a:r>
            <a:fld id="{5A265F72-EDBC-4F1B-B408-4167E90A375A}" type="slidenum">
              <a:rPr lang="en-US" sz="1200" smtClean="0"/>
              <a:pPr>
                <a:defRPr/>
              </a:pPr>
              <a:t>5</a:t>
            </a:fld>
            <a:endParaRPr lang="en-US" sz="1200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/>
              <a:t>Bangkok </a:t>
            </a:r>
            <a:r>
              <a:rPr lang="en-US" sz="3200" dirty="0"/>
              <a:t>Session Objectives</a:t>
            </a:r>
            <a:br>
              <a:rPr lang="en-US" sz="3200" dirty="0"/>
            </a:br>
            <a:r>
              <a:rPr lang="en-US" sz="3200" dirty="0" smtClean="0"/>
              <a:t>November 11-16, </a:t>
            </a:r>
            <a:r>
              <a:rPr lang="en-US" sz="3200" dirty="0" smtClean="0"/>
              <a:t>2018</a:t>
            </a:r>
            <a:endParaRPr lang="en-US" sz="3200" dirty="0"/>
          </a:p>
        </p:txBody>
      </p: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990600" y="1752600"/>
            <a:ext cx="7696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990600" lvl="1" indent="-533400" fontAlgn="b">
              <a:spcBef>
                <a:spcPct val="20000"/>
              </a:spcBef>
              <a:buFontTx/>
              <a:buAutoNum type="arabicPeriod"/>
              <a:defRPr/>
            </a:pPr>
            <a:endParaRPr lang="en-US" sz="2400">
              <a:solidFill>
                <a:srgbClr val="000000"/>
              </a:solidFill>
              <a:latin typeface="Arial Rounded MT Bold" charset="0"/>
              <a:ea typeface="ＭＳ Ｐゴシック" charset="0"/>
              <a:cs typeface="Arial" charset="0"/>
            </a:endParaRPr>
          </a:p>
          <a:p>
            <a:pPr marL="609600" indent="-609600" fontAlgn="b">
              <a:spcBef>
                <a:spcPct val="20000"/>
              </a:spcBef>
              <a:defRPr/>
            </a:pPr>
            <a:endParaRPr lang="en-US" sz="2400">
              <a:latin typeface="Arial Rounded MT Bold" charset="0"/>
              <a:ea typeface="ＭＳ Ｐゴシック" charset="0"/>
              <a:cs typeface="Arial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half" idx="1"/>
          </p:nvPr>
        </p:nvSpPr>
        <p:spPr>
          <a:xfrm>
            <a:off x="685800" y="1741488"/>
            <a:ext cx="8077200" cy="4114800"/>
          </a:xfrm>
        </p:spPr>
        <p:txBody>
          <a:bodyPr/>
          <a:lstStyle/>
          <a:p>
            <a:pPr marL="0" indent="0" fontAlgn="b">
              <a:lnSpc>
                <a:spcPct val="80000"/>
              </a:lnSpc>
              <a:buFontTx/>
              <a:buNone/>
              <a:defRPr/>
            </a:pPr>
            <a:endParaRPr lang="en-US" sz="2200" dirty="0">
              <a:solidFill>
                <a:srgbClr val="000000"/>
              </a:solidFill>
              <a:latin typeface="Arial Rounded MT Bold" pitchFamily="34" charset="0"/>
              <a:ea typeface="ＭＳ Ｐゴシック" pitchFamily="34" charset="-128"/>
              <a:cs typeface="Times New Roman" pitchFamily="18" charset="0"/>
            </a:endParaRPr>
          </a:p>
          <a:p>
            <a:pPr marL="0" indent="0" fontAlgn="b">
              <a:lnSpc>
                <a:spcPct val="80000"/>
              </a:lnSpc>
              <a:buFontTx/>
              <a:buNone/>
              <a:defRPr/>
            </a:pPr>
            <a:r>
              <a:rPr lang="en-US" sz="2200" dirty="0" smtClean="0">
                <a:latin typeface="Arial Rounded MT Bold" pitchFamily="34" charset="0"/>
                <a:ea typeface="ＭＳ Ｐゴシック" pitchFamily="34" charset="-128"/>
                <a:cs typeface="Times New Roman" pitchFamily="18" charset="0"/>
              </a:rPr>
              <a:t>TASK GROUP 12 -15.4 Upper Layer Interface (ULI)</a:t>
            </a:r>
          </a:p>
          <a:p>
            <a:pPr marL="742950" lvl="2" indent="-400050" fontAlgn="b"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200" dirty="0" smtClean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continue work on architecture/content</a:t>
            </a:r>
            <a:endParaRPr lang="en-US" sz="2200" dirty="0">
              <a:solidFill>
                <a:srgbClr val="000000"/>
              </a:solidFill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  <a:p>
            <a:pPr marL="742950" lvl="2" indent="-400050" fontAlgn="b"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200" dirty="0" smtClean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Update </a:t>
            </a:r>
            <a:r>
              <a:rPr lang="en-US" sz="22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Project </a:t>
            </a:r>
            <a:r>
              <a:rPr lang="en-US" sz="2200" dirty="0" smtClean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Plan/Timeline</a:t>
            </a:r>
          </a:p>
          <a:p>
            <a:pPr marL="742950" lvl="2" indent="-400050" fontAlgn="b"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endParaRPr lang="en-US" sz="2200" dirty="0" smtClean="0">
              <a:solidFill>
                <a:srgbClr val="000000"/>
              </a:solidFill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  <a:p>
            <a:pPr marL="0" indent="0" fontAlgn="b">
              <a:lnSpc>
                <a:spcPct val="80000"/>
              </a:lnSpc>
              <a:buFontTx/>
              <a:buNone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Times New Roman" pitchFamily="18" charset="0"/>
              </a:rPr>
              <a:t>TASK GROUP </a:t>
            </a:r>
            <a:r>
              <a:rPr lang="en-US" sz="2200" dirty="0" smtClean="0">
                <a:latin typeface="Arial Rounded MT Bold" pitchFamily="34" charset="0"/>
                <a:ea typeface="ＭＳ Ｐゴシック" pitchFamily="34" charset="-128"/>
                <a:cs typeface="Times New Roman" pitchFamily="18" charset="0"/>
              </a:rPr>
              <a:t>13 –Multi Gigabit/sec OWC</a:t>
            </a:r>
            <a:endParaRPr lang="en-US" sz="2200" dirty="0">
              <a:latin typeface="Arial Rounded MT Bold" pitchFamily="34" charset="0"/>
              <a:ea typeface="ＭＳ Ｐゴシック" pitchFamily="34" charset="-128"/>
              <a:cs typeface="Times New Roman" pitchFamily="18" charset="0"/>
            </a:endParaRPr>
          </a:p>
          <a:p>
            <a:pPr marL="742950" lvl="2" indent="-400050" fontAlgn="b"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200" dirty="0" smtClean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Continue w</a:t>
            </a:r>
            <a:r>
              <a:rPr lang="en-US" sz="2200" dirty="0" smtClean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ork </a:t>
            </a:r>
            <a:r>
              <a:rPr lang="en-US" sz="2200" dirty="0" smtClean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on </a:t>
            </a:r>
            <a:r>
              <a:rPr lang="en-US" sz="2200" dirty="0" err="1" smtClean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ballotable</a:t>
            </a:r>
            <a:r>
              <a:rPr lang="en-US" sz="2200" dirty="0" smtClean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 draft</a:t>
            </a:r>
            <a:endParaRPr lang="en-US" sz="2200" dirty="0">
              <a:solidFill>
                <a:srgbClr val="000000"/>
              </a:solidFill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  <a:p>
            <a:pPr marL="742950" lvl="2" indent="-400050" fontAlgn="b"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2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Update Project Plan/Timeline</a:t>
            </a:r>
          </a:p>
          <a:p>
            <a:pPr marL="742950" lvl="2" indent="-400050" fontAlgn="b"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endParaRPr lang="en-US" sz="2200" dirty="0">
              <a:solidFill>
                <a:srgbClr val="000000"/>
              </a:solidFill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  <a:p>
            <a:pPr marL="0" lvl="1" indent="0" fontAlgn="b">
              <a:buFontTx/>
              <a:buAutoNum type="arabicPeriod"/>
              <a:defRPr/>
            </a:pPr>
            <a:endParaRPr lang="en-US" sz="800" dirty="0" smtClean="0">
              <a:solidFill>
                <a:srgbClr val="000000"/>
              </a:solidFill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  <a:p>
            <a:pPr marL="0" lvl="1" indent="0" fontAlgn="b">
              <a:spcBef>
                <a:spcPct val="0"/>
              </a:spcBef>
              <a:buFontTx/>
              <a:buNone/>
              <a:defRPr/>
            </a:pPr>
            <a:endParaRPr lang="en-US" sz="2200" dirty="0" smtClean="0"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2018</a:t>
            </a:r>
            <a:endParaRPr lang="en-US" sz="1400" smtClean="0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Robert F. Heile, Wi-SUN Alliance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Slide </a:t>
            </a:r>
            <a:fld id="{A265D806-93F2-49B3-9696-0C438EB117B2}" type="slidenum">
              <a:rPr lang="en-US" sz="1200" smtClean="0"/>
              <a:pPr>
                <a:defRPr/>
              </a:pPr>
              <a:t>6</a:t>
            </a:fld>
            <a:endParaRPr lang="en-US" sz="1200" smtClean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8001000" cy="4114800"/>
          </a:xfrm>
        </p:spPr>
        <p:txBody>
          <a:bodyPr/>
          <a:lstStyle/>
          <a:p>
            <a:pPr marL="0" lvl="1" indent="0" fontAlgn="b">
              <a:spcBef>
                <a:spcPts val="0"/>
              </a:spcBef>
              <a:buFontTx/>
              <a:buNone/>
              <a:defRPr/>
            </a:pPr>
            <a:r>
              <a:rPr lang="en-US" sz="2400" dirty="0" smtClean="0">
                <a:solidFill>
                  <a:srgbClr val="000000"/>
                </a:solidFill>
                <a:latin typeface="Arial Rounded MT Bold" pitchFamily="34" charset="0"/>
                <a:cs typeface="Times New Roman" pitchFamily="18" charset="0"/>
              </a:rPr>
              <a:t>Dependability (DEP)  </a:t>
            </a:r>
            <a:r>
              <a:rPr lang="en-US" sz="2400" dirty="0">
                <a:solidFill>
                  <a:srgbClr val="000000"/>
                </a:solidFill>
                <a:latin typeface="Arial Rounded MT Bold" pitchFamily="34" charset="0"/>
                <a:cs typeface="Times New Roman" pitchFamily="18" charset="0"/>
              </a:rPr>
              <a:t>Interest Group:</a:t>
            </a:r>
          </a:p>
          <a:p>
            <a:pPr marL="990600" lvl="1" indent="-533400" fontAlgn="b">
              <a:spcBef>
                <a:spcPts val="0"/>
              </a:spcBef>
              <a:buFontTx/>
              <a:buAutoNum type="arabicPeriod"/>
              <a:defRPr/>
            </a:pPr>
            <a:r>
              <a:rPr lang="en-US" sz="20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Discuss </a:t>
            </a:r>
            <a:r>
              <a:rPr lang="en-US" sz="2000" dirty="0" smtClean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Contributions</a:t>
            </a:r>
          </a:p>
          <a:p>
            <a:pPr marL="990600" lvl="1" indent="-533400" fontAlgn="b">
              <a:spcBef>
                <a:spcPts val="0"/>
              </a:spcBef>
              <a:buFontTx/>
              <a:buAutoNum type="arabicPeriod"/>
              <a:defRPr/>
            </a:pPr>
            <a:r>
              <a:rPr lang="en-US" sz="2000" dirty="0" smtClean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Evaluate </a:t>
            </a:r>
            <a:r>
              <a:rPr lang="en-US" sz="20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if Study Group is </a:t>
            </a:r>
            <a:r>
              <a:rPr lang="en-US" sz="2000" dirty="0" smtClean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warranted</a:t>
            </a:r>
          </a:p>
          <a:p>
            <a:pPr marL="990600" lvl="1" indent="-533400" fontAlgn="b">
              <a:spcBef>
                <a:spcPts val="0"/>
              </a:spcBef>
              <a:buFontTx/>
              <a:buAutoNum type="arabicPeriod"/>
              <a:defRPr/>
            </a:pPr>
            <a:endParaRPr lang="en-US" sz="800" dirty="0" smtClean="0">
              <a:latin typeface="Arial Rounded MT Bold" pitchFamily="34" charset="0"/>
              <a:cs typeface="Times New Roman" pitchFamily="18" charset="0"/>
            </a:endParaRPr>
          </a:p>
          <a:p>
            <a:pPr marL="0" lvl="1" indent="0" fontAlgn="b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FontTx/>
              <a:buNone/>
              <a:defRPr/>
            </a:pPr>
            <a:r>
              <a:rPr lang="en-US" sz="2600" dirty="0" smtClean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Vehicular </a:t>
            </a:r>
            <a:r>
              <a:rPr lang="en-US" sz="26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Assistive Technology (VAT) IG:</a:t>
            </a:r>
          </a:p>
          <a:p>
            <a:pPr marL="914400" lvl="1" indent="-457200" fontAlgn="b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2000" dirty="0">
                <a:latin typeface="Arial Rounded MT Bold" pitchFamily="34" charset="0"/>
                <a:cs typeface="Times New Roman" pitchFamily="18" charset="0"/>
              </a:rPr>
              <a:t>Discuss opportunities for OWC standards </a:t>
            </a:r>
            <a:r>
              <a:rPr lang="en-US" sz="2000" dirty="0" smtClean="0">
                <a:latin typeface="Arial Rounded MT Bold" pitchFamily="34" charset="0"/>
                <a:cs typeface="Times New Roman" pitchFamily="18" charset="0"/>
              </a:rPr>
              <a:t>work for V2V and V2B communications</a:t>
            </a:r>
            <a:endParaRPr lang="en-US" sz="2000" dirty="0">
              <a:latin typeface="Arial Rounded MT Bold" pitchFamily="34" charset="0"/>
              <a:cs typeface="Times New Roman" pitchFamily="18" charset="0"/>
            </a:endParaRPr>
          </a:p>
          <a:p>
            <a:pPr marL="0" lvl="1" indent="0" fontAlgn="b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FontTx/>
              <a:buNone/>
              <a:defRPr/>
            </a:pPr>
            <a:r>
              <a:rPr lang="en-US" sz="26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THz Interest Group:</a:t>
            </a:r>
          </a:p>
          <a:p>
            <a:pPr marL="863600" lvl="2" indent="-400050" fontAlgn="b">
              <a:lnSpc>
                <a:spcPct val="80000"/>
              </a:lnSpc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000" dirty="0" smtClean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Review current state of technology</a:t>
            </a:r>
            <a:endParaRPr lang="en-US" sz="2000" dirty="0" smtClean="0">
              <a:solidFill>
                <a:srgbClr val="000000"/>
              </a:solidFill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  <a:p>
            <a:pPr marL="863600" lvl="2" indent="-400050" fontAlgn="b">
              <a:lnSpc>
                <a:spcPct val="80000"/>
              </a:lnSpc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000" dirty="0" smtClean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Consider making this a </a:t>
            </a:r>
            <a:r>
              <a:rPr lang="en-US" sz="2000" dirty="0" smtClean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Technical Advisory Group (TAG)</a:t>
            </a:r>
            <a:endParaRPr lang="en-US" sz="2000" dirty="0">
              <a:solidFill>
                <a:srgbClr val="000000"/>
              </a:solidFill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  <a:p>
            <a:pPr marL="914400" lvl="1" indent="-457200" fontAlgn="b">
              <a:lnSpc>
                <a:spcPct val="80000"/>
              </a:lnSpc>
              <a:buFont typeface="+mj-lt"/>
              <a:buAutoNum type="arabicPeriod"/>
              <a:defRPr/>
            </a:pPr>
            <a:endParaRPr lang="en-US" sz="2400" dirty="0" smtClean="0">
              <a:latin typeface="Arial Rounded MT Bold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/>
              <a:t>Bangkok </a:t>
            </a:r>
            <a:r>
              <a:rPr lang="en-US" sz="3200" dirty="0"/>
              <a:t>Session Objectives</a:t>
            </a:r>
            <a:br>
              <a:rPr lang="en-US" sz="3200" dirty="0"/>
            </a:br>
            <a:r>
              <a:rPr lang="en-US" sz="3200" dirty="0" smtClean="0"/>
              <a:t>November 11-16, </a:t>
            </a:r>
            <a:r>
              <a:rPr lang="en-US" sz="3200" dirty="0" smtClean="0"/>
              <a:t>2018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2018</a:t>
            </a:r>
            <a:endParaRPr lang="en-US" sz="1400" smtClean="0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Robert F. Heile, Wi-SUN Alliance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Slide </a:t>
            </a:r>
            <a:fld id="{38B4FFB0-9BB0-4207-8695-ECB6F29324A1}" type="slidenum">
              <a:rPr lang="en-US" sz="1200" smtClean="0"/>
              <a:pPr>
                <a:defRPr/>
              </a:pPr>
              <a:t>7</a:t>
            </a:fld>
            <a:endParaRPr lang="en-US" sz="1200" smtClean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828800"/>
            <a:ext cx="7543800" cy="4114800"/>
          </a:xfrm>
        </p:spPr>
        <p:txBody>
          <a:bodyPr/>
          <a:lstStyle/>
          <a:p>
            <a:pPr marL="914400" lvl="1" indent="-457200" fontAlgn="b">
              <a:lnSpc>
                <a:spcPct val="80000"/>
              </a:lnSpc>
              <a:buFont typeface="+mj-lt"/>
              <a:buAutoNum type="arabicPeriod"/>
              <a:defRPr/>
            </a:pPr>
            <a:endParaRPr lang="en-US" sz="800" dirty="0" smtClean="0">
              <a:latin typeface="Arial Rounded MT Bold" pitchFamily="34" charset="0"/>
              <a:cs typeface="Times New Roman" pitchFamily="18" charset="0"/>
            </a:endParaRPr>
          </a:p>
          <a:p>
            <a:pPr marL="0" indent="0" fontAlgn="b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400" dirty="0" smtClean="0">
                <a:latin typeface="Arial Rounded MT Bold" pitchFamily="34" charset="0"/>
                <a:ea typeface="+mn-ea"/>
                <a:cs typeface="Times New Roman" pitchFamily="18" charset="0"/>
              </a:rPr>
              <a:t>IETF Standing Committee</a:t>
            </a:r>
          </a:p>
          <a:p>
            <a:pPr marL="1009650" lvl="1" indent="-609600" fontAlgn="b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200" dirty="0" smtClean="0">
                <a:latin typeface="Arial Rounded MT Bold" pitchFamily="34" charset="0"/>
                <a:cs typeface="Times New Roman" pitchFamily="18" charset="0"/>
              </a:rPr>
              <a:t>IETF103 Review results from Bangkok</a:t>
            </a:r>
            <a:endParaRPr lang="en-US" sz="2200" dirty="0" smtClean="0">
              <a:latin typeface="Arial Rounded MT Bold" pitchFamily="34" charset="0"/>
              <a:cs typeface="Times New Roman" pitchFamily="18" charset="0"/>
            </a:endParaRPr>
          </a:p>
          <a:p>
            <a:pPr marL="1009650" lvl="1" indent="-609600" fontAlgn="b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200" dirty="0" smtClean="0">
                <a:latin typeface="Arial Rounded MT Bold" pitchFamily="34" charset="0"/>
                <a:cs typeface="Times New Roman" pitchFamily="18" charset="0"/>
              </a:rPr>
              <a:t>Hear contributions</a:t>
            </a:r>
          </a:p>
          <a:p>
            <a:pPr marL="1009650" lvl="1" indent="-609600" fontAlgn="b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200" dirty="0" smtClean="0">
                <a:latin typeface="Arial Rounded MT Bold" pitchFamily="34" charset="0"/>
                <a:cs typeface="Times New Roman" pitchFamily="18" charset="0"/>
              </a:rPr>
              <a:t>Next steps</a:t>
            </a:r>
          </a:p>
          <a:p>
            <a:pPr marL="914400" lvl="1" indent="-457200" fontAlgn="b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endParaRPr lang="en-US" sz="800" dirty="0" smtClean="0">
              <a:latin typeface="Arial Rounded MT Bold" pitchFamily="34" charset="0"/>
              <a:cs typeface="Times New Roman" pitchFamily="18" charset="0"/>
            </a:endParaRPr>
          </a:p>
          <a:p>
            <a:pPr marL="0" indent="0" fontAlgn="b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400" dirty="0" smtClean="0">
                <a:latin typeface="Arial Rounded MT Bold" pitchFamily="34" charset="0"/>
                <a:ea typeface="+mn-ea"/>
                <a:cs typeface="Times New Roman" pitchFamily="18" charset="0"/>
              </a:rPr>
              <a:t>NEW </a:t>
            </a:r>
            <a:r>
              <a:rPr lang="en-US" sz="2400" dirty="0">
                <a:latin typeface="Arial Rounded MT Bold" pitchFamily="34" charset="0"/>
                <a:ea typeface="+mn-ea"/>
                <a:cs typeface="Times New Roman" pitchFamily="18" charset="0"/>
              </a:rPr>
              <a:t>PROJECTS </a:t>
            </a:r>
            <a:r>
              <a:rPr lang="en-US" sz="2400" dirty="0" smtClean="0">
                <a:latin typeface="Arial Rounded MT Bold" pitchFamily="34" charset="0"/>
                <a:ea typeface="+mn-ea"/>
                <a:cs typeface="Times New Roman" pitchFamily="18" charset="0"/>
              </a:rPr>
              <a:t>STANDING COMMITTEE </a:t>
            </a:r>
            <a:r>
              <a:rPr lang="en-US" sz="2400" dirty="0">
                <a:latin typeface="Arial Rounded MT Bold" pitchFamily="34" charset="0"/>
                <a:ea typeface="+mn-ea"/>
                <a:cs typeface="Times New Roman" pitchFamily="18" charset="0"/>
              </a:rPr>
              <a:t>(WNG)</a:t>
            </a:r>
          </a:p>
          <a:p>
            <a:pPr marL="1009650" lvl="1" indent="-609600" fontAlgn="b">
              <a:spcBef>
                <a:spcPts val="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n-US" sz="22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Review/discuss </a:t>
            </a:r>
            <a:r>
              <a:rPr lang="en-US" sz="2200" dirty="0" smtClean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contributions</a:t>
            </a:r>
          </a:p>
          <a:p>
            <a:pPr marL="0" indent="0" fontAlgn="b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600" dirty="0" smtClean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MAINTENANCE STANDING COMMITTEE</a:t>
            </a:r>
          </a:p>
          <a:p>
            <a:pPr marL="914400" lvl="1" indent="-457200" fontAlgn="b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2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Review/discuss </a:t>
            </a:r>
            <a:r>
              <a:rPr lang="en-US" sz="2200" dirty="0" smtClean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contributions (if any)</a:t>
            </a:r>
            <a:endParaRPr lang="en-US" sz="2200" dirty="0">
              <a:solidFill>
                <a:srgbClr val="000000"/>
              </a:solidFill>
              <a:latin typeface="Arial Rounded MT Bold" pitchFamily="34" charset="0"/>
              <a:cs typeface="Arial" charset="0"/>
            </a:endParaRPr>
          </a:p>
          <a:p>
            <a:pPr marL="0" indent="0" fontAlgn="b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600" dirty="0" smtClean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RULES STANDING COMMITTEE</a:t>
            </a:r>
            <a:endParaRPr lang="en-US" sz="2600" dirty="0">
              <a:solidFill>
                <a:srgbClr val="000000"/>
              </a:solidFill>
              <a:latin typeface="Arial Rounded MT Bold" pitchFamily="34" charset="0"/>
              <a:cs typeface="Arial" charset="0"/>
            </a:endParaRPr>
          </a:p>
          <a:p>
            <a:pPr marL="1009650" lvl="1" indent="-609600" fontAlgn="b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2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Review/discuss </a:t>
            </a:r>
            <a:r>
              <a:rPr lang="en-US" sz="2200" dirty="0" smtClean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changes </a:t>
            </a:r>
            <a:r>
              <a:rPr lang="en-US" sz="2200" dirty="0" smtClean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regarding creating a TAG group category in the OM.</a:t>
            </a:r>
            <a:endParaRPr lang="en-US" sz="2200" dirty="0">
              <a:solidFill>
                <a:srgbClr val="000000"/>
              </a:solidFill>
              <a:latin typeface="Arial Rounded MT Bold" pitchFamily="34" charset="0"/>
              <a:cs typeface="Arial" charset="0"/>
            </a:endParaRPr>
          </a:p>
          <a:p>
            <a:pPr marL="400050" lvl="1" indent="0" fontAlgn="b">
              <a:lnSpc>
                <a:spcPct val="80000"/>
              </a:lnSpc>
              <a:buFontTx/>
              <a:buNone/>
              <a:defRPr/>
            </a:pPr>
            <a:endParaRPr lang="en-US" sz="2200" dirty="0">
              <a:latin typeface="Arial Rounded MT Bold" pitchFamily="34" charset="0"/>
              <a:cs typeface="Times New Roman" pitchFamily="18" charset="0"/>
            </a:endParaRPr>
          </a:p>
          <a:p>
            <a:pPr marL="609600" indent="-609600" fontAlgn="b">
              <a:lnSpc>
                <a:spcPct val="80000"/>
              </a:lnSpc>
              <a:buFontTx/>
              <a:buNone/>
              <a:defRPr/>
            </a:pPr>
            <a:endParaRPr lang="en-US" sz="2200" dirty="0" smtClean="0">
              <a:latin typeface="Arial Rounded MT Bold" pitchFamily="34" charset="0"/>
              <a:ea typeface="+mn-ea"/>
              <a:cs typeface="Times New Roman" pitchFamily="18" charset="0"/>
            </a:endParaRPr>
          </a:p>
          <a:p>
            <a:pPr marL="609600" indent="-609600" fontAlgn="b">
              <a:lnSpc>
                <a:spcPct val="80000"/>
              </a:lnSpc>
              <a:buFontTx/>
              <a:buNone/>
              <a:defRPr/>
            </a:pPr>
            <a:endParaRPr lang="en-US" sz="2400" dirty="0" smtClean="0">
              <a:latin typeface="Arial Rounded MT Bold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/>
              <a:t>Bangkok </a:t>
            </a:r>
            <a:r>
              <a:rPr lang="en-US" sz="3200" dirty="0"/>
              <a:t>Session Objectives</a:t>
            </a:r>
            <a:br>
              <a:rPr lang="en-US" sz="3200" dirty="0"/>
            </a:br>
            <a:r>
              <a:rPr lang="en-US" sz="3200" dirty="0" smtClean="0"/>
              <a:t>November 11-16, </a:t>
            </a:r>
            <a:r>
              <a:rPr lang="en-US" sz="3200" dirty="0" smtClean="0"/>
              <a:t>2018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2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2018</a:t>
            </a:r>
            <a:endParaRPr lang="en-US" sz="1400" smtClean="0"/>
          </a:p>
        </p:txBody>
      </p:sp>
      <p:sp>
        <p:nvSpPr>
          <p:cNvPr id="9219" name="Footer Placeholder 3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Robert F. Heile, Wi-SUN Alliance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Slide </a:t>
            </a:r>
            <a:fld id="{598D81A8-676D-4B71-81B0-5919593A92F0}" type="slidenum">
              <a:rPr lang="en-US" sz="1200" smtClean="0"/>
              <a:pPr>
                <a:defRPr/>
              </a:pPr>
              <a:t>8</a:t>
            </a:fld>
            <a:endParaRPr lang="en-US" sz="1200" smtClean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686" y="609600"/>
            <a:ext cx="7772400" cy="5835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4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2018</a:t>
            </a:r>
            <a:endParaRPr lang="en-US" sz="1400" smtClean="0"/>
          </a:p>
        </p:txBody>
      </p:sp>
      <p:sp>
        <p:nvSpPr>
          <p:cNvPr id="10243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Robert F. Heile, Wi-SUN Alliance</a:t>
            </a:r>
          </a:p>
        </p:txBody>
      </p:sp>
      <p:sp>
        <p:nvSpPr>
          <p:cNvPr id="10244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Slide </a:t>
            </a:r>
            <a:fld id="{219C1867-47CF-411F-B0EE-95650A4BE4CC}" type="slidenum">
              <a:rPr lang="en-US" sz="1200" smtClean="0"/>
              <a:pPr>
                <a:defRPr/>
              </a:pPr>
              <a:t>9</a:t>
            </a:fld>
            <a:endParaRPr lang="en-US" sz="1200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dirty="0"/>
              <a:t>Upcoming Sessions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447800"/>
            <a:ext cx="7696200" cy="4114800"/>
          </a:xfrm>
        </p:spPr>
        <p:txBody>
          <a:bodyPr/>
          <a:lstStyle/>
          <a:p>
            <a:r>
              <a:rPr lang="en-US" sz="2200" dirty="0" smtClean="0"/>
              <a:t>January </a:t>
            </a:r>
            <a:r>
              <a:rPr lang="en-US" sz="2200" dirty="0"/>
              <a:t>13-18, 2019, Hilton St. Louis Missouri at the Ballpark, </a:t>
            </a:r>
            <a:r>
              <a:rPr lang="en-US" sz="2200" i="1" dirty="0"/>
              <a:t>802 Wireless Interim Session</a:t>
            </a:r>
            <a:r>
              <a:rPr lang="en-US" sz="2200" i="1" dirty="0" smtClean="0"/>
              <a:t>.</a:t>
            </a:r>
            <a:r>
              <a:rPr lang="en-US" sz="2200" dirty="0" smtClean="0"/>
              <a:t>*</a:t>
            </a:r>
            <a:r>
              <a:rPr lang="en-US" sz="2200" dirty="0"/>
              <a:t> </a:t>
            </a:r>
          </a:p>
          <a:p>
            <a:r>
              <a:rPr lang="en-US" sz="2200" dirty="0"/>
              <a:t>March 10-15, 2019, Hyatt Regency Vancouver and Fairmont Hotel Vancouver, Vancouver, Canada, </a:t>
            </a:r>
            <a:r>
              <a:rPr lang="en-US" sz="2200" i="1" dirty="0"/>
              <a:t>802 Plenary Session.</a:t>
            </a:r>
            <a:endParaRPr lang="en-US" sz="2200" dirty="0"/>
          </a:p>
          <a:p>
            <a:r>
              <a:rPr lang="en-US" sz="2200" dirty="0"/>
              <a:t>May 12-17, 2019, Grand Hyatt Atlanta in </a:t>
            </a:r>
            <a:r>
              <a:rPr lang="en-US" sz="2200" dirty="0" err="1"/>
              <a:t>Buckhead</a:t>
            </a:r>
            <a:r>
              <a:rPr lang="en-US" sz="2200" dirty="0"/>
              <a:t>, Atlanta, Georgia, USA, </a:t>
            </a:r>
            <a:r>
              <a:rPr lang="en-US" sz="2200" i="1" dirty="0"/>
              <a:t>802 Wireless Interim Session.</a:t>
            </a:r>
            <a:r>
              <a:rPr lang="en-US" sz="2200" dirty="0"/>
              <a:t>*</a:t>
            </a:r>
          </a:p>
          <a:p>
            <a:r>
              <a:rPr lang="en-US" sz="2200" dirty="0"/>
              <a:t>July 14-19, 2019, Austria Congress Centre, Vienna, Austria, </a:t>
            </a:r>
            <a:r>
              <a:rPr lang="en-US" sz="2200" i="1" dirty="0"/>
              <a:t>802 Plenary Session.</a:t>
            </a:r>
            <a:endParaRPr lang="en-US" sz="2200" dirty="0"/>
          </a:p>
          <a:p>
            <a:r>
              <a:rPr lang="en-US" sz="2200" dirty="0"/>
              <a:t>September 15-20, 2019, Marriott Hanoi (TBC), </a:t>
            </a:r>
            <a:r>
              <a:rPr lang="en-US" sz="2200" i="1" dirty="0"/>
              <a:t>802 Wireless Interim Session.</a:t>
            </a:r>
            <a:r>
              <a:rPr lang="en-US" sz="2200" dirty="0"/>
              <a:t>*</a:t>
            </a:r>
          </a:p>
          <a:p>
            <a:r>
              <a:rPr lang="en-US" sz="2200" dirty="0"/>
              <a:t>November 10-15, 2019, Hilton Waikoloa Village, Kona, HI, USA, </a:t>
            </a:r>
            <a:r>
              <a:rPr lang="en-US" sz="2200" i="1" dirty="0"/>
              <a:t>802 Plenary Session.</a:t>
            </a:r>
            <a:endParaRPr lang="en-US" sz="2200" dirty="0"/>
          </a:p>
          <a:p>
            <a:pPr>
              <a:defRPr/>
            </a:pPr>
            <a:endParaRPr lang="en-US" sz="2200" dirty="0"/>
          </a:p>
          <a:p>
            <a:pPr>
              <a:defRPr/>
            </a:pP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802_15">
  <a:themeElements>
    <a:clrScheme name="IEEE-802_15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IEEE-802_15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EEE-802_15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EE-802_15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0099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D:\MYDOCU~1\IEEEP8~1.15\TEMPLATE\IEEE-8~1.POT</Template>
  <TotalTime>39243</TotalTime>
  <Words>699</Words>
  <Application>Microsoft Office PowerPoint</Application>
  <PresentationFormat>On-screen Show (4:3)</PresentationFormat>
  <Paragraphs>169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IEEE-802_15</vt:lpstr>
      <vt:lpstr>117th Session of meetings of the IEEE 802.15 Working Group for Wireless Specialty Networks</vt:lpstr>
      <vt:lpstr>PowerPoint Presentation</vt:lpstr>
      <vt:lpstr>Bangkok Session Objectives November 11-16, 2018</vt:lpstr>
      <vt:lpstr>Bangkok Session Objectives November 11-16, 2018</vt:lpstr>
      <vt:lpstr>Bangkok Session Objectives November 11-16, 2018</vt:lpstr>
      <vt:lpstr>Bangkok Session Objectives November 11-16, 2018</vt:lpstr>
      <vt:lpstr>Bangkok Session Objectives November 11-16, 2018</vt:lpstr>
      <vt:lpstr>PowerPoint Presentation</vt:lpstr>
      <vt:lpstr>Upcoming Sessions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WG-Report-to-the-802-Plenary-Mar05</dc:title>
  <dc:subject>IEEE 802.15 &lt;subject&gt;</dc:subject>
  <dc:creator>Robert F. Heile</dc:creator>
  <cp:lastModifiedBy>bheile</cp:lastModifiedBy>
  <cp:revision>715</cp:revision>
  <cp:lastPrinted>2000-07-07T01:25:49Z</cp:lastPrinted>
  <dcterms:created xsi:type="dcterms:W3CDTF">1999-06-22T06:24:01Z</dcterms:created>
  <dcterms:modified xsi:type="dcterms:W3CDTF">2018-11-27T22:03:47Z</dcterms:modified>
</cp:coreProperties>
</file>