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424" r:id="rId3"/>
    <p:sldId id="386" r:id="rId4"/>
    <p:sldId id="754" r:id="rId5"/>
    <p:sldId id="809" r:id="rId6"/>
    <p:sldId id="810" r:id="rId7"/>
    <p:sldId id="811" r:id="rId8"/>
    <p:sldId id="792" r:id="rId9"/>
    <p:sldId id="793" r:id="rId10"/>
    <p:sldId id="807" r:id="rId11"/>
    <p:sldId id="812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75" autoAdjust="0"/>
    <p:restoredTop sz="95409" autoAdjust="0"/>
  </p:normalViewPr>
  <p:slideViewPr>
    <p:cSldViewPr>
      <p:cViewPr varScale="1">
        <p:scale>
          <a:sx n="62" d="100"/>
          <a:sy n="62" d="100"/>
        </p:scale>
        <p:origin x="1018" y="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955" y="-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F6236B3F-AAE8-4343-8D17-1CD4A2A314C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281DCD4-2343-4947-8B75-75553159331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5FB7E5E-1D6C-444E-B0CF-852BD311553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2326AAA-479D-4C15-B355-9FA1B1CC0AD0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867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DFEC75B-208D-4717-A1AF-804B53ECFC72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E91D925-7433-475C-A61E-55A7B7F5E438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344471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959822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336464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27549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72A242-A53C-48B8-8B0E-E0667002279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4177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614C591-0250-4FD0-86F5-39871E39B3E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37059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4DDFCC2-0985-4E8F-BA09-607C30FEBF5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2469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4341813" y="6475413"/>
            <a:ext cx="53657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4469FC-C9DB-4CF7-B72B-A1003E4A38C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64482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A98F26-E5B1-4163-85A5-8AEAB51889DD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0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0F7A2E7-433A-43CF-A125-B9366AA0D2A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61938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25B325D-5BFA-4A21-B14F-52BA7B3163A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54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EBDB450-E4F5-4079-A7A5-BC8B3FCD71E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04968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B6B97E-A131-4E70-B751-6AA28B12AF03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43177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92F502-A117-425F-8C36-321CA96D7F4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7648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92CC3B-7091-4A21-AE18-AF061F98F99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249769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05136A3-916A-4787-9964-0B5266AD54D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464472" y="304026"/>
            <a:ext cx="29238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15-18</a:t>
            </a:r>
            <a:r>
              <a:rPr lang="en-US" sz="1800" b="1" dirty="0" smtClean="0"/>
              <a:t>-0610-00-0013</a:t>
            </a:r>
            <a:endParaRPr lang="en-US" altLang="en-US" sz="1800" b="1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0" y="6475413"/>
            <a:ext cx="2600325" cy="2301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2"/>
          </p:nvPr>
        </p:nvSpPr>
        <p:spPr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>
              <a:spcBef>
                <a:spcPct val="0"/>
              </a:spcBef>
              <a:buFontTx/>
              <a:buNone/>
              <a:defRPr sz="16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July 2018</a:t>
            </a: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20" r:id="rId1"/>
    <p:sldLayoutId id="2147491221" r:id="rId2"/>
    <p:sldLayoutId id="2147491222" r:id="rId3"/>
    <p:sldLayoutId id="2147491223" r:id="rId4"/>
    <p:sldLayoutId id="2147491224" r:id="rId5"/>
    <p:sldLayoutId id="2147491225" r:id="rId6"/>
    <p:sldLayoutId id="2147491226" r:id="rId7"/>
    <p:sldLayoutId id="2147491227" r:id="rId8"/>
    <p:sldLayoutId id="2147491228" r:id="rId9"/>
    <p:sldLayoutId id="2147491229" r:id="rId10"/>
    <p:sldLayoutId id="214749123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04D58A0-EF71-4C14-B6CC-C21D1250F7F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35138"/>
            <a:ext cx="8077200" cy="1066800"/>
          </a:xfrm>
        </p:spPr>
        <p:txBody>
          <a:bodyPr/>
          <a:lstStyle/>
          <a:p>
            <a:r>
              <a:rPr lang="en-US" altLang="en-US" sz="3000" dirty="0" smtClean="0"/>
              <a:t>IEEE 802.15 TG13 </a:t>
            </a:r>
            <a:br>
              <a:rPr lang="en-US" altLang="en-US" sz="3000" dirty="0" smtClean="0"/>
            </a:br>
            <a:r>
              <a:rPr lang="en-US" altLang="en-US" sz="3000" dirty="0" smtClean="0"/>
              <a:t>Multi-</a:t>
            </a:r>
            <a:r>
              <a:rPr lang="en-US" altLang="en-US" sz="3000" dirty="0" err="1" smtClean="0"/>
              <a:t>Gbit</a:t>
            </a:r>
            <a:r>
              <a:rPr lang="en-US" altLang="en-US" sz="3000" dirty="0" smtClean="0"/>
              <a:t>/s Optical Wireless Communication </a:t>
            </a:r>
            <a:br>
              <a:rPr lang="en-US" altLang="en-US" sz="3000" dirty="0" smtClean="0"/>
            </a:br>
            <a:r>
              <a:rPr lang="en-US" altLang="en-US" sz="3000" dirty="0" smtClean="0"/>
              <a:t>November 2018 </a:t>
            </a:r>
            <a:r>
              <a:rPr lang="en-US" altLang="en-US" sz="3000" dirty="0" smtClean="0"/>
              <a:t>Closing Report</a:t>
            </a:r>
            <a:endParaRPr lang="en-US" altLang="en-US" sz="3000" dirty="0" smtClean="0"/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32591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2018-11-15</a:t>
            </a:r>
            <a:endParaRPr lang="en-US" altLang="en-US" sz="2000" b="0" dirty="0" smtClean="0"/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/>
        </p:nvGraphicFramePr>
        <p:xfrm>
          <a:off x="666750" y="4324350"/>
          <a:ext cx="902652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63" name="Document" r:id="rId4" imgW="8239301" imgH="1079612" progId="Word.Document.8">
                  <p:embed/>
                </p:oleObj>
              </mc:Choice>
              <mc:Fallback>
                <p:oleObj name="Document" r:id="rId4" imgW="8239301" imgH="107961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4324350"/>
                        <a:ext cx="902652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37925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sp>
        <p:nvSpPr>
          <p:cNvPr id="1536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November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Plans for </a:t>
            </a:r>
            <a:r>
              <a:rPr lang="en-US" altLang="en-US" sz="3600" dirty="0" smtClean="0"/>
              <a:t>January Interim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20574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8 </a:t>
            </a:r>
            <a:r>
              <a:rPr lang="de-DE" dirty="0" err="1" smtClean="0"/>
              <a:t>sessions</a:t>
            </a:r>
            <a:r>
              <a:rPr lang="de-DE" dirty="0" smtClean="0"/>
              <a:t> </a:t>
            </a:r>
            <a:r>
              <a:rPr lang="de-DE" dirty="0" err="1" smtClean="0"/>
              <a:t>requested</a:t>
            </a:r>
            <a:endParaRPr lang="de-DE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Review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 smtClean="0"/>
              <a:t>inputs</a:t>
            </a:r>
            <a:endParaRPr lang="de-DE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err="1" smtClean="0"/>
              <a:t>Integrate</a:t>
            </a:r>
            <a:r>
              <a:rPr lang="de-DE" dirty="0" smtClean="0"/>
              <a:t> </a:t>
            </a:r>
            <a:r>
              <a:rPr lang="de-DE" dirty="0" err="1"/>
              <a:t>them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 smtClean="0"/>
              <a:t>draft</a:t>
            </a:r>
            <a:endParaRPr lang="de-DE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Comments </a:t>
            </a:r>
            <a:r>
              <a:rPr lang="de-DE" dirty="0" err="1" smtClean="0"/>
              <a:t>resolution</a:t>
            </a:r>
            <a:r>
              <a:rPr lang="de-DE" dirty="0" smtClean="0"/>
              <a:t> </a:t>
            </a:r>
            <a:r>
              <a:rPr lang="de-DE" dirty="0" err="1" smtClean="0"/>
              <a:t>against</a:t>
            </a:r>
            <a:r>
              <a:rPr lang="de-DE" dirty="0" smtClean="0"/>
              <a:t> D3.2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Start WGLB</a:t>
            </a: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November 2018</a:t>
            </a:r>
          </a:p>
        </p:txBody>
      </p:sp>
    </p:spTree>
    <p:extLst>
      <p:ext uri="{BB962C8B-B14F-4D97-AF65-F5344CB8AC3E}">
        <p14:creationId xmlns:p14="http://schemas.microsoft.com/office/powerpoint/2010/main" val="1040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11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SPEC generation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2018</a:t>
            </a:r>
            <a:endParaRPr lang="en-US" altLang="zh-CN" dirty="0"/>
          </a:p>
        </p:txBody>
      </p:sp>
      <p:graphicFrame>
        <p:nvGraphicFramePr>
          <p:cNvPr id="8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987169"/>
              </p:ext>
            </p:extLst>
          </p:nvPr>
        </p:nvGraphicFramePr>
        <p:xfrm>
          <a:off x="-1" y="1676400"/>
          <a:ext cx="9144000" cy="474269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33735"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March 2018 (Rosemont)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 of first comments against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PM PHY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Brainstorm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MAC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April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Submit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further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comments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against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Finalize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evaluation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of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PM PHY,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Submit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LB OFDM PHY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text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May 2018 (Warsaw)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Present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LB PHY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features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issue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CfP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June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Prepare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HB OFDM PHY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text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proposals</a:t>
                      </a:r>
                      <a:endParaRPr lang="de-DE" altLang="zh-CN" sz="1600" b="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D2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de-DE" altLang="zh-CN" sz="1600" b="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735">
                <a:tc>
                  <a:txBody>
                    <a:bodyPr/>
                    <a:lstStyle/>
                    <a:p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July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2018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Present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HB OFDM PHY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endParaRPr lang="de-DE" altLang="zh-CN" sz="1600" b="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all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D2 incl. MAC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de-DE" altLang="zh-CN" sz="1600" b="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August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Create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Comments </a:t>
                      </a: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HB PHY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de-DE" altLang="zh-CN" sz="1600" b="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September 2018</a:t>
                      </a:r>
                      <a:endParaRPr lang="en-US" altLang="zh-CN" sz="1600" b="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Work on TG13 MAC</a:t>
                      </a:r>
                      <a:endParaRPr lang="de-DE" altLang="zh-CN" sz="1600" b="0" kern="120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October</a:t>
                      </a:r>
                      <a:r>
                        <a:rPr lang="de-DE" altLang="zh-CN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2018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Create 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D3.1</a:t>
                      </a:r>
                      <a:endParaRPr lang="de-DE" altLang="zh-CN" sz="1600" b="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Provide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technical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inputs</a:t>
                      </a:r>
                      <a:endParaRPr lang="de-DE" altLang="zh-CN" sz="1600" b="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6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1737">
                <a:tc>
                  <a:txBody>
                    <a:bodyPr/>
                    <a:lstStyle/>
                    <a:p>
                      <a:r>
                        <a:rPr lang="de-DE" altLang="zh-CN" sz="16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November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en-US" altLang="zh-CN" sz="1600" b="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Hear technical contributions</a:t>
                      </a:r>
                      <a:r>
                        <a:rPr lang="en-US" altLang="zh-CN" sz="1600" b="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to MAC</a:t>
                      </a:r>
                      <a:endParaRPr lang="en-US" altLang="zh-CN" sz="1600" b="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December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Release 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D4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Work on MAC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endParaRPr lang="de-DE" altLang="zh-CN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January 2019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 MAC text inputs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en-US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comments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Start WGLB (30 days)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February</a:t>
                      </a:r>
                      <a:endParaRPr lang="de-DE" altLang="zh-CN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Collect WGLB 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153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83107E0-218B-4453-B106-91E1881773E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/>
              <a:t>This presentation contains the IEEE 802.15 TG13 Multi- </a:t>
            </a:r>
            <a:r>
              <a:rPr lang="en-US" altLang="en-US" dirty="0" err="1"/>
              <a:t>Gbit</a:t>
            </a:r>
            <a:r>
              <a:rPr lang="en-US" altLang="en-US" dirty="0"/>
              <a:t>/s Optical Wireless Communication </a:t>
            </a:r>
            <a:r>
              <a:rPr lang="en-US" altLang="en-US" dirty="0" smtClean="0"/>
              <a:t>closing report </a:t>
            </a:r>
            <a:r>
              <a:rPr lang="en-US" altLang="en-US" dirty="0" smtClean="0"/>
              <a:t>for </a:t>
            </a:r>
            <a:r>
              <a:rPr lang="en-US" altLang="en-US" dirty="0"/>
              <a:t>the </a:t>
            </a:r>
            <a:r>
              <a:rPr lang="en-US" altLang="en-US" dirty="0" smtClean="0"/>
              <a:t>November 2018 </a:t>
            </a:r>
            <a:r>
              <a:rPr lang="en-US" altLang="en-US" dirty="0"/>
              <a:t>session in </a:t>
            </a:r>
            <a:r>
              <a:rPr lang="en-US" altLang="en-US" dirty="0" smtClean="0"/>
              <a:t>Bangkok.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de-DE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November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6EC035D-6983-44A7-9182-D0B7115AE266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27651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TG13 schedule in </a:t>
            </a:r>
            <a:r>
              <a:rPr lang="en-US" altLang="en-US" sz="3200" dirty="0" smtClean="0">
                <a:solidFill>
                  <a:schemeClr val="tx2"/>
                </a:solidFill>
              </a:rPr>
              <a:t>Bangkok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graphicFrame>
        <p:nvGraphicFramePr>
          <p:cNvPr id="7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651023"/>
              </p:ext>
            </p:extLst>
          </p:nvPr>
        </p:nvGraphicFramePr>
        <p:xfrm>
          <a:off x="990600" y="1600200"/>
          <a:ext cx="7162800" cy="45065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1088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MON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TUE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WED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THU</a:t>
                      </a:r>
                    </a:p>
                  </a:txBody>
                  <a:tcPr marT="45744" marB="4574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AM1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TGbb#1</a:t>
                      </a:r>
                      <a:endParaRPr lang="en-US" sz="1600" b="0" i="1" dirty="0">
                        <a:latin typeface="+mn-lt"/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#1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TGbb#5</a:t>
                      </a: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AM2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#2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i="1" dirty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>
                          <a:solidFill>
                            <a:schemeClr val="tx1"/>
                          </a:solidFill>
                        </a:rPr>
                        <a:t>TG13#5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PM1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TGbb#2</a:t>
                      </a:r>
                      <a:endParaRPr lang="en-US" sz="1600" b="0" i="1" dirty="0" smtClean="0">
                        <a:latin typeface="+mn-lt"/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TG13#3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TG13#4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TG13#6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PM2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TGbb#3</a:t>
                      </a: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5738" algn="l"/>
                        </a:tabLst>
                        <a:defRPr/>
                      </a:pP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TGbb#6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TG13#7</a:t>
                      </a: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PM3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THz tutorial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TGbb#4</a:t>
                      </a: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5738" algn="l"/>
                        </a:tabLst>
                        <a:defRPr/>
                      </a:pPr>
                      <a:endParaRPr lang="de-DE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0" i="1" dirty="0" smtClean="0"/>
                        <a:t>WG </a:t>
                      </a:r>
                      <a:r>
                        <a:rPr lang="de-DE" sz="1600" b="0" i="1" dirty="0" err="1" smtClean="0"/>
                        <a:t>closing</a:t>
                      </a:r>
                      <a:endParaRPr lang="de-DE" sz="1600" b="0" i="1" dirty="0" smtClean="0"/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533189499"/>
                  </a:ext>
                </a:extLst>
              </a:tr>
            </a:tbl>
          </a:graphicData>
        </a:graphic>
      </p:graphicFrame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November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dirty="0" smtClean="0"/>
              <a:t>7 time </a:t>
            </a:r>
            <a:r>
              <a:rPr lang="de-DE" altLang="en-US" dirty="0" err="1" smtClean="0"/>
              <a:t>slots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this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week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starting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Tuesday</a:t>
            </a:r>
            <a:r>
              <a:rPr lang="de-DE" altLang="en-US" dirty="0" smtClean="0"/>
              <a:t> AM1</a:t>
            </a:r>
            <a:endParaRPr lang="de-DE" altLang="en-US" dirty="0"/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dirty="0" smtClean="0"/>
              <a:t>Further </a:t>
            </a:r>
            <a:r>
              <a:rPr lang="de-DE" altLang="en-US" dirty="0" err="1" smtClean="0"/>
              <a:t>contributions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to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the</a:t>
            </a:r>
            <a:r>
              <a:rPr lang="de-DE" altLang="en-US" dirty="0" smtClean="0"/>
              <a:t> MAC</a:t>
            </a:r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2400" b="1" dirty="0" err="1" smtClean="0"/>
              <a:t>Beacon-enabled</a:t>
            </a:r>
            <a:r>
              <a:rPr lang="de-DE" altLang="en-US" sz="2400" b="1" dirty="0" smtClean="0"/>
              <a:t> </a:t>
            </a:r>
            <a:r>
              <a:rPr lang="de-DE" altLang="en-US" sz="2400" b="1" dirty="0" err="1" smtClean="0"/>
              <a:t>mode</a:t>
            </a:r>
            <a:r>
              <a:rPr lang="de-DE" altLang="en-US" sz="2400" b="1" dirty="0" smtClean="0"/>
              <a:t>: </a:t>
            </a:r>
          </a:p>
          <a:p>
            <a:pPr marL="1485900" lvl="2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600" b="1" dirty="0" err="1" smtClean="0"/>
              <a:t>doc</a:t>
            </a:r>
            <a:r>
              <a:rPr lang="de-DE" altLang="en-US" sz="1600" b="1" dirty="0" smtClean="0"/>
              <a:t>. </a:t>
            </a:r>
            <a:r>
              <a:rPr lang="de-DE" altLang="en-US" sz="1600" b="1" dirty="0" smtClean="0"/>
              <a:t>15-18/0562r0</a:t>
            </a:r>
            <a:endParaRPr lang="de-DE" altLang="en-US" sz="1600" b="1" dirty="0" smtClean="0"/>
          </a:p>
          <a:p>
            <a:pPr marL="1485900" lvl="2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600" b="1" dirty="0" err="1" smtClean="0"/>
              <a:t>doc</a:t>
            </a:r>
            <a:r>
              <a:rPr lang="de-DE" altLang="en-US" sz="1600" b="1" dirty="0" smtClean="0"/>
              <a:t>. </a:t>
            </a:r>
            <a:r>
              <a:rPr lang="de-DE" altLang="en-US" sz="1600" b="1" dirty="0" smtClean="0"/>
              <a:t>15-18/0410r1</a:t>
            </a:r>
            <a:endParaRPr lang="de-DE" altLang="en-US" sz="1600" b="1" dirty="0" smtClean="0"/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2400" b="1" dirty="0"/>
              <a:t>Non-</a:t>
            </a:r>
            <a:r>
              <a:rPr lang="de-DE" altLang="en-US" sz="2400" b="1" dirty="0" err="1"/>
              <a:t>beacon</a:t>
            </a:r>
            <a:r>
              <a:rPr lang="de-DE" altLang="en-US" sz="2400" b="1" dirty="0"/>
              <a:t>-</a:t>
            </a:r>
            <a:r>
              <a:rPr lang="de-DE" altLang="en-US" sz="2400" b="1" dirty="0" err="1"/>
              <a:t>enabled</a:t>
            </a:r>
            <a:r>
              <a:rPr lang="de-DE" altLang="en-US" sz="2400" b="1" dirty="0"/>
              <a:t> </a:t>
            </a:r>
            <a:r>
              <a:rPr lang="de-DE" altLang="en-US" sz="2400" b="1" dirty="0" err="1"/>
              <a:t>mode</a:t>
            </a:r>
            <a:r>
              <a:rPr lang="de-DE" altLang="en-US" sz="2400" b="1" dirty="0"/>
              <a:t>: </a:t>
            </a:r>
          </a:p>
          <a:p>
            <a:pPr marL="1485900" lvl="2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600" b="1" dirty="0" err="1"/>
              <a:t>doc</a:t>
            </a:r>
            <a:r>
              <a:rPr lang="de-DE" altLang="en-US" sz="1600" b="1" dirty="0"/>
              <a:t>. </a:t>
            </a:r>
            <a:r>
              <a:rPr lang="de-DE" altLang="en-US" sz="1600" b="1" dirty="0" smtClean="0"/>
              <a:t>15-18/0488r0</a:t>
            </a:r>
            <a:endParaRPr lang="de-DE" altLang="en-US" sz="1600" b="1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Comments </a:t>
            </a:r>
            <a:r>
              <a:rPr lang="en-GB" altLang="en-US" dirty="0" smtClean="0"/>
              <a:t>resolution</a:t>
            </a:r>
            <a:endParaRPr lang="en-GB" altLang="en-US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Include </a:t>
            </a:r>
            <a:r>
              <a:rPr lang="en-GB" altLang="en-US" dirty="0"/>
              <a:t>new text </a:t>
            </a:r>
            <a:r>
              <a:rPr lang="en-GB" altLang="en-US" dirty="0" smtClean="0"/>
              <a:t>and resolved comments into the draft</a:t>
            </a:r>
            <a:endParaRPr lang="en-GB" altLang="en-US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Create to-do list on missing items in the Spec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Discuss finalization </a:t>
            </a:r>
            <a:r>
              <a:rPr lang="en-GB" altLang="en-US" dirty="0" smtClean="0"/>
              <a:t>of the </a:t>
            </a:r>
            <a:r>
              <a:rPr lang="en-GB" altLang="en-US" dirty="0" smtClean="0"/>
              <a:t>TG13 draft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New </a:t>
            </a:r>
            <a:r>
              <a:rPr lang="en-GB" altLang="en-US" dirty="0" err="1" smtClean="0"/>
              <a:t>ToC</a:t>
            </a:r>
            <a:r>
              <a:rPr lang="en-GB" altLang="en-US" dirty="0" smtClean="0"/>
              <a:t> for D3.2 15-18/0600r1</a:t>
            </a:r>
            <a:endParaRPr lang="en-GB" altLang="en-US" dirty="0"/>
          </a:p>
        </p:txBody>
      </p:sp>
      <p:sp>
        <p:nvSpPr>
          <p:cNvPr id="2969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E92B1CF-42C3-4957-B9D9-3C50DCFDE095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TG13 activities this week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November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To</a:t>
            </a:r>
            <a:r>
              <a:rPr lang="de-DE" dirty="0" smtClean="0"/>
              <a:t>-do </a:t>
            </a:r>
            <a:r>
              <a:rPr lang="de-DE" dirty="0" err="1" smtClean="0"/>
              <a:t>list</a:t>
            </a:r>
            <a:r>
              <a:rPr lang="de-DE" dirty="0" smtClean="0"/>
              <a:t> in TG13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r>
              <a:rPr lang="de-DE" sz="2200" b="0" dirty="0" smtClean="0"/>
              <a:t>General MAC </a:t>
            </a:r>
            <a:r>
              <a:rPr lang="de-DE" sz="2200" b="0" dirty="0" err="1" smtClean="0"/>
              <a:t>features</a:t>
            </a:r>
            <a:endParaRPr lang="de-DE" sz="2200" b="0" dirty="0" smtClean="0"/>
          </a:p>
          <a:p>
            <a:pPr lvl="1"/>
            <a:r>
              <a:rPr lang="de-DE" sz="1800" b="0" dirty="0" smtClean="0"/>
              <a:t>IEEE </a:t>
            </a:r>
            <a:r>
              <a:rPr lang="de-DE" sz="1800" b="0" dirty="0" smtClean="0"/>
              <a:t>802 LAN </a:t>
            </a:r>
            <a:r>
              <a:rPr lang="de-DE" sz="1800" b="0" dirty="0" err="1" smtClean="0"/>
              <a:t>Ethertype</a:t>
            </a:r>
            <a:r>
              <a:rPr lang="de-DE" sz="1800" b="0" dirty="0" smtClean="0"/>
              <a:t>		Yes - </a:t>
            </a:r>
            <a:r>
              <a:rPr lang="de-DE" sz="1800" b="0" dirty="0" err="1" smtClean="0"/>
              <a:t>see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minutes</a:t>
            </a:r>
            <a:endParaRPr lang="de-DE" sz="1800" b="0" dirty="0" smtClean="0"/>
          </a:p>
          <a:p>
            <a:pPr lvl="1"/>
            <a:r>
              <a:rPr lang="de-DE" sz="1800" b="0" dirty="0" smtClean="0"/>
              <a:t>Aggregation 			</a:t>
            </a:r>
            <a:r>
              <a:rPr lang="de-DE" sz="1800" b="0" dirty="0" smtClean="0"/>
              <a:t>Yes </a:t>
            </a:r>
            <a:r>
              <a:rPr lang="de-DE" sz="1800" b="0" dirty="0" smtClean="0"/>
              <a:t>- </a:t>
            </a:r>
            <a:r>
              <a:rPr lang="de-DE" sz="1800" b="0" dirty="0" err="1" smtClean="0"/>
              <a:t>see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minutes</a:t>
            </a:r>
            <a:endParaRPr lang="de-DE" sz="1800" b="0" dirty="0" smtClean="0"/>
          </a:p>
          <a:p>
            <a:pPr lvl="1"/>
            <a:r>
              <a:rPr lang="de-DE" sz="1800" b="0" dirty="0" err="1" smtClean="0"/>
              <a:t>Fragmentation</a:t>
            </a:r>
            <a:r>
              <a:rPr lang="de-DE" sz="1800" b="0" dirty="0" smtClean="0"/>
              <a:t> 			Yes - via </a:t>
            </a:r>
            <a:r>
              <a:rPr lang="de-DE" sz="1800" b="0" dirty="0" err="1" smtClean="0"/>
              <a:t>frame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control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field</a:t>
            </a:r>
            <a:endParaRPr lang="de-DE" sz="1800" b="0" dirty="0" smtClean="0"/>
          </a:p>
          <a:p>
            <a:pPr lvl="1"/>
            <a:r>
              <a:rPr lang="de-DE" sz="1800" b="0" dirty="0" smtClean="0"/>
              <a:t>Security 				Yes – </a:t>
            </a:r>
            <a:r>
              <a:rPr lang="de-DE" sz="1800" b="0" dirty="0" err="1" smtClean="0"/>
              <a:t>take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it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from</a:t>
            </a:r>
            <a:r>
              <a:rPr lang="de-DE" sz="1800" b="0" dirty="0" smtClean="0"/>
              <a:t> </a:t>
            </a:r>
            <a:r>
              <a:rPr lang="de-DE" sz="1800" b="0" dirty="0"/>
              <a:t>802.15.4y</a:t>
            </a:r>
            <a:endParaRPr lang="de-DE" sz="1800" b="0" dirty="0" smtClean="0"/>
          </a:p>
          <a:p>
            <a:pPr lvl="1"/>
            <a:r>
              <a:rPr lang="de-DE" sz="1800" b="0" dirty="0" err="1" smtClean="0"/>
              <a:t>QoS</a:t>
            </a:r>
            <a:r>
              <a:rPr lang="de-DE" sz="1800" b="0" dirty="0" smtClean="0"/>
              <a:t>				</a:t>
            </a:r>
            <a:r>
              <a:rPr lang="de-DE" sz="1800" b="0" dirty="0" smtClean="0"/>
              <a:t>Yes </a:t>
            </a:r>
            <a:r>
              <a:rPr lang="de-DE" sz="1800" b="0" dirty="0" smtClean="0"/>
              <a:t>- </a:t>
            </a:r>
            <a:r>
              <a:rPr lang="de-DE" sz="1800" b="0" dirty="0" err="1" smtClean="0"/>
              <a:t>simplified</a:t>
            </a:r>
            <a:r>
              <a:rPr lang="de-DE" sz="1800" b="0" dirty="0" smtClean="0"/>
              <a:t>, just </a:t>
            </a:r>
            <a:r>
              <a:rPr lang="de-DE" sz="1800" b="0" dirty="0" err="1" smtClean="0"/>
              <a:t>one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ToS</a:t>
            </a:r>
            <a:endParaRPr lang="de-DE" sz="1800" b="0" dirty="0" smtClean="0"/>
          </a:p>
          <a:p>
            <a:r>
              <a:rPr lang="de-DE" sz="2200" b="0" dirty="0" smtClean="0"/>
              <a:t>Input </a:t>
            </a:r>
            <a:r>
              <a:rPr lang="de-DE" sz="2200" b="0" dirty="0" err="1" smtClean="0"/>
              <a:t>missing</a:t>
            </a:r>
            <a:r>
              <a:rPr lang="de-DE" sz="2200" b="0" dirty="0" smtClean="0"/>
              <a:t> on</a:t>
            </a:r>
          </a:p>
          <a:p>
            <a:pPr lvl="1"/>
            <a:r>
              <a:rPr lang="de-DE" sz="1800" b="0" dirty="0" smtClean="0"/>
              <a:t>HB-PHY </a:t>
            </a:r>
            <a:r>
              <a:rPr lang="de-DE" sz="1800" b="0" dirty="0" err="1" smtClean="0"/>
              <a:t>header</a:t>
            </a:r>
            <a:r>
              <a:rPr lang="de-DE" sz="1800" b="0" dirty="0" smtClean="0"/>
              <a:t>			Volker</a:t>
            </a:r>
          </a:p>
          <a:p>
            <a:pPr lvl="1"/>
            <a:r>
              <a:rPr lang="de-DE" sz="1800" b="0" dirty="0" err="1" smtClean="0"/>
              <a:t>Alignment</a:t>
            </a:r>
            <a:r>
              <a:rPr lang="de-DE" sz="1800" b="0" dirty="0" smtClean="0"/>
              <a:t> on BE MAC </a:t>
            </a:r>
            <a:r>
              <a:rPr lang="de-DE" sz="1800" b="0" dirty="0" err="1" smtClean="0"/>
              <a:t>mode</a:t>
            </a:r>
            <a:r>
              <a:rPr lang="de-DE" sz="1800" b="0" dirty="0" smtClean="0"/>
              <a:t> 	</a:t>
            </a:r>
            <a:r>
              <a:rPr lang="de-DE" sz="1800" b="0" dirty="0" smtClean="0"/>
              <a:t>	Lennert</a:t>
            </a:r>
            <a:r>
              <a:rPr lang="de-DE" sz="1800" b="0" dirty="0" smtClean="0"/>
              <a:t>, Xu</a:t>
            </a:r>
          </a:p>
          <a:p>
            <a:pPr lvl="1"/>
            <a:r>
              <a:rPr lang="de-DE" sz="1800" b="0" dirty="0" smtClean="0"/>
              <a:t>Text </a:t>
            </a:r>
            <a:r>
              <a:rPr lang="de-DE" sz="1800" b="0" dirty="0" err="1" smtClean="0"/>
              <a:t>for</a:t>
            </a:r>
            <a:r>
              <a:rPr lang="de-DE" sz="1800" b="0" dirty="0" smtClean="0"/>
              <a:t> BE MAC </a:t>
            </a:r>
            <a:r>
              <a:rPr lang="de-DE" sz="1800" b="0" dirty="0" err="1" smtClean="0"/>
              <a:t>mode</a:t>
            </a:r>
            <a:r>
              <a:rPr lang="de-DE" sz="1800" b="0" dirty="0" smtClean="0"/>
              <a:t>		Lennert, Xu</a:t>
            </a:r>
          </a:p>
          <a:p>
            <a:pPr lvl="1"/>
            <a:r>
              <a:rPr lang="de-DE" sz="1800" b="0" dirty="0" smtClean="0"/>
              <a:t>802.15.7 </a:t>
            </a:r>
            <a:r>
              <a:rPr lang="de-DE" sz="1800" b="0" dirty="0" err="1" smtClean="0"/>
              <a:t>features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to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be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deleted</a:t>
            </a:r>
            <a:r>
              <a:rPr lang="de-DE" sz="1800" b="0" dirty="0"/>
              <a:t>	</a:t>
            </a:r>
            <a:r>
              <a:rPr lang="de-DE" sz="1800" b="0" dirty="0" smtClean="0"/>
              <a:t>	all</a:t>
            </a:r>
            <a:endParaRPr lang="de-DE" sz="1800" b="0" dirty="0" smtClean="0"/>
          </a:p>
          <a:p>
            <a:pPr lvl="1"/>
            <a:r>
              <a:rPr lang="de-DE" sz="1800" b="0" dirty="0"/>
              <a:t>List </a:t>
            </a:r>
            <a:r>
              <a:rPr lang="de-DE" sz="1800" b="0" dirty="0" err="1"/>
              <a:t>of</a:t>
            </a:r>
            <a:r>
              <a:rPr lang="de-DE" sz="1800" b="0" dirty="0"/>
              <a:t> </a:t>
            </a:r>
            <a:r>
              <a:rPr lang="de-DE" sz="1800" b="0" dirty="0" err="1"/>
              <a:t>frame</a:t>
            </a:r>
            <a:r>
              <a:rPr lang="de-DE" sz="1800" b="0" dirty="0"/>
              <a:t> </a:t>
            </a:r>
            <a:r>
              <a:rPr lang="de-DE" sz="1800" b="0" dirty="0" err="1"/>
              <a:t>subtypes</a:t>
            </a:r>
            <a:r>
              <a:rPr lang="de-DE" sz="1800" b="0" dirty="0"/>
              <a:t>		</a:t>
            </a:r>
            <a:r>
              <a:rPr lang="de-DE" sz="1800" b="0" dirty="0" smtClean="0"/>
              <a:t>after </a:t>
            </a:r>
            <a:r>
              <a:rPr lang="de-DE" sz="1800" b="0" dirty="0"/>
              <a:t>all </a:t>
            </a:r>
            <a:r>
              <a:rPr lang="de-DE" sz="1800" b="0" dirty="0" err="1" smtClean="0"/>
              <a:t>of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the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above</a:t>
            </a:r>
            <a:r>
              <a:rPr lang="de-DE" sz="1800" b="0" dirty="0" smtClean="0"/>
              <a:t> </a:t>
            </a:r>
            <a:r>
              <a:rPr lang="de-DE" sz="1800" b="0" dirty="0" err="1"/>
              <a:t>is</a:t>
            </a:r>
            <a:r>
              <a:rPr lang="de-DE" sz="1800" b="0" dirty="0"/>
              <a:t> </a:t>
            </a:r>
            <a:r>
              <a:rPr lang="de-DE" sz="1800" b="0" dirty="0" err="1"/>
              <a:t>done</a:t>
            </a:r>
            <a:endParaRPr lang="de-DE" sz="1800" b="0" dirty="0"/>
          </a:p>
          <a:p>
            <a:endParaRPr lang="de-DE" sz="2200" b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474469FC-C9DB-4CF7-B72B-A1003E4A38C5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Volker Jungnickel (Fraunhofer HHI)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7916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Plan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finalization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TG13 </a:t>
            </a:r>
            <a:r>
              <a:rPr lang="de-DE" dirty="0" err="1" smtClean="0"/>
              <a:t>Spec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DE" sz="2200" b="0" dirty="0" err="1" smtClean="0"/>
              <a:t>December</a:t>
            </a:r>
            <a:r>
              <a:rPr lang="de-DE" sz="2200" b="0" dirty="0" smtClean="0"/>
              <a:t>/</a:t>
            </a:r>
            <a:r>
              <a:rPr lang="de-DE" sz="2200" b="0" dirty="0" err="1" smtClean="0"/>
              <a:t>January</a:t>
            </a:r>
            <a:r>
              <a:rPr lang="de-DE" sz="2200" b="0" dirty="0" smtClean="0"/>
              <a:t>: 	Create </a:t>
            </a:r>
            <a:r>
              <a:rPr lang="de-DE" sz="2200" b="0" dirty="0" err="1" smtClean="0"/>
              <a:t>missing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text</a:t>
            </a:r>
            <a:r>
              <a:rPr lang="de-DE" sz="2200" b="0" dirty="0" smtClean="0"/>
              <a:t>, </a:t>
            </a:r>
            <a:r>
              <a:rPr lang="de-DE" sz="2200" b="0" dirty="0" err="1" smtClean="0"/>
              <a:t>review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existing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draft</a:t>
            </a:r>
            <a:r>
              <a:rPr lang="de-DE" sz="2200" b="0" dirty="0" smtClean="0"/>
              <a:t>, 				</a:t>
            </a:r>
            <a:r>
              <a:rPr lang="de-DE" sz="2200" b="0" dirty="0" err="1" smtClean="0"/>
              <a:t>identify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what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is</a:t>
            </a:r>
            <a:r>
              <a:rPr lang="de-DE" sz="2200" b="0" dirty="0" smtClean="0"/>
              <a:t> </a:t>
            </a:r>
            <a:r>
              <a:rPr lang="de-DE" sz="2200" b="0" dirty="0" smtClean="0"/>
              <a:t>obsolete</a:t>
            </a:r>
          </a:p>
          <a:p>
            <a:pPr>
              <a:lnSpc>
                <a:spcPct val="150000"/>
              </a:lnSpc>
            </a:pPr>
            <a:r>
              <a:rPr lang="de-DE" sz="2200" b="0" dirty="0" err="1" smtClean="0"/>
              <a:t>January</a:t>
            </a:r>
            <a:r>
              <a:rPr lang="de-DE" sz="2200" b="0" dirty="0" smtClean="0"/>
              <a:t> </a:t>
            </a:r>
            <a:r>
              <a:rPr lang="de-DE" sz="2200" b="0" dirty="0" smtClean="0"/>
              <a:t>Interim: </a:t>
            </a:r>
            <a:r>
              <a:rPr lang="de-DE" sz="2200" b="0" dirty="0" smtClean="0"/>
              <a:t>	Review </a:t>
            </a:r>
            <a:r>
              <a:rPr lang="de-DE" sz="2200" b="0" dirty="0" err="1" smtClean="0"/>
              <a:t>text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inputs</a:t>
            </a:r>
            <a:r>
              <a:rPr lang="de-DE" sz="2200" b="0" dirty="0" smtClean="0"/>
              <a:t>, </a:t>
            </a:r>
            <a:r>
              <a:rPr lang="de-DE" sz="2200" b="0" dirty="0" err="1" smtClean="0"/>
              <a:t>integrate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them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into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draft</a:t>
            </a:r>
            <a:r>
              <a:rPr lang="de-DE" sz="2200" b="0" dirty="0" smtClean="0"/>
              <a:t>, 			</a:t>
            </a:r>
            <a:r>
              <a:rPr lang="de-DE" sz="2200" b="0" dirty="0" err="1" smtClean="0"/>
              <a:t>approval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for</a:t>
            </a:r>
            <a:r>
              <a:rPr lang="de-DE" sz="2200" b="0" dirty="0" smtClean="0"/>
              <a:t> WGLB</a:t>
            </a:r>
          </a:p>
          <a:p>
            <a:pPr>
              <a:lnSpc>
                <a:spcPct val="150000"/>
              </a:lnSpc>
            </a:pPr>
            <a:r>
              <a:rPr lang="de-DE" sz="2200" b="0" dirty="0" err="1" smtClean="0"/>
              <a:t>February</a:t>
            </a:r>
            <a:r>
              <a:rPr lang="de-DE" sz="2200" b="0" dirty="0" smtClean="0"/>
              <a:t>: 		Create </a:t>
            </a:r>
            <a:r>
              <a:rPr lang="de-DE" sz="2200" b="0" dirty="0" err="1" smtClean="0"/>
              <a:t>draft</a:t>
            </a:r>
            <a:r>
              <a:rPr lang="de-DE" sz="2200" b="0" dirty="0" smtClean="0"/>
              <a:t> </a:t>
            </a:r>
            <a:r>
              <a:rPr lang="de-DE" sz="2200" b="0" dirty="0" smtClean="0"/>
              <a:t>4.0, </a:t>
            </a:r>
            <a:r>
              <a:rPr lang="de-DE" sz="2200" b="0" dirty="0" err="1" smtClean="0"/>
              <a:t>submit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for</a:t>
            </a:r>
            <a:r>
              <a:rPr lang="de-DE" sz="2200" b="0" dirty="0" smtClean="0"/>
              <a:t> </a:t>
            </a:r>
            <a:r>
              <a:rPr lang="de-DE" sz="2200" b="0" dirty="0" smtClean="0"/>
              <a:t>WGLB</a:t>
            </a:r>
            <a:endParaRPr lang="de-DE" sz="2200" b="0" dirty="0" smtClean="0"/>
          </a:p>
          <a:p>
            <a:pPr>
              <a:lnSpc>
                <a:spcPct val="150000"/>
              </a:lnSpc>
            </a:pPr>
            <a:r>
              <a:rPr lang="de-DE" sz="2200" b="0" dirty="0" smtClean="0"/>
              <a:t>March </a:t>
            </a:r>
            <a:r>
              <a:rPr lang="de-DE" sz="2200" b="0" dirty="0" err="1" smtClean="0"/>
              <a:t>Plenary</a:t>
            </a:r>
            <a:r>
              <a:rPr lang="de-DE" sz="2200" b="0" dirty="0" smtClean="0"/>
              <a:t>: </a:t>
            </a:r>
            <a:r>
              <a:rPr lang="de-DE" sz="2200" b="0" dirty="0" smtClean="0"/>
              <a:t>	</a:t>
            </a:r>
            <a:r>
              <a:rPr lang="de-DE" sz="2200" b="0" dirty="0" err="1" smtClean="0"/>
              <a:t>Resolve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comments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from</a:t>
            </a:r>
            <a:r>
              <a:rPr lang="de-DE" sz="2200" b="0" dirty="0" smtClean="0"/>
              <a:t> WGLB, </a:t>
            </a:r>
            <a:r>
              <a:rPr lang="de-DE" sz="2200" b="0" dirty="0" err="1" smtClean="0"/>
              <a:t>start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recirc</a:t>
            </a:r>
            <a:endParaRPr lang="de-DE" sz="2200" b="0" dirty="0" smtClean="0"/>
          </a:p>
          <a:p>
            <a:pPr>
              <a:lnSpc>
                <a:spcPct val="150000"/>
              </a:lnSpc>
            </a:pPr>
            <a:r>
              <a:rPr lang="de-DE" sz="2200" b="0" dirty="0" smtClean="0"/>
              <a:t>May 		</a:t>
            </a:r>
            <a:r>
              <a:rPr lang="de-DE" sz="2200" b="0" dirty="0" err="1" smtClean="0"/>
              <a:t>Resolve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comments</a:t>
            </a:r>
            <a:r>
              <a:rPr lang="de-DE" sz="2200" b="0" dirty="0" smtClean="0"/>
              <a:t> on </a:t>
            </a:r>
            <a:r>
              <a:rPr lang="de-DE" sz="2200" b="0" dirty="0" err="1" smtClean="0"/>
              <a:t>recirc</a:t>
            </a:r>
            <a:r>
              <a:rPr lang="de-DE" sz="2200" b="0" dirty="0" smtClean="0"/>
              <a:t>, </a:t>
            </a:r>
            <a:r>
              <a:rPr lang="de-DE" sz="2200" b="0" dirty="0" err="1" smtClean="0"/>
              <a:t>start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sponsor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ballot</a:t>
            </a:r>
            <a:endParaRPr lang="de-DE" sz="2200" b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474469FC-C9DB-4CF7-B72B-A1003E4A38C5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Volker Jungnickel (Fraunhofer HHI)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952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/>
              <a:t>TG13 Motion </a:t>
            </a:r>
            <a:r>
              <a:rPr lang="en-US" altLang="en-US" sz="3600" dirty="0" smtClean="0"/>
              <a:t>#27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dirty="0"/>
              <a:t>Update sections and subsections in draft D3.2 according to the Table of Content agreed in doc. 15-18/0600r1</a:t>
            </a:r>
            <a:r>
              <a:rPr lang="en-US" dirty="0" smtClean="0"/>
              <a:t>.</a:t>
            </a: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>
                <a:sym typeface="Wingdings" panose="05000000000000000000" pitchFamily="2" charset="2"/>
              </a:rPr>
              <a:t>Moved </a:t>
            </a:r>
            <a:r>
              <a:rPr lang="en-GB" altLang="en-US" dirty="0" smtClean="0">
                <a:sym typeface="Wingdings" panose="05000000000000000000" pitchFamily="2" charset="2"/>
              </a:rPr>
              <a:t>by Nikola </a:t>
            </a:r>
            <a:r>
              <a:rPr lang="en-GB" altLang="en-US" dirty="0" err="1" smtClean="0">
                <a:sym typeface="Wingdings" panose="05000000000000000000" pitchFamily="2" charset="2"/>
              </a:rPr>
              <a:t>Serafimovski</a:t>
            </a: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Seconded by Tuncer Baykas  </a:t>
            </a:r>
            <a:r>
              <a:rPr lang="en-GB" altLang="en-US" dirty="0">
                <a:sym typeface="Wingdings" panose="05000000000000000000" pitchFamily="2" charset="2"/>
              </a:rPr>
              <a:t>			</a:t>
            </a: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Y/N/A = 4/0/0</a:t>
            </a: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November 2018</a:t>
            </a:r>
          </a:p>
        </p:txBody>
      </p:sp>
    </p:spTree>
    <p:extLst>
      <p:ext uri="{BB962C8B-B14F-4D97-AF65-F5344CB8AC3E}">
        <p14:creationId xmlns:p14="http://schemas.microsoft.com/office/powerpoint/2010/main" val="284899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/>
              <a:t>TG13 Motion </a:t>
            </a:r>
            <a:r>
              <a:rPr lang="en-US" altLang="en-US" sz="3600" dirty="0" smtClean="0"/>
              <a:t>#28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Approve </a:t>
            </a:r>
            <a:r>
              <a:rPr lang="en-GB" altLang="en-US" dirty="0" smtClean="0">
                <a:sym typeface="Wingdings" panose="05000000000000000000" pitchFamily="2" charset="2"/>
              </a:rPr>
              <a:t>the technical comments resolved in doc. 15-18-0520/r4 and update TG13 draft accordingly. The Technical Editor is granted the right to work in all accepted editorial comments. </a:t>
            </a: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>
                <a:sym typeface="Wingdings" panose="05000000000000000000" pitchFamily="2" charset="2"/>
              </a:rPr>
              <a:t>Moved </a:t>
            </a:r>
            <a:r>
              <a:rPr lang="en-GB" altLang="en-US" dirty="0" smtClean="0">
                <a:sym typeface="Wingdings" panose="05000000000000000000" pitchFamily="2" charset="2"/>
              </a:rPr>
              <a:t>by Nikola</a:t>
            </a: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Seconded by Chong </a:t>
            </a:r>
            <a:r>
              <a:rPr lang="en-GB" altLang="en-US" dirty="0">
                <a:sym typeface="Wingdings" panose="05000000000000000000" pitchFamily="2" charset="2"/>
              </a:rPr>
              <a:t>			</a:t>
            </a: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Y/N/A = 4/0/0</a:t>
            </a: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November 2018</a:t>
            </a:r>
          </a:p>
        </p:txBody>
      </p:sp>
    </p:spTree>
    <p:extLst>
      <p:ext uri="{BB962C8B-B14F-4D97-AF65-F5344CB8AC3E}">
        <p14:creationId xmlns:p14="http://schemas.microsoft.com/office/powerpoint/2010/main" val="309509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Plans </a:t>
            </a:r>
            <a:r>
              <a:rPr lang="en-US" altLang="en-US" sz="3600" dirty="0" smtClean="0"/>
              <a:t>until January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905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D3.2 word is </a:t>
            </a:r>
            <a:r>
              <a:rPr lang="en-GB" altLang="en-US" dirty="0" smtClean="0"/>
              <a:t>ready by </a:t>
            </a:r>
            <a:r>
              <a:rPr lang="en-GB" altLang="en-US" dirty="0" smtClean="0"/>
              <a:t>Nov. 23</a:t>
            </a:r>
            <a:r>
              <a:rPr lang="en-GB" altLang="en-US" baseline="30000" dirty="0" smtClean="0"/>
              <a:t>rd</a:t>
            </a:r>
            <a:r>
              <a:rPr lang="en-GB" altLang="en-US" dirty="0" smtClean="0"/>
              <a:t> 2018</a:t>
            </a: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Ask John to provide a pdf</a:t>
            </a: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Comments </a:t>
            </a:r>
            <a:r>
              <a:rPr lang="en-GB" altLang="en-US" dirty="0" smtClean="0"/>
              <a:t>are due Jan. </a:t>
            </a:r>
            <a:r>
              <a:rPr lang="en-GB" altLang="en-US" dirty="0" smtClean="0"/>
              <a:t>7</a:t>
            </a: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Text input for </a:t>
            </a:r>
            <a:r>
              <a:rPr lang="en-GB" altLang="en-US" dirty="0" smtClean="0"/>
              <a:t>D4 </a:t>
            </a:r>
            <a:r>
              <a:rPr lang="en-GB" altLang="en-US" dirty="0" smtClean="0"/>
              <a:t>is due </a:t>
            </a:r>
            <a:r>
              <a:rPr lang="en-GB" altLang="en-US" dirty="0" smtClean="0"/>
              <a:t>Jan. 10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TG13 </a:t>
            </a:r>
            <a:r>
              <a:rPr lang="en-GB" altLang="en-US" dirty="0" err="1" smtClean="0"/>
              <a:t>Telcos</a:t>
            </a:r>
            <a:r>
              <a:rPr lang="en-GB" altLang="en-US" dirty="0" smtClean="0"/>
              <a:t> are scheduled on 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Nov. 21 </a:t>
            </a:r>
            <a:r>
              <a:rPr lang="en-GB" altLang="en-US" dirty="0" smtClean="0"/>
              <a:t>	</a:t>
            </a:r>
            <a:r>
              <a:rPr lang="en-GB" altLang="en-US" dirty="0"/>
              <a:t> </a:t>
            </a:r>
            <a:r>
              <a:rPr lang="en-GB" altLang="en-US" dirty="0" smtClean="0"/>
              <a:t> </a:t>
            </a:r>
            <a:r>
              <a:rPr lang="en-GB" altLang="en-US" dirty="0" smtClean="0"/>
              <a:t>9:30-10:30 U.K. </a:t>
            </a:r>
            <a:r>
              <a:rPr lang="en-GB" altLang="en-US" dirty="0" smtClean="0"/>
              <a:t>on </a:t>
            </a:r>
            <a:r>
              <a:rPr lang="en-GB" altLang="en-US" dirty="0" smtClean="0"/>
              <a:t>editorial issues for D4</a:t>
            </a: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Nov. 27 </a:t>
            </a:r>
            <a:r>
              <a:rPr lang="en-GB" altLang="en-US" dirty="0" smtClean="0"/>
              <a:t>	</a:t>
            </a:r>
            <a:r>
              <a:rPr lang="en-GB" altLang="en-US" dirty="0" smtClean="0"/>
              <a:t>10</a:t>
            </a:r>
            <a:r>
              <a:rPr lang="en-GB" altLang="en-US" dirty="0" smtClean="0"/>
              <a:t>:00-11:00 </a:t>
            </a:r>
            <a:r>
              <a:rPr lang="en-GB" altLang="en-US" dirty="0" smtClean="0"/>
              <a:t>EDT </a:t>
            </a:r>
            <a:r>
              <a:rPr lang="en-GB" altLang="en-US" dirty="0" smtClean="0"/>
              <a:t>review of first MAC text</a:t>
            </a: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Dec. 12 </a:t>
            </a:r>
            <a:r>
              <a:rPr lang="en-GB" altLang="en-US" dirty="0" smtClean="0"/>
              <a:t>	</a:t>
            </a:r>
            <a:r>
              <a:rPr lang="en-GB" altLang="en-US" dirty="0" smtClean="0"/>
              <a:t>  9:30-10:30 </a:t>
            </a:r>
            <a:r>
              <a:rPr lang="en-GB" altLang="en-US" dirty="0" smtClean="0"/>
              <a:t>EDT </a:t>
            </a:r>
            <a:r>
              <a:rPr lang="en-GB" altLang="en-US" dirty="0" smtClean="0"/>
              <a:t>on further MAC text</a:t>
            </a: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Jan. 8 </a:t>
            </a:r>
            <a:r>
              <a:rPr lang="en-GB" altLang="en-US" dirty="0" smtClean="0"/>
              <a:t>	</a:t>
            </a:r>
            <a:r>
              <a:rPr lang="en-GB" altLang="en-US" dirty="0" smtClean="0"/>
              <a:t>9:30-10:30 </a:t>
            </a:r>
            <a:r>
              <a:rPr lang="en-GB" altLang="en-US" dirty="0" smtClean="0"/>
              <a:t>EDT </a:t>
            </a:r>
            <a:r>
              <a:rPr lang="en-GB" altLang="en-US" dirty="0" smtClean="0"/>
              <a:t>preparing Interim mtg.</a:t>
            </a: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November 2018</a:t>
            </a:r>
          </a:p>
        </p:txBody>
      </p:sp>
    </p:spTree>
    <p:extLst>
      <p:ext uri="{BB962C8B-B14F-4D97-AF65-F5344CB8AC3E}">
        <p14:creationId xmlns:p14="http://schemas.microsoft.com/office/powerpoint/2010/main" val="14266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663</Words>
  <Application>Microsoft Office PowerPoint</Application>
  <PresentationFormat>Bildschirmpräsentation (4:3)</PresentationFormat>
  <Paragraphs>203</Paragraphs>
  <Slides>11</Slides>
  <Notes>8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8" baseType="lpstr">
      <vt:lpstr>MS PGothic</vt:lpstr>
      <vt:lpstr>MS PGothic</vt:lpstr>
      <vt:lpstr>Arial</vt:lpstr>
      <vt:lpstr>Times New Roman</vt:lpstr>
      <vt:lpstr>Wingdings</vt:lpstr>
      <vt:lpstr>802-11-Submission</vt:lpstr>
      <vt:lpstr>Document</vt:lpstr>
      <vt:lpstr>IEEE 802.15 TG13  Multi-Gbit/s Optical Wireless Communication  November 2018 Closing Report</vt:lpstr>
      <vt:lpstr>PowerPoint-Präsentation</vt:lpstr>
      <vt:lpstr>PowerPoint-Präsentation</vt:lpstr>
      <vt:lpstr>PowerPoint-Präsentation</vt:lpstr>
      <vt:lpstr>To-do list in TG13</vt:lpstr>
      <vt:lpstr>Plan for finalization of TG13 Spec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11-17/0203Xr0</dc:title>
  <dc:subject>Task Group AY November 2015 Meeting Agenda</dc:subject>
  <dc:creator>Nikola Serafimovski</dc:creator>
  <cp:keywords>March 2017</cp:keywords>
  <cp:lastModifiedBy>Jungnickel, Volker</cp:lastModifiedBy>
  <cp:revision>4749</cp:revision>
  <cp:lastPrinted>2014-11-04T15:04:57Z</cp:lastPrinted>
  <dcterms:created xsi:type="dcterms:W3CDTF">2007-04-17T18:10:23Z</dcterms:created>
  <dcterms:modified xsi:type="dcterms:W3CDTF">2018-11-15T10:56:05Z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