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319" r:id="rId2"/>
    <p:sldId id="489" r:id="rId3"/>
    <p:sldId id="331" r:id="rId4"/>
    <p:sldId id="329" r:id="rId5"/>
    <p:sldId id="333" r:id="rId6"/>
    <p:sldId id="490" r:id="rId7"/>
    <p:sldId id="477" r:id="rId8"/>
    <p:sldId id="325" r:id="rId9"/>
    <p:sldId id="326" r:id="rId10"/>
    <p:sldId id="334"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85" autoAdjust="0"/>
    <p:restoredTop sz="95179" autoAdjust="0"/>
  </p:normalViewPr>
  <p:slideViewPr>
    <p:cSldViewPr>
      <p:cViewPr varScale="1">
        <p:scale>
          <a:sx n="83" d="100"/>
          <a:sy n="83" d="100"/>
        </p:scale>
        <p:origin x="90" y="9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5" d="100"/>
          <a:sy n="85" d="100"/>
        </p:scale>
        <p:origin x="3090"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865375" y="175081"/>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908238" y="95706"/>
            <a:ext cx="37350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dirty="0"/>
              <a:t>doc.:</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1</a:t>
            </a:fld>
            <a:endParaRPr lang="en-US"/>
          </a:p>
        </p:txBody>
      </p:sp>
    </p:spTree>
    <p:extLst>
      <p:ext uri="{BB962C8B-B14F-4D97-AF65-F5344CB8AC3E}">
        <p14:creationId xmlns:p14="http://schemas.microsoft.com/office/powerpoint/2010/main" val="16396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3</a:t>
            </a:fld>
            <a:endParaRPr lang="en-US"/>
          </a:p>
        </p:txBody>
      </p:sp>
    </p:spTree>
    <p:extLst>
      <p:ext uri="{BB962C8B-B14F-4D97-AF65-F5344CB8AC3E}">
        <p14:creationId xmlns:p14="http://schemas.microsoft.com/office/powerpoint/2010/main" val="2455901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4</a:t>
            </a:fld>
            <a:endParaRPr lang="en-US"/>
          </a:p>
        </p:txBody>
      </p:sp>
    </p:spTree>
    <p:extLst>
      <p:ext uri="{BB962C8B-B14F-4D97-AF65-F5344CB8AC3E}">
        <p14:creationId xmlns:p14="http://schemas.microsoft.com/office/powerpoint/2010/main" val="175313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724694"/>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16918" cy="276999"/>
          </a:xfrm>
        </p:spPr>
        <p:txBody>
          <a:bodyPr/>
          <a:lstStyle>
            <a:lvl1pPr>
              <a:defRPr/>
            </a:lvl1pPr>
          </a:lstStyle>
          <a:p>
            <a:r>
              <a:rPr lang="en-US"/>
              <a:t>November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lvl1pPr>
              <a:defRPr/>
            </a:lvl1pPr>
          </a:lstStyle>
          <a:p>
            <a:r>
              <a:rPr lang="en-US"/>
              <a:t>Jay Holcomb (Itron)</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November 2018</a:t>
            </a:r>
            <a:endParaRPr lang="en-US" dirty="0"/>
          </a:p>
        </p:txBody>
      </p:sp>
      <p:sp>
        <p:nvSpPr>
          <p:cNvPr id="1029" name="Rectangle 5"/>
          <p:cNvSpPr>
            <a:spLocks noGrp="1" noChangeArrowheads="1"/>
          </p:cNvSpPr>
          <p:nvPr>
            <p:ph type="ftr" sz="quarter" idx="3"/>
          </p:nvPr>
        </p:nvSpPr>
        <p:spPr bwMode="auto">
          <a:xfrm>
            <a:off x="7285567" y="6475413"/>
            <a:ext cx="1258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t>Jay Holcomb (Itron)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4875213" y="332601"/>
            <a:ext cx="3582987"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IEEE 802.15-18/0597r00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hyperlink" Target="https://mentor.ieee.org/802.18/dcn/18/18-18-0136-00-0000-latest-on-itu-region-3-activities-from-apt.pp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entor.ieee.org/802.18/dcn/18/18-18-0133-02-0000-nprm-6ghz-et-18-295.docx" TargetMode="External"/><Relationship Id="rId4" Type="http://schemas.openxmlformats.org/officeDocument/2006/relationships/hyperlink" Target="https://www.fcc.gov/document/6-ghz-unlicensed-npr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18/18-18-0139-07-0000-fcc-18-295-ieee-802-comment.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18/18-18-0142-00-0000-ieee-sa-intelligent-spectrum-allocation-and-management-statement.pdf" TargetMode="External"/><Relationship Id="rId2" Type="http://schemas.openxmlformats.org/officeDocument/2006/relationships/hyperlink" Target="https://standards.ieee.org/about/policies/position.html"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46-00-0000-india-uwb-rules-including-6ghz.pdf" TargetMode="External"/><Relationship Id="rId4" Type="http://schemas.openxmlformats.org/officeDocument/2006/relationships/hyperlink" Target="https://mentor.ieee.org/802.18/dcn/18/18-18-0138-00-0000-india-no-licenses-most-of-5ghz-191359.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fcc.gov/document/fcc-requests-comment-59-ghz-phase-i-testing-data" TargetMode="External"/><Relationship Id="rId2" Type="http://schemas.openxmlformats.org/officeDocument/2006/relationships/hyperlink" Target="https://mentor.ieee.org/802.18/dcn/18/18-18-0129-00-0000-fresh-look-ex-parte-10-15-18-et-13-49-dsrc.pdf" TargetMode="External"/><Relationship Id="rId1" Type="http://schemas.openxmlformats.org/officeDocument/2006/relationships/slideLayout" Target="../slideLayouts/slideLayout1.xml"/><Relationship Id="rId5" Type="http://schemas.openxmlformats.org/officeDocument/2006/relationships/hyperlink" Target="https://ecfsapi.fcc.gov/file/110225014474/FCC%20Joint%20Letter%2011.2.pdf" TargetMode="External"/><Relationship Id="rId4" Type="http://schemas.openxmlformats.org/officeDocument/2006/relationships/hyperlink" Target="https://www.reuters.com/article/us-usa-court-netneutrality/u-s-supreme-court-ends-fight-over-obama-era-net-neutrality-rules-idUSKCN1NA1UW?utm_medium=techboard.mon.20181105&amp;utm_source=email&amp;utm_content=&amp;utm_campaign=campaig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18/18-18-0144-00-0000-agenda-bkk-plenary-13-15-nov-2018-rr-tag.pptx"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39-07-0000-fcc-18-295-ieee-802-comment.docx" TargetMode="External"/><Relationship Id="rId4" Type="http://schemas.openxmlformats.org/officeDocument/2006/relationships/hyperlink" Target="https://mentor.ieee.org/802.18/dcn/18/18-18-0114-00-0000-meeting-minutes-sept-2018-f2f-waikoloa-hi.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10" name="Rectangle 1">
            <a:extLst>
              <a:ext uri="{FF2B5EF4-FFF2-40B4-BE49-F238E27FC236}">
                <a16:creationId xmlns:a16="http://schemas.microsoft.com/office/drawing/2014/main" id="{2473E782-B72C-4428-B60E-2195EFA1034A}"/>
              </a:ext>
            </a:extLst>
          </p:cNvPr>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dirty="0"/>
            </a:br>
            <a:r>
              <a:rPr lang="en-US" sz="2400" dirty="0"/>
              <a:t>Bangkok Plenary Meeting </a:t>
            </a:r>
            <a:r>
              <a:rPr lang="en-GB" sz="2400" dirty="0"/>
              <a:t>Liaison from 802.18 to 802.15</a:t>
            </a:r>
            <a:endParaRPr lang="en-GB" dirty="0"/>
          </a:p>
        </p:txBody>
      </p:sp>
      <p:sp>
        <p:nvSpPr>
          <p:cNvPr id="11" name="Rectangle 2">
            <a:extLst>
              <a:ext uri="{FF2B5EF4-FFF2-40B4-BE49-F238E27FC236}">
                <a16:creationId xmlns:a16="http://schemas.microsoft.com/office/drawing/2014/main" id="{922D0B4D-6157-453D-B582-E968662E5130}"/>
              </a:ext>
            </a:extLst>
          </p:cNvPr>
          <p:cNvSpPr txBox="1">
            <a:spLocks noChangeArrowheads="1"/>
          </p:cNvSpPr>
          <p:nvPr/>
        </p:nvSpPr>
        <p:spPr bwMode="auto">
          <a:xfrm>
            <a:off x="685800" y="1905000"/>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13 Nov 18</a:t>
            </a:r>
          </a:p>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kern="0" dirty="0"/>
              <a:t>15 Nov 18</a:t>
            </a:r>
          </a:p>
        </p:txBody>
      </p:sp>
      <p:graphicFrame>
        <p:nvGraphicFramePr>
          <p:cNvPr id="12" name="Object 3">
            <a:extLst>
              <a:ext uri="{FF2B5EF4-FFF2-40B4-BE49-F238E27FC236}">
                <a16:creationId xmlns:a16="http://schemas.microsoft.com/office/drawing/2014/main" id="{CBF8EF22-59AA-407B-9065-E5F02544E75B}"/>
              </a:ext>
            </a:extLst>
          </p:cNvPr>
          <p:cNvGraphicFramePr>
            <a:graphicFrameLocks noChangeAspect="1"/>
          </p:cNvGraphicFramePr>
          <p:nvPr>
            <p:extLst>
              <p:ext uri="{D42A27DB-BD31-4B8C-83A1-F6EECF244321}">
                <p14:modId xmlns:p14="http://schemas.microsoft.com/office/powerpoint/2010/main" val="730229955"/>
              </p:ext>
            </p:extLst>
          </p:nvPr>
        </p:nvGraphicFramePr>
        <p:xfrm>
          <a:off x="546100" y="3600450"/>
          <a:ext cx="7834313" cy="2508250"/>
        </p:xfrm>
        <a:graphic>
          <a:graphicData uri="http://schemas.openxmlformats.org/presentationml/2006/ole">
            <mc:AlternateContent xmlns:mc="http://schemas.openxmlformats.org/markup-compatibility/2006">
              <mc:Choice xmlns:v="urn:schemas-microsoft-com:vml" Requires="v">
                <p:oleObj spid="_x0000_s2093" name="Document" r:id="rId4" imgW="8245941" imgH="2648712" progId="Word.Document.8">
                  <p:embed/>
                </p:oleObj>
              </mc:Choice>
              <mc:Fallback>
                <p:oleObj name="Document" r:id="rId4" imgW="8245941" imgH="2648712" progId="Word.Document.8">
                  <p:embed/>
                  <p:pic>
                    <p:nvPicPr>
                      <p:cNvPr id="3075" name="Object 3"/>
                      <p:cNvPicPr>
                        <a:picLocks noChangeAspect="1" noChangeArrowheads="1"/>
                      </p:cNvPicPr>
                      <p:nvPr/>
                    </p:nvPicPr>
                    <p:blipFill>
                      <a:blip r:embed="rId5"/>
                      <a:srcRect/>
                      <a:stretch>
                        <a:fillRect/>
                      </a:stretch>
                    </p:blipFill>
                    <p:spPr bwMode="auto">
                      <a:xfrm>
                        <a:off x="546100"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a16="http://schemas.microsoft.com/office/drawing/2014/main" id="{6035F870-CB2C-47E7-AA77-80949CEE64F7}"/>
              </a:ext>
            </a:extLst>
          </p:cNvPr>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4158764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10</a:t>
            </a:fld>
            <a:endParaRPr lang="en-US"/>
          </a:p>
        </p:txBody>
      </p:sp>
      <p:sp>
        <p:nvSpPr>
          <p:cNvPr id="7" name="Title 1"/>
          <p:cNvSpPr>
            <a:spLocks noGrp="1"/>
          </p:cNvSpPr>
          <p:nvPr>
            <p:ph type="title"/>
          </p:nvPr>
        </p:nvSpPr>
        <p:spPr>
          <a:xfrm>
            <a:off x="696913" y="685800"/>
            <a:ext cx="7772400" cy="1066800"/>
          </a:xfrm>
        </p:spPr>
        <p:txBody>
          <a:bodyPr/>
          <a:lstStyle/>
          <a:p>
            <a:r>
              <a:rPr lang="en-US" sz="2800" dirty="0"/>
              <a:t> </a:t>
            </a:r>
          </a:p>
        </p:txBody>
      </p:sp>
      <p:sp>
        <p:nvSpPr>
          <p:cNvPr id="8" name="Content Placeholder 2"/>
          <p:cNvSpPr>
            <a:spLocks noGrp="1"/>
          </p:cNvSpPr>
          <p:nvPr>
            <p:ph idx="1"/>
          </p:nvPr>
        </p:nvSpPr>
        <p:spPr>
          <a:xfrm>
            <a:off x="697878" y="1518213"/>
            <a:ext cx="8446122" cy="4951413"/>
          </a:xfrm>
        </p:spPr>
        <p:txBody>
          <a:bodyPr/>
          <a:lstStyle/>
          <a:p>
            <a:r>
              <a:rPr lang="en-US" sz="2000" dirty="0"/>
              <a:t>Thank You</a:t>
            </a:r>
          </a:p>
        </p:txBody>
      </p:sp>
    </p:spTree>
    <p:extLst>
      <p:ext uri="{BB962C8B-B14F-4D97-AF65-F5344CB8AC3E}">
        <p14:creationId xmlns:p14="http://schemas.microsoft.com/office/powerpoint/2010/main" val="1079739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EFEE-2340-439A-9906-78EF1022E61C}"/>
              </a:ext>
            </a:extLst>
          </p:cNvPr>
          <p:cNvSpPr>
            <a:spLocks noGrp="1"/>
          </p:cNvSpPr>
          <p:nvPr>
            <p:ph type="title"/>
          </p:nvPr>
        </p:nvSpPr>
        <p:spPr>
          <a:xfrm>
            <a:off x="696913" y="609600"/>
            <a:ext cx="7772400" cy="533400"/>
          </a:xfrm>
        </p:spPr>
        <p:txBody>
          <a:bodyPr/>
          <a:lstStyle/>
          <a:p>
            <a:r>
              <a:rPr lang="en-US" dirty="0"/>
              <a:t>Agenda Items</a:t>
            </a:r>
          </a:p>
        </p:txBody>
      </p:sp>
      <p:sp>
        <p:nvSpPr>
          <p:cNvPr id="3" name="Content Placeholder 2">
            <a:extLst>
              <a:ext uri="{FF2B5EF4-FFF2-40B4-BE49-F238E27FC236}">
                <a16:creationId xmlns:a16="http://schemas.microsoft.com/office/drawing/2014/main" id="{E688CBFF-6841-4A69-ACB6-C9861AE6A4B7}"/>
              </a:ext>
            </a:extLst>
          </p:cNvPr>
          <p:cNvSpPr>
            <a:spLocks noGrp="1"/>
          </p:cNvSpPr>
          <p:nvPr>
            <p:ph idx="1"/>
          </p:nvPr>
        </p:nvSpPr>
        <p:spPr>
          <a:xfrm>
            <a:off x="668591" y="990600"/>
            <a:ext cx="7772400" cy="4114800"/>
          </a:xfrm>
        </p:spPr>
        <p:txBody>
          <a:bodyPr/>
          <a:lstStyle/>
          <a:p>
            <a:pPr>
              <a:spcBef>
                <a:spcPts val="0"/>
              </a:spcBef>
              <a:buFont typeface="Arial" panose="020B0604020202020204" pitchFamily="34" charset="0"/>
              <a:buChar char="•"/>
            </a:pPr>
            <a:r>
              <a:rPr lang="en-US" sz="1800" dirty="0"/>
              <a:t>Guest Presenter</a:t>
            </a:r>
          </a:p>
          <a:p>
            <a:pPr lvl="1">
              <a:spcBef>
                <a:spcPts val="0"/>
              </a:spcBef>
              <a:buFont typeface="Arial" panose="020B0604020202020204" pitchFamily="34" charset="0"/>
              <a:buChar char="•"/>
            </a:pPr>
            <a:r>
              <a:rPr lang="en-US" sz="1800" b="1" dirty="0"/>
              <a:t>Mr. Masanori Kondo,  Deputy Secretary General of Asia-Pacific </a:t>
            </a:r>
            <a:r>
              <a:rPr lang="en-US" sz="1800" b="1" dirty="0" err="1"/>
              <a:t>Telecommunity</a:t>
            </a:r>
            <a:r>
              <a:rPr lang="en-US" sz="1800" b="1" dirty="0"/>
              <a:t> (APT)</a:t>
            </a:r>
          </a:p>
          <a:p>
            <a:pPr lvl="1">
              <a:spcBef>
                <a:spcPts val="0"/>
              </a:spcBef>
              <a:buFont typeface="Arial" panose="020B0604020202020204" pitchFamily="34" charset="0"/>
              <a:buChar char="•"/>
            </a:pPr>
            <a:r>
              <a:rPr lang="en-US" sz="1600" dirty="0"/>
              <a:t>He was with Japan’s MIT before joining APT</a:t>
            </a:r>
          </a:p>
          <a:p>
            <a:pPr lvl="1">
              <a:spcBef>
                <a:spcPts val="0"/>
              </a:spcBef>
              <a:buFont typeface="Arial" panose="020B0604020202020204" pitchFamily="34" charset="0"/>
              <a:buChar char="•"/>
            </a:pPr>
            <a:r>
              <a:rPr lang="en-US" sz="1600" dirty="0"/>
              <a:t>His presentation - What is happening in APT.</a:t>
            </a:r>
          </a:p>
          <a:p>
            <a:pPr lvl="2">
              <a:spcBef>
                <a:spcPts val="0"/>
              </a:spcBef>
              <a:buFont typeface="Arial" panose="020B0604020202020204" pitchFamily="34" charset="0"/>
              <a:buChar char="•"/>
            </a:pPr>
            <a:r>
              <a:rPr lang="en-US" sz="1600" dirty="0">
                <a:hlinkClick r:id="rId2"/>
              </a:rPr>
              <a:t>https://mentor.ieee.org/802.18/dcn/18/18-18-0136-00-0000-latest-on-itu-region-3-activities-from-apt.ppt</a:t>
            </a:r>
            <a:r>
              <a:rPr lang="en-US" sz="1600" dirty="0"/>
              <a:t>  (rev01 coming) </a:t>
            </a:r>
          </a:p>
          <a:p>
            <a:pPr lvl="5">
              <a:spcBef>
                <a:spcPts val="0"/>
              </a:spcBef>
              <a:buFont typeface="Arial" panose="020B0604020202020204" pitchFamily="34" charset="0"/>
              <a:buChar char="•"/>
            </a:pPr>
            <a:endParaRPr lang="en-US" dirty="0"/>
          </a:p>
          <a:p>
            <a:pPr marL="0" indent="-365760">
              <a:spcBef>
                <a:spcPts val="0"/>
              </a:spcBef>
              <a:buFont typeface="Arial" panose="020B0604020202020204" pitchFamily="34" charset="0"/>
              <a:buChar char="•"/>
            </a:pPr>
            <a:r>
              <a:rPr lang="en-US" sz="1800" dirty="0"/>
              <a:t>Presidential Memorandum on Developing a Sustainable Spectrum   Strategy for America's Future</a:t>
            </a:r>
          </a:p>
          <a:p>
            <a:pPr marL="400050" lvl="1" indent="-171450">
              <a:spcBef>
                <a:spcPts val="0"/>
              </a:spcBef>
              <a:buFont typeface="Arial" panose="020B0604020202020204" pitchFamily="34" charset="0"/>
              <a:buChar char="•"/>
            </a:pPr>
            <a:r>
              <a:rPr lang="en-US" sz="1600" dirty="0">
                <a:hlinkClick r:id="rId3"/>
              </a:rPr>
              <a:t>https://mentor.ieee.org/802.18/dcn/18/18-18-0134-00-0000-developing-a-sustainable-spectrum-strategy-for-america-s-future.docx</a:t>
            </a:r>
            <a:r>
              <a:rPr lang="en-US" sz="1600" dirty="0"/>
              <a:t> </a:t>
            </a:r>
          </a:p>
          <a:p>
            <a:pPr marL="400050" lvl="1" indent="-171450">
              <a:spcBef>
                <a:spcPts val="0"/>
              </a:spcBef>
              <a:buFont typeface="Arial" panose="020B0604020202020204" pitchFamily="34" charset="0"/>
              <a:buChar char="•"/>
            </a:pPr>
            <a:r>
              <a:rPr lang="en-US" sz="1600" dirty="0"/>
              <a:t>In the growing digital economy, wireless technologies expand opportunities to increase economic output of rural communities and connect them with urban markets, and offer safety benefits that save lives, prevent injuries, and reduce the cost of transportation incidents</a:t>
            </a:r>
          </a:p>
          <a:p>
            <a:pPr marL="400050" lvl="1" indent="-171450">
              <a:spcBef>
                <a:spcPts val="0"/>
              </a:spcBef>
              <a:buFont typeface="Arial" panose="020B0604020202020204" pitchFamily="34" charset="0"/>
              <a:buChar char="•"/>
            </a:pPr>
            <a:r>
              <a:rPr lang="en-US" sz="1600" dirty="0"/>
              <a:t>Proposal being worked on for a Press Release to support what we can in this memorandum.</a:t>
            </a:r>
          </a:p>
          <a:p>
            <a:pPr marL="1885950" lvl="5" indent="-171450">
              <a:spcBef>
                <a:spcPts val="0"/>
              </a:spcBef>
              <a:buFont typeface="Arial" panose="020B0604020202020204" pitchFamily="34" charset="0"/>
              <a:buChar char="•"/>
            </a:pPr>
            <a:endParaRPr lang="en-US" sz="1000" dirty="0"/>
          </a:p>
          <a:p>
            <a:pPr marL="0" indent="-171450">
              <a:spcBef>
                <a:spcPts val="0"/>
              </a:spcBef>
              <a:buFont typeface="Arial" panose="020B0604020202020204" pitchFamily="34" charset="0"/>
              <a:buChar char="•"/>
            </a:pPr>
            <a:r>
              <a:rPr lang="en-US" sz="1800" dirty="0"/>
              <a:t>EU items</a:t>
            </a:r>
          </a:p>
          <a:p>
            <a:pPr marL="400050" lvl="1" indent="-171450">
              <a:spcBef>
                <a:spcPts val="0"/>
              </a:spcBef>
              <a:buFont typeface="Arial" panose="020B0604020202020204" pitchFamily="34" charset="0"/>
              <a:buChar char="•"/>
            </a:pPr>
            <a:r>
              <a:rPr lang="en-US" sz="1600" dirty="0"/>
              <a:t>Only one point brought up; there will be discussions at the December meeting of TG 11 on EN 301 893 receiver sensitivity requirements.</a:t>
            </a:r>
          </a:p>
          <a:p>
            <a:endParaRPr lang="en-US" dirty="0"/>
          </a:p>
        </p:txBody>
      </p:sp>
      <p:sp>
        <p:nvSpPr>
          <p:cNvPr id="4" name="Date Placeholder 3">
            <a:extLst>
              <a:ext uri="{FF2B5EF4-FFF2-40B4-BE49-F238E27FC236}">
                <a16:creationId xmlns:a16="http://schemas.microsoft.com/office/drawing/2014/main" id="{B3D02219-1223-4A94-B7A4-D63635EBBEF5}"/>
              </a:ext>
            </a:extLst>
          </p:cNvPr>
          <p:cNvSpPr>
            <a:spLocks noGrp="1"/>
          </p:cNvSpPr>
          <p:nvPr>
            <p:ph type="dt" sz="half" idx="10"/>
          </p:nvPr>
        </p:nvSpPr>
        <p:spPr/>
        <p:txBody>
          <a:bodyPr/>
          <a:lstStyle/>
          <a:p>
            <a:r>
              <a:rPr lang="en-US"/>
              <a:t>November 2018</a:t>
            </a:r>
            <a:endParaRPr lang="en-US" dirty="0"/>
          </a:p>
        </p:txBody>
      </p:sp>
      <p:sp>
        <p:nvSpPr>
          <p:cNvPr id="5" name="Footer Placeholder 4">
            <a:extLst>
              <a:ext uri="{FF2B5EF4-FFF2-40B4-BE49-F238E27FC236}">
                <a16:creationId xmlns:a16="http://schemas.microsoft.com/office/drawing/2014/main" id="{9CC7141F-4D14-416D-9A07-6BE0BD33A2C9}"/>
              </a:ext>
            </a:extLst>
          </p:cNvPr>
          <p:cNvSpPr>
            <a:spLocks noGrp="1"/>
          </p:cNvSpPr>
          <p:nvPr>
            <p:ph type="ftr" sz="quarter" idx="11"/>
          </p:nvPr>
        </p:nvSpPr>
        <p:spPr/>
        <p:txBody>
          <a:bodyPr/>
          <a:lstStyle/>
          <a:p>
            <a:r>
              <a:rPr lang="en-US"/>
              <a:t>Jay Holcomb (Itron)</a:t>
            </a:r>
            <a:endParaRPr lang="en-US" dirty="0"/>
          </a:p>
        </p:txBody>
      </p:sp>
      <p:sp>
        <p:nvSpPr>
          <p:cNvPr id="6" name="Slide Number Placeholder 5">
            <a:extLst>
              <a:ext uri="{FF2B5EF4-FFF2-40B4-BE49-F238E27FC236}">
                <a16:creationId xmlns:a16="http://schemas.microsoft.com/office/drawing/2014/main" id="{4A7F363D-C216-452D-A702-44C3E0830229}"/>
              </a:ext>
            </a:extLst>
          </p:cNvPr>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Tree>
    <p:extLst>
      <p:ext uri="{BB962C8B-B14F-4D97-AF65-F5344CB8AC3E}">
        <p14:creationId xmlns:p14="http://schemas.microsoft.com/office/powerpoint/2010/main" val="956357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7" name="Title 1"/>
          <p:cNvSpPr>
            <a:spLocks noGrp="1"/>
          </p:cNvSpPr>
          <p:nvPr>
            <p:ph type="title"/>
          </p:nvPr>
        </p:nvSpPr>
        <p:spPr>
          <a:xfrm>
            <a:off x="696913" y="471100"/>
            <a:ext cx="7772400" cy="748100"/>
          </a:xfrm>
        </p:spPr>
        <p:txBody>
          <a:bodyPr/>
          <a:lstStyle/>
          <a:p>
            <a:pPr>
              <a:spcBef>
                <a:spcPts val="600"/>
              </a:spcBef>
            </a:pPr>
            <a:r>
              <a:rPr lang="en-US" altLang="en-US" sz="2400" dirty="0"/>
              <a:t>6 GHz and single voice from IEEE 802 </a:t>
            </a:r>
            <a:r>
              <a:rPr lang="en-US" altLang="en-US" sz="1800" dirty="0"/>
              <a:t>– reference items</a:t>
            </a:r>
            <a:endParaRPr lang="en-US" altLang="en-US" sz="2400" dirty="0"/>
          </a:p>
        </p:txBody>
      </p:sp>
      <p:sp>
        <p:nvSpPr>
          <p:cNvPr id="9" name="Content Placeholder 2">
            <a:extLst>
              <a:ext uri="{FF2B5EF4-FFF2-40B4-BE49-F238E27FC236}">
                <a16:creationId xmlns:a16="http://schemas.microsoft.com/office/drawing/2014/main" id="{4736483C-FC09-4A7C-BB84-4379DA68E2B2}"/>
              </a:ext>
            </a:extLst>
          </p:cNvPr>
          <p:cNvSpPr>
            <a:spLocks noGrp="1"/>
          </p:cNvSpPr>
          <p:nvPr>
            <p:ph idx="1"/>
          </p:nvPr>
        </p:nvSpPr>
        <p:spPr>
          <a:xfrm>
            <a:off x="702786" y="1111042"/>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https://mentor.ieee.org/802.18/dcn/18/18-18-0133-02-0000-nprm-6ghz-et-18-295.docx</a:t>
            </a:r>
            <a:endParaRPr lang="en-US" altLang="en-US" sz="1600" dirty="0"/>
          </a:p>
          <a:p>
            <a:pPr lvl="2">
              <a:spcBef>
                <a:spcPts val="0"/>
              </a:spcBef>
              <a:buFont typeface="Arial" panose="020B0604020202020204" pitchFamily="34" charset="0"/>
              <a:buChar char="•"/>
            </a:pPr>
            <a:r>
              <a:rPr lang="en-US" altLang="en-US" sz="1400" dirty="0"/>
              <a:t>Note: the 18-0133r02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buNone/>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graphicFrame>
        <p:nvGraphicFramePr>
          <p:cNvPr id="10" name="Table 9">
            <a:extLst>
              <a:ext uri="{FF2B5EF4-FFF2-40B4-BE49-F238E27FC236}">
                <a16:creationId xmlns:a16="http://schemas.microsoft.com/office/drawing/2014/main" id="{180D6E4A-C326-42D7-9590-E2CA3753FF19}"/>
              </a:ext>
            </a:extLst>
          </p:cNvPr>
          <p:cNvGraphicFramePr>
            <a:graphicFrameLocks noGrp="1"/>
          </p:cNvGraphicFramePr>
          <p:nvPr>
            <p:extLst>
              <p:ext uri="{D42A27DB-BD31-4B8C-83A1-F6EECF244321}">
                <p14:modId xmlns:p14="http://schemas.microsoft.com/office/powerpoint/2010/main" val="2043398957"/>
              </p:ext>
            </p:extLst>
          </p:nvPr>
        </p:nvGraphicFramePr>
        <p:xfrm>
          <a:off x="696913" y="4679485"/>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1190608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7" name="Title 1"/>
          <p:cNvSpPr>
            <a:spLocks noGrp="1"/>
          </p:cNvSpPr>
          <p:nvPr>
            <p:ph type="title"/>
          </p:nvPr>
        </p:nvSpPr>
        <p:spPr>
          <a:xfrm>
            <a:off x="381000" y="471100"/>
            <a:ext cx="8534400" cy="1066800"/>
          </a:xfrm>
        </p:spPr>
        <p:txBody>
          <a:bodyPr/>
          <a:lstStyle/>
          <a:p>
            <a:r>
              <a:rPr lang="en-US" altLang="en-US" sz="2400" dirty="0"/>
              <a:t>6 GHz and single voice from IEEE 802 – option 2 </a:t>
            </a:r>
            <a:r>
              <a:rPr lang="en-US" altLang="en-US" sz="1400" dirty="0"/>
              <a:t>(1.5) </a:t>
            </a:r>
            <a:r>
              <a:rPr lang="en-US" altLang="en-US" sz="1200" dirty="0"/>
              <a:t>– 1 of 1</a:t>
            </a:r>
            <a:endParaRPr lang="en-US" sz="2400" dirty="0"/>
          </a:p>
        </p:txBody>
      </p:sp>
      <p:sp>
        <p:nvSpPr>
          <p:cNvPr id="9" name="Content Placeholder 2">
            <a:extLst>
              <a:ext uri="{FF2B5EF4-FFF2-40B4-BE49-F238E27FC236}">
                <a16:creationId xmlns:a16="http://schemas.microsoft.com/office/drawing/2014/main" id="{48361AC6-067E-420B-BF36-C475A1A8718A}"/>
              </a:ext>
            </a:extLst>
          </p:cNvPr>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Per previous discussions worked on comments where IEEE 802 is today and where it is going with standards for the 6 GHz band</a:t>
            </a:r>
          </a:p>
          <a:p>
            <a:pPr lvl="1">
              <a:spcBef>
                <a:spcPts val="0"/>
              </a:spcBef>
              <a:buFont typeface="Arial" panose="020B0604020202020204" pitchFamily="34" charset="0"/>
              <a:buChar char="•"/>
            </a:pPr>
            <a:r>
              <a:rPr lang="en-US" sz="1600" dirty="0"/>
              <a:t>What is there now, IEEE 802.15.4, FCC Part 15.250</a:t>
            </a:r>
          </a:p>
          <a:p>
            <a:pPr lvl="1">
              <a:spcBef>
                <a:spcPts val="0"/>
              </a:spcBef>
              <a:buFont typeface="Arial" panose="020B0604020202020204" pitchFamily="34" charset="0"/>
              <a:buChar char="•"/>
            </a:pPr>
            <a:r>
              <a:rPr lang="en-US" sz="1600" dirty="0"/>
              <a:t>What is coming;  IEEE 802.15.4z; 802.11 several amendments coming.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plan is this is the IEEE 802 comments.</a:t>
            </a:r>
          </a:p>
          <a:p>
            <a:pPr lvl="1">
              <a:spcBef>
                <a:spcPts val="0"/>
              </a:spcBef>
              <a:buFont typeface="Arial" panose="020B0604020202020204" pitchFamily="34" charset="0"/>
              <a:buChar char="•"/>
            </a:pPr>
            <a:r>
              <a:rPr lang="en-US" sz="1600" dirty="0"/>
              <a:t>Point is not dive deep into the NPRM specific technical topics</a:t>
            </a:r>
            <a:r>
              <a:rPr lang="en-US" sz="1400" dirty="0"/>
              <a: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The RR-TAG was able to get to a final version with some compromises, approved the following to send to the Sponsor (EC): </a:t>
            </a:r>
          </a:p>
          <a:p>
            <a:pPr>
              <a:spcBef>
                <a:spcPts val="0"/>
              </a:spcBef>
              <a:buFont typeface="Arial" panose="020B0604020202020204" pitchFamily="34" charset="0"/>
              <a:buChar char="•"/>
            </a:pPr>
            <a:r>
              <a:rPr lang="en-US" sz="1800" dirty="0">
                <a:hlinkClick r:id="rId3"/>
              </a:rPr>
              <a:t>https://mentor.ieee.org/802.18/dcn/18/18-18-0139-07-0000-fcc-18-295-ieee-802-comment.docx</a:t>
            </a:r>
            <a:endParaRPr lang="en-US" sz="1800" dirty="0"/>
          </a:p>
          <a:p>
            <a:pPr>
              <a:spcBef>
                <a:spcPts val="0"/>
              </a:spcBef>
              <a:buFont typeface="Arial" panose="020B0604020202020204" pitchFamily="34" charset="0"/>
              <a:buChar char="•"/>
            </a:pPr>
            <a:endParaRPr lang="en-US" sz="1800" dirty="0"/>
          </a:p>
        </p:txBody>
      </p:sp>
    </p:spTree>
    <p:extLst>
      <p:ext uri="{BB962C8B-B14F-4D97-AF65-F5344CB8AC3E}">
        <p14:creationId xmlns:p14="http://schemas.microsoft.com/office/powerpoint/2010/main" val="3842250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533400"/>
          </a:xfrm>
        </p:spPr>
        <p:txBody>
          <a:bodyPr/>
          <a:lstStyle/>
          <a:p>
            <a:r>
              <a:rPr lang="en-US" altLang="en-US" sz="2400" dirty="0"/>
              <a:t>General discussion Items </a:t>
            </a:r>
            <a:r>
              <a:rPr lang="en-US" altLang="en-US" sz="1400" dirty="0"/>
              <a:t>- 1 of 2</a:t>
            </a:r>
            <a:endParaRPr lang="en-US" altLang="en-US" sz="2400" dirty="0"/>
          </a:p>
        </p:txBody>
      </p:sp>
      <p:sp>
        <p:nvSpPr>
          <p:cNvPr id="8" name="Content Placeholder 2"/>
          <p:cNvSpPr>
            <a:spLocks noGrp="1"/>
          </p:cNvSpPr>
          <p:nvPr>
            <p:ph idx="1"/>
          </p:nvPr>
        </p:nvSpPr>
        <p:spPr>
          <a:xfrm>
            <a:off x="696912" y="1313656"/>
            <a:ext cx="8218487" cy="3886200"/>
          </a:xfrm>
        </p:spPr>
        <p:txBody>
          <a:bodyPr/>
          <a:lstStyle/>
          <a:p>
            <a:pPr>
              <a:spcBef>
                <a:spcPts val="0"/>
              </a:spcBef>
              <a:buFont typeface="Arial" panose="020B0604020202020204" pitchFamily="34" charset="0"/>
              <a:buChar char="•"/>
            </a:pPr>
            <a:r>
              <a:rPr lang="en-US" sz="2000" dirty="0"/>
              <a:t>IEEE SA Intelligent Spectrum Allocation and Management Statement is finalized. </a:t>
            </a:r>
          </a:p>
          <a:p>
            <a:pPr lvl="1">
              <a:spcBef>
                <a:spcPts val="0"/>
              </a:spcBef>
              <a:buFont typeface="Arial" panose="020B0604020202020204" pitchFamily="34" charset="0"/>
              <a:buChar char="•"/>
            </a:pPr>
            <a:r>
              <a:rPr lang="en-US" sz="1800" u="sng" dirty="0">
                <a:hlinkClick r:id="rId2"/>
              </a:rPr>
              <a:t>https://standards.ieee.org/about/policies/position.html</a:t>
            </a:r>
            <a:endParaRPr lang="en-US" sz="1800" dirty="0"/>
          </a:p>
          <a:p>
            <a:pPr lvl="1">
              <a:spcBef>
                <a:spcPts val="0"/>
              </a:spcBef>
              <a:buFont typeface="Arial" panose="020B0604020202020204" pitchFamily="34" charset="0"/>
              <a:buChar char="•"/>
            </a:pPr>
            <a:r>
              <a:rPr lang="en-US" sz="1800" dirty="0">
                <a:hlinkClick r:id="rId3"/>
              </a:rPr>
              <a:t>https://mentor.ieee.org/802.18/dcn/18/18-18-0142-00-0000-ieee-sa-intelligent-spectrum-allocation-and-management-statement.pdf</a:t>
            </a:r>
            <a:r>
              <a:rPr lang="en-US" sz="1800" dirty="0"/>
              <a:t>  </a:t>
            </a:r>
          </a:p>
          <a:p>
            <a:pPr lvl="1">
              <a:spcBef>
                <a:spcPts val="0"/>
              </a:spcBef>
              <a:buFont typeface="Arial" panose="020B0604020202020204" pitchFamily="34" charset="0"/>
              <a:buChar char="•"/>
            </a:pPr>
            <a:r>
              <a:rPr lang="en-US" sz="1800" dirty="0"/>
              <a:t>We fed back updates and edits on this earlier in the year. </a:t>
            </a:r>
          </a:p>
          <a:p>
            <a:pPr marL="0" indent="-171450">
              <a:spcBef>
                <a:spcPts val="0"/>
              </a:spcBef>
              <a:buFont typeface="Arial" panose="020B0604020202020204" pitchFamily="34" charset="0"/>
              <a:buChar char="•"/>
            </a:pPr>
            <a:endParaRPr lang="en-US" sz="2000" dirty="0"/>
          </a:p>
          <a:p>
            <a:pPr marL="0" indent="-171450">
              <a:spcBef>
                <a:spcPts val="0"/>
              </a:spcBef>
              <a:buFont typeface="Arial" panose="020B0604020202020204" pitchFamily="34" charset="0"/>
              <a:buChar char="•"/>
            </a:pPr>
            <a:r>
              <a:rPr lang="en-US" sz="2000" dirty="0"/>
              <a:t>From India WPC - licenses not required at 5GHz and UWB w/6GHz</a:t>
            </a:r>
          </a:p>
          <a:p>
            <a:pPr marL="400050" lvl="1" indent="-171450">
              <a:spcBef>
                <a:spcPts val="0"/>
              </a:spcBef>
              <a:buFont typeface="Arial" panose="020B0604020202020204" pitchFamily="34" charset="0"/>
              <a:buChar char="•"/>
            </a:pPr>
            <a:r>
              <a:rPr lang="en-US" sz="1600" dirty="0"/>
              <a:t>No licenses shall be required under indoor and outdoor environment… … …  5GHz band.</a:t>
            </a:r>
          </a:p>
          <a:p>
            <a:pPr marL="400050" lvl="1" indent="-171450">
              <a:spcBef>
                <a:spcPts val="0"/>
              </a:spcBef>
              <a:buFont typeface="Arial" panose="020B0604020202020204" pitchFamily="34" charset="0"/>
              <a:buChar char="•"/>
            </a:pPr>
            <a:r>
              <a:rPr lang="en-US" sz="1400" dirty="0">
                <a:hlinkClick r:id="rId4"/>
              </a:rPr>
              <a:t>https://mentor.ieee.org/802.18/dcn/18/18-18-0138-00-0000-india-no-licenses-most-of-5ghz-191359.pdf</a:t>
            </a:r>
            <a:r>
              <a:rPr lang="en-US" sz="1400" dirty="0"/>
              <a:t> </a:t>
            </a:r>
          </a:p>
          <a:p>
            <a:pPr marL="0" indent="-171450">
              <a:spcBef>
                <a:spcPts val="0"/>
              </a:spcBef>
              <a:buFont typeface="Arial" panose="020B0604020202020204" pitchFamily="34" charset="0"/>
              <a:buChar char="•"/>
            </a:pPr>
            <a:endParaRPr lang="en-US" sz="2000" dirty="0"/>
          </a:p>
          <a:p>
            <a:pPr marL="0" indent="-171450">
              <a:spcBef>
                <a:spcPts val="0"/>
              </a:spcBef>
              <a:buFont typeface="Arial" panose="020B0604020202020204" pitchFamily="34" charset="0"/>
              <a:buChar char="•"/>
            </a:pPr>
            <a:r>
              <a:rPr lang="en-US" sz="2000" dirty="0"/>
              <a:t>From India WPC – UWB is approved, including the 6 GHz band: </a:t>
            </a:r>
          </a:p>
          <a:p>
            <a:pPr marL="400050" lvl="1" indent="-171450">
              <a:spcBef>
                <a:spcPts val="0"/>
              </a:spcBef>
              <a:buFont typeface="Arial" panose="020B0604020202020204" pitchFamily="34" charset="0"/>
              <a:buChar char="•"/>
            </a:pPr>
            <a:r>
              <a:rPr lang="en-US" sz="1400" dirty="0">
                <a:hlinkClick r:id="rId5"/>
              </a:rPr>
              <a:t>https://mentor.ieee.org/802.18/dcn/18/18-18-0146-00-0000-india-uwb-rules-including-6ghz.pdf</a:t>
            </a:r>
            <a:r>
              <a:rPr lang="en-US" sz="1400" dirty="0"/>
              <a:t> </a:t>
            </a:r>
          </a:p>
          <a:p>
            <a:pPr marL="0" indent="0">
              <a:spcBef>
                <a:spcPts val="0"/>
              </a:spcBef>
              <a:buNone/>
            </a:pPr>
            <a:endParaRPr lang="en-US" sz="1600" dirty="0"/>
          </a:p>
          <a:p>
            <a:pPr>
              <a:spcBef>
                <a:spcPts val="0"/>
              </a:spcBef>
              <a:buFont typeface="Arial" panose="020B0604020202020204" pitchFamily="34" charset="0"/>
              <a:buChar char="•"/>
            </a:pPr>
            <a:endParaRPr lang="en-US" dirty="0"/>
          </a:p>
        </p:txBody>
      </p:sp>
    </p:spTree>
    <p:extLst>
      <p:ext uri="{BB962C8B-B14F-4D97-AF65-F5344CB8AC3E}">
        <p14:creationId xmlns:p14="http://schemas.microsoft.com/office/powerpoint/2010/main" val="1589069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381000"/>
          </a:xfrm>
        </p:spPr>
        <p:txBody>
          <a:bodyPr/>
          <a:lstStyle/>
          <a:p>
            <a:r>
              <a:rPr lang="en-US" altLang="en-US" sz="2400" dirty="0"/>
              <a:t>General discussion Items </a:t>
            </a:r>
            <a:r>
              <a:rPr lang="en-US" altLang="en-US" sz="1400" dirty="0"/>
              <a:t>– 2 of 2</a:t>
            </a:r>
            <a:endParaRPr lang="en-US" altLang="en-US" sz="2400" dirty="0"/>
          </a:p>
        </p:txBody>
      </p:sp>
      <p:sp>
        <p:nvSpPr>
          <p:cNvPr id="8" name="Content Placeholder 2"/>
          <p:cNvSpPr>
            <a:spLocks noGrp="1"/>
          </p:cNvSpPr>
          <p:nvPr>
            <p:ph idx="1"/>
          </p:nvPr>
        </p:nvSpPr>
        <p:spPr>
          <a:xfrm>
            <a:off x="696913" y="990600"/>
            <a:ext cx="8218487" cy="3886200"/>
          </a:xfrm>
        </p:spPr>
        <p:txBody>
          <a:bodyPr/>
          <a:lstStyle/>
          <a:p>
            <a:pPr marL="0" indent="-171450">
              <a:spcBef>
                <a:spcPts val="0"/>
              </a:spcBef>
              <a:buFont typeface="Arial" panose="020B0604020202020204" pitchFamily="34" charset="0"/>
              <a:buChar char="•"/>
            </a:pPr>
            <a:r>
              <a:rPr lang="en-US" altLang="en-US" sz="2000" dirty="0"/>
              <a:t>NCTA 5.9 GHz letter</a:t>
            </a:r>
          </a:p>
          <a:p>
            <a:pPr marL="400050" lvl="1" indent="-171450">
              <a:spcBef>
                <a:spcPts val="0"/>
              </a:spcBef>
              <a:buFont typeface="Arial" panose="020B0604020202020204" pitchFamily="34" charset="0"/>
              <a:buChar char="•"/>
            </a:pPr>
            <a:r>
              <a:rPr lang="en-US" sz="1400" dirty="0">
                <a:hlinkClick r:id="rId2"/>
              </a:rPr>
              <a:t>https://mentor.ieee.org/802.18/dcn/18/18-18-0129-00-0000-fresh-look-ex-parte-10-15-18-et-13-49-dsrc.pdf</a:t>
            </a:r>
            <a:endParaRPr lang="en-US" sz="1400" dirty="0"/>
          </a:p>
          <a:p>
            <a:pPr marL="400050" lvl="1" indent="-171450">
              <a:spcBef>
                <a:spcPts val="0"/>
              </a:spcBef>
              <a:buFont typeface="Arial" panose="020B0604020202020204" pitchFamily="34" charset="0"/>
              <a:buChar char="•"/>
            </a:pPr>
            <a:r>
              <a:rPr lang="en-US" sz="1600" dirty="0"/>
              <a:t>DOT has had this spectrum for nearly 20 years and still not getting to done.  </a:t>
            </a:r>
          </a:p>
          <a:p>
            <a:pPr marL="1885950" lvl="5" indent="-171450">
              <a:spcBef>
                <a:spcPts val="0"/>
              </a:spcBef>
              <a:buFont typeface="Arial" panose="020B0604020202020204" pitchFamily="34" charset="0"/>
              <a:buChar char="•"/>
            </a:pPr>
            <a:endParaRPr lang="en-US" sz="1200" dirty="0"/>
          </a:p>
          <a:p>
            <a:pPr marL="0" indent="-171450">
              <a:spcBef>
                <a:spcPts val="0"/>
              </a:spcBef>
              <a:buFont typeface="Arial" panose="020B0604020202020204" pitchFamily="34" charset="0"/>
              <a:buChar char="•"/>
            </a:pPr>
            <a:r>
              <a:rPr lang="en-US" sz="2000" dirty="0"/>
              <a:t>Phase I testing of prototype U-NII-4 devices</a:t>
            </a:r>
          </a:p>
          <a:p>
            <a:pPr>
              <a:spcBef>
                <a:spcPts val="0"/>
              </a:spcBef>
              <a:buFont typeface="Arial" panose="020B0604020202020204" pitchFamily="34" charset="0"/>
              <a:buChar char="•"/>
            </a:pPr>
            <a:r>
              <a:rPr lang="en-US" sz="1600" dirty="0"/>
              <a:t>Proceeding:</a:t>
            </a:r>
            <a:endParaRPr lang="en-US" sz="1600" u="sng" dirty="0">
              <a:hlinkClick r:id="rId3"/>
            </a:endParaRPr>
          </a:p>
          <a:p>
            <a:pPr lvl="1">
              <a:spcBef>
                <a:spcPts val="0"/>
              </a:spcBef>
              <a:buFont typeface="Arial" panose="020B0604020202020204" pitchFamily="34" charset="0"/>
              <a:buChar char="•"/>
            </a:pPr>
            <a:r>
              <a:rPr lang="en-US" sz="1400" u="sng" dirty="0">
                <a:hlinkClick r:id="rId3"/>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3"/>
              </a:rPr>
              <a:t>https://www.fcc.gov/document/fcc-requests-comment-59-ghz-phase-i-testing-data</a:t>
            </a:r>
            <a:endParaRPr lang="en-US" sz="1600" u="sng" dirty="0"/>
          </a:p>
          <a:p>
            <a:pPr marL="400050" lvl="1" indent="-171450">
              <a:spcBef>
                <a:spcPts val="0"/>
              </a:spcBef>
              <a:buFont typeface="Arial" panose="020B0604020202020204" pitchFamily="34" charset="0"/>
              <a:buChar char="•"/>
            </a:pPr>
            <a:r>
              <a:rPr lang="en-US" sz="14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a:t>
            </a:r>
          </a:p>
          <a:p>
            <a:pPr marL="1428750" lvl="4" indent="-171450">
              <a:spcBef>
                <a:spcPts val="0"/>
              </a:spcBef>
              <a:buFont typeface="Arial" panose="020B0604020202020204" pitchFamily="34" charset="0"/>
              <a:buChar char="•"/>
            </a:pPr>
            <a:endParaRPr lang="en-US" sz="1200" dirty="0"/>
          </a:p>
          <a:p>
            <a:pPr marL="0" indent="-171450">
              <a:spcBef>
                <a:spcPts val="0"/>
              </a:spcBef>
              <a:buFont typeface="Arial" panose="020B0604020202020204" pitchFamily="34" charset="0"/>
              <a:buChar char="•"/>
            </a:pPr>
            <a:r>
              <a:rPr lang="en-US" sz="2000" dirty="0"/>
              <a:t>Net Neutrality is sort of back</a:t>
            </a:r>
          </a:p>
          <a:p>
            <a:pPr marL="400050" lvl="1" indent="-171450">
              <a:spcBef>
                <a:spcPts val="0"/>
              </a:spcBef>
              <a:buFont typeface="Arial" panose="020B0604020202020204" pitchFamily="34" charset="0"/>
              <a:buChar char="•"/>
            </a:pPr>
            <a:r>
              <a:rPr lang="en-US" sz="1400" dirty="0">
                <a:hlinkClick r:id="rId4"/>
              </a:rPr>
              <a:t>https://www.reuters.com/article/us-usa-court-netneutrality/u-s-supreme-court-ends-fight-over-obama-era-net-neutrality-rules-idUSKCN1NA1UW?utm_medium=techboard.mon.20181105&amp;utm_source=email&amp;utm_content=&amp;utm_campaign=campaign</a:t>
            </a:r>
            <a:r>
              <a:rPr lang="en-US" sz="1400" dirty="0"/>
              <a:t> </a:t>
            </a:r>
          </a:p>
          <a:p>
            <a:pPr marL="1428750" lvl="4" indent="-171450">
              <a:spcBef>
                <a:spcPts val="0"/>
              </a:spcBef>
              <a:buFont typeface="Arial" panose="020B0604020202020204" pitchFamily="34" charset="0"/>
              <a:buChar char="•"/>
            </a:pPr>
            <a:endParaRPr lang="en-US" sz="1200" dirty="0"/>
          </a:p>
          <a:p>
            <a:pPr marL="0" indent="-171450">
              <a:spcBef>
                <a:spcPts val="0"/>
              </a:spcBef>
              <a:buFont typeface="Arial" panose="020B0604020202020204" pitchFamily="34" charset="0"/>
              <a:buChar char="•"/>
            </a:pPr>
            <a:r>
              <a:rPr lang="en-US" sz="2000" dirty="0"/>
              <a:t>44 companies have asked FCC to make some changes to the TVWS rules in rural areas.</a:t>
            </a:r>
          </a:p>
          <a:p>
            <a:pPr marL="400050" lvl="1" indent="-171450">
              <a:spcBef>
                <a:spcPts val="0"/>
              </a:spcBef>
              <a:buFont typeface="Arial" panose="020B0604020202020204" pitchFamily="34" charset="0"/>
              <a:buChar char="•"/>
            </a:pPr>
            <a:r>
              <a:rPr lang="en-US" sz="1400" u="sng" dirty="0">
                <a:hlinkClick r:id="rId5"/>
              </a:rPr>
              <a:t>https://ecfsapi.fcc.gov/file/110225014474/FCC%20Joint%20Letter%2011.2.pdf</a:t>
            </a:r>
            <a:r>
              <a:rPr lang="en-US" sz="1400" dirty="0"/>
              <a:t> </a:t>
            </a:r>
          </a:p>
          <a:p>
            <a:pPr marL="0" indent="-171450">
              <a:spcBef>
                <a:spcPts val="0"/>
              </a:spcBef>
              <a:buFont typeface="Arial" panose="020B0604020202020204" pitchFamily="34" charset="0"/>
              <a:buChar char="•"/>
            </a:pPr>
            <a:endParaRPr lang="en-US" sz="2000" dirty="0"/>
          </a:p>
          <a:p>
            <a:pPr marL="0"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endParaRPr lang="en-US" dirty="0"/>
          </a:p>
        </p:txBody>
      </p:sp>
    </p:spTree>
    <p:extLst>
      <p:ext uri="{BB962C8B-B14F-4D97-AF65-F5344CB8AC3E}">
        <p14:creationId xmlns:p14="http://schemas.microsoft.com/office/powerpoint/2010/main" val="310648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696913" y="1313656"/>
            <a:ext cx="7772400" cy="3886200"/>
          </a:xfrm>
        </p:spPr>
        <p:txBody>
          <a:bodyPr/>
          <a:lstStyle/>
          <a:p>
            <a:r>
              <a:rPr lang="en-US" altLang="en-US" sz="2000" dirty="0"/>
              <a:t>Documents Approved this week</a:t>
            </a:r>
            <a:endParaRPr lang="en-US" altLang="en-US" sz="1800" dirty="0"/>
          </a:p>
          <a:p>
            <a:pPr lvl="1"/>
            <a:r>
              <a:rPr lang="en-US" altLang="en-US" dirty="0"/>
              <a:t>Agenda for the week</a:t>
            </a:r>
          </a:p>
          <a:p>
            <a:pPr lvl="2"/>
            <a:r>
              <a:rPr lang="en-US" altLang="en-US" sz="1600" dirty="0">
                <a:hlinkClick r:id="rId2"/>
              </a:rPr>
              <a:t>https://mentor.ieee.org/802.18/dcn/18/18-18-0144-00-0000-agenda-bkk-plenary-13-15-nov-2018-rr-tag.pptx</a:t>
            </a:r>
            <a:r>
              <a:rPr lang="en-US" altLang="en-US" sz="1600" dirty="0"/>
              <a:t>    (or latest) </a:t>
            </a:r>
          </a:p>
          <a:p>
            <a:pPr lvl="1"/>
            <a:endParaRPr lang="en-US" altLang="en-US" dirty="0"/>
          </a:p>
          <a:p>
            <a:pPr lvl="1"/>
            <a:r>
              <a:rPr lang="en-US" altLang="en-US" dirty="0"/>
              <a:t>Sept. Wireless Interim minutes</a:t>
            </a:r>
            <a:endParaRPr lang="en-US" altLang="en-US" sz="1300" dirty="0">
              <a:hlinkClick r:id="rId3"/>
            </a:endParaRPr>
          </a:p>
          <a:p>
            <a:pPr lvl="2"/>
            <a:r>
              <a:rPr lang="en-US" altLang="en-US" sz="1600" dirty="0">
                <a:hlinkClick r:id="rId4"/>
              </a:rPr>
              <a:t>https://mentor.ieee.org/802.18/dcn/18/18-18-0114-00-0000-meeting-minutes-sept-2018-f2f-waikoloa-hi.docx</a:t>
            </a:r>
            <a:endParaRPr lang="en-US" altLang="en-US" sz="1600" dirty="0"/>
          </a:p>
          <a:p>
            <a:pPr lvl="2"/>
            <a:endParaRPr lang="en-US" altLang="en-US" sz="1600" dirty="0"/>
          </a:p>
          <a:p>
            <a:pPr lvl="1"/>
            <a:r>
              <a:rPr lang="en-US" dirty="0"/>
              <a:t>IEEE 802 comments for FCC 6GHz NPRM, ET – 18-295</a:t>
            </a:r>
          </a:p>
          <a:p>
            <a:pPr lvl="2"/>
            <a:r>
              <a:rPr lang="en-US" dirty="0">
                <a:hlinkClick r:id="rId5"/>
              </a:rPr>
              <a:t>https://mentor.ieee.org/802.18/dcn/18/18-18-0139-07-0000-fcc-18-295-ieee-802-comment.docx</a:t>
            </a:r>
            <a:r>
              <a:rPr lang="en-US" dirty="0"/>
              <a:t> </a:t>
            </a:r>
          </a:p>
          <a:p>
            <a:endParaRPr lang="en-US" sz="2000" dirty="0"/>
          </a:p>
          <a:p>
            <a:r>
              <a:rPr lang="en-US" sz="2000" dirty="0"/>
              <a:t>Teleconferences setup for moving forward.</a:t>
            </a:r>
          </a:p>
          <a:p>
            <a:endParaRPr lang="en-US" sz="2000" dirty="0"/>
          </a:p>
          <a:p>
            <a:r>
              <a:rPr lang="en-US" sz="2000" dirty="0">
                <a:solidFill>
                  <a:schemeClr val="bg1"/>
                </a:solidFill>
              </a:rPr>
              <a:t>IEEE 802 as a whole comments to FCC 6GHz NPRM</a:t>
            </a:r>
          </a:p>
          <a:p>
            <a:pPr marL="857250" lvl="2" indent="0">
              <a:buNone/>
            </a:pPr>
            <a:endParaRPr lang="en-US" altLang="en-US" sz="1600" dirty="0"/>
          </a:p>
        </p:txBody>
      </p:sp>
    </p:spTree>
    <p:extLst>
      <p:ext uri="{BB962C8B-B14F-4D97-AF65-F5344CB8AC3E}">
        <p14:creationId xmlns:p14="http://schemas.microsoft.com/office/powerpoint/2010/main" val="2355173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47095" y="6475413"/>
            <a:ext cx="1296830"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7" name="Title 1"/>
          <p:cNvSpPr>
            <a:spLocks noGrp="1"/>
          </p:cNvSpPr>
          <p:nvPr>
            <p:ph type="title"/>
          </p:nvPr>
        </p:nvSpPr>
        <p:spPr>
          <a:xfrm>
            <a:off x="696913" y="685800"/>
            <a:ext cx="7772400" cy="533400"/>
          </a:xfrm>
        </p:spPr>
        <p:txBody>
          <a:bodyPr/>
          <a:lstStyle/>
          <a:p>
            <a:r>
              <a:rPr lang="en-US" altLang="en-US" sz="2800" dirty="0"/>
              <a:t>Actions required from this week</a:t>
            </a:r>
            <a:endParaRPr lang="en-US" sz="2800" dirty="0"/>
          </a:p>
        </p:txBody>
      </p:sp>
      <p:sp>
        <p:nvSpPr>
          <p:cNvPr id="8" name="Content Placeholder 2"/>
          <p:cNvSpPr>
            <a:spLocks noGrp="1"/>
          </p:cNvSpPr>
          <p:nvPr>
            <p:ph idx="1"/>
          </p:nvPr>
        </p:nvSpPr>
        <p:spPr>
          <a:xfrm>
            <a:off x="685800" y="1247775"/>
            <a:ext cx="7772400" cy="4114800"/>
          </a:xfrm>
        </p:spPr>
        <p:txBody>
          <a:bodyPr/>
          <a:lstStyle/>
          <a:p>
            <a:pPr>
              <a:spcBef>
                <a:spcPts val="0"/>
              </a:spcBef>
              <a:buFont typeface="Arial" panose="020B0604020202020204" pitchFamily="34" charset="0"/>
              <a:buChar char="•"/>
            </a:pPr>
            <a:r>
              <a:rPr lang="en-US" altLang="en-US" sz="1800" dirty="0">
                <a:solidFill>
                  <a:srgbClr val="00B0F0"/>
                </a:solidFill>
              </a:rPr>
              <a:t>Nothing specific. </a:t>
            </a:r>
          </a:p>
          <a:p>
            <a:pPr>
              <a:spcBef>
                <a:spcPts val="0"/>
              </a:spcBef>
              <a:buFont typeface="Arial" panose="020B0604020202020204" pitchFamily="34" charset="0"/>
              <a:buChar char="•"/>
            </a:pPr>
            <a:r>
              <a:rPr lang="en-US" altLang="en-US" sz="1800" dirty="0">
                <a:solidFill>
                  <a:srgbClr val="00B0F0"/>
                </a:solidFill>
              </a:rPr>
              <a:t> </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a:p>
            <a:pPr lvl="2">
              <a:spcBef>
                <a:spcPts val="0"/>
              </a:spcBef>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544624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16918" cy="276999"/>
          </a:xfrm>
        </p:spPr>
        <p:txBody>
          <a:bodyPr/>
          <a:lstStyle/>
          <a:p>
            <a:r>
              <a:rPr lang="en-US"/>
              <a:t>November 2018</a:t>
            </a:r>
            <a:endParaRPr lang="en-US" dirty="0"/>
          </a:p>
        </p:txBody>
      </p:sp>
      <p:sp>
        <p:nvSpPr>
          <p:cNvPr id="5" name="Footer Placeholder 4"/>
          <p:cNvSpPr>
            <a:spLocks noGrp="1"/>
          </p:cNvSpPr>
          <p:nvPr>
            <p:ph type="ftr" sz="quarter" idx="11"/>
          </p:nvPr>
        </p:nvSpPr>
        <p:spPr>
          <a:xfrm>
            <a:off x="7285567" y="6475413"/>
            <a:ext cx="1258358" cy="184666"/>
          </a:xfrm>
        </p:spPr>
        <p:txBody>
          <a:bodyPr/>
          <a:lstStyle/>
          <a:p>
            <a:r>
              <a:rPr lang="en-US"/>
              <a:t>Jay Holcomb (Itron)</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9</a:t>
            </a:fld>
            <a:endParaRPr lang="en-US"/>
          </a:p>
        </p:txBody>
      </p:sp>
      <p:sp>
        <p:nvSpPr>
          <p:cNvPr id="7" name="Title 1"/>
          <p:cNvSpPr>
            <a:spLocks noGrp="1"/>
          </p:cNvSpPr>
          <p:nvPr>
            <p:ph type="title"/>
          </p:nvPr>
        </p:nvSpPr>
        <p:spPr>
          <a:xfrm>
            <a:off x="696913" y="685800"/>
            <a:ext cx="7772400" cy="1066800"/>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697878" y="1518213"/>
            <a:ext cx="8446122" cy="4951413"/>
          </a:xfrm>
        </p:spPr>
        <p:txBody>
          <a:bodyPr/>
          <a:lstStyle/>
          <a:p>
            <a:r>
              <a:rPr lang="en-US" sz="2000" dirty="0"/>
              <a:t>The RR-TAG adjourned AM1 Thursday this week. </a:t>
            </a:r>
          </a:p>
          <a:p>
            <a:pPr lvl="1"/>
            <a:r>
              <a:rPr lang="en-US" sz="2000" dirty="0"/>
              <a:t>Will hold weekly, as needed, teleconferences, 15:00-15:55 ET Thursdays</a:t>
            </a:r>
          </a:p>
          <a:p>
            <a:pPr lvl="1"/>
            <a:r>
              <a:rPr lang="en-US" dirty="0"/>
              <a:t>Scheduled </a:t>
            </a:r>
            <a:r>
              <a:rPr lang="en-US"/>
              <a:t>through  25 </a:t>
            </a:r>
            <a:r>
              <a:rPr lang="en-US" dirty="0"/>
              <a:t>April 2019</a:t>
            </a:r>
          </a:p>
          <a:p>
            <a:pPr lvl="1"/>
            <a:r>
              <a:rPr lang="en-US" dirty="0"/>
              <a:t>Watch for updates via 802.18 </a:t>
            </a:r>
            <a:r>
              <a:rPr lang="en-US" dirty="0" err="1"/>
              <a:t>listserver</a:t>
            </a:r>
            <a:endParaRPr lang="en-US" dirty="0"/>
          </a:p>
          <a:p>
            <a:pPr lvl="1"/>
            <a:endParaRPr lang="en-US" dirty="0"/>
          </a:p>
          <a:p>
            <a:pPr lvl="1"/>
            <a:r>
              <a:rPr lang="en-US" b="1" dirty="0"/>
              <a:t>Next teleconference planed for 29 Nov 2018, </a:t>
            </a:r>
            <a:r>
              <a:rPr lang="en-US" dirty="0"/>
              <a:t>1500et/1200pt</a:t>
            </a:r>
          </a:p>
          <a:p>
            <a:pPr lvl="2"/>
            <a:r>
              <a:rPr lang="en-US" dirty="0"/>
              <a:t>No teleconference next week, 22 Nov. </a:t>
            </a:r>
          </a:p>
          <a:p>
            <a:pPr lvl="2"/>
            <a:r>
              <a:rPr lang="en-US" sz="2000" dirty="0"/>
              <a:t>Call in information: </a:t>
            </a:r>
            <a:r>
              <a:rPr lang="en-US" altLang="en-US" sz="2000" dirty="0"/>
              <a:t>18-16/0038-10 </a:t>
            </a:r>
            <a:r>
              <a:rPr lang="en-US" altLang="en-US" sz="2000" b="1" dirty="0"/>
              <a:t>(</a:t>
            </a:r>
            <a:r>
              <a:rPr lang="en-US" altLang="en-US" sz="2000" b="1" i="1" u="sng" dirty="0"/>
              <a:t>or latest, watch for an update</a:t>
            </a:r>
            <a:r>
              <a:rPr lang="en-US" altLang="en-US" sz="2000" b="1" dirty="0"/>
              <a:t>)</a:t>
            </a:r>
            <a:endParaRPr lang="en-US" sz="2000" b="1" dirty="0"/>
          </a:p>
          <a:p>
            <a:pPr lvl="2"/>
            <a:r>
              <a:rPr lang="en-US" sz="2000" dirty="0"/>
              <a:t>All notices are sent through the 802.18 list server reflector. </a:t>
            </a:r>
          </a:p>
          <a:p>
            <a:endParaRPr lang="en-US" sz="2000" b="0" dirty="0"/>
          </a:p>
          <a:p>
            <a:pPr>
              <a:buFont typeface="Arial" panose="020B0604020202020204" pitchFamily="34" charset="0"/>
              <a:buChar char="•"/>
            </a:pPr>
            <a:r>
              <a:rPr lang="en-US" sz="2000" b="0" dirty="0"/>
              <a:t>The next face to face meeting of the 802.18 RR-TAG will be at the IEEE 802 13-18 January19 Wireless Interim in St. Louis, MO, USA at the Hilton St Louis at the Ballpark.</a:t>
            </a: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4259647115"/>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2692</TotalTime>
  <Words>1207</Words>
  <Application>Microsoft Office PowerPoint</Application>
  <PresentationFormat>On-screen Show (4:3)</PresentationFormat>
  <Paragraphs>182</Paragraphs>
  <Slides>10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ＭＳ Ｐゴシック</vt:lpstr>
      <vt:lpstr>Arial</vt:lpstr>
      <vt:lpstr>Times New Roman</vt:lpstr>
      <vt:lpstr>802-18-Submission</vt:lpstr>
      <vt:lpstr>Document</vt:lpstr>
      <vt:lpstr>IEEE 802.18 RR-TAG Bangkok Plenary Meeting Liaison from 802.18 to 802.15</vt:lpstr>
      <vt:lpstr>Agenda Items</vt:lpstr>
      <vt:lpstr>6 GHz and single voice from IEEE 802 – reference items</vt:lpstr>
      <vt:lpstr>6 GHz and single voice from IEEE 802 – option 2 (1.5) – 1 of 1</vt:lpstr>
      <vt:lpstr>General discussion Items - 1 of 2</vt:lpstr>
      <vt:lpstr>General discussion Items – 2 of 2</vt:lpstr>
      <vt:lpstr>Approved</vt:lpstr>
      <vt:lpstr>Actions required from this week</vt:lpstr>
      <vt:lpstr>802.18 Meeting Close</vt:lpstr>
      <vt:lpstr> </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
  <cp:keywords>___</cp:keywords>
  <cp:lastModifiedBy>Holcomb, Jay</cp:lastModifiedBy>
  <cp:revision>608</cp:revision>
  <cp:lastPrinted>2012-05-17T14:33:36Z</cp:lastPrinted>
  <dcterms:created xsi:type="dcterms:W3CDTF">2012-05-17T18:49:07Z</dcterms:created>
  <dcterms:modified xsi:type="dcterms:W3CDTF">2018-11-15T09:33:52Z</dcterms:modified>
</cp:coreProperties>
</file>