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89" r:id="rId3"/>
    <p:sldId id="256" r:id="rId4"/>
    <p:sldId id="275" r:id="rId5"/>
    <p:sldId id="288" r:id="rId6"/>
    <p:sldId id="271" r:id="rId7"/>
    <p:sldId id="292" r:id="rId8"/>
    <p:sldId id="269" r:id="rId9"/>
    <p:sldId id="266" r:id="rId10"/>
    <p:sldId id="29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9" autoAdjust="0"/>
    <p:restoredTop sz="99591" autoAdjust="0"/>
  </p:normalViewPr>
  <p:slideViewPr>
    <p:cSldViewPr>
      <p:cViewPr varScale="1">
        <p:scale>
          <a:sx n="86" d="100"/>
          <a:sy n="86" d="100"/>
        </p:scale>
        <p:origin x="1493"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6677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Nov. 2018</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15-18-0596-00-007a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15-18-0596-00-007a</a:t>
            </a:r>
            <a:endParaRPr lang="en-US" altLang="ko-KR" sz="1400" dirty="0"/>
          </a:p>
        </p:txBody>
      </p:sp>
      <p:sp>
        <p:nvSpPr>
          <p:cNvPr id="11"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Nov. 2018</a:t>
            </a:r>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Nov. 2018</a:t>
            </a:r>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15-18-0596-00-007a</a:t>
            </a:r>
            <a:endParaRPr lang="en-US" altLang="ko-KR" sz="1400" dirty="0"/>
          </a:p>
        </p:txBody>
      </p:sp>
    </p:spTree>
    <p:extLst>
      <p:ext uri="{BB962C8B-B14F-4D97-AF65-F5344CB8AC3E}">
        <p14:creationId xmlns:p14="http://schemas.microsoft.com/office/powerpoint/2010/main" val="323129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15-18-0596-00-007a</a:t>
            </a:r>
            <a:endParaRPr lang="en-US" altLang="ko-KR" sz="1400" dirty="0"/>
          </a:p>
        </p:txBody>
      </p:sp>
      <p:sp>
        <p:nvSpPr>
          <p:cNvPr id="10"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Nov. 2018</a:t>
            </a:r>
          </a:p>
        </p:txBody>
      </p:sp>
    </p:spTree>
    <p:extLst>
      <p:ext uri="{BB962C8B-B14F-4D97-AF65-F5344CB8AC3E}">
        <p14:creationId xmlns:p14="http://schemas.microsoft.com/office/powerpoint/2010/main" val="38916967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15-18-0596-00-007a</a:t>
            </a:r>
            <a:endParaRPr lang="en-US" altLang="ko-KR" sz="1400" dirty="0"/>
          </a:p>
        </p:txBody>
      </p:sp>
      <p:sp>
        <p:nvSpPr>
          <p:cNvPr id="10" name="Date Placeholder 3"/>
          <p:cNvSpPr>
            <a:spLocks noGrp="1"/>
          </p:cNvSpPr>
          <p:nvPr>
            <p:ph type="dt" sz="half" idx="2"/>
          </p:nvPr>
        </p:nvSpPr>
        <p:spPr>
          <a:xfrm>
            <a:off x="685800" y="378281"/>
            <a:ext cx="1600200" cy="215444"/>
          </a:xfrm>
          <a:prstGeom prst="rect">
            <a:avLst/>
          </a:prstGeom>
        </p:spPr>
        <p:txBody>
          <a:bodyPr/>
          <a:lstStyle>
            <a:lvl1pPr>
              <a:defRPr/>
            </a:lvl1pPr>
          </a:lstStyle>
          <a:p>
            <a:r>
              <a:rPr lang="en-US" altLang="en-US" dirty="0"/>
              <a:t>Nov.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Closing Report Nov. 2018	</a:t>
            </a:r>
          </a:p>
          <a:p>
            <a:r>
              <a:rPr lang="en-US" altLang="en-US" sz="1600" b="1" dirty="0">
                <a:solidFill>
                  <a:schemeClr val="tx2"/>
                </a:solidFill>
              </a:rPr>
              <a:t>Date Submitted: </a:t>
            </a:r>
            <a:r>
              <a:rPr lang="en-US" altLang="en-US" sz="1600" dirty="0">
                <a:solidFill>
                  <a:schemeClr val="tx2"/>
                </a:solidFill>
              </a:rPr>
              <a:t>Nov. 2018</a:t>
            </a:r>
          </a:p>
          <a:p>
            <a:r>
              <a:rPr lang="en-US" altLang="en-US" sz="1600" b="1" dirty="0">
                <a:solidFill>
                  <a:schemeClr val="tx2"/>
                </a:solidFill>
              </a:rPr>
              <a:t>Source:</a:t>
            </a:r>
            <a:r>
              <a:rPr lang="en-US" altLang="en-US" sz="1600" dirty="0">
                <a:solidFill>
                  <a:schemeClr val="tx2"/>
                </a:solidFill>
              </a:rPr>
              <a:t> Yeong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ko-KR" sz="1600" dirty="0">
                <a:solidFill>
                  <a:schemeClr val="tx2"/>
                </a:solidFill>
                <a:ea typeface="굴림" pitchFamily="50" charset="-127"/>
              </a:rPr>
              <a:t>Status update of IEEE 802.15.7m OWC TG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ko-KR" sz="1600" dirty="0">
                <a:ea typeface="굴림" pitchFamily="50" charset="-127"/>
              </a:rPr>
              <a:t>Report of </a:t>
            </a:r>
            <a:r>
              <a:rPr lang="en-US" altLang="ko-KR" sz="1600" dirty="0">
                <a:solidFill>
                  <a:schemeClr val="tx2"/>
                </a:solidFill>
                <a:ea typeface="굴림" pitchFamily="50" charset="-127"/>
              </a:rPr>
              <a:t>IEEE 802.15.7m OWC TG</a:t>
            </a:r>
            <a:r>
              <a:rPr lang="en-US" altLang="ko-KR" sz="1600" dirty="0">
                <a:ea typeface="굴림" pitchFamily="50" charset="-127"/>
              </a:rPr>
              <a:t> activities during Nov. 2018 Bangkok Meeting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76944447"/>
              </p:ext>
            </p:extLst>
          </p:nvPr>
        </p:nvGraphicFramePr>
        <p:xfrm>
          <a:off x="76199" y="1564640"/>
          <a:ext cx="9002484" cy="38709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0" indent="0">
                        <a:buFont typeface="Arial" panose="020B0604020202020204" pitchFamily="34" charset="0"/>
                        <a:buNone/>
                      </a:pPr>
                      <a:endParaRPr lang="en-US" sz="1400" strike="noStrike" dirty="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400" dirty="0">
                          <a:solidFill>
                            <a:schemeClr val="accent1"/>
                          </a:solidFill>
                        </a:rPr>
                        <a:t>Publish the standard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400" dirty="0">
                          <a:solidFill>
                            <a:schemeClr val="accent1"/>
                          </a:solidFill>
                        </a:rPr>
                        <a:t>     IEEE 802.15.7-2018</a:t>
                      </a:r>
                    </a:p>
                    <a:p>
                      <a:pPr marL="285750" indent="-285750">
                        <a:buFont typeface="Arial" panose="020B0604020202020204" pitchFamily="34" charset="0"/>
                        <a:buChar char="•"/>
                      </a:pP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endParaRPr lang="en-US" altLang="ko-KR" sz="1400" dirty="0">
                        <a:solidFill>
                          <a:schemeClr val="accent1"/>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indent="0">
                        <a:buFont typeface="Arial" panose="020B0604020202020204" pitchFamily="34" charset="0"/>
                        <a:buNone/>
                      </a:pPr>
                      <a:endParaRPr lang="en-US" altLang="ko-KR" sz="1600" baseline="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strike="noStrike" baseline="0" dirty="0">
                        <a:solidFill>
                          <a:schemeClr val="accent1"/>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baseline="0" dirty="0">
                        <a:solidFill>
                          <a:schemeClr val="tx1"/>
                        </a:solidFill>
                      </a:endParaRPr>
                    </a:p>
                  </a:txBody>
                  <a:tcPr>
                    <a:solidFill>
                      <a:srgbClr val="FFFFCC"/>
                    </a:solidFill>
                  </a:tcPr>
                </a:tc>
                <a:tc>
                  <a:txBody>
                    <a:bodyPr/>
                    <a:lstStyle/>
                    <a:p>
                      <a:pPr marL="0" indent="0">
                        <a:buFont typeface="Arial" panose="020B0604020202020204" pitchFamily="34" charset="0"/>
                        <a:buNone/>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10</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F86B27F3-49A6-4AD2-9E96-4788430D7B39}"/>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Date Placeholder 1"/>
          <p:cNvSpPr>
            <a:spLocks noGrp="1"/>
          </p:cNvSpPr>
          <p:nvPr>
            <p:ph type="dt" sz="half" idx="10"/>
          </p:nvPr>
        </p:nvSpPr>
        <p:spPr>
          <a:xfrm>
            <a:off x="685800" y="378281"/>
            <a:ext cx="1600200" cy="215444"/>
          </a:xfrm>
        </p:spPr>
        <p:txBody>
          <a:bodyPr/>
          <a:lstStyle/>
          <a:p>
            <a:r>
              <a:rPr lang="en-US" altLang="en-US" dirty="0"/>
              <a:t>Nov. 2018</a:t>
            </a:r>
          </a:p>
        </p:txBody>
      </p:sp>
    </p:spTree>
    <p:extLst>
      <p:ext uri="{BB962C8B-B14F-4D97-AF65-F5344CB8AC3E}">
        <p14:creationId xmlns:p14="http://schemas.microsoft.com/office/powerpoint/2010/main" val="241602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a:t>Achievements by TG15.7m </a:t>
            </a:r>
            <a:br>
              <a:rPr lang="en-US" altLang="en-US" b="1" dirty="0"/>
            </a:br>
            <a:r>
              <a:rPr lang="en-US" altLang="en-US" b="1" dirty="0"/>
              <a:t>in Bangkok and Future Plan</a:t>
            </a:r>
          </a:p>
        </p:txBody>
      </p:sp>
      <p:sp>
        <p:nvSpPr>
          <p:cNvPr id="3" name="Slide Number Placeholder 2"/>
          <p:cNvSpPr>
            <a:spLocks noGrp="1"/>
          </p:cNvSpPr>
          <p:nvPr>
            <p:ph type="sldNum" sz="quarter" idx="12"/>
          </p:nvPr>
        </p:nvSpPr>
        <p:spPr/>
        <p:txBody>
          <a:bodyPr/>
          <a:lstStyle/>
          <a:p>
            <a:r>
              <a:rPr lang="en-US" altLang="en-US">
                <a:solidFill>
                  <a:srgbClr val="000000"/>
                </a:solidFill>
              </a:rPr>
              <a:t>Slide </a:t>
            </a:r>
            <a:fld id="{E52F96BB-5AFC-414C-85F0-B04708DD4BA4}" type="slidenum">
              <a:rPr lang="en-US" altLang="en-US" smtClean="0">
                <a:solidFill>
                  <a:srgbClr val="000000"/>
                </a:solidFill>
              </a:rPr>
              <a:pPr/>
              <a:t>2</a:t>
            </a:fld>
            <a:endParaRPr lang="en-US" altLang="en-US">
              <a:solidFill>
                <a:srgbClr val="000000"/>
              </a:solidFill>
            </a:endParaRPr>
          </a:p>
        </p:txBody>
      </p:sp>
      <p:sp>
        <p:nvSpPr>
          <p:cNvPr id="8" name="Footer Placeholder 2">
            <a:extLst>
              <a:ext uri="{FF2B5EF4-FFF2-40B4-BE49-F238E27FC236}">
                <a16:creationId xmlns:a16="http://schemas.microsoft.com/office/drawing/2014/main" id="{73F8DC29-F1CF-48BC-8A3D-B8B91B90C3D0}"/>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73100" y="381000"/>
            <a:ext cx="1600200" cy="215444"/>
          </a:xfrm>
        </p:spPr>
        <p:txBody>
          <a:bodyPr/>
          <a:lstStyle/>
          <a:p>
            <a:r>
              <a:rPr lang="en-US" altLang="en-US" dirty="0"/>
              <a:t>Nov. 2018</a:t>
            </a:r>
          </a:p>
        </p:txBody>
      </p: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97682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609600" y="914400"/>
            <a:ext cx="5960863" cy="584775"/>
          </a:xfrm>
          <a:prstGeom prst="rect">
            <a:avLst/>
          </a:prstGeom>
          <a:noFill/>
        </p:spPr>
        <p:txBody>
          <a:bodyPr wrap="none" rtlCol="0">
            <a:spAutoFit/>
          </a:bodyPr>
          <a:lstStyle/>
          <a:p>
            <a:r>
              <a:rPr lang="en-US" sz="3200" u="sng" dirty="0"/>
              <a:t>Status  at the End of  Nov. Meeting</a:t>
            </a:r>
          </a:p>
        </p:txBody>
      </p:sp>
      <p:sp>
        <p:nvSpPr>
          <p:cNvPr id="3" name="TextBox 2"/>
          <p:cNvSpPr txBox="1"/>
          <p:nvPr/>
        </p:nvSpPr>
        <p:spPr>
          <a:xfrm>
            <a:off x="228600" y="1752600"/>
            <a:ext cx="8763000" cy="1569660"/>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a:p>
          <a:p>
            <a:pPr marL="342900" indent="-342900">
              <a:buFont typeface="Arial"/>
              <a:buChar char="•"/>
            </a:pPr>
            <a:r>
              <a:rPr lang="en-US" altLang="ko-KR" sz="2400" dirty="0"/>
              <a:t>IEEE P802.15.7 D3a has been submitted to </a:t>
            </a:r>
            <a:r>
              <a:rPr lang="en-US" altLang="ko-KR" sz="2400" dirty="0" err="1"/>
              <a:t>RevCom</a:t>
            </a:r>
            <a:r>
              <a:rPr lang="en-US" altLang="ko-KR" sz="2400" dirty="0"/>
              <a:t> and is on the December 4 2018 agenda to be considered for approval.</a:t>
            </a:r>
            <a:endParaRPr lang="en-US" sz="2400" dirty="0"/>
          </a:p>
          <a:p>
            <a:endParaRPr lang="en-US" sz="2400" dirty="0"/>
          </a:p>
        </p:txBody>
      </p:sp>
      <p:sp>
        <p:nvSpPr>
          <p:cNvPr id="9" name="Footer Placeholder 2">
            <a:extLst>
              <a:ext uri="{FF2B5EF4-FFF2-40B4-BE49-F238E27FC236}">
                <a16:creationId xmlns:a16="http://schemas.microsoft.com/office/drawing/2014/main" id="{16E0D42A-77CA-48D5-8D8C-4B9435B9B50A}"/>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2506097" y="939224"/>
            <a:ext cx="3929474" cy="584775"/>
          </a:xfrm>
          <a:prstGeom prst="rect">
            <a:avLst/>
          </a:prstGeom>
          <a:noFill/>
        </p:spPr>
        <p:txBody>
          <a:bodyPr wrap="none" rtlCol="0">
            <a:spAutoFit/>
          </a:bodyPr>
          <a:lstStyle/>
          <a:p>
            <a:r>
              <a:rPr lang="en-US" sz="3200" u="sng" dirty="0"/>
              <a:t>Task Group Motion #1</a:t>
            </a:r>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Sponsor balloting of the </a:t>
            </a:r>
            <a:r>
              <a:rPr lang="en-US" altLang="ko-KR" sz="2400" i="1" dirty="0"/>
              <a:t>P802.15.7m-D3a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a:t>Moved by: Yeong Min Jang</a:t>
            </a:r>
          </a:p>
          <a:p>
            <a:r>
              <a:rPr lang="en-US" sz="2000" dirty="0"/>
              <a:t>Seconded by: </a:t>
            </a:r>
            <a:r>
              <a:rPr lang="en-US" sz="2000" dirty="0" err="1"/>
              <a:t>Vinayagam</a:t>
            </a:r>
            <a:endParaRPr lang="en-US" sz="2000" dirty="0"/>
          </a:p>
          <a:p>
            <a:r>
              <a:rPr lang="en-US" sz="2400" dirty="0"/>
              <a:t>Passed Unanimously</a:t>
            </a:r>
          </a:p>
          <a:p>
            <a:endParaRPr lang="en-US" sz="2400" dirty="0">
              <a:solidFill>
                <a:srgbClr val="FF0000"/>
              </a:solidFill>
            </a:endParaRPr>
          </a:p>
        </p:txBody>
      </p:sp>
      <p:sp>
        <p:nvSpPr>
          <p:cNvPr id="9" name="Footer Placeholder 2">
            <a:extLst>
              <a:ext uri="{FF2B5EF4-FFF2-40B4-BE49-F238E27FC236}">
                <a16:creationId xmlns:a16="http://schemas.microsoft.com/office/drawing/2014/main" id="{9F78D273-60D8-407A-80C1-622553B3D96B}"/>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149240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January Meeting</a:t>
            </a:r>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err="1"/>
              <a:t>RevCom</a:t>
            </a:r>
            <a:r>
              <a:rPr lang="en-US" altLang="ko-KR" sz="2400" dirty="0"/>
              <a:t> comment resolution if any</a:t>
            </a:r>
          </a:p>
          <a:p>
            <a:endParaRPr lang="en-US" sz="2400" dirty="0"/>
          </a:p>
          <a:p>
            <a:pPr marL="342900" indent="-342900">
              <a:buFont typeface="Arial" panose="020B0604020202020204" pitchFamily="34" charset="0"/>
              <a:buChar char="•"/>
            </a:pPr>
            <a:r>
              <a:rPr lang="en-US" sz="2400" dirty="0"/>
              <a:t>No session in January, 2019</a:t>
            </a:r>
          </a:p>
          <a:p>
            <a:pPr marL="342900" indent="-342900">
              <a:buFontTx/>
              <a:buChar char="-"/>
            </a:pPr>
            <a:endParaRPr lang="en-US" sz="2400" dirty="0"/>
          </a:p>
        </p:txBody>
      </p:sp>
      <p:sp>
        <p:nvSpPr>
          <p:cNvPr id="10" name="Footer Placeholder 2">
            <a:extLst>
              <a:ext uri="{FF2B5EF4-FFF2-40B4-BE49-F238E27FC236}">
                <a16:creationId xmlns:a16="http://schemas.microsoft.com/office/drawing/2014/main" id="{350C0743-6B10-44E0-B17C-31D21239920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1"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354799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#1:</a:t>
            </a:r>
            <a:r>
              <a:rPr lang="en-GB" sz="3200" u="sng" dirty="0"/>
              <a:t> </a:t>
            </a:r>
            <a:r>
              <a:rPr lang="en-GB" altLang="ja-JP" sz="3200" u="sng" dirty="0"/>
              <a:t>to Form a TG7m 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a:t>Motion: </a:t>
            </a:r>
            <a:r>
              <a:rPr lang="en-US" altLang="en-US" sz="2400" i="1" dirty="0"/>
              <a:t>Move that </a:t>
            </a:r>
            <a:r>
              <a:rPr lang="en-US" altLang="ja-JP" sz="2400" i="1" dirty="0"/>
              <a:t>802.15 WG approve the formation of a Ballot Resolution Committee (BRC) for the Sponsor balloting of the </a:t>
            </a:r>
            <a:r>
              <a:rPr lang="en-US" altLang="ko-KR" sz="2400" i="1" dirty="0"/>
              <a:t>P802.15.7m-D3a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r>
              <a:rPr lang="en-US" sz="2400" i="1" dirty="0"/>
              <a:t>Comment 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a:t>
            </a:r>
            <a:r>
              <a:rPr lang="en-US" altLang="en-US" sz="2000" dirty="0">
                <a:solidFill>
                  <a:srgbClr val="FF0000"/>
                </a:solidFill>
              </a:rPr>
              <a:t>???</a:t>
            </a:r>
          </a:p>
          <a:p>
            <a:r>
              <a:rPr lang="en-US" altLang="en-US" sz="2000" dirty="0"/>
              <a:t>Seconded By</a:t>
            </a:r>
            <a:r>
              <a:rPr lang="en-US" altLang="en-US" sz="2000" i="1" dirty="0"/>
              <a:t>:</a:t>
            </a:r>
            <a:r>
              <a:rPr lang="ja-JP" altLang="en-US" sz="2000" i="1" dirty="0"/>
              <a:t> </a:t>
            </a:r>
            <a:r>
              <a:rPr lang="en-US" altLang="ja-JP" sz="2000" i="1" dirty="0">
                <a:solidFill>
                  <a:srgbClr val="FF0000"/>
                </a:solidFill>
              </a:rPr>
              <a:t>?????</a:t>
            </a:r>
          </a:p>
          <a:p>
            <a:endParaRPr lang="en-US" altLang="ja-JP" sz="1800" i="1" dirty="0"/>
          </a:p>
        </p:txBody>
      </p:sp>
      <p:sp>
        <p:nvSpPr>
          <p:cNvPr id="9" name="Footer Placeholder 2">
            <a:extLst>
              <a:ext uri="{FF2B5EF4-FFF2-40B4-BE49-F238E27FC236}">
                <a16:creationId xmlns:a16="http://schemas.microsoft.com/office/drawing/2014/main"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167558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1223011" y="710624"/>
            <a:ext cx="2646878" cy="584775"/>
          </a:xfrm>
          <a:prstGeom prst="rect">
            <a:avLst/>
          </a:prstGeom>
          <a:noFill/>
        </p:spPr>
        <p:txBody>
          <a:bodyPr wrap="none" rtlCol="0">
            <a:spAutoFit/>
          </a:bodyPr>
          <a:lstStyle/>
          <a:p>
            <a:r>
              <a:rPr lang="en-US" sz="3200" u="sng" dirty="0"/>
              <a:t>WG motion #2</a:t>
            </a:r>
            <a:endParaRPr lang="en-US" altLang="en-US" sz="3200" u="sng" dirty="0"/>
          </a:p>
        </p:txBody>
      </p:sp>
      <p:sp>
        <p:nvSpPr>
          <p:cNvPr id="3" name="TextBox 2"/>
          <p:cNvSpPr txBox="1"/>
          <p:nvPr/>
        </p:nvSpPr>
        <p:spPr>
          <a:xfrm>
            <a:off x="609600" y="1364932"/>
            <a:ext cx="8229600" cy="3200876"/>
          </a:xfrm>
          <a:prstGeom prst="rect">
            <a:avLst/>
          </a:prstGeom>
          <a:noFill/>
        </p:spPr>
        <p:txBody>
          <a:bodyPr wrap="square" rtlCol="0">
            <a:spAutoFit/>
          </a:bodyPr>
          <a:lstStyle/>
          <a:p>
            <a:pPr marL="0" indent="0">
              <a:buNone/>
            </a:pPr>
            <a:r>
              <a:rPr lang="en-US" sz="2400" b="1" i="1" dirty="0"/>
              <a:t>Motion</a:t>
            </a:r>
            <a:r>
              <a:rPr lang="en-US" sz="2400" i="1" dirty="0"/>
              <a:t>: that 802.15 WG has reviewed and affirms the CSD [15-14-0216-05-007a-draft-csd-for-ieee-802-15-sg7a] and requests approval from the EC to submit P802-15-7r1-D2 (or current revision) to </a:t>
            </a:r>
            <a:r>
              <a:rPr lang="en-US" sz="2400" i="1" dirty="0" err="1"/>
              <a:t>RevCom</a:t>
            </a:r>
            <a:r>
              <a:rPr lang="en-US" sz="2400" i="1" dirty="0"/>
              <a:t> either conditionally or unconditionally.</a:t>
            </a:r>
          </a:p>
          <a:p>
            <a:pPr marL="0" indent="0">
              <a:buNone/>
            </a:pPr>
            <a:endParaRPr lang="en-US" altLang="en-US" sz="2400" i="1" dirty="0"/>
          </a:p>
          <a:p>
            <a:pPr marL="0" indent="0">
              <a:buNone/>
            </a:pPr>
            <a:endParaRPr lang="en-US" altLang="en-US" sz="2400" i="1" dirty="0"/>
          </a:p>
          <a:p>
            <a:r>
              <a:rPr lang="en-US" altLang="en-US" sz="2000" dirty="0"/>
              <a:t>Moved By</a:t>
            </a:r>
            <a:r>
              <a:rPr lang="en-US" altLang="en-US" sz="2000"/>
              <a:t>: </a:t>
            </a:r>
            <a:r>
              <a:rPr lang="en-US" altLang="en-US" sz="2000">
                <a:solidFill>
                  <a:srgbClr val="FF0000"/>
                </a:solidFill>
              </a:rPr>
              <a:t>???</a:t>
            </a:r>
            <a:endParaRPr lang="en-US" altLang="en-US" sz="2000" dirty="0">
              <a:solidFill>
                <a:srgbClr val="FF0000"/>
              </a:solidFill>
            </a:endParaRPr>
          </a:p>
          <a:p>
            <a:r>
              <a:rPr lang="en-US" altLang="en-US" sz="2000" dirty="0"/>
              <a:t>Seconded By</a:t>
            </a:r>
            <a:r>
              <a:rPr lang="en-US" altLang="en-US" sz="2000" i="1" dirty="0">
                <a:solidFill>
                  <a:srgbClr val="FF0000"/>
                </a:solidFill>
              </a:rPr>
              <a:t>:????</a:t>
            </a:r>
            <a:endParaRPr lang="en-US" altLang="ja-JP" sz="2000" i="1" dirty="0">
              <a:solidFill>
                <a:srgbClr val="FF0000"/>
              </a:solidFill>
            </a:endParaRPr>
          </a:p>
          <a:p>
            <a:endParaRPr lang="en-US" altLang="ja-JP" sz="1800" i="1" dirty="0"/>
          </a:p>
        </p:txBody>
      </p:sp>
      <p:sp>
        <p:nvSpPr>
          <p:cNvPr id="9" name="Footer Placeholder 2">
            <a:extLst>
              <a:ext uri="{FF2B5EF4-FFF2-40B4-BE49-F238E27FC236}">
                <a16:creationId xmlns:a16="http://schemas.microsoft.com/office/drawing/2014/main"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0"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58618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8</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3408F4C6-A5CD-4BE9-9BF0-F3670D5F7AD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Date Placeholder 1"/>
          <p:cNvSpPr>
            <a:spLocks noGrp="1"/>
          </p:cNvSpPr>
          <p:nvPr>
            <p:ph type="dt" sz="half" idx="10"/>
          </p:nvPr>
        </p:nvSpPr>
        <p:spPr>
          <a:xfrm>
            <a:off x="685800" y="378281"/>
            <a:ext cx="1600200" cy="215444"/>
          </a:xfrm>
        </p:spPr>
        <p:txBody>
          <a:bodyPr/>
          <a:lstStyle/>
          <a:p>
            <a:r>
              <a:rPr lang="en-US" altLang="en-US" dirty="0"/>
              <a:t>Nov. 2018</a:t>
            </a:r>
          </a:p>
        </p:txBody>
      </p:sp>
    </p:spTree>
    <p:extLst>
      <p:ext uri="{BB962C8B-B14F-4D97-AF65-F5344CB8AC3E}">
        <p14:creationId xmlns:p14="http://schemas.microsoft.com/office/powerpoint/2010/main" val="36905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9</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Schedule (2)</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702427450"/>
              </p:ext>
            </p:extLst>
          </p:nvPr>
        </p:nvGraphicFramePr>
        <p:xfrm>
          <a:off x="76199" y="147320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a:solidFill>
                            <a:srgbClr val="008000"/>
                          </a:solidFill>
                        </a:rPr>
                        <a:t>Recirc</a:t>
                      </a:r>
                      <a:r>
                        <a:rPr lang="en-US" altLang="ja-JP" sz="1600" strike="noStrike" baseline="0" dirty="0">
                          <a:solidFill>
                            <a:srgbClr val="008000"/>
                          </a:solidFill>
                        </a:rPr>
                        <a:t>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 </a:t>
                      </a:r>
                      <a:r>
                        <a:rPr lang="en-US" altLang="ko-KR" sz="1600" baseline="0" dirty="0">
                          <a:solidFill>
                            <a:schemeClr val="accent1"/>
                          </a:solidFill>
                        </a:rPr>
                        <a:t>comment resolution</a:t>
                      </a:r>
                    </a:p>
                  </a:txBody>
                  <a:tcPr>
                    <a:solidFill>
                      <a:srgbClr val="FFFFCC"/>
                    </a:solidFill>
                  </a:tcPr>
                </a:tc>
                <a:tc>
                  <a:txBody>
                    <a:bodyPr/>
                    <a:lstStyle/>
                    <a:p>
                      <a:pPr marL="0" indent="0">
                        <a:buFont typeface="Arial" panose="020B0604020202020204" pitchFamily="34" charset="0"/>
                        <a:buNone/>
                      </a:pPr>
                      <a:endParaRPr lang="en-US" altLang="ja-JP"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600" dirty="0">
                          <a:solidFill>
                            <a:schemeClr val="accent1"/>
                          </a:solidFill>
                        </a:rPr>
                        <a:t>Release SB D2a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SB</a:t>
                      </a:r>
                      <a:r>
                        <a:rPr lang="en-US" altLang="ko-KR" sz="1600" baseline="0" dirty="0">
                          <a:solidFill>
                            <a:schemeClr val="accent1"/>
                          </a:solidFill>
                        </a:rPr>
                        <a:t> D2a</a:t>
                      </a:r>
                      <a:r>
                        <a:rPr lang="en-US" altLang="ko-KR" sz="1600" dirty="0">
                          <a:solidFill>
                            <a:schemeClr val="accent1"/>
                          </a:solidFill>
                        </a:rPr>
                        <a:t>  comment resolution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rgbClr val="FF0000"/>
                          </a:solidFill>
                        </a:rPr>
                        <a:t>SB</a:t>
                      </a:r>
                      <a:r>
                        <a:rPr lang="en-US" altLang="ko-KR" sz="1600" baseline="0" dirty="0">
                          <a:solidFill>
                            <a:srgbClr val="FF0000"/>
                          </a:solidFill>
                        </a:rPr>
                        <a:t> Recirculation</a:t>
                      </a:r>
                      <a:endParaRPr lang="en-US" altLang="ko-KR" sz="1600" dirty="0">
                        <a:solidFill>
                          <a:srgbClr val="FF0000"/>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rgbClr val="FF0000"/>
                          </a:solidFill>
                        </a:rPr>
                        <a:t>SB</a:t>
                      </a:r>
                      <a:r>
                        <a:rPr lang="en-US" altLang="ko-KR" sz="1600" baseline="0" dirty="0">
                          <a:solidFill>
                            <a:srgbClr val="FF0000"/>
                          </a:solidFill>
                        </a:rPr>
                        <a:t> D3</a:t>
                      </a:r>
                      <a:r>
                        <a:rPr lang="en-US" altLang="ko-KR" sz="1600" dirty="0">
                          <a:solidFill>
                            <a:srgbClr val="FF0000"/>
                          </a:solidFill>
                        </a:rPr>
                        <a:t>  comment resolution</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600" dirty="0">
                          <a:solidFill>
                            <a:srgbClr val="FF0000"/>
                          </a:solidFill>
                        </a:rPr>
                        <a:t>SA review or SB</a:t>
                      </a:r>
                      <a:r>
                        <a:rPr lang="en-US" altLang="ko-KR" sz="1600" baseline="0" dirty="0">
                          <a:solidFill>
                            <a:srgbClr val="FF0000"/>
                          </a:solidFill>
                        </a:rPr>
                        <a:t> Recirculation</a:t>
                      </a:r>
                      <a:endParaRPr lang="en-US" altLang="ko-KR" sz="1600" dirty="0">
                        <a:solidFill>
                          <a:srgbClr val="FF0000"/>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 </a:t>
                      </a:r>
                      <a:r>
                        <a:rPr lang="en-US" altLang="ko-KR" sz="1600" dirty="0" err="1">
                          <a:solidFill>
                            <a:schemeClr val="accent1"/>
                          </a:solidFill>
                        </a:rPr>
                        <a:t>RevCom</a:t>
                      </a:r>
                      <a:endParaRPr lang="en-US" altLang="ko-KR"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11" name="Footer Placeholder 2">
            <a:extLst>
              <a:ext uri="{FF2B5EF4-FFF2-40B4-BE49-F238E27FC236}">
                <a16:creationId xmlns:a16="http://schemas.microsoft.com/office/drawing/2014/main" id="{D4BC95DB-52A9-4363-BD39-0728A541D4A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Nov. 2018</a:t>
            </a:r>
          </a:p>
        </p:txBody>
      </p: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extLst>
      <p:ext uri="{BB962C8B-B14F-4D97-AF65-F5344CB8AC3E}">
        <p14:creationId xmlns:p14="http://schemas.microsoft.com/office/powerpoint/2010/main" val="2391014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3943</TotalTime>
  <Words>760</Words>
  <Application>Microsoft Office PowerPoint</Application>
  <PresentationFormat>화면 슬라이드 쇼(4:3)</PresentationFormat>
  <Paragraphs>183</Paragraphs>
  <Slides>10</Slides>
  <Notes>5</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굴림</vt:lpstr>
      <vt:lpstr>Arial</vt:lpstr>
      <vt:lpstr>Times New Roman</vt:lpstr>
      <vt:lpstr>Office Theme</vt:lpstr>
      <vt:lpstr>PowerPoint 프레젠테이션</vt:lpstr>
      <vt:lpstr>Achievements by TG15.7m  in Bangkok and Future Plan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장영민</cp:lastModifiedBy>
  <cp:revision>274</cp:revision>
  <cp:lastPrinted>1998-02-10T13:28:06Z</cp:lastPrinted>
  <dcterms:created xsi:type="dcterms:W3CDTF">2017-03-15T20:51:50Z</dcterms:created>
  <dcterms:modified xsi:type="dcterms:W3CDTF">2018-11-14T12:41:12Z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2018-03-09 00:38:04Z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