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 id="2147483673" r:id="rId3"/>
    <p:sldMasterId id="2147483660" r:id="rId4"/>
  </p:sldMasterIdLst>
  <p:notesMasterIdLst>
    <p:notesMasterId r:id="rId17"/>
  </p:notesMasterIdLst>
  <p:handoutMasterIdLst>
    <p:handoutMasterId r:id="rId18"/>
  </p:handoutMasterIdLst>
  <p:sldIdLst>
    <p:sldId id="259" r:id="rId5"/>
    <p:sldId id="258" r:id="rId6"/>
    <p:sldId id="309" r:id="rId7"/>
    <p:sldId id="264" r:id="rId8"/>
    <p:sldId id="307" r:id="rId9"/>
    <p:sldId id="311" r:id="rId10"/>
    <p:sldId id="310" r:id="rId11"/>
    <p:sldId id="308" r:id="rId12"/>
    <p:sldId id="312" r:id="rId13"/>
    <p:sldId id="287" r:id="rId14"/>
    <p:sldId id="282" r:id="rId15"/>
    <p:sldId id="26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49" autoAdjust="0"/>
    <p:restoredTop sz="93608" autoAdjust="0"/>
  </p:normalViewPr>
  <p:slideViewPr>
    <p:cSldViewPr>
      <p:cViewPr varScale="1">
        <p:scale>
          <a:sx n="62" d="100"/>
          <a:sy n="62" d="100"/>
        </p:scale>
        <p:origin x="1738" y="2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18"/>
    </p:cViewPr>
  </p:sorterViewPr>
  <p:notesViewPr>
    <p:cSldViewPr>
      <p:cViewPr>
        <p:scale>
          <a:sx n="100" d="100"/>
          <a:sy n="100" d="100"/>
        </p:scale>
        <p:origin x="750" y="2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802.15-18-0480-00-0000</a:t>
            </a:r>
            <a:endParaRPr lang="en-US" altLang="en-US"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September 2018</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47700" y="401636"/>
            <a:ext cx="55911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802.15-18-0480-00-0000</a:t>
            </a:r>
            <a:endParaRPr lang="en-US" altLang="en-US" dirty="0"/>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September 2018</a:t>
            </a:r>
            <a:endParaRPr lang="en-US" altLang="en-US"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54050" y="311147"/>
            <a:ext cx="5645150" cy="726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a:t>doc.: IEEE 802.15-18-0480-00-0000</a:t>
            </a:r>
            <a:endParaRPr lang="en-US" altLang="en-US" dirty="0"/>
          </a:p>
        </p:txBody>
      </p:sp>
      <p:sp>
        <p:nvSpPr>
          <p:cNvPr id="5" name="Date Placeholder 4"/>
          <p:cNvSpPr>
            <a:spLocks noGrp="1"/>
          </p:cNvSpPr>
          <p:nvPr>
            <p:ph type="dt" idx="11"/>
          </p:nvPr>
        </p:nvSpPr>
        <p:spPr>
          <a:xfrm>
            <a:off x="654050" y="95706"/>
            <a:ext cx="2736850" cy="215444"/>
          </a:xfrm>
        </p:spPr>
        <p:txBody>
          <a:bodyPr/>
          <a:lstStyle/>
          <a:p>
            <a:r>
              <a:rPr lang="en-US" altLang="en-US"/>
              <a:t>Septe 2018</a:t>
            </a:r>
            <a:endParaRPr lang="en-US" altLang="en-US" dirty="0"/>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January 2018</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11</a:t>
            </a:fld>
            <a:endParaRPr lang="en-US"/>
          </a:p>
        </p:txBody>
      </p:sp>
    </p:spTree>
    <p:extLst>
      <p:ext uri="{BB962C8B-B14F-4D97-AF65-F5344CB8AC3E}">
        <p14:creationId xmlns:p14="http://schemas.microsoft.com/office/powerpoint/2010/main" val="957959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4</a:t>
            </a:fld>
            <a:endParaRPr lang="en-US" altLang="en-US"/>
          </a:p>
        </p:txBody>
      </p:sp>
    </p:spTree>
    <p:extLst>
      <p:ext uri="{BB962C8B-B14F-4D97-AF65-F5344CB8AC3E}">
        <p14:creationId xmlns:p14="http://schemas.microsoft.com/office/powerpoint/2010/main" val="3960434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802.15-18-0480-00-0000</a:t>
            </a:r>
            <a:endParaRPr lang="en-US" altLang="en-US" dirty="0"/>
          </a:p>
        </p:txBody>
      </p:sp>
      <p:sp>
        <p:nvSpPr>
          <p:cNvPr id="5" name="Date Placeholder 4"/>
          <p:cNvSpPr>
            <a:spLocks noGrp="1"/>
          </p:cNvSpPr>
          <p:nvPr>
            <p:ph type="dt" idx="1"/>
          </p:nvPr>
        </p:nvSpPr>
        <p:spPr/>
        <p:txBody>
          <a:bodyPr/>
          <a:lstStyle/>
          <a:p>
            <a:r>
              <a:rPr lang="en-US" altLang="en-US"/>
              <a:t>Sept 2018</a:t>
            </a:r>
            <a:endParaRPr lang="en-US" altLang="en-US" dirty="0"/>
          </a:p>
        </p:txBody>
      </p:sp>
      <p:sp>
        <p:nvSpPr>
          <p:cNvPr id="6" name="Footer Placeholder 5"/>
          <p:cNvSpPr>
            <a:spLocks noGrp="1"/>
          </p:cNvSpPr>
          <p:nvPr>
            <p:ph type="ftr" sz="quarter" idx="4"/>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5"/>
          </p:nvPr>
        </p:nvSpPr>
        <p:spPr/>
        <p:txBody>
          <a:bodyPr/>
          <a:lstStyle/>
          <a:p>
            <a:r>
              <a:rPr lang="en-US" altLang="en-US"/>
              <a:t>Page </a:t>
            </a:r>
            <a:fld id="{B4E629C1-5BD2-4262-B1A1-99CFE7716E79}" type="slidenum">
              <a:rPr lang="en-US" altLang="en-US" smtClean="0"/>
              <a:pPr/>
              <a:t>5</a:t>
            </a:fld>
            <a:endParaRPr lang="en-US" altLang="en-US"/>
          </a:p>
        </p:txBody>
      </p:sp>
    </p:spTree>
    <p:extLst>
      <p:ext uri="{BB962C8B-B14F-4D97-AF65-F5344CB8AC3E}">
        <p14:creationId xmlns:p14="http://schemas.microsoft.com/office/powerpoint/2010/main" val="3509101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802.15-18-0242-00-0000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6</a:t>
            </a:fld>
            <a:endParaRPr lang="en-GB" altLang="en-US"/>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3320718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7</a:t>
            </a:fld>
            <a:endParaRPr lang="en-US" altLang="en-US"/>
          </a:p>
        </p:txBody>
      </p:sp>
    </p:spTree>
    <p:extLst>
      <p:ext uri="{BB962C8B-B14F-4D97-AF65-F5344CB8AC3E}">
        <p14:creationId xmlns:p14="http://schemas.microsoft.com/office/powerpoint/2010/main" val="3658593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304619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9</a:t>
            </a:fld>
            <a:endParaRPr lang="en-US" altLang="en-US"/>
          </a:p>
        </p:txBody>
      </p:sp>
    </p:spTree>
    <p:extLst>
      <p:ext uri="{BB962C8B-B14F-4D97-AF65-F5344CB8AC3E}">
        <p14:creationId xmlns:p14="http://schemas.microsoft.com/office/powerpoint/2010/main" val="1845793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10</a:t>
            </a:fld>
            <a:endParaRPr lang="en-US" altLang="en-US"/>
          </a:p>
        </p:txBody>
      </p:sp>
    </p:spTree>
    <p:extLst>
      <p:ext uri="{BB962C8B-B14F-4D97-AF65-F5344CB8AC3E}">
        <p14:creationId xmlns:p14="http://schemas.microsoft.com/office/powerpoint/2010/main" val="1952425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a:extLst>
              <a:ext uri="{FF2B5EF4-FFF2-40B4-BE49-F238E27FC236}">
                <a16:creationId xmlns:a16="http://schemas.microsoft.com/office/drawing/2014/main" id="{9310FB07-EAD7-4E5A-9453-7BAD69C4FB06}"/>
              </a:ext>
            </a:extLst>
          </p:cNvPr>
          <p:cNvSpPr>
            <a:spLocks noGrp="1"/>
          </p:cNvSpPr>
          <p:nvPr>
            <p:ph type="dt" sz="half" idx="10"/>
          </p:nvPr>
        </p:nvSpPr>
        <p:spPr/>
        <p:txBody>
          <a:bodyPr/>
          <a:lstStyle/>
          <a:p>
            <a:r>
              <a:rPr lang="en-US" altLang="en-US" dirty="0"/>
              <a:t>November 2018</a:t>
            </a:r>
          </a:p>
        </p:txBody>
      </p:sp>
      <p:sp>
        <p:nvSpPr>
          <p:cNvPr id="5" name="Footer Placeholder 4">
            <a:extLst>
              <a:ext uri="{FF2B5EF4-FFF2-40B4-BE49-F238E27FC236}">
                <a16:creationId xmlns:a16="http://schemas.microsoft.com/office/drawing/2014/main" id="{441641AA-57FB-4C29-8B12-86B468EC627C}"/>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6" name="Slide Number Placeholder 5">
            <a:extLst>
              <a:ext uri="{FF2B5EF4-FFF2-40B4-BE49-F238E27FC236}">
                <a16:creationId xmlns:a16="http://schemas.microsoft.com/office/drawing/2014/main" id="{4CA52070-AD44-4250-B16A-6CF305B190DD}"/>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Sept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Sept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Sept 2018</a:t>
            </a:r>
          </a:p>
        </p:txBody>
      </p:sp>
      <p:sp>
        <p:nvSpPr>
          <p:cNvPr id="5" name="Rectangle 5"/>
          <p:cNvSpPr>
            <a:spLocks noGrp="1" noChangeArrowheads="1"/>
          </p:cNvSpPr>
          <p:nvPr>
            <p:ph type="ftr" sz="quarter" idx="11"/>
          </p:nvPr>
        </p:nvSpPr>
        <p:spPr/>
        <p:txBody>
          <a:bodyPr/>
          <a:lstStyle>
            <a:lvl1pPr>
              <a:defRPr/>
            </a:lvl1pPr>
          </a:lstStyle>
          <a:p>
            <a:pPr>
              <a:defRPr/>
            </a:pPr>
            <a:r>
              <a:rPr lang="en-US"/>
              <a:t>Al Petrick, Jones-Petrick and Associates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extLst>
      <p:ext uri="{BB962C8B-B14F-4D97-AF65-F5344CB8AC3E}">
        <p14:creationId xmlns:p14="http://schemas.microsoft.com/office/powerpoint/2010/main" val="3818017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671E-3398-4F8F-82D9-99DA719FC52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F3A63-26B4-46D7-8998-99ED9267CA7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D9FCFD-A921-492D-9A67-5C3A35F530A4}"/>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029CE7FA-0A05-4185-88BC-67CD5C7F171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156A08B-8A22-431B-A9AA-6206D2CC5EB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105154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C7F0-0CB1-4264-8107-DC99571D2D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4ACB8A-02B0-4A3B-AE6C-B44D51711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F2BD91-FC1A-4730-A6CD-F1A9AB54EC3E}"/>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501308A3-9A7F-4553-A8F0-48D1EC66B785}"/>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AD0F0B92-97D0-409D-9AF4-8B1E08F7C5F4}"/>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098432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723E-6AA6-4BE7-B4F3-32C51857627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2F787F-64E6-44A1-94D5-1D1F911386C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924099-C8FE-4338-A2C2-E5B6C2967E53}"/>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5C026B63-5A82-4F5A-8EB7-AE2A8CF2F944}"/>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FBF43343-9399-4675-B915-E8E4BDA476D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760279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6E86-6982-4A09-A6A4-B3361502F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F99948-7657-4324-9BDB-1DCF603FD7B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6201EB-EC6A-401F-9D39-4C0C611AFEEB}"/>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5C1DA9-246C-4D3B-821E-676E86E89716}"/>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FDB1131E-7C5D-4AA9-A78E-41DCA11C7B9A}"/>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B97DD6C-99D4-4722-9346-833EA6350F1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392204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A1A6-5A76-4DB2-AD85-7D1CD9A9234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56D37F-1873-45B0-AE97-045721FDD17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95869A-EC83-449C-A183-88541D7A35E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E05F00-2381-405D-A945-68D702136F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1C6E6F-78EF-456A-89AE-C5C4F596EE3A}"/>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591C46-869D-40E2-99F0-BCDFD1BCABB0}"/>
              </a:ext>
            </a:extLst>
          </p:cNvPr>
          <p:cNvSpPr>
            <a:spLocks noGrp="1"/>
          </p:cNvSpPr>
          <p:nvPr>
            <p:ph type="dt" sz="half" idx="10"/>
          </p:nvPr>
        </p:nvSpPr>
        <p:spPr/>
        <p:txBody>
          <a:bodyPr/>
          <a:lstStyle/>
          <a:p>
            <a:r>
              <a:rPr lang="en-US"/>
              <a:t>Sept 2018</a:t>
            </a:r>
          </a:p>
        </p:txBody>
      </p:sp>
      <p:sp>
        <p:nvSpPr>
          <p:cNvPr id="8" name="Footer Placeholder 7">
            <a:extLst>
              <a:ext uri="{FF2B5EF4-FFF2-40B4-BE49-F238E27FC236}">
                <a16:creationId xmlns:a16="http://schemas.microsoft.com/office/drawing/2014/main" id="{89803E42-A039-4B91-98F1-E7E95D11332A}"/>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E2A6C20D-51E6-4A35-A922-0F0B4B57F5F3}"/>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9816874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364A-E543-4148-9932-AED2C71FF0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0AC89F-BB43-40E4-9753-C58DBA479A05}"/>
              </a:ext>
            </a:extLst>
          </p:cNvPr>
          <p:cNvSpPr>
            <a:spLocks noGrp="1"/>
          </p:cNvSpPr>
          <p:nvPr>
            <p:ph type="dt" sz="half" idx="10"/>
          </p:nvPr>
        </p:nvSpPr>
        <p:spPr/>
        <p:txBody>
          <a:bodyPr/>
          <a:lstStyle/>
          <a:p>
            <a:r>
              <a:rPr lang="en-US"/>
              <a:t>Sept 2018</a:t>
            </a:r>
          </a:p>
        </p:txBody>
      </p:sp>
      <p:sp>
        <p:nvSpPr>
          <p:cNvPr id="4" name="Footer Placeholder 3">
            <a:extLst>
              <a:ext uri="{FF2B5EF4-FFF2-40B4-BE49-F238E27FC236}">
                <a16:creationId xmlns:a16="http://schemas.microsoft.com/office/drawing/2014/main" id="{0A803940-A6F0-4B3B-A4F5-078433E2CC5A}"/>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BAD1E045-C913-466F-926A-458FE099534D}"/>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8170438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934005-56E3-4723-96E2-6B20CDE917E1}"/>
              </a:ext>
            </a:extLst>
          </p:cNvPr>
          <p:cNvSpPr>
            <a:spLocks noGrp="1"/>
          </p:cNvSpPr>
          <p:nvPr>
            <p:ph type="dt" sz="half" idx="10"/>
          </p:nvPr>
        </p:nvSpPr>
        <p:spPr/>
        <p:txBody>
          <a:bodyPr/>
          <a:lstStyle/>
          <a:p>
            <a:r>
              <a:rPr lang="en-US"/>
              <a:t>Sept 2018</a:t>
            </a:r>
          </a:p>
        </p:txBody>
      </p:sp>
      <p:sp>
        <p:nvSpPr>
          <p:cNvPr id="3" name="Footer Placeholder 2">
            <a:extLst>
              <a:ext uri="{FF2B5EF4-FFF2-40B4-BE49-F238E27FC236}">
                <a16:creationId xmlns:a16="http://schemas.microsoft.com/office/drawing/2014/main" id="{7B1C8C7E-FFED-47CF-A96A-F4F12B166C64}"/>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3365085-8C7A-4FA6-902D-A524DCC5C79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02879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Sept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CE8C7-650C-4C67-AA0F-C60C1AF8B4D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108DAA-A4E7-4D21-8F7C-271E963E09F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668F88-5283-4698-AC66-0258230B98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ACB2C1-7427-4346-A0F4-6EF6E6BF66E4}"/>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071034AA-B1FD-4535-8467-908BC5253979}"/>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46C876CA-7DB5-4EC6-8FE3-8704A92D3D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157223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BDE5-E691-45EA-8C7A-F0C3A06D197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C2F2D4-426C-404F-9879-2E6C99E3BD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116EAB-D8EC-4C63-BECF-2C012B7BB4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BA7D6F-1BD5-425E-AF56-DCF723EEE828}"/>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267E4A48-0F16-4DED-9633-10BB5C4B95A4}"/>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2578466-E5A1-4004-8E6D-C973363E9E2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40442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290A-4F24-47D0-9968-48E54A87C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636C89-0182-48DE-923C-D8830564F8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778C1D-EE64-4E5D-90B2-FE8E3F280BF3}"/>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35F3D10B-5DE7-4111-9B52-8063E3756E99}"/>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D9D8C91C-C36B-4001-9EFE-6D270B2D70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10355243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05EF9E-33D0-47F9-9A5D-E8BBF1D7697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71908-8598-4463-8406-40E99EE6E759}"/>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2C44A-670B-4F9C-B638-46883C8EAEE2}"/>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8F8C0F5B-B1DD-4794-9780-825791217642}"/>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2E9DCD98-131D-4D13-9CDA-053740AE5CE9}"/>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2434063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6AA81-86F8-43A7-AD31-479C06BCB9D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9F2FE3-8260-438C-9171-14225988440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B52A39-8F34-4A6C-AF54-26E45E8BC414}"/>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C4EAE6FC-0CEF-4367-AFD7-25D482226ECC}"/>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4BC06DB7-4FE2-424E-BCF0-39A10DDACDC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2679578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76D7-5D39-455D-978B-776D447D3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D236C-470F-4826-8301-AC1C43AC64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8384C8-7642-47F5-95C3-26338A9C686F}"/>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F0647A1A-6E86-4AB8-9FEA-EB33FC92F4D0}"/>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116C2397-F97A-4B9E-8CB5-5BE793B44AEE}"/>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307727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A36E-96DF-42F8-9B44-E97C68AF003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09CA3-6B9B-43A3-80FE-852139E259E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70A74A-BDE7-411C-B582-195CA9AB0C5E}"/>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09A1D3F2-1A58-43BA-92AE-6EF1206D559E}"/>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8896C7EB-304D-4B08-9E1D-0AD470A9F314}"/>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7736162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3CD5-3FEE-4C7D-90CC-3EFC25837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8C7DF8-008A-4D5A-AC89-47E0C21F05D5}"/>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C0D3A-68CB-4379-B7C9-298A6DF483A1}"/>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520CE4-FE74-47D9-9BD0-6609B7BEE3C1}"/>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6E179122-96B4-456E-93EC-CB7CB5A571DB}"/>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386BDFF4-E1E1-45AB-80B1-DF3D408E98A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8196242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AD27-3897-4154-81CD-890AADF04C3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04C683-497F-4358-AC4E-39F4690B8D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A2CC95-94C7-4375-ADA9-ED6FF665941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873D7C-3172-418C-A23C-2067D7B974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807F3A-C012-4585-9E2C-F183BB1197AB}"/>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F3F37E-DF03-49D2-83E4-5BC63DA836A6}"/>
              </a:ext>
            </a:extLst>
          </p:cNvPr>
          <p:cNvSpPr>
            <a:spLocks noGrp="1"/>
          </p:cNvSpPr>
          <p:nvPr>
            <p:ph type="dt" sz="half" idx="10"/>
          </p:nvPr>
        </p:nvSpPr>
        <p:spPr/>
        <p:txBody>
          <a:bodyPr/>
          <a:lstStyle/>
          <a:p>
            <a:r>
              <a:rPr lang="en-US"/>
              <a:t>Sept 2018</a:t>
            </a:r>
          </a:p>
        </p:txBody>
      </p:sp>
      <p:sp>
        <p:nvSpPr>
          <p:cNvPr id="8" name="Footer Placeholder 7">
            <a:extLst>
              <a:ext uri="{FF2B5EF4-FFF2-40B4-BE49-F238E27FC236}">
                <a16:creationId xmlns:a16="http://schemas.microsoft.com/office/drawing/2014/main" id="{63DE7C5F-AA9C-425D-9C7E-5236C016C968}"/>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B55FB564-3693-4C44-BE33-E5A779C1ED9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0669825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DC16-100A-4EB5-B29B-7907C1ECC5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C1F4A8-5EFB-4513-B945-6F72C026B938}"/>
              </a:ext>
            </a:extLst>
          </p:cNvPr>
          <p:cNvSpPr>
            <a:spLocks noGrp="1"/>
          </p:cNvSpPr>
          <p:nvPr>
            <p:ph type="dt" sz="half" idx="10"/>
          </p:nvPr>
        </p:nvSpPr>
        <p:spPr/>
        <p:txBody>
          <a:bodyPr/>
          <a:lstStyle/>
          <a:p>
            <a:r>
              <a:rPr lang="en-US"/>
              <a:t>Sept 2018</a:t>
            </a:r>
          </a:p>
        </p:txBody>
      </p:sp>
      <p:sp>
        <p:nvSpPr>
          <p:cNvPr id="4" name="Footer Placeholder 3">
            <a:extLst>
              <a:ext uri="{FF2B5EF4-FFF2-40B4-BE49-F238E27FC236}">
                <a16:creationId xmlns:a16="http://schemas.microsoft.com/office/drawing/2014/main" id="{5D757A90-9599-409E-B5E9-A15AC2C165B6}"/>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E4FBBAAD-CC78-4F3F-9EB3-6B516A4E848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506692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Sept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44E2DC-5BDF-4BAF-A548-672786CB5078}"/>
              </a:ext>
            </a:extLst>
          </p:cNvPr>
          <p:cNvSpPr>
            <a:spLocks noGrp="1"/>
          </p:cNvSpPr>
          <p:nvPr>
            <p:ph type="dt" sz="half" idx="10"/>
          </p:nvPr>
        </p:nvSpPr>
        <p:spPr/>
        <p:txBody>
          <a:bodyPr/>
          <a:lstStyle/>
          <a:p>
            <a:r>
              <a:rPr lang="en-US"/>
              <a:t>Sept 2018</a:t>
            </a:r>
          </a:p>
        </p:txBody>
      </p:sp>
      <p:sp>
        <p:nvSpPr>
          <p:cNvPr id="3" name="Footer Placeholder 2">
            <a:extLst>
              <a:ext uri="{FF2B5EF4-FFF2-40B4-BE49-F238E27FC236}">
                <a16:creationId xmlns:a16="http://schemas.microsoft.com/office/drawing/2014/main" id="{4700EB60-2FAE-4CB0-B5EF-A91A1BF76907}"/>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B879519-FC45-47C5-B0A3-DC460D2A57DD}"/>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112621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F807-FE46-471B-9F88-DB455DE8F0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54CC36-6C57-4AEE-B8CF-948EDAF733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66D27F-5A42-4482-9BB2-B8F58905730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402D44-1DF7-4516-8EE8-546EDE1BDF3D}"/>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DD8719B2-5A57-4192-8424-AA51BE9FD57D}"/>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5CAE0C32-6259-45F0-BD59-9E837786782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2838375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D33D-9956-4CF7-B35B-FF949CC850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13939F-1A20-4DB2-BA8B-62F9129CA33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2C5A9C-2DED-4DC3-80CC-D5E1AE04A61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637EBE-EB59-4C13-A2AD-F981CD2FCF12}"/>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1A2E3AB3-395F-4E5E-8B6A-D8BED1E29120}"/>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60866318-0F4B-4C66-BB0C-F9A2B338DCF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987371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843C-6555-46D9-B23D-A6C4865C02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CC79C-5C56-4479-8A29-52D9DBB274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03CC6-7599-4332-A319-3A31F723FBC0}"/>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807A0C9C-FDCC-4F1D-AB83-1CA11DEBBE7F}"/>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564C67D-30FD-4B27-B330-31219ED56096}"/>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9584579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1624-E2CF-4579-9DB2-CDC9E91E999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152E7B-61E4-4509-83FE-F6632C609464}"/>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EE106-40E6-42FD-957F-EE5395B1D0D1}"/>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ADE71F1F-72E6-4D92-AD0E-BA3745F7997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6DEE0E7B-36D7-4976-AA50-A2D3F44C60B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4903031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Sept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Sept 2018</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Sept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Sept 2018</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Sept 2018</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Sept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Sept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Sept 2018</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Sept 2018</a:t>
            </a:r>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p>
        </p:txBody>
      </p:sp>
      <p:sp>
        <p:nvSpPr>
          <p:cNvPr id="12" name="Date Placeholder 11"/>
          <p:cNvSpPr>
            <a:spLocks noGrp="1"/>
          </p:cNvSpPr>
          <p:nvPr>
            <p:ph type="dt" sz="half" idx="10"/>
          </p:nvPr>
        </p:nvSpPr>
        <p:spPr/>
        <p:txBody>
          <a:bodyPr/>
          <a:lstStyle/>
          <a:p>
            <a:r>
              <a:rPr lang="en-US" altLang="en-US" dirty="0"/>
              <a:t>November 2018</a:t>
            </a:r>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Sept 2018</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Sept 2018</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2018</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effectLst/>
              </a:rPr>
              <a:t>15-18-0591-01-0000</a:t>
            </a:r>
            <a:endParaRPr lang="en-US" altLang="en-US" sz="14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9E0701-428C-44A3-9C68-A8DD733E80A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2FFD6B-3DB9-4A5E-AF62-25D870B1609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E4EC4-BB8B-48D3-B5A2-FDE82778CD6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 2018</a:t>
            </a:r>
          </a:p>
        </p:txBody>
      </p:sp>
      <p:sp>
        <p:nvSpPr>
          <p:cNvPr id="5" name="Footer Placeholder 4">
            <a:extLst>
              <a:ext uri="{FF2B5EF4-FFF2-40B4-BE49-F238E27FC236}">
                <a16:creationId xmlns:a16="http://schemas.microsoft.com/office/drawing/2014/main" id="{1C1D1EC6-3E0C-4655-8529-8F76B49979C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9AF1AE53-815B-4FC8-9F20-1AB005658A4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A97E3-25E2-495A-8123-ECBFEF79EB85}" type="slidenum">
              <a:rPr lang="en-US" smtClean="0"/>
              <a:t>‹#›</a:t>
            </a:fld>
            <a:endParaRPr lang="en-US"/>
          </a:p>
        </p:txBody>
      </p:sp>
    </p:spTree>
    <p:extLst>
      <p:ext uri="{BB962C8B-B14F-4D97-AF65-F5344CB8AC3E}">
        <p14:creationId xmlns:p14="http://schemas.microsoft.com/office/powerpoint/2010/main" val="219337040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B5BDA-E265-4DBF-B4FB-CE0E01ADF0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45DC70-9675-4398-8117-C7C84813A7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5154B-51E2-42F9-99AC-2A008E6A9FF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 2018</a:t>
            </a:r>
          </a:p>
        </p:txBody>
      </p:sp>
      <p:sp>
        <p:nvSpPr>
          <p:cNvPr id="5" name="Footer Placeholder 4">
            <a:extLst>
              <a:ext uri="{FF2B5EF4-FFF2-40B4-BE49-F238E27FC236}">
                <a16:creationId xmlns:a16="http://schemas.microsoft.com/office/drawing/2014/main" id="{7AE20549-9449-4C39-9B8E-55AC1D7CC29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2F4E307F-6A94-4B6A-BFB3-124B5640D9F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A755F-2224-44E0-9713-8F729EBE90F5}" type="slidenum">
              <a:rPr lang="en-US" smtClean="0"/>
              <a:t>‹#›</a:t>
            </a:fld>
            <a:endParaRPr lang="en-US"/>
          </a:p>
        </p:txBody>
      </p:sp>
    </p:spTree>
    <p:extLst>
      <p:ext uri="{BB962C8B-B14F-4D97-AF65-F5344CB8AC3E}">
        <p14:creationId xmlns:p14="http://schemas.microsoft.com/office/powerpoint/2010/main" val="2971379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 2018</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09600" y="388600"/>
            <a:ext cx="1600200" cy="215444"/>
          </a:xfrm>
        </p:spPr>
        <p:txBody>
          <a:bodyPr/>
          <a:lstStyle/>
          <a:p>
            <a:r>
              <a:rPr lang="en-US" altLang="en-US" dirty="0"/>
              <a:t>November 2018</a:t>
            </a:r>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November 2018</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15 November 2018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November, 2018</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November, 2018</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802.11bb</a:t>
            </a:r>
            <a:br>
              <a:rPr lang="en-US" b="1" dirty="0"/>
            </a:br>
            <a:r>
              <a:rPr lang="en-US" b="1" dirty="0"/>
              <a:t>Light Communications</a:t>
            </a:r>
          </a:p>
        </p:txBody>
      </p:sp>
      <p:sp>
        <p:nvSpPr>
          <p:cNvPr id="3" name="Content Placeholder 2"/>
          <p:cNvSpPr>
            <a:spLocks noGrp="1"/>
          </p:cNvSpPr>
          <p:nvPr>
            <p:ph idx="1"/>
          </p:nvPr>
        </p:nvSpPr>
        <p:spPr>
          <a:xfrm>
            <a:off x="990600" y="2362200"/>
            <a:ext cx="6315705" cy="2286000"/>
          </a:xfrm>
        </p:spPr>
        <p:txBody>
          <a:bodyPr/>
          <a:lstStyle/>
          <a:p>
            <a:pPr>
              <a:defRPr/>
            </a:pPr>
            <a:r>
              <a:rPr lang="en-GB" altLang="en-US" sz="2400" dirty="0"/>
              <a:t>Worked on the following documents</a:t>
            </a:r>
          </a:p>
          <a:p>
            <a:pPr lvl="1">
              <a:defRPr/>
            </a:pPr>
            <a:r>
              <a:rPr lang="en-GB" altLang="en-US" sz="2000" dirty="0"/>
              <a:t>Channel model (</a:t>
            </a:r>
            <a:r>
              <a:rPr lang="en-GB" altLang="en-US" sz="2000" b="1" dirty="0"/>
              <a:t>doc: 11-18/2037r0</a:t>
            </a:r>
            <a:r>
              <a:rPr lang="en-GB" altLang="en-US" sz="2000" dirty="0"/>
              <a:t>) </a:t>
            </a:r>
          </a:p>
          <a:p>
            <a:pPr lvl="2">
              <a:defRPr/>
            </a:pPr>
            <a:r>
              <a:rPr lang="en-GB" altLang="en-US" sz="1400" dirty="0"/>
              <a:t>For mobility and blockage</a:t>
            </a:r>
          </a:p>
          <a:p>
            <a:pPr lvl="1">
              <a:defRPr/>
            </a:pPr>
            <a:r>
              <a:rPr lang="en-GB" altLang="en-US" sz="2000" dirty="0"/>
              <a:t>Simulation Scenarios (</a:t>
            </a:r>
            <a:r>
              <a:rPr lang="en-GB" altLang="en-US" sz="2000" b="1" dirty="0"/>
              <a:t>doc: 11-18/1423r8</a:t>
            </a:r>
            <a:r>
              <a:rPr lang="en-GB" altLang="en-US" sz="2000" dirty="0"/>
              <a:t>)</a:t>
            </a:r>
          </a:p>
          <a:p>
            <a:pPr lvl="2">
              <a:defRPr/>
            </a:pPr>
            <a:r>
              <a:rPr lang="en-GB" altLang="en-US" sz="1400" dirty="0"/>
              <a:t>For technical proposals</a:t>
            </a:r>
          </a:p>
          <a:p>
            <a:pPr lvl="1">
              <a:defRPr/>
            </a:pPr>
            <a:r>
              <a:rPr lang="en-GB" altLang="en-US" sz="2000" dirty="0"/>
              <a:t>Call for proposals</a:t>
            </a:r>
          </a:p>
          <a:p>
            <a:r>
              <a:rPr lang="en-GB" altLang="en-US" sz="2400" dirty="0"/>
              <a:t>Closing report: 18/1749r0</a:t>
            </a:r>
          </a:p>
          <a:p>
            <a:pPr marL="0" indent="0">
              <a:buNone/>
            </a:pPr>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dirty="0"/>
              <a:t>November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10</a:t>
            </a:fld>
            <a:endParaRPr lang="en-US" altLang="en-US"/>
          </a:p>
        </p:txBody>
      </p:sp>
    </p:spTree>
    <p:extLst>
      <p:ext uri="{BB962C8B-B14F-4D97-AF65-F5344CB8AC3E}">
        <p14:creationId xmlns:p14="http://schemas.microsoft.com/office/powerpoint/2010/main" val="3594311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11</a:t>
            </a:fld>
            <a:endParaRPr lang="en-US"/>
          </a:p>
        </p:txBody>
      </p:sp>
      <p:sp>
        <p:nvSpPr>
          <p:cNvPr id="29699" name="Rectangle 4"/>
          <p:cNvSpPr>
            <a:spLocks noGrp="1" noChangeArrowheads="1"/>
          </p:cNvSpPr>
          <p:nvPr>
            <p:ph type="title"/>
          </p:nvPr>
        </p:nvSpPr>
        <p:spPr>
          <a:xfrm>
            <a:off x="685800" y="914400"/>
            <a:ext cx="7772400" cy="685800"/>
          </a:xfrm>
        </p:spPr>
        <p:txBody>
          <a:bodyPr/>
          <a:lstStyle/>
          <a:p>
            <a:r>
              <a:rPr lang="en-US" altLang="en-US" b="1" dirty="0"/>
              <a:t>Editor’s Projected Completion of 802.11 Amendments</a:t>
            </a:r>
            <a:endParaRPr lang="en-US" b="1" dirty="0"/>
          </a:p>
        </p:txBody>
      </p:sp>
      <p:sp>
        <p:nvSpPr>
          <p:cNvPr id="29756" name="Footer Placeholder 7"/>
          <p:cNvSpPr>
            <a:spLocks noGrp="1"/>
          </p:cNvSpPr>
          <p:nvPr>
            <p:ph type="ftr" sz="quarter" idx="11"/>
          </p:nvPr>
        </p:nvSpPr>
        <p:spPr>
          <a:noFill/>
        </p:spPr>
        <p:txBody>
          <a:bodyPr/>
          <a:lstStyle/>
          <a:p>
            <a:r>
              <a:rPr lang="en-US"/>
              <a:t>Al Petrick, Jones-Petrick and Associates</a:t>
            </a:r>
          </a:p>
        </p:txBody>
      </p:sp>
      <p:sp>
        <p:nvSpPr>
          <p:cNvPr id="29757" name="Date Placeholder 7"/>
          <p:cNvSpPr>
            <a:spLocks noGrp="1"/>
          </p:cNvSpPr>
          <p:nvPr>
            <p:ph type="dt" sz="quarter" idx="10"/>
          </p:nvPr>
        </p:nvSpPr>
        <p:spPr>
          <a:noFill/>
        </p:spPr>
        <p:txBody>
          <a:bodyPr/>
          <a:lstStyle/>
          <a:p>
            <a:r>
              <a:rPr lang="en-US" altLang="en-US" dirty="0"/>
              <a:t>November </a:t>
            </a:r>
            <a:r>
              <a:rPr lang="en-US" dirty="0"/>
              <a:t>2018</a:t>
            </a:r>
          </a:p>
        </p:txBody>
      </p:sp>
      <p:sp>
        <p:nvSpPr>
          <p:cNvPr id="2" name="Rectangle 1">
            <a:extLst>
              <a:ext uri="{FF2B5EF4-FFF2-40B4-BE49-F238E27FC236}">
                <a16:creationId xmlns:a16="http://schemas.microsoft.com/office/drawing/2014/main" id="{DBCE2A97-AE70-415C-BC2E-5838A4FBEC76}"/>
              </a:ext>
            </a:extLst>
          </p:cNvPr>
          <p:cNvSpPr/>
          <p:nvPr/>
        </p:nvSpPr>
        <p:spPr bwMode="auto">
          <a:xfrm>
            <a:off x="6096000" y="5898581"/>
            <a:ext cx="242888" cy="190500"/>
          </a:xfrm>
          <a:prstGeom prst="rect">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 name="TextBox 3">
            <a:extLst>
              <a:ext uri="{FF2B5EF4-FFF2-40B4-BE49-F238E27FC236}">
                <a16:creationId xmlns:a16="http://schemas.microsoft.com/office/drawing/2014/main" id="{42694D20-2C98-41D2-8830-4F2F2860D998}"/>
              </a:ext>
            </a:extLst>
          </p:cNvPr>
          <p:cNvSpPr txBox="1"/>
          <p:nvPr/>
        </p:nvSpPr>
        <p:spPr>
          <a:xfrm>
            <a:off x="3976034" y="5866323"/>
            <a:ext cx="1146468" cy="276999"/>
          </a:xfrm>
          <a:prstGeom prst="rect">
            <a:avLst/>
          </a:prstGeom>
          <a:noFill/>
        </p:spPr>
        <p:txBody>
          <a:bodyPr wrap="none" rtlCol="0">
            <a:spAutoFit/>
          </a:bodyPr>
          <a:lstStyle/>
          <a:p>
            <a:r>
              <a:rPr lang="en-US" b="1" dirty="0"/>
              <a:t>Page Numbers</a:t>
            </a:r>
          </a:p>
        </p:txBody>
      </p:sp>
      <p:sp>
        <p:nvSpPr>
          <p:cNvPr id="10" name="Rectangle 9">
            <a:extLst>
              <a:ext uri="{FF2B5EF4-FFF2-40B4-BE49-F238E27FC236}">
                <a16:creationId xmlns:a16="http://schemas.microsoft.com/office/drawing/2014/main" id="{1EEF62D9-055F-440D-AA69-8AA3978E9828}"/>
              </a:ext>
            </a:extLst>
          </p:cNvPr>
          <p:cNvSpPr/>
          <p:nvPr/>
        </p:nvSpPr>
        <p:spPr bwMode="auto">
          <a:xfrm>
            <a:off x="3810000" y="5905500"/>
            <a:ext cx="228600" cy="228600"/>
          </a:xfrm>
          <a:prstGeom prst="rect">
            <a:avLst/>
          </a:prstGeom>
          <a:solidFill>
            <a:srgbClr val="7030A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10E539E6-0F2A-47B6-9282-CF5CE211997B}"/>
              </a:ext>
            </a:extLst>
          </p:cNvPr>
          <p:cNvSpPr txBox="1"/>
          <p:nvPr/>
        </p:nvSpPr>
        <p:spPr>
          <a:xfrm>
            <a:off x="6311917" y="5856307"/>
            <a:ext cx="1103187" cy="276999"/>
          </a:xfrm>
          <a:prstGeom prst="rect">
            <a:avLst/>
          </a:prstGeom>
          <a:noFill/>
        </p:spPr>
        <p:txBody>
          <a:bodyPr wrap="none" rtlCol="0">
            <a:spAutoFit/>
          </a:bodyPr>
          <a:lstStyle/>
          <a:p>
            <a:r>
              <a:rPr lang="en-US" b="1" dirty="0"/>
              <a:t>Revised Dates</a:t>
            </a:r>
          </a:p>
        </p:txBody>
      </p:sp>
      <p:pic>
        <p:nvPicPr>
          <p:cNvPr id="5" name="Picture 4">
            <a:extLst>
              <a:ext uri="{FF2B5EF4-FFF2-40B4-BE49-F238E27FC236}">
                <a16:creationId xmlns:a16="http://schemas.microsoft.com/office/drawing/2014/main" id="{779CB97E-BE61-485D-9F97-38E024D9A9B1}"/>
              </a:ext>
            </a:extLst>
          </p:cNvPr>
          <p:cNvPicPr>
            <a:picLocks noChangeAspect="1"/>
          </p:cNvPicPr>
          <p:nvPr/>
        </p:nvPicPr>
        <p:blipFill>
          <a:blip r:embed="rId3"/>
          <a:stretch>
            <a:fillRect/>
          </a:stretch>
        </p:blipFill>
        <p:spPr>
          <a:xfrm>
            <a:off x="840920" y="2383374"/>
            <a:ext cx="8563163" cy="4274601"/>
          </a:xfrm>
          <a:prstGeom prst="rect">
            <a:avLst/>
          </a:prstGeom>
        </p:spPr>
      </p:pic>
    </p:spTree>
    <p:extLst>
      <p:ext uri="{BB962C8B-B14F-4D97-AF65-F5344CB8AC3E}">
        <p14:creationId xmlns:p14="http://schemas.microsoft.com/office/powerpoint/2010/main" val="1524552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dirty="0"/>
              <a:t>November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12</a:t>
            </a:fld>
            <a:endParaRPr lang="en-US" altLang="en-US"/>
          </a:p>
        </p:txBody>
      </p:sp>
    </p:spTree>
    <p:extLst>
      <p:ext uri="{BB962C8B-B14F-4D97-AF65-F5344CB8AC3E}">
        <p14:creationId xmlns:p14="http://schemas.microsoft.com/office/powerpoint/2010/main" val="94570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a:t>November 2018</a:t>
            </a:r>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762000" y="1905000"/>
            <a:ext cx="7162800" cy="1295400"/>
          </a:xfrm>
        </p:spPr>
        <p:txBody>
          <a:bodyPr/>
          <a:lstStyle/>
          <a:p>
            <a:r>
              <a:rPr lang="en-US" altLang="en-US" sz="3600" b="1" dirty="0"/>
              <a:t>802.11 Liaison Report</a:t>
            </a:r>
          </a:p>
          <a:p>
            <a:r>
              <a:rPr lang="en-US" altLang="en-US" sz="2800" b="1" dirty="0"/>
              <a:t>Doc:</a:t>
            </a:r>
            <a:r>
              <a:rPr lang="en-US" sz="2800" b="1" dirty="0"/>
              <a:t>15-18-</a:t>
            </a:r>
            <a:r>
              <a:rPr lang="en-US" sz="2800" b="1" dirty="0">
                <a:solidFill>
                  <a:srgbClr val="FF0000"/>
                </a:solidFill>
              </a:rPr>
              <a:t>0591</a:t>
            </a:r>
            <a:r>
              <a:rPr lang="en-US" sz="2800" b="1" dirty="0"/>
              <a:t>-0</a:t>
            </a:r>
            <a:r>
              <a:rPr lang="en-US" sz="2800" b="1" dirty="0">
                <a:solidFill>
                  <a:srgbClr val="FF0000"/>
                </a:solidFill>
              </a:rPr>
              <a:t>1</a:t>
            </a:r>
            <a:r>
              <a:rPr lang="en-US" sz="2800" b="1" dirty="0"/>
              <a:t>-0000</a:t>
            </a:r>
            <a:br>
              <a:rPr lang="en-US" altLang="en-US" sz="3600" b="1" dirty="0"/>
            </a:br>
            <a:endParaRPr lang="en-US" altLang="en-US" sz="3600" b="1" dirty="0"/>
          </a:p>
          <a:p>
            <a:r>
              <a:rPr lang="en-US" sz="3600" b="1" i="1" dirty="0"/>
              <a:t>Marriott Marquis Queen's Park</a:t>
            </a:r>
            <a:endParaRPr lang="en-GB" sz="2800" i="1" dirty="0"/>
          </a:p>
          <a:p>
            <a:r>
              <a:rPr lang="en-GB" sz="2800" dirty="0"/>
              <a:t>Bangkok, Thailand</a:t>
            </a:r>
            <a:br>
              <a:rPr lang="en-GB" sz="2800" dirty="0"/>
            </a:br>
            <a:r>
              <a:rPr lang="en-US" sz="2800" dirty="0"/>
              <a:t>November 12-16, </a:t>
            </a:r>
            <a:r>
              <a:rPr lang="en-US" altLang="en-US" sz="2800" dirty="0"/>
              <a:t>2018</a:t>
            </a: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143E1-6C62-4A93-AB85-FAF02F1E8774}"/>
              </a:ext>
            </a:extLst>
          </p:cNvPr>
          <p:cNvSpPr>
            <a:spLocks noGrp="1"/>
          </p:cNvSpPr>
          <p:nvPr>
            <p:ph type="title"/>
          </p:nvPr>
        </p:nvSpPr>
        <p:spPr>
          <a:xfrm>
            <a:off x="685800" y="685800"/>
            <a:ext cx="7772400" cy="1066800"/>
          </a:xfrm>
        </p:spPr>
        <p:txBody>
          <a:bodyPr/>
          <a:lstStyle/>
          <a:p>
            <a:r>
              <a:rPr lang="en-US" dirty="0">
                <a:latin typeface="Calibri" panose="020F0502020204030204" pitchFamily="34" charset="0"/>
                <a:cs typeface="Calibri" panose="020F0502020204030204" pitchFamily="34" charset="0"/>
              </a:rPr>
              <a:t>IEEE 802.11 Standards Pipeline</a:t>
            </a:r>
            <a:endParaRPr lang="en-US" dirty="0"/>
          </a:p>
        </p:txBody>
      </p:sp>
      <p:sp>
        <p:nvSpPr>
          <p:cNvPr id="3" name="Date Placeholder 2">
            <a:extLst>
              <a:ext uri="{FF2B5EF4-FFF2-40B4-BE49-F238E27FC236}">
                <a16:creationId xmlns:a16="http://schemas.microsoft.com/office/drawing/2014/main" id="{FD365E50-5703-4B47-9942-0F58873FD49B}"/>
              </a:ext>
            </a:extLst>
          </p:cNvPr>
          <p:cNvSpPr>
            <a:spLocks noGrp="1"/>
          </p:cNvSpPr>
          <p:nvPr>
            <p:ph type="dt" sz="half" idx="10"/>
          </p:nvPr>
        </p:nvSpPr>
        <p:spPr/>
        <p:txBody>
          <a:bodyPr/>
          <a:lstStyle/>
          <a:p>
            <a:r>
              <a:rPr lang="en-US" altLang="en-US" dirty="0"/>
              <a:t>November 2018</a:t>
            </a:r>
          </a:p>
        </p:txBody>
      </p:sp>
      <p:sp>
        <p:nvSpPr>
          <p:cNvPr id="4" name="Footer Placeholder 3">
            <a:extLst>
              <a:ext uri="{FF2B5EF4-FFF2-40B4-BE49-F238E27FC236}">
                <a16:creationId xmlns:a16="http://schemas.microsoft.com/office/drawing/2014/main" id="{2447CD9A-F335-4ED1-BF09-45B6DAEF0A0B}"/>
              </a:ext>
            </a:extLst>
          </p:cNvPr>
          <p:cNvSpPr>
            <a:spLocks noGrp="1"/>
          </p:cNvSpPr>
          <p:nvPr>
            <p:ph type="ftr" sz="quarter" idx="11"/>
          </p:nvPr>
        </p:nvSpPr>
        <p:spPr/>
        <p:txBody>
          <a:bodyPr/>
          <a:lstStyle/>
          <a:p>
            <a:r>
              <a:rPr lang="en-US" altLang="en-US"/>
              <a:t>Al Petrick, Jones-Petrick and Associates</a:t>
            </a:r>
          </a:p>
        </p:txBody>
      </p:sp>
      <p:sp>
        <p:nvSpPr>
          <p:cNvPr id="5" name="Slide Number Placeholder 4">
            <a:extLst>
              <a:ext uri="{FF2B5EF4-FFF2-40B4-BE49-F238E27FC236}">
                <a16:creationId xmlns:a16="http://schemas.microsoft.com/office/drawing/2014/main" id="{DAB6C3C1-D86F-4B31-814A-FD448DA2138D}"/>
              </a:ext>
            </a:extLst>
          </p:cNvPr>
          <p:cNvSpPr>
            <a:spLocks noGrp="1"/>
          </p:cNvSpPr>
          <p:nvPr>
            <p:ph type="sldNum" sz="quarter" idx="12"/>
          </p:nvPr>
        </p:nvSpPr>
        <p:spPr/>
        <p:txBody>
          <a:bodyPr/>
          <a:lstStyle/>
          <a:p>
            <a:r>
              <a:rPr lang="en-US" altLang="en-US"/>
              <a:t>Slide </a:t>
            </a:r>
            <a:fld id="{2E82B872-AF6F-42CC-99E2-D138C3E89944}" type="slidenum">
              <a:rPr lang="en-US" altLang="en-US" smtClean="0"/>
              <a:pPr/>
              <a:t>3</a:t>
            </a:fld>
            <a:endParaRPr lang="en-US" altLang="en-US"/>
          </a:p>
        </p:txBody>
      </p:sp>
      <p:pic>
        <p:nvPicPr>
          <p:cNvPr id="7" name="Picture 6">
            <a:extLst>
              <a:ext uri="{FF2B5EF4-FFF2-40B4-BE49-F238E27FC236}">
                <a16:creationId xmlns:a16="http://schemas.microsoft.com/office/drawing/2014/main" id="{D0A7B731-95B5-4F6E-9925-F2D1BE4568B7}"/>
              </a:ext>
            </a:extLst>
          </p:cNvPr>
          <p:cNvPicPr>
            <a:picLocks noChangeAspect="1"/>
          </p:cNvPicPr>
          <p:nvPr/>
        </p:nvPicPr>
        <p:blipFill>
          <a:blip r:embed="rId2"/>
          <a:stretch>
            <a:fillRect/>
          </a:stretch>
        </p:blipFill>
        <p:spPr>
          <a:xfrm>
            <a:off x="533400" y="1600200"/>
            <a:ext cx="8340104" cy="4602301"/>
          </a:xfrm>
          <a:prstGeom prst="rect">
            <a:avLst/>
          </a:prstGeom>
        </p:spPr>
      </p:pic>
    </p:spTree>
    <p:extLst>
      <p:ext uri="{BB962C8B-B14F-4D97-AF65-F5344CB8AC3E}">
        <p14:creationId xmlns:p14="http://schemas.microsoft.com/office/powerpoint/2010/main" val="1289929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91063"/>
            <a:ext cx="8077200" cy="448567"/>
          </a:xfrm>
        </p:spPr>
        <p:txBody>
          <a:bodyPr/>
          <a:lstStyle/>
          <a:p>
            <a:r>
              <a:rPr lang="en-US" sz="3200" b="1" dirty="0"/>
              <a:t>802.11 Task Groups in Comment Resolution</a:t>
            </a:r>
          </a:p>
        </p:txBody>
      </p:sp>
      <p:sp>
        <p:nvSpPr>
          <p:cNvPr id="4" name="Date Placeholder 3"/>
          <p:cNvSpPr>
            <a:spLocks noGrp="1"/>
          </p:cNvSpPr>
          <p:nvPr>
            <p:ph type="dt" sz="half" idx="10"/>
          </p:nvPr>
        </p:nvSpPr>
        <p:spPr>
          <a:xfrm>
            <a:off x="685800" y="378281"/>
            <a:ext cx="1600200" cy="215444"/>
          </a:xfrm>
        </p:spPr>
        <p:txBody>
          <a:bodyPr/>
          <a:lstStyle/>
          <a:p>
            <a:r>
              <a:rPr lang="en-US" altLang="en-US" dirty="0"/>
              <a:t>November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602429511"/>
              </p:ext>
            </p:extLst>
          </p:nvPr>
        </p:nvGraphicFramePr>
        <p:xfrm>
          <a:off x="742156" y="1650666"/>
          <a:ext cx="8266113" cy="3901440"/>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72821">
                  <a:extLst>
                    <a:ext uri="{9D8B030D-6E8A-4147-A177-3AD203B41FA5}">
                      <a16:colId xmlns:a16="http://schemas.microsoft.com/office/drawing/2014/main" val="20002"/>
                    </a:ext>
                  </a:extLst>
                </a:gridCol>
                <a:gridCol w="1224609">
                  <a:extLst>
                    <a:ext uri="{9D8B030D-6E8A-4147-A177-3AD203B41FA5}">
                      <a16:colId xmlns:a16="http://schemas.microsoft.com/office/drawing/2014/main" val="20003"/>
                    </a:ext>
                  </a:extLst>
                </a:gridCol>
                <a:gridCol w="1125145">
                  <a:extLst>
                    <a:ext uri="{9D8B030D-6E8A-4147-A177-3AD203B41FA5}">
                      <a16:colId xmlns:a16="http://schemas.microsoft.com/office/drawing/2014/main" val="20004"/>
                    </a:ext>
                  </a:extLst>
                </a:gridCol>
                <a:gridCol w="2395606">
                  <a:extLst>
                    <a:ext uri="{9D8B030D-6E8A-4147-A177-3AD203B41FA5}">
                      <a16:colId xmlns:a16="http://schemas.microsoft.com/office/drawing/2014/main" val="20005"/>
                    </a:ext>
                  </a:extLst>
                </a:gridCol>
                <a:gridCol w="1071532">
                  <a:extLst>
                    <a:ext uri="{9D8B030D-6E8A-4147-A177-3AD203B41FA5}">
                      <a16:colId xmlns:a16="http://schemas.microsoft.com/office/drawing/2014/main" val="20006"/>
                    </a:ext>
                  </a:extLst>
                </a:gridCol>
              </a:tblGrid>
              <a:tr h="567875">
                <a:tc>
                  <a:txBody>
                    <a:bodyPr/>
                    <a:lstStyle/>
                    <a:p>
                      <a:pPr algn="ctr"/>
                      <a:r>
                        <a:rPr lang="en-US" sz="1400" dirty="0"/>
                        <a:t>Task</a:t>
                      </a:r>
                      <a:r>
                        <a:rPr lang="en-US" sz="1400" baseline="0" dirty="0"/>
                        <a:t> Group</a:t>
                      </a:r>
                      <a:endParaRPr lang="en-US" sz="1400" dirty="0"/>
                    </a:p>
                  </a:txBody>
                  <a:tcPr anchor="ctr"/>
                </a:tc>
                <a:tc>
                  <a:txBody>
                    <a:bodyPr/>
                    <a:lstStyle/>
                    <a:p>
                      <a:pPr algn="ctr"/>
                      <a:r>
                        <a:rPr lang="en-US" sz="1400" dirty="0"/>
                        <a:t>Ballot</a:t>
                      </a:r>
                    </a:p>
                  </a:txBody>
                  <a:tcPr anchor="ctr"/>
                </a:tc>
                <a:tc>
                  <a:txBody>
                    <a:bodyPr/>
                    <a:lstStyle/>
                    <a:p>
                      <a:pPr algn="ctr"/>
                      <a:r>
                        <a:rPr lang="en-US" sz="1400" dirty="0"/>
                        <a:t>Draft </a:t>
                      </a:r>
                    </a:p>
                  </a:txBody>
                  <a:tcPr anchor="ctr"/>
                </a:tc>
                <a:tc>
                  <a:txBody>
                    <a:bodyPr/>
                    <a:lstStyle/>
                    <a:p>
                      <a:pPr algn="ctr"/>
                      <a:r>
                        <a:rPr lang="en-US" sz="1400" dirty="0"/>
                        <a:t>Comments</a:t>
                      </a:r>
                    </a:p>
                  </a:txBody>
                  <a:tcPr anchor="ctr"/>
                </a:tc>
                <a:tc>
                  <a:txBody>
                    <a:bodyPr/>
                    <a:lstStyle/>
                    <a:p>
                      <a:pPr algn="ctr"/>
                      <a:r>
                        <a:rPr lang="en-US" sz="1400" dirty="0"/>
                        <a:t>Resolved</a:t>
                      </a:r>
                      <a:br>
                        <a:rPr lang="en-US" sz="1400" dirty="0"/>
                      </a:br>
                      <a:r>
                        <a:rPr lang="en-US" sz="1400" dirty="0"/>
                        <a:t>Technical</a:t>
                      </a:r>
                    </a:p>
                  </a:txBody>
                  <a:tcPr anchor="ctr"/>
                </a:tc>
                <a:tc>
                  <a:txBody>
                    <a:bodyPr/>
                    <a:lstStyle/>
                    <a:p>
                      <a:pPr algn="ctr"/>
                      <a:r>
                        <a:rPr lang="en-US" sz="1400" dirty="0"/>
                        <a:t>Plans</a:t>
                      </a:r>
                    </a:p>
                    <a:p>
                      <a:pPr algn="ctr"/>
                      <a:r>
                        <a:rPr lang="en-US" sz="1400" baseline="0" dirty="0"/>
                        <a:t>January  2019</a:t>
                      </a:r>
                      <a:endParaRPr lang="en-US" sz="1400" dirty="0"/>
                    </a:p>
                  </a:txBody>
                  <a:tcPr anchor="ctr"/>
                </a:tc>
                <a:tc>
                  <a:txBody>
                    <a:bodyPr/>
                    <a:lstStyle/>
                    <a:p>
                      <a:pPr algn="ctr"/>
                      <a:r>
                        <a:rPr lang="en-US" sz="1400" dirty="0"/>
                        <a:t>Closing</a:t>
                      </a:r>
                      <a:r>
                        <a:rPr lang="en-US" sz="1400" baseline="0" dirty="0"/>
                        <a:t> Report</a:t>
                      </a:r>
                      <a:endParaRPr lang="en-US" sz="1400" dirty="0"/>
                    </a:p>
                  </a:txBody>
                  <a:tcPr anchor="ctr"/>
                </a:tc>
                <a:extLst>
                  <a:ext uri="{0D108BD9-81ED-4DB2-BD59-A6C34878D82A}">
                    <a16:rowId xmlns:a16="http://schemas.microsoft.com/office/drawing/2014/main" val="10000"/>
                  </a:ext>
                </a:extLst>
              </a:tr>
              <a:tr h="1035537">
                <a:tc>
                  <a:txBody>
                    <a:bodyPr/>
                    <a:lstStyle/>
                    <a:p>
                      <a:r>
                        <a:rPr lang="en-US" sz="1400" dirty="0" err="1"/>
                        <a:t>TGax</a:t>
                      </a:r>
                      <a:endParaRPr lang="en-US" sz="1400" dirty="0"/>
                    </a:p>
                  </a:txBody>
                  <a:tcPr anchor="ctr"/>
                </a:tc>
                <a:tc>
                  <a:txBody>
                    <a:bodyPr/>
                    <a:lstStyle/>
                    <a:p>
                      <a:r>
                        <a:rPr lang="en-US" sz="1400" dirty="0"/>
                        <a:t>LB233</a:t>
                      </a:r>
                    </a:p>
                  </a:txBody>
                  <a:tcPr anchor="ctr"/>
                </a:tc>
                <a:tc>
                  <a:txBody>
                    <a:bodyPr/>
                    <a:lstStyle/>
                    <a:p>
                      <a:r>
                        <a:rPr lang="en-US" sz="1400" dirty="0"/>
                        <a:t>D3.0</a:t>
                      </a:r>
                    </a:p>
                  </a:txBody>
                  <a:tcPr anchor="ctr"/>
                </a:tc>
                <a:tc>
                  <a:txBody>
                    <a:bodyPr/>
                    <a:lstStyle/>
                    <a:p>
                      <a:pPr algn="ctr"/>
                      <a:r>
                        <a:rPr lang="en-US" sz="1400" dirty="0"/>
                        <a:t>~2100 total</a:t>
                      </a:r>
                    </a:p>
                  </a:txBody>
                  <a:tcPr anchor="ctr"/>
                </a:tc>
                <a:tc>
                  <a:txBody>
                    <a:bodyPr/>
                    <a:lstStyle/>
                    <a:p>
                      <a:pPr algn="ctr"/>
                      <a:r>
                        <a:rPr lang="en-US" sz="1400" baseline="0" dirty="0"/>
                        <a:t>~400</a:t>
                      </a:r>
                    </a:p>
                    <a:p>
                      <a:pPr algn="ctr"/>
                      <a:endParaRPr lang="en-US" sz="1400" baseline="0" dirty="0"/>
                    </a:p>
                    <a:p>
                      <a:pPr algn="ctr"/>
                      <a:r>
                        <a:rPr lang="en-US" sz="1400" baseline="0" dirty="0"/>
                        <a:t>~300 (remaining)</a:t>
                      </a:r>
                      <a:endParaRPr lang="en-US" sz="1400" dirty="0"/>
                    </a:p>
                  </a:txBody>
                  <a:tcPr anchor="ctr"/>
                </a:tc>
                <a:tc>
                  <a:txBody>
                    <a:bodyPr/>
                    <a:lstStyle/>
                    <a:p>
                      <a:pPr marL="285750" indent="-285750">
                        <a:buFontTx/>
                        <a:buChar char="-"/>
                      </a:pPr>
                      <a:r>
                        <a:rPr lang="en-US" sz="1400" baseline="0" dirty="0"/>
                        <a:t>Continue with comment resolution (CR)</a:t>
                      </a:r>
                    </a:p>
                    <a:p>
                      <a:pPr marL="285750" indent="-285750">
                        <a:buFontTx/>
                        <a:buChar char="-"/>
                      </a:pPr>
                      <a:r>
                        <a:rPr lang="en-US" sz="1400" baseline="0" dirty="0"/>
                        <a:t>Recirc  D4.0 out of </a:t>
                      </a:r>
                      <a:br>
                        <a:rPr lang="en-US" sz="1400" baseline="0" dirty="0"/>
                      </a:br>
                      <a:r>
                        <a:rPr lang="en-US" sz="1400" baseline="0" dirty="0"/>
                        <a:t>Nov session</a:t>
                      </a:r>
                      <a:endParaRPr lang="en-US" sz="1400" dirty="0"/>
                    </a:p>
                  </a:txBody>
                  <a:tcPr anchor="ctr"/>
                </a:tc>
                <a:tc>
                  <a:txBody>
                    <a:bodyPr/>
                    <a:lstStyle/>
                    <a:p>
                      <a:pPr algn="ctr"/>
                      <a:r>
                        <a:rPr lang="en-US" sz="1400" dirty="0"/>
                        <a:t>18/1749r0</a:t>
                      </a:r>
                    </a:p>
                    <a:p>
                      <a:pPr algn="ctr"/>
                      <a:endParaRPr lang="en-US" sz="1400" dirty="0"/>
                    </a:p>
                  </a:txBody>
                  <a:tcPr anchor="ctr"/>
                </a:tc>
                <a:extLst>
                  <a:ext uri="{0D108BD9-81ED-4DB2-BD59-A6C34878D82A}">
                    <a16:rowId xmlns:a16="http://schemas.microsoft.com/office/drawing/2014/main" val="10001"/>
                  </a:ext>
                </a:extLst>
              </a:tr>
              <a:tr h="530188">
                <a:tc>
                  <a:txBody>
                    <a:bodyPr/>
                    <a:lstStyle/>
                    <a:p>
                      <a:r>
                        <a:rPr lang="en-US" sz="1400" dirty="0" err="1"/>
                        <a:t>REVmd</a:t>
                      </a:r>
                      <a:endParaRPr lang="en-US" sz="1400" dirty="0"/>
                    </a:p>
                  </a:txBody>
                  <a:tcPr anchor="ctr"/>
                </a:tc>
                <a:tc>
                  <a:txBody>
                    <a:bodyPr/>
                    <a:lstStyle/>
                    <a:p>
                      <a:r>
                        <a:rPr lang="en-US" sz="1400" dirty="0"/>
                        <a:t>LB 232</a:t>
                      </a:r>
                    </a:p>
                  </a:txBody>
                  <a:tcPr anchor="ctr"/>
                </a:tc>
                <a:tc>
                  <a:txBody>
                    <a:bodyPr/>
                    <a:lstStyle/>
                    <a:p>
                      <a:r>
                        <a:rPr lang="en-US" sz="1400" dirty="0"/>
                        <a:t>D1.0</a:t>
                      </a:r>
                    </a:p>
                  </a:txBody>
                  <a:tcPr anchor="ctr"/>
                </a:tc>
                <a:tc>
                  <a:txBody>
                    <a:bodyPr/>
                    <a:lstStyle/>
                    <a:p>
                      <a:pPr algn="ctr"/>
                      <a:r>
                        <a:rPr lang="en-US" sz="1400" dirty="0"/>
                        <a:t>~623 total</a:t>
                      </a:r>
                    </a:p>
                  </a:txBody>
                  <a:tcPr anchor="ctr"/>
                </a:tc>
                <a:tc>
                  <a:txBody>
                    <a:bodyPr/>
                    <a:lstStyle/>
                    <a:p>
                      <a:pPr algn="ctr"/>
                      <a:r>
                        <a:rPr lang="en-US" sz="1400" dirty="0"/>
                        <a:t>80</a:t>
                      </a:r>
                    </a:p>
                  </a:txBody>
                  <a:tcPr anchor="ctr"/>
                </a:tc>
                <a:tc>
                  <a:txBody>
                    <a:bodyPr/>
                    <a:lstStyle/>
                    <a:p>
                      <a:pPr marL="285750" indent="-285750">
                        <a:buFontTx/>
                        <a:buChar char="-"/>
                      </a:pPr>
                      <a:r>
                        <a:rPr lang="en-US" sz="1400" dirty="0"/>
                        <a:t>~WG Re-circ D2.0 planned 30-day</a:t>
                      </a:r>
                    </a:p>
                  </a:txBody>
                  <a:tcPr anchor="ctr"/>
                </a:tc>
                <a:tc>
                  <a:txBody>
                    <a:bodyPr/>
                    <a:lstStyle/>
                    <a:p>
                      <a:pPr algn="ctr"/>
                      <a:r>
                        <a:rPr lang="en-US" sz="1400" dirty="0"/>
                        <a:t>18/1749r0</a:t>
                      </a:r>
                    </a:p>
                  </a:txBody>
                  <a:tcPr anchor="ctr"/>
                </a:tc>
                <a:extLst>
                  <a:ext uri="{0D108BD9-81ED-4DB2-BD59-A6C34878D82A}">
                    <a16:rowId xmlns:a16="http://schemas.microsoft.com/office/drawing/2014/main" val="10002"/>
                  </a:ext>
                </a:extLst>
              </a:tr>
              <a:tr h="0">
                <a:tc>
                  <a:txBody>
                    <a:bodyPr/>
                    <a:lstStyle/>
                    <a:p>
                      <a:r>
                        <a:rPr lang="en-US" sz="1400" dirty="0" err="1"/>
                        <a:t>TGay</a:t>
                      </a:r>
                      <a:endParaRPr lang="en-US" sz="1400" dirty="0"/>
                    </a:p>
                  </a:txBody>
                  <a:tcPr anchor="ctr"/>
                </a:tc>
                <a:tc>
                  <a:txBody>
                    <a:bodyPr/>
                    <a:lstStyle/>
                    <a:p>
                      <a:r>
                        <a:rPr lang="en-US" sz="1400" dirty="0"/>
                        <a:t>LB 234</a:t>
                      </a:r>
                    </a:p>
                  </a:txBody>
                  <a:tcPr anchor="ctr"/>
                </a:tc>
                <a:tc>
                  <a:txBody>
                    <a:bodyPr/>
                    <a:lstStyle/>
                    <a:p>
                      <a:r>
                        <a:rPr lang="en-US" sz="1400" dirty="0"/>
                        <a:t>D2.0</a:t>
                      </a:r>
                    </a:p>
                  </a:txBody>
                  <a:tcPr anchor="ctr"/>
                </a:tc>
                <a:tc>
                  <a:txBody>
                    <a:bodyPr/>
                    <a:lstStyle/>
                    <a:p>
                      <a:pPr algn="ctr"/>
                      <a:r>
                        <a:rPr lang="en-US" sz="1400" dirty="0"/>
                        <a:t>~700 total</a:t>
                      </a:r>
                    </a:p>
                  </a:txBody>
                  <a:tcPr anchor="ctr"/>
                </a:tc>
                <a:tc>
                  <a:txBody>
                    <a:bodyPr/>
                    <a:lstStyle/>
                    <a:p>
                      <a:pPr algn="ctr"/>
                      <a:r>
                        <a:rPr lang="en-US" sz="1400" dirty="0"/>
                        <a:t>~158</a:t>
                      </a:r>
                      <a:br>
                        <a:rPr lang="en-US" sz="1400" dirty="0"/>
                      </a:br>
                      <a:r>
                        <a:rPr lang="en-US" sz="1400" dirty="0"/>
                        <a:t>~152</a:t>
                      </a:r>
                      <a:br>
                        <a:rPr lang="en-US" sz="1400" dirty="0"/>
                      </a:br>
                      <a:r>
                        <a:rPr lang="en-US" sz="1400" dirty="0"/>
                        <a:t>(remaining)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t>- </a:t>
                      </a:r>
                      <a:r>
                        <a:rPr lang="en-US" sz="1400" kern="1200" dirty="0">
                          <a:solidFill>
                            <a:schemeClr val="dk1"/>
                          </a:solidFill>
                          <a:latin typeface="+mn-lt"/>
                          <a:ea typeface="+mn-ea"/>
                          <a:cs typeface="+mn-cs"/>
                        </a:rPr>
                        <a:t>Continue with CR</a:t>
                      </a:r>
                      <a:br>
                        <a:rPr lang="en-US" sz="1400" kern="1200" dirty="0">
                          <a:solidFill>
                            <a:schemeClr val="dk1"/>
                          </a:solidFill>
                          <a:latin typeface="+mn-lt"/>
                          <a:ea typeface="+mn-ea"/>
                          <a:cs typeface="+mn-cs"/>
                        </a:rPr>
                      </a:br>
                      <a:r>
                        <a:rPr lang="en-US" sz="1400" kern="1200" dirty="0">
                          <a:solidFill>
                            <a:schemeClr val="dk1"/>
                          </a:solidFill>
                          <a:latin typeface="+mn-lt"/>
                          <a:ea typeface="+mn-ea"/>
                          <a:cs typeface="+mn-cs"/>
                        </a:rPr>
                        <a:t>-  Recirc D3.0 Jan 2019</a:t>
                      </a:r>
                    </a:p>
                  </a:txBody>
                  <a:tcPr anchor="ctr"/>
                </a:tc>
                <a:tc>
                  <a:txBody>
                    <a:bodyPr/>
                    <a:lstStyle/>
                    <a:p>
                      <a:pPr algn="ctr"/>
                      <a:r>
                        <a:rPr lang="en-US" sz="1400" dirty="0"/>
                        <a:t>18/1943r0</a:t>
                      </a:r>
                    </a:p>
                  </a:txBody>
                  <a:tcPr anchor="ctr"/>
                </a:tc>
                <a:extLst>
                  <a:ext uri="{0D108BD9-81ED-4DB2-BD59-A6C34878D82A}">
                    <a16:rowId xmlns:a16="http://schemas.microsoft.com/office/drawing/2014/main" val="10003"/>
                  </a:ext>
                </a:extLst>
              </a:tr>
              <a:tr h="355924">
                <a:tc>
                  <a:txBody>
                    <a:bodyPr/>
                    <a:lstStyle/>
                    <a:p>
                      <a:r>
                        <a:rPr lang="en-US" sz="1400" dirty="0" err="1"/>
                        <a:t>TGaz</a:t>
                      </a:r>
                      <a:endParaRPr lang="en-US" sz="1400" dirty="0"/>
                    </a:p>
                  </a:txBody>
                  <a:tcPr anchor="ctr"/>
                </a:tc>
                <a:tc>
                  <a:txBody>
                    <a:bodyPr/>
                    <a:lstStyle/>
                    <a:p>
                      <a:r>
                        <a:rPr lang="en-US" sz="1400" dirty="0"/>
                        <a:t>Internal</a:t>
                      </a:r>
                      <a:br>
                        <a:rPr lang="en-US" sz="1400" dirty="0"/>
                      </a:br>
                      <a:r>
                        <a:rPr lang="en-US" sz="1400" dirty="0"/>
                        <a:t>review</a:t>
                      </a:r>
                    </a:p>
                  </a:txBody>
                  <a:tcPr anchor="ctr"/>
                </a:tc>
                <a:tc>
                  <a:txBody>
                    <a:bodyPr/>
                    <a:lstStyle/>
                    <a:p>
                      <a:r>
                        <a:rPr lang="en-US" sz="1400" dirty="0"/>
                        <a:t>D0.5</a:t>
                      </a:r>
                    </a:p>
                  </a:txBody>
                  <a:tcPr anchor="ctr"/>
                </a:tc>
                <a:tc>
                  <a:txBody>
                    <a:bodyPr/>
                    <a:lstStyle/>
                    <a:p>
                      <a:pPr algn="ctr"/>
                      <a:r>
                        <a:rPr lang="en-US" sz="1400" dirty="0"/>
                        <a:t>546 total</a:t>
                      </a:r>
                    </a:p>
                  </a:txBody>
                  <a:tcPr anchor="ctr"/>
                </a:tc>
                <a:tc>
                  <a:txBody>
                    <a:bodyPr/>
                    <a:lstStyle/>
                    <a:p>
                      <a:pPr algn="ctr"/>
                      <a:r>
                        <a:rPr lang="en-US" sz="1400" dirty="0"/>
                        <a:t>~200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t>- </a:t>
                      </a:r>
                      <a:r>
                        <a:rPr lang="en-US" sz="1400" kern="1200" dirty="0">
                          <a:solidFill>
                            <a:schemeClr val="dk1"/>
                          </a:solidFill>
                          <a:latin typeface="+mn-lt"/>
                          <a:ea typeface="+mn-ea"/>
                          <a:cs typeface="+mn-cs"/>
                        </a:rPr>
                        <a:t>Continue with CR </a:t>
                      </a:r>
                      <a:br>
                        <a:rPr lang="en-US" sz="1400" kern="1200" dirty="0">
                          <a:solidFill>
                            <a:schemeClr val="dk1"/>
                          </a:solidFill>
                          <a:latin typeface="+mn-lt"/>
                          <a:ea typeface="+mn-ea"/>
                          <a:cs typeface="+mn-cs"/>
                        </a:rPr>
                      </a:br>
                      <a:r>
                        <a:rPr lang="en-US" sz="1400" kern="1200" dirty="0">
                          <a:solidFill>
                            <a:schemeClr val="dk1"/>
                          </a:solidFill>
                          <a:latin typeface="+mn-lt"/>
                          <a:ea typeface="+mn-ea"/>
                          <a:cs typeface="+mn-cs"/>
                        </a:rPr>
                        <a:t>  publish D0.5.1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18/1943r0</a:t>
                      </a:r>
                    </a:p>
                  </a:txBody>
                  <a:tcPr anchor="ctr"/>
                </a:tc>
                <a:extLst>
                  <a:ext uri="{0D108BD9-81ED-4DB2-BD59-A6C34878D82A}">
                    <a16:rowId xmlns:a16="http://schemas.microsoft.com/office/drawing/2014/main" val="10004"/>
                  </a:ext>
                </a:extLst>
              </a:tr>
              <a:tr h="355924">
                <a:tc>
                  <a:txBody>
                    <a:bodyPr/>
                    <a:lstStyle/>
                    <a:p>
                      <a:r>
                        <a:rPr lang="en-US" sz="1400" dirty="0" err="1"/>
                        <a:t>TGba</a:t>
                      </a:r>
                      <a:endParaRPr lang="en-US" sz="1400" dirty="0"/>
                    </a:p>
                  </a:txBody>
                  <a:tcPr anchor="ctr"/>
                </a:tc>
                <a:tc>
                  <a:txBody>
                    <a:bodyPr/>
                    <a:lstStyle/>
                    <a:p>
                      <a:r>
                        <a:rPr lang="en-US" sz="1400" dirty="0"/>
                        <a:t>LB 235</a:t>
                      </a:r>
                    </a:p>
                  </a:txBody>
                  <a:tcPr anchor="ctr"/>
                </a:tc>
                <a:tc>
                  <a:txBody>
                    <a:bodyPr/>
                    <a:lstStyle/>
                    <a:p>
                      <a:r>
                        <a:rPr lang="en-US" sz="1400" dirty="0"/>
                        <a:t>D1.0</a:t>
                      </a:r>
                    </a:p>
                  </a:txBody>
                  <a:tcPr anchor="ctr"/>
                </a:tc>
                <a:tc>
                  <a:txBody>
                    <a:bodyPr/>
                    <a:lstStyle/>
                    <a:p>
                      <a:pPr algn="ctr"/>
                      <a:r>
                        <a:rPr lang="en-US" sz="1400" dirty="0"/>
                        <a:t>1283 total</a:t>
                      </a:r>
                    </a:p>
                  </a:txBody>
                  <a:tcPr anchor="ctr"/>
                </a:tc>
                <a:tc>
                  <a:txBody>
                    <a:bodyPr/>
                    <a:lstStyle/>
                    <a:p>
                      <a:pPr algn="ctr"/>
                      <a:r>
                        <a:rPr lang="en-US" sz="1400" dirty="0"/>
                        <a:t>~580</a:t>
                      </a:r>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kern="1200" dirty="0">
                          <a:solidFill>
                            <a:schemeClr val="dk1"/>
                          </a:solidFill>
                          <a:latin typeface="+mn-lt"/>
                          <a:ea typeface="+mn-ea"/>
                          <a:cs typeface="+mn-cs"/>
                        </a:rPr>
                        <a:t>LB 235 failed 72% D1.0</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kern="1200" dirty="0">
                          <a:solidFill>
                            <a:schemeClr val="dk1"/>
                          </a:solidFill>
                          <a:latin typeface="+mn-lt"/>
                          <a:ea typeface="+mn-ea"/>
                          <a:cs typeface="+mn-cs"/>
                        </a:rPr>
                        <a:t>Continue with CR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18/1749r0</a:t>
                      </a:r>
                    </a:p>
                  </a:txBody>
                  <a:tcPr anchor="ctr"/>
                </a:tc>
                <a:extLst>
                  <a:ext uri="{0D108BD9-81ED-4DB2-BD59-A6C34878D82A}">
                    <a16:rowId xmlns:a16="http://schemas.microsoft.com/office/drawing/2014/main" val="4214745665"/>
                  </a:ext>
                </a:extLst>
              </a:tr>
            </a:tbl>
          </a:graphicData>
        </a:graphic>
      </p:graphicFrame>
      <p:sp>
        <p:nvSpPr>
          <p:cNvPr id="8" name="Right Arrow 7"/>
          <p:cNvSpPr/>
          <p:nvPr/>
        </p:nvSpPr>
        <p:spPr bwMode="auto">
          <a:xfrm>
            <a:off x="381000" y="2667000"/>
            <a:ext cx="304800" cy="25766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 name="Rectangle 2">
            <a:extLst>
              <a:ext uri="{FF2B5EF4-FFF2-40B4-BE49-F238E27FC236}">
                <a16:creationId xmlns:a16="http://schemas.microsoft.com/office/drawing/2014/main" id="{A869B120-1064-452D-8057-448CB641C388}"/>
              </a:ext>
            </a:extLst>
          </p:cNvPr>
          <p:cNvSpPr/>
          <p:nvPr/>
        </p:nvSpPr>
        <p:spPr>
          <a:xfrm>
            <a:off x="1257300" y="5675205"/>
            <a:ext cx="7353300" cy="677108"/>
          </a:xfrm>
          <a:prstGeom prst="rect">
            <a:avLst/>
          </a:prstGeom>
        </p:spPr>
        <p:txBody>
          <a:bodyPr wrap="square">
            <a:spAutoFit/>
          </a:bodyPr>
          <a:lstStyle/>
          <a:p>
            <a:pPr marL="285750" indent="-285750">
              <a:buFont typeface="Arial" panose="020B0604020202020204" pitchFamily="34" charset="0"/>
              <a:buChar char="•"/>
            </a:pPr>
            <a:r>
              <a:rPr lang="en-US" sz="2000" b="1" dirty="0">
                <a:solidFill>
                  <a:srgbClr val="000000"/>
                </a:solidFill>
                <a:latin typeface="Verdana" panose="020B0604030504040204" pitchFamily="34" charset="0"/>
              </a:rPr>
              <a:t>Consolidated Closing Reports</a:t>
            </a:r>
          </a:p>
          <a:p>
            <a:pPr marL="742950" lvl="1" indent="-285750">
              <a:buFont typeface="Arial" panose="020B0604020202020204" pitchFamily="34" charset="0"/>
              <a:buChar char="•"/>
            </a:pPr>
            <a:r>
              <a:rPr lang="en-US" sz="1800" b="1" i="1" dirty="0">
                <a:solidFill>
                  <a:schemeClr val="accent2"/>
                </a:solidFill>
                <a:latin typeface="Verdana" panose="020B0604030504040204" pitchFamily="34" charset="0"/>
              </a:rPr>
              <a:t>18/</a:t>
            </a:r>
            <a:r>
              <a:rPr lang="en-US" sz="1800" b="1" i="1" dirty="0">
                <a:solidFill>
                  <a:srgbClr val="FF0000"/>
                </a:solidFill>
                <a:latin typeface="Verdana" panose="020B0604030504040204" pitchFamily="34" charset="0"/>
              </a:rPr>
              <a:t>1749r0</a:t>
            </a:r>
            <a:r>
              <a:rPr lang="en-US" sz="1800" b="1" i="1" dirty="0">
                <a:solidFill>
                  <a:schemeClr val="accent2"/>
                </a:solidFill>
                <a:latin typeface="Verdana" panose="020B0604030504040204" pitchFamily="34" charset="0"/>
              </a:rPr>
              <a:t> ----- WG Closing Reports 2018.xppt</a:t>
            </a:r>
            <a:endParaRPr lang="en-US" sz="1800" b="1" i="1" dirty="0">
              <a:solidFill>
                <a:schemeClr val="accent2"/>
              </a:solidFill>
            </a:endParaRPr>
          </a:p>
        </p:txBody>
      </p:sp>
      <p:sp>
        <p:nvSpPr>
          <p:cNvPr id="9" name="Right Arrow 7">
            <a:extLst>
              <a:ext uri="{FF2B5EF4-FFF2-40B4-BE49-F238E27FC236}">
                <a16:creationId xmlns:a16="http://schemas.microsoft.com/office/drawing/2014/main" id="{A6204C0A-60FA-4190-83F8-3A2D65786EC9}"/>
              </a:ext>
            </a:extLst>
          </p:cNvPr>
          <p:cNvSpPr/>
          <p:nvPr/>
        </p:nvSpPr>
        <p:spPr bwMode="auto">
          <a:xfrm>
            <a:off x="380999" y="5228740"/>
            <a:ext cx="196845" cy="25766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ight Arrow 7">
            <a:extLst>
              <a:ext uri="{FF2B5EF4-FFF2-40B4-BE49-F238E27FC236}">
                <a16:creationId xmlns:a16="http://schemas.microsoft.com/office/drawing/2014/main" id="{DC2C88D5-9E3A-46E4-BF12-C747F00C4B35}"/>
              </a:ext>
            </a:extLst>
          </p:cNvPr>
          <p:cNvSpPr/>
          <p:nvPr/>
        </p:nvSpPr>
        <p:spPr bwMode="auto">
          <a:xfrm>
            <a:off x="838200" y="5963141"/>
            <a:ext cx="266700" cy="241117"/>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6C152-AD0D-45AD-99C1-9B46FB53CF3F}"/>
              </a:ext>
            </a:extLst>
          </p:cNvPr>
          <p:cNvSpPr>
            <a:spLocks noGrp="1"/>
          </p:cNvSpPr>
          <p:nvPr>
            <p:ph type="title"/>
          </p:nvPr>
        </p:nvSpPr>
        <p:spPr/>
        <p:txBody>
          <a:bodyPr/>
          <a:lstStyle/>
          <a:p>
            <a:r>
              <a:rPr lang="en-US" sz="3200" b="1" dirty="0"/>
              <a:t>New IEEE 802.11 Draft PARs and CSDs</a:t>
            </a:r>
          </a:p>
        </p:txBody>
      </p:sp>
      <p:sp>
        <p:nvSpPr>
          <p:cNvPr id="3" name="Date Placeholder 2">
            <a:extLst>
              <a:ext uri="{FF2B5EF4-FFF2-40B4-BE49-F238E27FC236}">
                <a16:creationId xmlns:a16="http://schemas.microsoft.com/office/drawing/2014/main" id="{4E47362A-68EF-45CE-8C9D-F26B67F33F8F}"/>
              </a:ext>
            </a:extLst>
          </p:cNvPr>
          <p:cNvSpPr>
            <a:spLocks noGrp="1"/>
          </p:cNvSpPr>
          <p:nvPr>
            <p:ph type="dt" sz="half" idx="10"/>
          </p:nvPr>
        </p:nvSpPr>
        <p:spPr/>
        <p:txBody>
          <a:bodyPr/>
          <a:lstStyle/>
          <a:p>
            <a:r>
              <a:rPr lang="en-US" altLang="en-US" dirty="0"/>
              <a:t>November 2018</a:t>
            </a:r>
          </a:p>
        </p:txBody>
      </p:sp>
      <p:sp>
        <p:nvSpPr>
          <p:cNvPr id="4" name="Footer Placeholder 3">
            <a:extLst>
              <a:ext uri="{FF2B5EF4-FFF2-40B4-BE49-F238E27FC236}">
                <a16:creationId xmlns:a16="http://schemas.microsoft.com/office/drawing/2014/main" id="{3B0F0787-4195-44C1-968C-C0F9EB94E371}"/>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5" name="Slide Number Placeholder 4">
            <a:extLst>
              <a:ext uri="{FF2B5EF4-FFF2-40B4-BE49-F238E27FC236}">
                <a16:creationId xmlns:a16="http://schemas.microsoft.com/office/drawing/2014/main" id="{8B2CB23B-FA28-468F-A40B-A4E8801A7F4B}"/>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5</a:t>
            </a:fld>
            <a:endParaRPr lang="en-US" altLang="en-US"/>
          </a:p>
        </p:txBody>
      </p:sp>
      <p:pic>
        <p:nvPicPr>
          <p:cNvPr id="7" name="Picture 6">
            <a:extLst>
              <a:ext uri="{FF2B5EF4-FFF2-40B4-BE49-F238E27FC236}">
                <a16:creationId xmlns:a16="http://schemas.microsoft.com/office/drawing/2014/main" id="{F9F12241-87C2-41D7-81BB-1B8757CBDC4C}"/>
              </a:ext>
            </a:extLst>
          </p:cNvPr>
          <p:cNvPicPr>
            <a:picLocks noChangeAspect="1"/>
          </p:cNvPicPr>
          <p:nvPr/>
        </p:nvPicPr>
        <p:blipFill>
          <a:blip r:embed="rId3"/>
          <a:stretch>
            <a:fillRect/>
          </a:stretch>
        </p:blipFill>
        <p:spPr>
          <a:xfrm>
            <a:off x="228600" y="2496707"/>
            <a:ext cx="8819713" cy="1864585"/>
          </a:xfrm>
          <a:prstGeom prst="rect">
            <a:avLst/>
          </a:prstGeom>
        </p:spPr>
      </p:pic>
    </p:spTree>
    <p:extLst>
      <p:ext uri="{BB962C8B-B14F-4D97-AF65-F5344CB8AC3E}">
        <p14:creationId xmlns:p14="http://schemas.microsoft.com/office/powerpoint/2010/main" val="886045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63379"/>
            <a:ext cx="1665287" cy="246221"/>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600" dirty="0"/>
              <a:t>November 2018</a:t>
            </a:r>
            <a:endParaRPr lang="en-GB" altLang="en-US" sz="1600" dirty="0"/>
          </a:p>
        </p:txBody>
      </p:sp>
      <p:sp>
        <p:nvSpPr>
          <p:cNvPr id="15363" name="Footer Placeholder 4"/>
          <p:cNvSpPr>
            <a:spLocks noGrp="1"/>
          </p:cNvSpPr>
          <p:nvPr>
            <p:ph type="ftr" sz="quarter" idx="11"/>
          </p:nvPr>
        </p:nvSpPr>
        <p:spPr>
          <a:xfrm>
            <a:off x="6019800" y="6475413"/>
            <a:ext cx="2524125" cy="182562"/>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US" sz="1200" b="0"/>
              <a:t>Al Petrick, Jones-Petrick and Associates</a:t>
            </a:r>
            <a:endParaRPr lang="en-GB" sz="1200" b="0" dirty="0"/>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6</a:t>
            </a:fld>
            <a:endParaRPr lang="en-GB" altLang="en-US" sz="1200" b="0"/>
          </a:p>
        </p:txBody>
      </p:sp>
      <p:sp>
        <p:nvSpPr>
          <p:cNvPr id="15365" name="Rectangle 2"/>
          <p:cNvSpPr>
            <a:spLocks noGrp="1" noChangeArrowheads="1"/>
          </p:cNvSpPr>
          <p:nvPr>
            <p:ph type="body" idx="1"/>
          </p:nvPr>
        </p:nvSpPr>
        <p:spPr>
          <a:xfrm>
            <a:off x="228600" y="1524000"/>
            <a:ext cx="8610600" cy="4702446"/>
          </a:xfrm>
        </p:spPr>
        <p:txBody>
          <a:bodyPr/>
          <a:lstStyle/>
          <a:p>
            <a:pPr marL="857250" lvl="1" indent="-457200">
              <a:spcBef>
                <a:spcPct val="0"/>
              </a:spcBef>
              <a:defRPr/>
            </a:pPr>
            <a:r>
              <a:rPr lang="en-US" sz="3200" dirty="0"/>
              <a:t>“</a:t>
            </a:r>
            <a:r>
              <a:rPr lang="en-US" sz="2400" b="1" dirty="0"/>
              <a:t>IoT onboarding” </a:t>
            </a:r>
            <a:r>
              <a:rPr lang="en-US" sz="2400" dirty="0"/>
              <a:t>– Jerome Henry (Cisco) 18/1940/r1</a:t>
            </a:r>
          </a:p>
          <a:p>
            <a:pPr marL="1200150" lvl="2" indent="-457200">
              <a:spcBef>
                <a:spcPct val="0"/>
              </a:spcBef>
              <a:defRPr/>
            </a:pPr>
            <a:r>
              <a:rPr lang="en-US" sz="2000" i="1" dirty="0"/>
              <a:t>https://mentor.ieee.org/802.11/documents?is_dcn=1940</a:t>
            </a:r>
          </a:p>
          <a:p>
            <a:pPr marL="857250" lvl="1" indent="-457200">
              <a:spcBef>
                <a:spcPct val="0"/>
              </a:spcBef>
              <a:defRPr/>
            </a:pPr>
            <a:endParaRPr lang="en-US" sz="2400" dirty="0"/>
          </a:p>
          <a:p>
            <a:pPr marL="857250" lvl="1" indent="-457200">
              <a:spcBef>
                <a:spcPct val="0"/>
              </a:spcBef>
              <a:defRPr/>
            </a:pPr>
            <a:r>
              <a:rPr lang="en-US" sz="2400" b="1" dirty="0"/>
              <a:t>“IPv6 Neighbor Discovery registration and ND Proxy operations” </a:t>
            </a:r>
            <a:r>
              <a:rPr lang="en-US" sz="2400" dirty="0"/>
              <a:t>– Pascal </a:t>
            </a:r>
            <a:r>
              <a:rPr lang="en-US" sz="2400" dirty="0" err="1"/>
              <a:t>Thubert</a:t>
            </a:r>
            <a:r>
              <a:rPr lang="en-US" sz="2400" dirty="0"/>
              <a:t> (Cisco) 18/1920r2</a:t>
            </a:r>
          </a:p>
          <a:p>
            <a:pPr marL="1200150" lvl="2" indent="-457200">
              <a:spcBef>
                <a:spcPct val="0"/>
              </a:spcBef>
              <a:defRPr/>
            </a:pPr>
            <a:r>
              <a:rPr lang="en-US" sz="2000" i="1" dirty="0"/>
              <a:t>https://mentor.ieee.org/802.11/documents?is_dcn=1920r2 </a:t>
            </a:r>
          </a:p>
          <a:p>
            <a:pPr marL="1200150" lvl="2" indent="-457200">
              <a:spcBef>
                <a:spcPct val="0"/>
              </a:spcBef>
              <a:defRPr/>
            </a:pPr>
            <a:endParaRPr lang="en-US" sz="2000" dirty="0"/>
          </a:p>
          <a:p>
            <a:pPr marL="857250" lvl="1" indent="-457200">
              <a:spcBef>
                <a:spcPct val="0"/>
              </a:spcBef>
              <a:defRPr/>
            </a:pPr>
            <a:r>
              <a:rPr lang="en-US" sz="2400" b="1" dirty="0"/>
              <a:t>“Predictable and Available Wireless” </a:t>
            </a:r>
            <a:r>
              <a:rPr lang="en-US" sz="2400" dirty="0"/>
              <a:t>– Pascal </a:t>
            </a:r>
            <a:r>
              <a:rPr lang="en-US" sz="2400" dirty="0" err="1"/>
              <a:t>Thubert</a:t>
            </a:r>
            <a:r>
              <a:rPr lang="en-US" sz="2400" dirty="0"/>
              <a:t> (Cisco) 18/1918r0</a:t>
            </a:r>
          </a:p>
          <a:p>
            <a:pPr marL="1200150" lvl="2" indent="-457200">
              <a:spcBef>
                <a:spcPct val="0"/>
              </a:spcBef>
              <a:defRPr/>
            </a:pPr>
            <a:r>
              <a:rPr lang="en-US" sz="2000" i="1" dirty="0"/>
              <a:t>https://mentor.ieee.org/802.11/documents?is_dcn=1918r0</a:t>
            </a:r>
          </a:p>
          <a:p>
            <a:pPr marL="742950" lvl="2" indent="0">
              <a:spcBef>
                <a:spcPct val="0"/>
              </a:spcBef>
              <a:buNone/>
              <a:defRPr/>
            </a:pPr>
            <a:endParaRPr lang="en-US" sz="2000" dirty="0"/>
          </a:p>
          <a:p>
            <a:pPr marL="857250" lvl="1" indent="-457200">
              <a:spcBef>
                <a:spcPct val="0"/>
              </a:spcBef>
              <a:defRPr/>
            </a:pPr>
            <a:r>
              <a:rPr lang="en-US" sz="2400" dirty="0"/>
              <a:t>Closing Report: </a:t>
            </a:r>
            <a:r>
              <a:rPr lang="en-CA" sz="2400" dirty="0"/>
              <a:t>18/1749r0</a:t>
            </a:r>
            <a:endParaRPr lang="en-US" sz="2400" dirty="0"/>
          </a:p>
        </p:txBody>
      </p:sp>
      <p:sp>
        <p:nvSpPr>
          <p:cNvPr id="6" name="Title 1">
            <a:extLst>
              <a:ext uri="{FF2B5EF4-FFF2-40B4-BE49-F238E27FC236}">
                <a16:creationId xmlns:a16="http://schemas.microsoft.com/office/drawing/2014/main" id="{5DAE8E0A-80B7-4C3E-B929-0D624BFEC67A}"/>
              </a:ext>
            </a:extLst>
          </p:cNvPr>
          <p:cNvSpPr>
            <a:spLocks noGrp="1"/>
          </p:cNvSpPr>
          <p:nvPr>
            <p:ph type="title"/>
          </p:nvPr>
        </p:nvSpPr>
        <p:spPr>
          <a:xfrm>
            <a:off x="723900" y="729911"/>
            <a:ext cx="7772400" cy="762000"/>
          </a:xfrm>
        </p:spPr>
        <p:txBody>
          <a:bodyPr/>
          <a:lstStyle/>
          <a:p>
            <a:r>
              <a:rPr lang="en-US" sz="3200" b="1" dirty="0"/>
              <a:t>802.11 WNG  (Wireless Next Generation)</a:t>
            </a:r>
          </a:p>
        </p:txBody>
      </p:sp>
      <p:sp>
        <p:nvSpPr>
          <p:cNvPr id="7" name="Right Arrow 7">
            <a:extLst>
              <a:ext uri="{FF2B5EF4-FFF2-40B4-BE49-F238E27FC236}">
                <a16:creationId xmlns:a16="http://schemas.microsoft.com/office/drawing/2014/main" id="{01FC3535-12A0-44C4-9733-7ECD59485C83}"/>
              </a:ext>
            </a:extLst>
          </p:cNvPr>
          <p:cNvSpPr/>
          <p:nvPr/>
        </p:nvSpPr>
        <p:spPr bwMode="auto">
          <a:xfrm>
            <a:off x="304800" y="1981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99394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NGV</a:t>
            </a:r>
            <a:br>
              <a:rPr lang="en-US" sz="3200" b="1" dirty="0"/>
            </a:br>
            <a:r>
              <a:rPr lang="en-US" sz="2800" b="1" dirty="0"/>
              <a:t>(Next Generation V2X)</a:t>
            </a:r>
            <a:endParaRPr lang="en-US" sz="3200" b="1" dirty="0"/>
          </a:p>
        </p:txBody>
      </p:sp>
      <p:sp>
        <p:nvSpPr>
          <p:cNvPr id="3" name="Content Placeholder 2"/>
          <p:cNvSpPr>
            <a:spLocks noGrp="1"/>
          </p:cNvSpPr>
          <p:nvPr>
            <p:ph idx="1"/>
          </p:nvPr>
        </p:nvSpPr>
        <p:spPr>
          <a:xfrm>
            <a:off x="914400" y="1768595"/>
            <a:ext cx="8077200" cy="2477292"/>
          </a:xfrm>
        </p:spPr>
        <p:txBody>
          <a:bodyPr/>
          <a:lstStyle/>
          <a:p>
            <a:r>
              <a:rPr lang="en-US" altLang="en-US" sz="2400" dirty="0"/>
              <a:t>Resolved 4 comments on PAR and CSD</a:t>
            </a:r>
          </a:p>
          <a:p>
            <a:pPr lvl="1"/>
            <a:r>
              <a:rPr lang="en-US" altLang="en-US" sz="2000" b="1" dirty="0"/>
              <a:t>IEEE 802.11</a:t>
            </a:r>
            <a:r>
              <a:rPr lang="en-US" altLang="en-US" sz="2000" b="1" dirty="0">
                <a:solidFill>
                  <a:srgbClr val="FF0000"/>
                </a:solidFill>
              </a:rPr>
              <a:t>bd</a:t>
            </a:r>
          </a:p>
          <a:p>
            <a:r>
              <a:rPr lang="en-US" altLang="en-US" sz="2400" dirty="0"/>
              <a:t>Submitted ExCom for approval and forward to </a:t>
            </a:r>
            <a:r>
              <a:rPr lang="en-US" altLang="en-US" sz="2400" dirty="0" err="1"/>
              <a:t>NesCom</a:t>
            </a:r>
            <a:endParaRPr lang="en-US" altLang="en-US" sz="2400" dirty="0"/>
          </a:p>
          <a:p>
            <a:r>
              <a:rPr lang="en-US" altLang="en-US" sz="2400" dirty="0"/>
              <a:t>Updated 2 liaison letters</a:t>
            </a:r>
          </a:p>
          <a:p>
            <a:pPr lvl="1"/>
            <a:r>
              <a:rPr lang="en-US" altLang="en-US" sz="2000" dirty="0">
                <a:ea typeface="MS PGothic" panose="020B0600070205080204" pitchFamily="34" charset="-128"/>
              </a:rPr>
              <a:t>Car 2 Car Communication Consortium</a:t>
            </a:r>
          </a:p>
          <a:p>
            <a:pPr lvl="1"/>
            <a:r>
              <a:rPr lang="en-US" altLang="en-US" sz="2000" dirty="0">
                <a:ea typeface="MS PGothic" panose="020B0600070205080204" pitchFamily="34" charset="-128"/>
              </a:rPr>
              <a:t>ETSI TC ITS</a:t>
            </a:r>
          </a:p>
          <a:p>
            <a:r>
              <a:rPr lang="en-US" altLang="en-US" sz="2400" dirty="0">
                <a:ea typeface="MS PGothic" panose="020B0600070205080204" pitchFamily="34" charset="-128"/>
              </a:rPr>
              <a:t>Reviewed 6 contributions on Use-cases and channel models</a:t>
            </a:r>
          </a:p>
          <a:p>
            <a:r>
              <a:rPr lang="en-US" altLang="en-US" sz="2400" dirty="0">
                <a:ea typeface="MS PGothic" panose="020B0600070205080204" pitchFamily="34" charset="-128"/>
              </a:rPr>
              <a:t>Plans in January 2019</a:t>
            </a:r>
          </a:p>
          <a:p>
            <a:pPr lvl="1"/>
            <a:r>
              <a:rPr lang="en-US" altLang="en-US" sz="2000" dirty="0">
                <a:ea typeface="MS PGothic" panose="020B0600070205080204" pitchFamily="34" charset="-128"/>
              </a:rPr>
              <a:t>Plan to begin work as task group “</a:t>
            </a:r>
            <a:r>
              <a:rPr lang="en-US" altLang="en-US" sz="2000" dirty="0" err="1">
                <a:ea typeface="MS PGothic" panose="020B0600070205080204" pitchFamily="34" charset="-128"/>
              </a:rPr>
              <a:t>TGbd</a:t>
            </a:r>
            <a:r>
              <a:rPr lang="en-US" altLang="en-US" sz="2000" dirty="0">
                <a:ea typeface="MS PGothic" panose="020B0600070205080204" pitchFamily="34" charset="-128"/>
              </a:rPr>
              <a:t>”</a:t>
            </a:r>
          </a:p>
          <a:p>
            <a:r>
              <a:rPr lang="en-US" sz="2600" dirty="0">
                <a:cs typeface="Times New Roman" panose="02020603050405020304" pitchFamily="18" charset="0"/>
              </a:rPr>
              <a:t>Closing Report: </a:t>
            </a:r>
            <a:r>
              <a:rPr lang="en-US" sz="2400" dirty="0"/>
              <a:t>18/1749r0</a:t>
            </a:r>
          </a:p>
          <a:p>
            <a:endParaRPr lang="en-US" sz="2400" dirty="0"/>
          </a:p>
        </p:txBody>
      </p:sp>
      <p:sp>
        <p:nvSpPr>
          <p:cNvPr id="4" name="Date Placeholder 3"/>
          <p:cNvSpPr>
            <a:spLocks noGrp="1"/>
          </p:cNvSpPr>
          <p:nvPr>
            <p:ph type="dt" sz="half" idx="10"/>
          </p:nvPr>
        </p:nvSpPr>
        <p:spPr/>
        <p:txBody>
          <a:bodyPr/>
          <a:lstStyle/>
          <a:p>
            <a:r>
              <a:rPr lang="en-US" altLang="en-US" dirty="0"/>
              <a:t>November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7</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381000" y="22860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182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457200"/>
            <a:ext cx="8077200" cy="1066800"/>
          </a:xfrm>
        </p:spPr>
        <p:txBody>
          <a:bodyPr/>
          <a:lstStyle/>
          <a:p>
            <a:r>
              <a:rPr lang="en-US" sz="3200" b="1" dirty="0">
                <a:latin typeface="+mn-lt"/>
                <a:cs typeface="Calibri" panose="020F0502020204030204" pitchFamily="34" charset="0"/>
              </a:rPr>
              <a:t>FD-TIG</a:t>
            </a:r>
            <a:br>
              <a:rPr lang="en-US" sz="3200" dirty="0">
                <a:latin typeface="+mn-lt"/>
                <a:cs typeface="Calibri" panose="020F0502020204030204" pitchFamily="34" charset="0"/>
              </a:rPr>
            </a:br>
            <a:r>
              <a:rPr lang="en-US" sz="2400" dirty="0">
                <a:latin typeface="+mn-lt"/>
                <a:cs typeface="Calibri" panose="020F0502020204030204" pitchFamily="34" charset="0"/>
              </a:rPr>
              <a:t>(</a:t>
            </a:r>
            <a:r>
              <a:rPr lang="en-US" sz="2400" b="1" dirty="0">
                <a:latin typeface="+mn-lt"/>
                <a:cs typeface="Calibri" panose="020F0502020204030204" pitchFamily="34" charset="0"/>
              </a:rPr>
              <a:t>Full-Duplex Topic Interest Group</a:t>
            </a:r>
            <a:r>
              <a:rPr lang="en-US" sz="2400" dirty="0">
                <a:latin typeface="+mn-lt"/>
                <a:cs typeface="Calibri" panose="020F0502020204030204" pitchFamily="34" charset="0"/>
              </a:rPr>
              <a:t>)</a:t>
            </a:r>
            <a:endParaRPr lang="en-US" sz="3200" dirty="0">
              <a:latin typeface="+mn-lt"/>
              <a:cs typeface="Calibri" panose="020F0502020204030204" pitchFamily="34" charset="0"/>
            </a:endParaRPr>
          </a:p>
        </p:txBody>
      </p:sp>
      <p:sp>
        <p:nvSpPr>
          <p:cNvPr id="3" name="Content Placeholder 2"/>
          <p:cNvSpPr>
            <a:spLocks noGrp="1"/>
          </p:cNvSpPr>
          <p:nvPr>
            <p:ph idx="1"/>
          </p:nvPr>
        </p:nvSpPr>
        <p:spPr>
          <a:xfrm>
            <a:off x="990600" y="1773250"/>
            <a:ext cx="7581900" cy="3686631"/>
          </a:xfrm>
        </p:spPr>
        <p:txBody>
          <a:bodyPr/>
          <a:lstStyle/>
          <a:p>
            <a:r>
              <a:rPr lang="en-US" altLang="en-US" sz="2400" dirty="0"/>
              <a:t>FD-TIG completed and approved final report</a:t>
            </a:r>
          </a:p>
          <a:p>
            <a:pPr lvl="1"/>
            <a:r>
              <a:rPr lang="en-US" altLang="en-US" sz="2000" dirty="0"/>
              <a:t>Doc: </a:t>
            </a:r>
            <a:r>
              <a:rPr lang="en-US" altLang="en-US" sz="2000" dirty="0">
                <a:solidFill>
                  <a:srgbClr val="000000"/>
                </a:solidFill>
              </a:rPr>
              <a:t>11-18-0498-0</a:t>
            </a:r>
            <a:r>
              <a:rPr lang="en-US" altLang="en-US" sz="2000" dirty="0">
                <a:solidFill>
                  <a:srgbClr val="FF0000"/>
                </a:solidFill>
              </a:rPr>
              <a:t>8</a:t>
            </a:r>
            <a:r>
              <a:rPr lang="en-US" altLang="en-US" sz="2000" dirty="0">
                <a:solidFill>
                  <a:srgbClr val="000000"/>
                </a:solidFill>
              </a:rPr>
              <a:t>-00fd-fd-tig-report</a:t>
            </a:r>
          </a:p>
          <a:p>
            <a:r>
              <a:rPr lang="en-US" altLang="en-US" sz="2400" dirty="0">
                <a:solidFill>
                  <a:srgbClr val="000000"/>
                </a:solidFill>
              </a:rPr>
              <a:t>Reviewed final report technical details </a:t>
            </a:r>
          </a:p>
          <a:p>
            <a:r>
              <a:rPr lang="en-US" altLang="en-US" sz="2400" dirty="0">
                <a:solidFill>
                  <a:srgbClr val="000000"/>
                </a:solidFill>
              </a:rPr>
              <a:t>Focus on applications in which </a:t>
            </a:r>
            <a:br>
              <a:rPr lang="en-US" altLang="en-US" sz="2400" dirty="0">
                <a:solidFill>
                  <a:srgbClr val="000000"/>
                </a:solidFill>
              </a:rPr>
            </a:br>
            <a:r>
              <a:rPr lang="en-US" altLang="en-US" sz="2400" dirty="0">
                <a:solidFill>
                  <a:srgbClr val="000000"/>
                </a:solidFill>
              </a:rPr>
              <a:t>self-interference cancellation (SIC) are applicable</a:t>
            </a:r>
          </a:p>
          <a:p>
            <a:r>
              <a:rPr lang="en-US" altLang="en-US" sz="2400" dirty="0">
                <a:solidFill>
                  <a:srgbClr val="000000"/>
                </a:solidFill>
              </a:rPr>
              <a:t>802.11 EHT </a:t>
            </a:r>
          </a:p>
          <a:p>
            <a:pPr lvl="1"/>
            <a:r>
              <a:rPr lang="en-US" altLang="en-US" sz="2000" dirty="0">
                <a:solidFill>
                  <a:srgbClr val="000000"/>
                </a:solidFill>
              </a:rPr>
              <a:t>FD with frequency division duplexing </a:t>
            </a:r>
          </a:p>
          <a:p>
            <a:r>
              <a:rPr lang="en-US" altLang="en-US" sz="2400" dirty="0">
                <a:solidFill>
                  <a:srgbClr val="000000"/>
                </a:solidFill>
              </a:rPr>
              <a:t>Joint meeting with EHT to review benefits for inclusion in PAR and CSD</a:t>
            </a:r>
          </a:p>
          <a:p>
            <a:r>
              <a:rPr lang="en-US" sz="2400" dirty="0"/>
              <a:t>Closing Report: 18/1941r1</a:t>
            </a:r>
            <a:endParaRPr lang="en-US" sz="2000" dirty="0"/>
          </a:p>
        </p:txBody>
      </p:sp>
      <p:sp>
        <p:nvSpPr>
          <p:cNvPr id="4" name="Date Placeholder 3"/>
          <p:cNvSpPr>
            <a:spLocks noGrp="1"/>
          </p:cNvSpPr>
          <p:nvPr>
            <p:ph type="dt" sz="half" idx="10"/>
          </p:nvPr>
        </p:nvSpPr>
        <p:spPr>
          <a:xfrm>
            <a:off x="657760" y="378901"/>
            <a:ext cx="1600200" cy="215444"/>
          </a:xfrm>
        </p:spPr>
        <p:txBody>
          <a:bodyPr/>
          <a:lstStyle/>
          <a:p>
            <a:r>
              <a:rPr lang="en-US" altLang="en-US" dirty="0"/>
              <a:t>November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8</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457200" y="35814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88437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457200"/>
            <a:ext cx="8077200" cy="1066800"/>
          </a:xfrm>
        </p:spPr>
        <p:txBody>
          <a:bodyPr/>
          <a:lstStyle/>
          <a:p>
            <a:r>
              <a:rPr lang="en-US" sz="3200" b="1" dirty="0">
                <a:latin typeface="+mn-lt"/>
                <a:cs typeface="Calibri" panose="020F0502020204030204" pitchFamily="34" charset="0"/>
              </a:rPr>
              <a:t>RTA - TIG</a:t>
            </a:r>
            <a:br>
              <a:rPr lang="en-US" sz="3200" dirty="0">
                <a:latin typeface="+mn-lt"/>
                <a:cs typeface="Calibri" panose="020F0502020204030204" pitchFamily="34" charset="0"/>
              </a:rPr>
            </a:br>
            <a:r>
              <a:rPr lang="en-US" sz="2400" dirty="0">
                <a:latin typeface="+mn-lt"/>
                <a:cs typeface="Calibri" panose="020F0502020204030204" pitchFamily="34" charset="0"/>
              </a:rPr>
              <a:t>(</a:t>
            </a:r>
            <a:r>
              <a:rPr lang="en-US" sz="2400" b="1" dirty="0">
                <a:latin typeface="+mn-lt"/>
                <a:cs typeface="Calibri" panose="020F0502020204030204" pitchFamily="34" charset="0"/>
              </a:rPr>
              <a:t>Real Time Applications - TIG</a:t>
            </a:r>
            <a:r>
              <a:rPr lang="en-US" sz="2400" dirty="0">
                <a:latin typeface="+mn-lt"/>
                <a:cs typeface="Calibri" panose="020F0502020204030204" pitchFamily="34" charset="0"/>
              </a:rPr>
              <a:t>)</a:t>
            </a:r>
            <a:endParaRPr lang="en-US" sz="3200" dirty="0">
              <a:latin typeface="+mn-lt"/>
              <a:cs typeface="Calibri" panose="020F0502020204030204" pitchFamily="34" charset="0"/>
            </a:endParaRPr>
          </a:p>
        </p:txBody>
      </p:sp>
      <p:sp>
        <p:nvSpPr>
          <p:cNvPr id="3" name="Content Placeholder 2"/>
          <p:cNvSpPr>
            <a:spLocks noGrp="1"/>
          </p:cNvSpPr>
          <p:nvPr>
            <p:ph idx="1"/>
          </p:nvPr>
        </p:nvSpPr>
        <p:spPr>
          <a:xfrm>
            <a:off x="1219200" y="4333288"/>
            <a:ext cx="7581900" cy="2716682"/>
          </a:xfrm>
        </p:spPr>
        <p:txBody>
          <a:bodyPr/>
          <a:lstStyle/>
          <a:p>
            <a:r>
              <a:rPr lang="en-US" altLang="en-US" sz="2400" dirty="0">
                <a:solidFill>
                  <a:srgbClr val="000000"/>
                </a:solidFill>
              </a:rPr>
              <a:t>9 contributions: use cases, latency, performance and applications e.g. IoT</a:t>
            </a:r>
          </a:p>
          <a:p>
            <a:r>
              <a:rPr lang="en-US" altLang="en-US" sz="2400" dirty="0">
                <a:solidFill>
                  <a:srgbClr val="000000"/>
                </a:solidFill>
              </a:rPr>
              <a:t>Started work on RTA report</a:t>
            </a:r>
          </a:p>
          <a:p>
            <a:r>
              <a:rPr lang="en-US" altLang="en-US" sz="2400" dirty="0">
                <a:solidFill>
                  <a:srgbClr val="000000"/>
                </a:solidFill>
              </a:rPr>
              <a:t>Complete final report March 2019</a:t>
            </a:r>
          </a:p>
          <a:p>
            <a:r>
              <a:rPr lang="en-US" sz="2400" dirty="0"/>
              <a:t>Closing Report: </a:t>
            </a:r>
            <a:r>
              <a:rPr lang="en-CA" sz="2400" dirty="0"/>
              <a:t>18/1749r0</a:t>
            </a:r>
            <a:endParaRPr lang="en-US" sz="2000" dirty="0"/>
          </a:p>
        </p:txBody>
      </p:sp>
      <p:sp>
        <p:nvSpPr>
          <p:cNvPr id="4" name="Date Placeholder 3"/>
          <p:cNvSpPr>
            <a:spLocks noGrp="1"/>
          </p:cNvSpPr>
          <p:nvPr>
            <p:ph type="dt" sz="half" idx="10"/>
          </p:nvPr>
        </p:nvSpPr>
        <p:spPr>
          <a:xfrm>
            <a:off x="657760" y="378901"/>
            <a:ext cx="1600200" cy="215444"/>
          </a:xfrm>
        </p:spPr>
        <p:txBody>
          <a:bodyPr/>
          <a:lstStyle/>
          <a:p>
            <a:r>
              <a:rPr lang="en-US" altLang="en-US" dirty="0"/>
              <a:t>November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9</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914400" y="2511684"/>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9" name="Picture 8">
            <a:extLst>
              <a:ext uri="{FF2B5EF4-FFF2-40B4-BE49-F238E27FC236}">
                <a16:creationId xmlns:a16="http://schemas.microsoft.com/office/drawing/2014/main" id="{5842DF1F-6B9F-43A1-9335-79B1CC9C2C86}"/>
              </a:ext>
            </a:extLst>
          </p:cNvPr>
          <p:cNvPicPr>
            <a:picLocks noChangeAspect="1"/>
          </p:cNvPicPr>
          <p:nvPr/>
        </p:nvPicPr>
        <p:blipFill>
          <a:blip r:embed="rId3"/>
          <a:stretch>
            <a:fillRect/>
          </a:stretch>
        </p:blipFill>
        <p:spPr>
          <a:xfrm>
            <a:off x="1912873" y="1619294"/>
            <a:ext cx="5544619" cy="2618700"/>
          </a:xfrm>
          <a:prstGeom prst="rect">
            <a:avLst/>
          </a:prstGeom>
        </p:spPr>
      </p:pic>
    </p:spTree>
    <p:extLst>
      <p:ext uri="{BB962C8B-B14F-4D97-AF65-F5344CB8AC3E}">
        <p14:creationId xmlns:p14="http://schemas.microsoft.com/office/powerpoint/2010/main" val="1005390825"/>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3487</TotalTime>
  <Words>715</Words>
  <Application>Microsoft Office PowerPoint</Application>
  <PresentationFormat>On-screen Show (4:3)</PresentationFormat>
  <Paragraphs>197</Paragraphs>
  <Slides>12</Slides>
  <Notes>10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12</vt:i4>
      </vt:variant>
    </vt:vector>
  </HeadingPairs>
  <TitlesOfParts>
    <vt:vector size="22" baseType="lpstr">
      <vt:lpstr>MS PGothic</vt:lpstr>
      <vt:lpstr>Arial</vt:lpstr>
      <vt:lpstr>Calibri</vt:lpstr>
      <vt:lpstr>Calibri Light</vt:lpstr>
      <vt:lpstr>Times New Roman</vt:lpstr>
      <vt:lpstr>Verdana</vt:lpstr>
      <vt:lpstr>IEEE-P802_15</vt:lpstr>
      <vt:lpstr>2_Custom Design</vt:lpstr>
      <vt:lpstr>1_Custom Design</vt:lpstr>
      <vt:lpstr>Custom Design</vt:lpstr>
      <vt:lpstr>PowerPoint Presentation</vt:lpstr>
      <vt:lpstr>PowerPoint Presentation</vt:lpstr>
      <vt:lpstr>IEEE 802.11 Standards Pipeline</vt:lpstr>
      <vt:lpstr>802.11 Task Groups in Comment Resolution</vt:lpstr>
      <vt:lpstr>New IEEE 802.11 Draft PARs and CSDs</vt:lpstr>
      <vt:lpstr>802.11 WNG  (Wireless Next Generation)</vt:lpstr>
      <vt:lpstr>NGV (Next Generation V2X)</vt:lpstr>
      <vt:lpstr>FD-TIG (Full-Duplex Topic Interest Group)</vt:lpstr>
      <vt:lpstr>RTA - TIG (Real Time Applications - TIG)</vt:lpstr>
      <vt:lpstr>802.11bb Light Communications</vt:lpstr>
      <vt:lpstr>Editor’s Projected Completion of 802.11 Amendments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Al Petrick</cp:lastModifiedBy>
  <cp:revision>489</cp:revision>
  <cp:lastPrinted>1998-02-10T13:28:06Z</cp:lastPrinted>
  <dcterms:created xsi:type="dcterms:W3CDTF">2016-01-21T14:33:00Z</dcterms:created>
  <dcterms:modified xsi:type="dcterms:W3CDTF">2018-11-15T11:51:36Z</dcterms:modified>
</cp:coreProperties>
</file>