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7"/>
  </p:notesMasterIdLst>
  <p:handoutMasterIdLst>
    <p:handoutMasterId r:id="rId18"/>
  </p:handoutMasterIdLst>
  <p:sldIdLst>
    <p:sldId id="259" r:id="rId5"/>
    <p:sldId id="258" r:id="rId6"/>
    <p:sldId id="309" r:id="rId7"/>
    <p:sldId id="264" r:id="rId8"/>
    <p:sldId id="307" r:id="rId9"/>
    <p:sldId id="311" r:id="rId10"/>
    <p:sldId id="310" r:id="rId11"/>
    <p:sldId id="308" r:id="rId12"/>
    <p:sldId id="312" r:id="rId13"/>
    <p:sldId id="287"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8"/>
    </p:cViewPr>
  </p:sorterViewPr>
  <p:notesViewPr>
    <p:cSldViewPr>
      <p:cViewPr>
        <p:scale>
          <a:sx n="100" d="100"/>
          <a:sy n="100" d="100"/>
        </p:scale>
        <p:origin x="750"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802.15-18-0480-00-0000</a:t>
            </a:r>
            <a:endParaRPr lang="en-US" altLang="en-US"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2018</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802.15-18-0480-00-0000</a:t>
            </a:r>
            <a:endParaRPr lang="en-US" altLang="en-US" dirty="0"/>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September 2018</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802.15-18-0480-00-0000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Septe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11</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3509101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6</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04619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845793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dirty="0"/>
              <a:t>November 2018</a:t>
            </a:r>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Sept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Sept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Sept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November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2018</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15-18-0591-01-0000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November 2018</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November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November,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802.11bb</a:t>
            </a:r>
            <a:br>
              <a:rPr lang="en-US" b="1" dirty="0"/>
            </a:br>
            <a:r>
              <a:rPr lang="en-US" b="1" dirty="0"/>
              <a:t>Light Communications</a:t>
            </a:r>
          </a:p>
        </p:txBody>
      </p:sp>
      <p:sp>
        <p:nvSpPr>
          <p:cNvPr id="3" name="Content Placeholder 2"/>
          <p:cNvSpPr>
            <a:spLocks noGrp="1"/>
          </p:cNvSpPr>
          <p:nvPr>
            <p:ph idx="1"/>
          </p:nvPr>
        </p:nvSpPr>
        <p:spPr>
          <a:xfrm>
            <a:off x="990600" y="2362200"/>
            <a:ext cx="6315705" cy="2286000"/>
          </a:xfrm>
        </p:spPr>
        <p:txBody>
          <a:bodyPr/>
          <a:lstStyle/>
          <a:p>
            <a:pPr>
              <a:defRPr/>
            </a:pPr>
            <a:r>
              <a:rPr lang="en-GB" altLang="en-US" sz="2400" dirty="0"/>
              <a:t>Worked on the following documents</a:t>
            </a:r>
          </a:p>
          <a:p>
            <a:pPr lvl="1">
              <a:defRPr/>
            </a:pPr>
            <a:r>
              <a:rPr lang="en-GB" altLang="en-US" sz="2000" dirty="0"/>
              <a:t>Channel model (</a:t>
            </a:r>
            <a:r>
              <a:rPr lang="en-GB" altLang="en-US" sz="2000" b="1" dirty="0"/>
              <a:t>doc. doc. 11-18/2037r0</a:t>
            </a:r>
            <a:r>
              <a:rPr lang="en-GB" altLang="en-US" sz="2000" dirty="0"/>
              <a:t>) </a:t>
            </a:r>
          </a:p>
          <a:p>
            <a:pPr lvl="2">
              <a:defRPr/>
            </a:pPr>
            <a:r>
              <a:rPr lang="en-GB" altLang="en-US" sz="1400" dirty="0"/>
              <a:t>For mobility and blockage</a:t>
            </a:r>
          </a:p>
          <a:p>
            <a:pPr lvl="1">
              <a:defRPr/>
            </a:pPr>
            <a:r>
              <a:rPr lang="en-GB" altLang="en-US" sz="2000" dirty="0"/>
              <a:t>Simulation Scenarios (</a:t>
            </a:r>
            <a:r>
              <a:rPr lang="en-GB" altLang="en-US" sz="2000" b="1" dirty="0"/>
              <a:t>doc. doc. 11-18/1423r8</a:t>
            </a:r>
            <a:r>
              <a:rPr lang="en-GB" altLang="en-US" sz="2000" dirty="0"/>
              <a:t>)</a:t>
            </a:r>
          </a:p>
          <a:p>
            <a:pPr lvl="2">
              <a:defRPr/>
            </a:pPr>
            <a:r>
              <a:rPr lang="en-GB" altLang="en-US" sz="1400" dirty="0"/>
              <a:t>For technical proposals</a:t>
            </a:r>
          </a:p>
          <a:p>
            <a:pPr lvl="1">
              <a:defRPr/>
            </a:pPr>
            <a:r>
              <a:rPr lang="en-GB" altLang="en-US" sz="2000" dirty="0"/>
              <a:t>Call for proposals</a:t>
            </a:r>
          </a:p>
          <a:p>
            <a:r>
              <a:rPr lang="en-GB" altLang="en-US" sz="2400" dirty="0"/>
              <a:t>Closing report: 18/1749r0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11</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ltLang="en-US" dirty="0"/>
              <a:t>November </a:t>
            </a:r>
            <a:r>
              <a:rPr lang="en-US" dirty="0"/>
              <a:t>2018</a:t>
            </a: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000" y="5898581"/>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3810000" y="59055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pic>
        <p:nvPicPr>
          <p:cNvPr id="5" name="Picture 4">
            <a:extLst>
              <a:ext uri="{FF2B5EF4-FFF2-40B4-BE49-F238E27FC236}">
                <a16:creationId xmlns:a16="http://schemas.microsoft.com/office/drawing/2014/main" id="{779CB97E-BE61-485D-9F97-38E024D9A9B1}"/>
              </a:ext>
            </a:extLst>
          </p:cNvPr>
          <p:cNvPicPr>
            <a:picLocks noChangeAspect="1"/>
          </p:cNvPicPr>
          <p:nvPr/>
        </p:nvPicPr>
        <p:blipFill>
          <a:blip r:embed="rId3"/>
          <a:stretch>
            <a:fillRect/>
          </a:stretch>
        </p:blipFill>
        <p:spPr>
          <a:xfrm>
            <a:off x="840920" y="2383374"/>
            <a:ext cx="8563163" cy="4274601"/>
          </a:xfrm>
          <a:prstGeom prst="rect">
            <a:avLst/>
          </a:prstGeom>
        </p:spPr>
      </p:pic>
    </p:spTree>
    <p:extLst>
      <p:ext uri="{BB962C8B-B14F-4D97-AF65-F5344CB8AC3E}">
        <p14:creationId xmlns:p14="http://schemas.microsoft.com/office/powerpoint/2010/main" val="15245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a:t>November 2018</a:t>
            </a:r>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0591</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600" b="1" i="1" dirty="0"/>
              <a:t>Marriott Marquis Queen's Park</a:t>
            </a:r>
            <a:endParaRPr lang="en-GB" sz="2800" i="1" dirty="0"/>
          </a:p>
          <a:p>
            <a:r>
              <a:rPr lang="en-GB" sz="2800" dirty="0"/>
              <a:t>Bangkok, Thailand</a:t>
            </a:r>
            <a:br>
              <a:rPr lang="en-GB" sz="2800" dirty="0"/>
            </a:br>
            <a:r>
              <a:rPr lang="en-US" sz="2800" dirty="0"/>
              <a:t>November 12-16,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43E1-6C62-4A93-AB85-FAF02F1E8774}"/>
              </a:ext>
            </a:extLst>
          </p:cNvPr>
          <p:cNvSpPr>
            <a:spLocks noGrp="1"/>
          </p:cNvSpPr>
          <p:nvPr>
            <p:ph type="title"/>
          </p:nvPr>
        </p:nvSpPr>
        <p:spPr>
          <a:xfrm>
            <a:off x="685800" y="685800"/>
            <a:ext cx="7772400" cy="1066800"/>
          </a:xfrm>
        </p:spPr>
        <p:txBody>
          <a:bodyPr/>
          <a:lstStyle/>
          <a:p>
            <a:r>
              <a:rPr lang="en-US" dirty="0">
                <a:latin typeface="Calibri" panose="020F0502020204030204" pitchFamily="34" charset="0"/>
                <a:cs typeface="Calibri" panose="020F0502020204030204" pitchFamily="34" charset="0"/>
              </a:rPr>
              <a:t>IEEE 802.11 Standards Pipeline</a:t>
            </a:r>
            <a:endParaRPr lang="en-US" dirty="0"/>
          </a:p>
        </p:txBody>
      </p:sp>
      <p:sp>
        <p:nvSpPr>
          <p:cNvPr id="3" name="Date Placeholder 2">
            <a:extLst>
              <a:ext uri="{FF2B5EF4-FFF2-40B4-BE49-F238E27FC236}">
                <a16:creationId xmlns:a16="http://schemas.microsoft.com/office/drawing/2014/main" id="{FD365E50-5703-4B47-9942-0F58873FD49B}"/>
              </a:ext>
            </a:extLst>
          </p:cNvPr>
          <p:cNvSpPr>
            <a:spLocks noGrp="1"/>
          </p:cNvSpPr>
          <p:nvPr>
            <p:ph type="dt" sz="half" idx="10"/>
          </p:nvPr>
        </p:nvSpPr>
        <p:spPr/>
        <p:txBody>
          <a:bodyPr/>
          <a:lstStyle/>
          <a:p>
            <a:r>
              <a:rPr lang="en-US" altLang="en-US" dirty="0"/>
              <a:t>November 2018</a:t>
            </a:r>
          </a:p>
        </p:txBody>
      </p:sp>
      <p:sp>
        <p:nvSpPr>
          <p:cNvPr id="4" name="Footer Placeholder 3">
            <a:extLst>
              <a:ext uri="{FF2B5EF4-FFF2-40B4-BE49-F238E27FC236}">
                <a16:creationId xmlns:a16="http://schemas.microsoft.com/office/drawing/2014/main" id="{2447CD9A-F335-4ED1-BF09-45B6DAEF0A0B}"/>
              </a:ext>
            </a:extLst>
          </p:cNvPr>
          <p:cNvSpPr>
            <a:spLocks noGrp="1"/>
          </p:cNvSpPr>
          <p:nvPr>
            <p:ph type="ftr" sz="quarter" idx="11"/>
          </p:nvPr>
        </p:nvSpPr>
        <p:spPr/>
        <p:txBody>
          <a:bodyPr/>
          <a:lstStyle/>
          <a:p>
            <a:r>
              <a:rPr lang="en-US" altLang="en-US"/>
              <a:t>Al Petrick, Jones-Petrick and Associates</a:t>
            </a:r>
          </a:p>
        </p:txBody>
      </p:sp>
      <p:sp>
        <p:nvSpPr>
          <p:cNvPr id="5" name="Slide Number Placeholder 4">
            <a:extLst>
              <a:ext uri="{FF2B5EF4-FFF2-40B4-BE49-F238E27FC236}">
                <a16:creationId xmlns:a16="http://schemas.microsoft.com/office/drawing/2014/main" id="{DAB6C3C1-D86F-4B31-814A-FD448DA2138D}"/>
              </a:ext>
            </a:extLst>
          </p:cNvPr>
          <p:cNvSpPr>
            <a:spLocks noGrp="1"/>
          </p:cNvSpPr>
          <p:nvPr>
            <p:ph type="sldNum" sz="quarter" idx="12"/>
          </p:nvPr>
        </p:nvSpPr>
        <p:spPr/>
        <p:txBody>
          <a:bodyPr/>
          <a:lstStyle/>
          <a:p>
            <a:r>
              <a:rPr lang="en-US" altLang="en-US"/>
              <a:t>Slide </a:t>
            </a:r>
            <a:fld id="{2E82B872-AF6F-42CC-99E2-D138C3E89944}" type="slidenum">
              <a:rPr lang="en-US" altLang="en-US" smtClean="0"/>
              <a:pPr/>
              <a:t>3</a:t>
            </a:fld>
            <a:endParaRPr lang="en-US" altLang="en-US"/>
          </a:p>
        </p:txBody>
      </p:sp>
      <p:pic>
        <p:nvPicPr>
          <p:cNvPr id="7" name="Picture 6">
            <a:extLst>
              <a:ext uri="{FF2B5EF4-FFF2-40B4-BE49-F238E27FC236}">
                <a16:creationId xmlns:a16="http://schemas.microsoft.com/office/drawing/2014/main" id="{D0A7B731-95B5-4F6E-9925-F2D1BE4568B7}"/>
              </a:ext>
            </a:extLst>
          </p:cNvPr>
          <p:cNvPicPr>
            <a:picLocks noChangeAspect="1"/>
          </p:cNvPicPr>
          <p:nvPr/>
        </p:nvPicPr>
        <p:blipFill>
          <a:blip r:embed="rId2"/>
          <a:stretch>
            <a:fillRect/>
          </a:stretch>
        </p:blipFill>
        <p:spPr>
          <a:xfrm>
            <a:off x="533400" y="1600200"/>
            <a:ext cx="8340104" cy="4602301"/>
          </a:xfrm>
          <a:prstGeom prst="rect">
            <a:avLst/>
          </a:prstGeom>
        </p:spPr>
      </p:pic>
    </p:spTree>
    <p:extLst>
      <p:ext uri="{BB962C8B-B14F-4D97-AF65-F5344CB8AC3E}">
        <p14:creationId xmlns:p14="http://schemas.microsoft.com/office/powerpoint/2010/main" val="128992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44072723"/>
              </p:ext>
            </p:extLst>
          </p:nvPr>
        </p:nvGraphicFramePr>
        <p:xfrm>
          <a:off x="742156" y="1650666"/>
          <a:ext cx="8266113" cy="39014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January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LB233</a:t>
                      </a:r>
                    </a:p>
                  </a:txBody>
                  <a:tcPr anchor="ctr"/>
                </a:tc>
                <a:tc>
                  <a:txBody>
                    <a:bodyPr/>
                    <a:lstStyle/>
                    <a:p>
                      <a:r>
                        <a:rPr lang="en-US" sz="1400" dirty="0"/>
                        <a:t>D3.0</a:t>
                      </a:r>
                    </a:p>
                  </a:txBody>
                  <a:tcPr anchor="ctr"/>
                </a:tc>
                <a:tc>
                  <a:txBody>
                    <a:bodyPr/>
                    <a:lstStyle/>
                    <a:p>
                      <a:pPr algn="ctr"/>
                      <a:r>
                        <a:rPr lang="en-US" sz="1400" dirty="0"/>
                        <a:t>~2100 total</a:t>
                      </a:r>
                    </a:p>
                  </a:txBody>
                  <a:tcPr anchor="ctr"/>
                </a:tc>
                <a:tc>
                  <a:txBody>
                    <a:bodyPr/>
                    <a:lstStyle/>
                    <a:p>
                      <a:pPr algn="ctr"/>
                      <a:r>
                        <a:rPr lang="en-US" sz="1400" baseline="0" dirty="0"/>
                        <a:t>~400</a:t>
                      </a:r>
                    </a:p>
                    <a:p>
                      <a:pPr algn="ctr"/>
                      <a:endParaRPr lang="en-US" sz="1400" baseline="0" dirty="0"/>
                    </a:p>
                    <a:p>
                      <a:pPr algn="ctr"/>
                      <a:r>
                        <a:rPr lang="en-US" sz="1400" baseline="0" dirty="0"/>
                        <a:t>~300 (remaining)</a:t>
                      </a:r>
                      <a:endParaRPr lang="en-US" sz="1400" dirty="0"/>
                    </a:p>
                  </a:txBody>
                  <a:tcPr anchor="ctr"/>
                </a:tc>
                <a:tc>
                  <a:txBody>
                    <a:bodyPr/>
                    <a:lstStyle/>
                    <a:p>
                      <a:pPr marL="285750" indent="-285750">
                        <a:buFontTx/>
                        <a:buChar char="-"/>
                      </a:pPr>
                      <a:r>
                        <a:rPr lang="en-US" sz="1400" baseline="0" dirty="0"/>
                        <a:t>Continue with comment resolution (CR)</a:t>
                      </a:r>
                    </a:p>
                    <a:p>
                      <a:pPr marL="285750" indent="-285750">
                        <a:buFontTx/>
                        <a:buChar char="-"/>
                      </a:pPr>
                      <a:r>
                        <a:rPr lang="en-US" sz="1400" baseline="0" dirty="0"/>
                        <a:t>Recirc  D4.0 out of </a:t>
                      </a:r>
                      <a:br>
                        <a:rPr lang="en-US" sz="1400" baseline="0" dirty="0"/>
                      </a:br>
                      <a:r>
                        <a:rPr lang="en-US" sz="1400" baseline="0" dirty="0"/>
                        <a:t>Nov session</a:t>
                      </a:r>
                      <a:endParaRPr lang="en-US" sz="1400" dirty="0"/>
                    </a:p>
                  </a:txBody>
                  <a:tcPr anchor="ctr"/>
                </a:tc>
                <a:tc>
                  <a:txBody>
                    <a:bodyPr/>
                    <a:lstStyle/>
                    <a:p>
                      <a:pPr algn="ctr"/>
                      <a:r>
                        <a:rPr lang="en-US" sz="1400" dirty="0"/>
                        <a:t>18/1749r0</a:t>
                      </a:r>
                    </a:p>
                    <a:p>
                      <a:pPr algn="ctr"/>
                      <a:endParaRPr lang="en-US" sz="1400" dirty="0"/>
                    </a:p>
                  </a:txBody>
                  <a:tcPr anchor="ctr"/>
                </a:tc>
                <a:extLst>
                  <a:ext uri="{0D108BD9-81ED-4DB2-BD59-A6C34878D82A}">
                    <a16:rowId xmlns:a16="http://schemas.microsoft.com/office/drawing/2014/main" val="10001"/>
                  </a:ext>
                </a:extLst>
              </a:tr>
              <a:tr h="530188">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D1.0</a:t>
                      </a:r>
                    </a:p>
                  </a:txBody>
                  <a:tcPr anchor="ctr"/>
                </a:tc>
                <a:tc>
                  <a:txBody>
                    <a:bodyPr/>
                    <a:lstStyle/>
                    <a:p>
                      <a:pPr algn="ctr"/>
                      <a:r>
                        <a:rPr lang="en-US" sz="1400" dirty="0"/>
                        <a:t>~623 total</a:t>
                      </a:r>
                    </a:p>
                  </a:txBody>
                  <a:tcPr anchor="ctr"/>
                </a:tc>
                <a:tc>
                  <a:txBody>
                    <a:bodyPr/>
                    <a:lstStyle/>
                    <a:p>
                      <a:pPr algn="ctr"/>
                      <a:r>
                        <a:rPr lang="en-US" sz="1400" dirty="0"/>
                        <a:t>80</a:t>
                      </a:r>
                    </a:p>
                  </a:txBody>
                  <a:tcPr anchor="ctr"/>
                </a:tc>
                <a:tc>
                  <a:txBody>
                    <a:bodyPr/>
                    <a:lstStyle/>
                    <a:p>
                      <a:pPr marL="285750" indent="-285750">
                        <a:buFontTx/>
                        <a:buChar char="-"/>
                      </a:pPr>
                      <a:r>
                        <a:rPr lang="en-US" sz="1400" dirty="0"/>
                        <a:t>~WG Re-circ D2.0 planned 30-day</a:t>
                      </a:r>
                    </a:p>
                  </a:txBody>
                  <a:tcPr anchor="ctr"/>
                </a:tc>
                <a:tc>
                  <a:txBody>
                    <a:bodyPr/>
                    <a:lstStyle/>
                    <a:p>
                      <a:pPr algn="ctr"/>
                      <a:r>
                        <a:rPr lang="en-US" sz="1400" dirty="0"/>
                        <a:t>18/1749r0</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LB 234</a:t>
                      </a:r>
                    </a:p>
                  </a:txBody>
                  <a:tcPr anchor="ctr"/>
                </a:tc>
                <a:tc>
                  <a:txBody>
                    <a:bodyPr/>
                    <a:lstStyle/>
                    <a:p>
                      <a:r>
                        <a:rPr lang="en-US" sz="1400" dirty="0"/>
                        <a:t>D2.0</a:t>
                      </a:r>
                    </a:p>
                  </a:txBody>
                  <a:tcPr anchor="ctr"/>
                </a:tc>
                <a:tc>
                  <a:txBody>
                    <a:bodyPr/>
                    <a:lstStyle/>
                    <a:p>
                      <a:pPr algn="ctr"/>
                      <a:r>
                        <a:rPr lang="en-US" sz="1400" dirty="0"/>
                        <a:t>~700 total</a:t>
                      </a:r>
                    </a:p>
                  </a:txBody>
                  <a:tcPr anchor="ctr"/>
                </a:tc>
                <a:tc>
                  <a:txBody>
                    <a:bodyPr/>
                    <a:lstStyle/>
                    <a:p>
                      <a:pPr algn="ctr"/>
                      <a:r>
                        <a:rPr lang="en-US" sz="1400" dirty="0"/>
                        <a:t>~158</a:t>
                      </a:r>
                      <a:br>
                        <a:rPr lang="en-US" sz="1400" dirty="0"/>
                      </a:br>
                      <a:r>
                        <a:rPr lang="en-US" sz="1400" dirty="0"/>
                        <a:t>~152</a:t>
                      </a:r>
                      <a:br>
                        <a:rPr lang="en-US" sz="1400" dirty="0"/>
                      </a:b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D3.0 Jan 2019</a:t>
                      </a:r>
                    </a:p>
                  </a:txBody>
                  <a:tcPr anchor="ctr"/>
                </a:tc>
                <a:tc>
                  <a:txBody>
                    <a:bodyPr/>
                    <a:lstStyle/>
                    <a:p>
                      <a:pPr algn="ctr"/>
                      <a:r>
                        <a:rPr lang="en-US" sz="1400" dirty="0"/>
                        <a:t>18/1943r0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Internal</a:t>
                      </a:r>
                      <a:br>
                        <a:rPr lang="en-US" sz="1400" dirty="0"/>
                      </a:br>
                      <a:r>
                        <a:rPr lang="en-US" sz="1400" dirty="0"/>
                        <a:t>review</a:t>
                      </a:r>
                    </a:p>
                  </a:txBody>
                  <a:tcPr anchor="ctr"/>
                </a:tc>
                <a:tc>
                  <a:txBody>
                    <a:bodyPr/>
                    <a:lstStyle/>
                    <a:p>
                      <a:r>
                        <a:rPr lang="en-US" sz="1400" dirty="0"/>
                        <a:t>D0.5</a:t>
                      </a:r>
                    </a:p>
                  </a:txBody>
                  <a:tcPr anchor="ctr"/>
                </a:tc>
                <a:tc>
                  <a:txBody>
                    <a:bodyPr/>
                    <a:lstStyle/>
                    <a:p>
                      <a:pPr algn="ctr"/>
                      <a:r>
                        <a:rPr lang="en-US" sz="1400" dirty="0"/>
                        <a:t>546 Total</a:t>
                      </a:r>
                    </a:p>
                  </a:txBody>
                  <a:tcPr anchor="ctr"/>
                </a:tc>
                <a:tc>
                  <a:txBody>
                    <a:bodyPr/>
                    <a:lstStyle/>
                    <a:p>
                      <a:pPr algn="ctr"/>
                      <a:r>
                        <a:rPr lang="en-US" sz="1400" dirty="0"/>
                        <a:t>~200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publish D0.5.1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18/1943r0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235</a:t>
                      </a:r>
                    </a:p>
                  </a:txBody>
                  <a:tcPr anchor="ctr"/>
                </a:tc>
                <a:tc>
                  <a:txBody>
                    <a:bodyPr/>
                    <a:lstStyle/>
                    <a:p>
                      <a:r>
                        <a:rPr lang="en-US" sz="1400" dirty="0"/>
                        <a:t>D1.0</a:t>
                      </a:r>
                    </a:p>
                  </a:txBody>
                  <a:tcPr anchor="ctr"/>
                </a:tc>
                <a:tc>
                  <a:txBody>
                    <a:bodyPr/>
                    <a:lstStyle/>
                    <a:p>
                      <a:pPr algn="ctr"/>
                      <a:r>
                        <a:rPr lang="en-US" sz="1400" dirty="0"/>
                        <a:t>1283 Total</a:t>
                      </a:r>
                    </a:p>
                  </a:txBody>
                  <a:tcPr anchor="ctr"/>
                </a:tc>
                <a:tc>
                  <a:txBody>
                    <a:bodyPr/>
                    <a:lstStyle/>
                    <a:p>
                      <a:pPr algn="ctr"/>
                      <a:r>
                        <a:rPr lang="en-US" sz="1400" dirty="0"/>
                        <a:t>~200</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latin typeface="+mn-lt"/>
                          <a:ea typeface="+mn-ea"/>
                          <a:cs typeface="+mn-cs"/>
                        </a:rPr>
                        <a:t>LB 235 failed 72% D1.0</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latin typeface="+mn-lt"/>
                          <a:ea typeface="+mn-ea"/>
                          <a:cs typeface="+mn-cs"/>
                        </a:rPr>
                        <a:t>Continue with CR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18/1749r0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81000" y="266700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257300" y="5675205"/>
            <a:ext cx="73533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a:t>
            </a:r>
            <a:r>
              <a:rPr lang="en-US" sz="1800" b="1" i="1" dirty="0">
                <a:solidFill>
                  <a:srgbClr val="FF0000"/>
                </a:solidFill>
                <a:latin typeface="Verdana" panose="020B0604030504040204" pitchFamily="34" charset="0"/>
              </a:rPr>
              <a:t>1749r0</a:t>
            </a:r>
            <a:r>
              <a:rPr lang="en-US" sz="1800" b="1" i="1" dirty="0">
                <a:solidFill>
                  <a:schemeClr val="accent2"/>
                </a:solidFill>
                <a:latin typeface="Verdana" panose="020B0604030504040204" pitchFamily="34" charset="0"/>
              </a:rPr>
              <a:t> ----- WG Closing Reports 2018.xppt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380999" y="5228740"/>
            <a:ext cx="196845"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8382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6C152-AD0D-45AD-99C1-9B46FB53CF3F}"/>
              </a:ext>
            </a:extLst>
          </p:cNvPr>
          <p:cNvSpPr>
            <a:spLocks noGrp="1"/>
          </p:cNvSpPr>
          <p:nvPr>
            <p:ph type="title"/>
          </p:nvPr>
        </p:nvSpPr>
        <p:spPr/>
        <p:txBody>
          <a:bodyPr/>
          <a:lstStyle/>
          <a:p>
            <a:r>
              <a:rPr lang="en-US" sz="3200" b="1" dirty="0"/>
              <a:t>New IEEE 802.11 Draft PARs and CSDs</a:t>
            </a:r>
          </a:p>
        </p:txBody>
      </p:sp>
      <p:sp>
        <p:nvSpPr>
          <p:cNvPr id="3" name="Date Placeholder 2">
            <a:extLst>
              <a:ext uri="{FF2B5EF4-FFF2-40B4-BE49-F238E27FC236}">
                <a16:creationId xmlns:a16="http://schemas.microsoft.com/office/drawing/2014/main" id="{4E47362A-68EF-45CE-8C9D-F26B67F33F8F}"/>
              </a:ext>
            </a:extLst>
          </p:cNvPr>
          <p:cNvSpPr>
            <a:spLocks noGrp="1"/>
          </p:cNvSpPr>
          <p:nvPr>
            <p:ph type="dt" sz="half" idx="10"/>
          </p:nvPr>
        </p:nvSpPr>
        <p:spPr/>
        <p:txBody>
          <a:bodyPr/>
          <a:lstStyle/>
          <a:p>
            <a:r>
              <a:rPr lang="en-US" altLang="en-US" dirty="0"/>
              <a:t>November 2018</a:t>
            </a:r>
          </a:p>
        </p:txBody>
      </p:sp>
      <p:sp>
        <p:nvSpPr>
          <p:cNvPr id="4" name="Footer Placeholder 3">
            <a:extLst>
              <a:ext uri="{FF2B5EF4-FFF2-40B4-BE49-F238E27FC236}">
                <a16:creationId xmlns:a16="http://schemas.microsoft.com/office/drawing/2014/main" id="{3B0F0787-4195-44C1-968C-C0F9EB94E371}"/>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5" name="Slide Number Placeholder 4">
            <a:extLst>
              <a:ext uri="{FF2B5EF4-FFF2-40B4-BE49-F238E27FC236}">
                <a16:creationId xmlns:a16="http://schemas.microsoft.com/office/drawing/2014/main" id="{8B2CB23B-FA28-468F-A40B-A4E8801A7F4B}"/>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5</a:t>
            </a:fld>
            <a:endParaRPr lang="en-US" altLang="en-US"/>
          </a:p>
        </p:txBody>
      </p:sp>
      <p:pic>
        <p:nvPicPr>
          <p:cNvPr id="7" name="Picture 6">
            <a:extLst>
              <a:ext uri="{FF2B5EF4-FFF2-40B4-BE49-F238E27FC236}">
                <a16:creationId xmlns:a16="http://schemas.microsoft.com/office/drawing/2014/main" id="{F9F12241-87C2-41D7-81BB-1B8757CBDC4C}"/>
              </a:ext>
            </a:extLst>
          </p:cNvPr>
          <p:cNvPicPr>
            <a:picLocks noChangeAspect="1"/>
          </p:cNvPicPr>
          <p:nvPr/>
        </p:nvPicPr>
        <p:blipFill>
          <a:blip r:embed="rId3"/>
          <a:stretch>
            <a:fillRect/>
          </a:stretch>
        </p:blipFill>
        <p:spPr>
          <a:xfrm>
            <a:off x="228600" y="2496707"/>
            <a:ext cx="8819713" cy="1864585"/>
          </a:xfrm>
          <a:prstGeom prst="rect">
            <a:avLst/>
          </a:prstGeom>
        </p:spPr>
      </p:pic>
    </p:spTree>
    <p:extLst>
      <p:ext uri="{BB962C8B-B14F-4D97-AF65-F5344CB8AC3E}">
        <p14:creationId xmlns:p14="http://schemas.microsoft.com/office/powerpoint/2010/main" val="88604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63379"/>
            <a:ext cx="1665287" cy="246221"/>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600" dirty="0"/>
              <a:t>November 2018</a:t>
            </a:r>
            <a:endParaRPr lang="en-GB" altLang="en-US" sz="16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6</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marL="857250" lvl="1" indent="-457200">
              <a:spcBef>
                <a:spcPct val="0"/>
              </a:spcBef>
              <a:defRPr/>
            </a:pPr>
            <a:r>
              <a:rPr lang="en-US" sz="3200" dirty="0"/>
              <a:t>“</a:t>
            </a:r>
            <a:r>
              <a:rPr lang="en-US" sz="2400" b="1" dirty="0"/>
              <a:t>IoT onboarding” </a:t>
            </a:r>
            <a:r>
              <a:rPr lang="en-US" sz="2400" dirty="0"/>
              <a:t>– Jerome Henry (Cisco) 18/1940/r1</a:t>
            </a:r>
          </a:p>
          <a:p>
            <a:pPr marL="1200150" lvl="2" indent="-457200">
              <a:spcBef>
                <a:spcPct val="0"/>
              </a:spcBef>
              <a:defRPr/>
            </a:pPr>
            <a:r>
              <a:rPr lang="en-US" sz="2000" i="1" dirty="0"/>
              <a:t>https://mentor.ieee.org/802.11/documents?is_dcn=1940</a:t>
            </a:r>
          </a:p>
          <a:p>
            <a:pPr marL="857250" lvl="1" indent="-457200">
              <a:spcBef>
                <a:spcPct val="0"/>
              </a:spcBef>
              <a:defRPr/>
            </a:pPr>
            <a:endParaRPr lang="en-US" sz="2400" dirty="0"/>
          </a:p>
          <a:p>
            <a:pPr marL="857250" lvl="1" indent="-457200">
              <a:spcBef>
                <a:spcPct val="0"/>
              </a:spcBef>
              <a:defRPr/>
            </a:pPr>
            <a:r>
              <a:rPr lang="en-US" sz="2400" b="1" dirty="0"/>
              <a:t>“IPv6 Neighbor Discovery registration and ND Proxy operations” </a:t>
            </a:r>
            <a:r>
              <a:rPr lang="en-US" sz="2400" dirty="0"/>
              <a:t>– Pascal </a:t>
            </a:r>
            <a:r>
              <a:rPr lang="en-US" sz="2400" dirty="0" err="1"/>
              <a:t>Thubert</a:t>
            </a:r>
            <a:r>
              <a:rPr lang="en-US" sz="2400" dirty="0"/>
              <a:t> (Cisco) 18/1920r2</a:t>
            </a:r>
          </a:p>
          <a:p>
            <a:pPr marL="1200150" lvl="2" indent="-457200">
              <a:spcBef>
                <a:spcPct val="0"/>
              </a:spcBef>
              <a:defRPr/>
            </a:pPr>
            <a:r>
              <a:rPr lang="en-US" sz="2000" i="1" dirty="0"/>
              <a:t>https://mentor.ieee.org/802.11/documents?is_dcn=1920r2 </a:t>
            </a:r>
          </a:p>
          <a:p>
            <a:pPr marL="1200150" lvl="2" indent="-457200">
              <a:spcBef>
                <a:spcPct val="0"/>
              </a:spcBef>
              <a:defRPr/>
            </a:pPr>
            <a:endParaRPr lang="en-US" sz="2000" dirty="0"/>
          </a:p>
          <a:p>
            <a:pPr marL="857250" lvl="1" indent="-457200">
              <a:spcBef>
                <a:spcPct val="0"/>
              </a:spcBef>
              <a:defRPr/>
            </a:pPr>
            <a:r>
              <a:rPr lang="en-US" sz="2400" b="1" dirty="0"/>
              <a:t>“Predictable and Available Wireless” </a:t>
            </a:r>
            <a:r>
              <a:rPr lang="en-US" sz="2400" dirty="0"/>
              <a:t>– Pascal </a:t>
            </a:r>
            <a:r>
              <a:rPr lang="en-US" sz="2400" dirty="0" err="1"/>
              <a:t>Thubert</a:t>
            </a:r>
            <a:r>
              <a:rPr lang="en-US" sz="2400" dirty="0"/>
              <a:t> (Cisco) 18/1918r0</a:t>
            </a:r>
          </a:p>
          <a:p>
            <a:pPr marL="1200150" lvl="2" indent="-457200">
              <a:spcBef>
                <a:spcPct val="0"/>
              </a:spcBef>
              <a:defRPr/>
            </a:pPr>
            <a:r>
              <a:rPr lang="en-US" sz="2000" i="1" dirty="0"/>
              <a:t>https://mentor.ieee.org/802.11/documents?is_dcn=1918r0</a:t>
            </a:r>
          </a:p>
          <a:p>
            <a:pPr marL="742950" lvl="2" indent="0">
              <a:spcBef>
                <a:spcPct val="0"/>
              </a:spcBef>
              <a:buNone/>
              <a:defRPr/>
            </a:pPr>
            <a:endParaRPr lang="en-US" sz="2000" dirty="0"/>
          </a:p>
          <a:p>
            <a:pPr marL="857250" lvl="1" indent="-457200">
              <a:spcBef>
                <a:spcPct val="0"/>
              </a:spcBef>
              <a:defRPr/>
            </a:pPr>
            <a:r>
              <a:rPr lang="en-US" sz="2400" dirty="0"/>
              <a:t>Closing Report: </a:t>
            </a:r>
            <a:r>
              <a:rPr lang="en-CA" sz="2400" dirty="0"/>
              <a:t>18/1749r0</a:t>
            </a:r>
            <a:endParaRPr lang="en-US" sz="240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
        <p:nvSpPr>
          <p:cNvPr id="7" name="Right Arrow 7">
            <a:extLst>
              <a:ext uri="{FF2B5EF4-FFF2-40B4-BE49-F238E27FC236}">
                <a16:creationId xmlns:a16="http://schemas.microsoft.com/office/drawing/2014/main" id="{01FC3535-12A0-44C4-9733-7ECD59485C83}"/>
              </a:ext>
            </a:extLst>
          </p:cNvPr>
          <p:cNvSpPr/>
          <p:nvPr/>
        </p:nvSpPr>
        <p:spPr bwMode="auto">
          <a:xfrm>
            <a:off x="304800"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9939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NGV</a:t>
            </a:r>
            <a:br>
              <a:rPr lang="en-US" sz="3200" b="1" dirty="0"/>
            </a:br>
            <a:r>
              <a:rPr lang="en-US" sz="2800" b="1" dirty="0"/>
              <a:t>(Next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Resolved 4 comments on PAR and CSD</a:t>
            </a:r>
          </a:p>
          <a:p>
            <a:pPr lvl="1"/>
            <a:r>
              <a:rPr lang="en-US" altLang="en-US" sz="2000" b="1" dirty="0"/>
              <a:t>IEEE 802.11</a:t>
            </a:r>
            <a:r>
              <a:rPr lang="en-US" altLang="en-US" sz="2000" b="1" dirty="0">
                <a:solidFill>
                  <a:srgbClr val="FF0000"/>
                </a:solidFill>
              </a:rPr>
              <a:t>bd</a:t>
            </a:r>
          </a:p>
          <a:p>
            <a:r>
              <a:rPr lang="en-US" altLang="en-US" sz="2400" dirty="0"/>
              <a:t>Submitted ExCom for approval and forward to </a:t>
            </a:r>
            <a:r>
              <a:rPr lang="en-US" altLang="en-US" sz="2400" dirty="0" err="1"/>
              <a:t>NesCom</a:t>
            </a:r>
            <a:endParaRPr lang="en-US" altLang="en-US" sz="2400" dirty="0"/>
          </a:p>
          <a:p>
            <a:r>
              <a:rPr lang="en-US" altLang="en-US" sz="2400" dirty="0"/>
              <a:t>Updated 2 liaison letters</a:t>
            </a:r>
          </a:p>
          <a:p>
            <a:pPr lvl="1"/>
            <a:r>
              <a:rPr lang="en-US" altLang="en-US" sz="2000" dirty="0">
                <a:ea typeface="MS PGothic" panose="020B0600070205080204" pitchFamily="34" charset="-128"/>
              </a:rPr>
              <a:t>Car 2 Car Communication Consortium</a:t>
            </a:r>
          </a:p>
          <a:p>
            <a:pPr lvl="1"/>
            <a:r>
              <a:rPr lang="en-US" altLang="en-US" sz="2000" dirty="0">
                <a:ea typeface="MS PGothic" panose="020B0600070205080204" pitchFamily="34" charset="-128"/>
              </a:rPr>
              <a:t>ETSI TC ITS</a:t>
            </a:r>
          </a:p>
          <a:p>
            <a:r>
              <a:rPr lang="en-US" altLang="en-US" sz="2400" dirty="0">
                <a:ea typeface="MS PGothic" panose="020B0600070205080204" pitchFamily="34" charset="-128"/>
              </a:rPr>
              <a:t>Reviewed 9 contributions on Use-case and channel models</a:t>
            </a:r>
          </a:p>
          <a:p>
            <a:r>
              <a:rPr lang="en-US" altLang="en-US" sz="2400" dirty="0">
                <a:ea typeface="MS PGothic" panose="020B0600070205080204" pitchFamily="34" charset="-128"/>
              </a:rPr>
              <a:t>Plans in January 2019</a:t>
            </a:r>
          </a:p>
          <a:p>
            <a:pPr lvl="1"/>
            <a:r>
              <a:rPr lang="en-US" altLang="en-US" sz="2000" dirty="0">
                <a:ea typeface="MS PGothic" panose="020B0600070205080204" pitchFamily="34" charset="-128"/>
              </a:rPr>
              <a:t>Plan to begin work as task group “</a:t>
            </a:r>
            <a:r>
              <a:rPr lang="en-US" altLang="en-US" sz="2000" dirty="0" err="1">
                <a:ea typeface="MS PGothic" panose="020B0600070205080204" pitchFamily="34" charset="-128"/>
              </a:rPr>
              <a:t>TGbd</a:t>
            </a:r>
            <a:r>
              <a:rPr lang="en-US" altLang="en-US" sz="2000" dirty="0">
                <a:ea typeface="MS PGothic" panose="020B0600070205080204" pitchFamily="34" charset="-128"/>
              </a:rPr>
              <a:t>”</a:t>
            </a:r>
          </a:p>
          <a:p>
            <a:r>
              <a:rPr lang="en-US" sz="2600" dirty="0">
                <a:cs typeface="Times New Roman" panose="02020603050405020304" pitchFamily="18" charset="0"/>
              </a:rPr>
              <a:t>Closing Report: </a:t>
            </a:r>
            <a:r>
              <a:rPr lang="en-US" sz="2400" dirty="0"/>
              <a:t>18/1749r0</a:t>
            </a:r>
          </a:p>
          <a:p>
            <a:endParaRPr lang="en-US" sz="2400" dirty="0"/>
          </a:p>
        </p:txBody>
      </p:sp>
      <p:sp>
        <p:nvSpPr>
          <p:cNvPr id="4" name="Date Placeholder 3"/>
          <p:cNvSpPr>
            <a:spLocks noGrp="1"/>
          </p:cNvSpPr>
          <p:nvPr>
            <p:ph type="dt" sz="half" idx="10"/>
          </p:nvPr>
        </p:nvSpPr>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81000"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FD-TIG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Full-Duplex Topic Interest Group</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990600" y="1773250"/>
            <a:ext cx="7581900" cy="3686631"/>
          </a:xfrm>
        </p:spPr>
        <p:txBody>
          <a:bodyPr/>
          <a:lstStyle/>
          <a:p>
            <a:r>
              <a:rPr lang="en-US" altLang="en-US" sz="2400" dirty="0"/>
              <a:t>FD-TIG completed and approved final report</a:t>
            </a:r>
          </a:p>
          <a:p>
            <a:pPr lvl="1"/>
            <a:r>
              <a:rPr lang="en-US" altLang="en-US" sz="2000" dirty="0"/>
              <a:t>Doc: </a:t>
            </a:r>
            <a:r>
              <a:rPr lang="en-US" altLang="en-US" sz="2000" dirty="0">
                <a:solidFill>
                  <a:srgbClr val="000000"/>
                </a:solidFill>
              </a:rPr>
              <a:t>11-18-0498-0</a:t>
            </a:r>
            <a:r>
              <a:rPr lang="en-US" altLang="en-US" sz="2000" dirty="0">
                <a:solidFill>
                  <a:srgbClr val="FF0000"/>
                </a:solidFill>
              </a:rPr>
              <a:t>8</a:t>
            </a:r>
            <a:r>
              <a:rPr lang="en-US" altLang="en-US" sz="2000" dirty="0">
                <a:solidFill>
                  <a:srgbClr val="000000"/>
                </a:solidFill>
              </a:rPr>
              <a:t>-00fd-fd-tig-report</a:t>
            </a:r>
          </a:p>
          <a:p>
            <a:r>
              <a:rPr lang="en-US" altLang="en-US" sz="2400" dirty="0">
                <a:solidFill>
                  <a:srgbClr val="000000"/>
                </a:solidFill>
              </a:rPr>
              <a:t>Reviewed final report technical details </a:t>
            </a:r>
          </a:p>
          <a:p>
            <a:r>
              <a:rPr lang="en-US" altLang="en-US" sz="2400" dirty="0">
                <a:solidFill>
                  <a:srgbClr val="000000"/>
                </a:solidFill>
              </a:rPr>
              <a:t>Focus on applications in which </a:t>
            </a:r>
            <a:br>
              <a:rPr lang="en-US" altLang="en-US" sz="2400" dirty="0">
                <a:solidFill>
                  <a:srgbClr val="000000"/>
                </a:solidFill>
              </a:rPr>
            </a:br>
            <a:r>
              <a:rPr lang="en-US" altLang="en-US" sz="2400" dirty="0">
                <a:solidFill>
                  <a:srgbClr val="000000"/>
                </a:solidFill>
              </a:rPr>
              <a:t>self-interference cancellation (SIC) are applicable</a:t>
            </a:r>
          </a:p>
          <a:p>
            <a:r>
              <a:rPr lang="en-US" altLang="en-US" sz="2400" dirty="0">
                <a:solidFill>
                  <a:srgbClr val="000000"/>
                </a:solidFill>
              </a:rPr>
              <a:t>802.11 EHT </a:t>
            </a:r>
          </a:p>
          <a:p>
            <a:pPr lvl="1"/>
            <a:r>
              <a:rPr lang="en-US" altLang="en-US" sz="2000" dirty="0">
                <a:solidFill>
                  <a:srgbClr val="000000"/>
                </a:solidFill>
              </a:rPr>
              <a:t>FD with frequency division duplexing </a:t>
            </a:r>
          </a:p>
          <a:p>
            <a:r>
              <a:rPr lang="en-US" altLang="en-US" sz="2400" dirty="0">
                <a:solidFill>
                  <a:srgbClr val="000000"/>
                </a:solidFill>
              </a:rPr>
              <a:t>Joint meeting with EHT to review benefits for inclusion in PAR and CSD</a:t>
            </a:r>
          </a:p>
          <a:p>
            <a:r>
              <a:rPr lang="en-US" sz="2400" dirty="0"/>
              <a:t>Closing Report: 18/1941r1</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57200" y="3581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F44A3B1F-5030-4C4B-918F-7E60F8D6E349}"/>
              </a:ext>
            </a:extLst>
          </p:cNvPr>
          <p:cNvSpPr txBox="1"/>
          <p:nvPr/>
        </p:nvSpPr>
        <p:spPr>
          <a:xfrm>
            <a:off x="7429238" y="1074003"/>
            <a:ext cx="1143262" cy="830997"/>
          </a:xfrm>
          <a:prstGeom prst="rect">
            <a:avLst/>
          </a:prstGeom>
          <a:noFill/>
        </p:spPr>
        <p:txBody>
          <a:bodyPr wrap="none" rtlCol="0">
            <a:spAutoFit/>
          </a:bodyPr>
          <a:lstStyle/>
          <a:p>
            <a:r>
              <a:rPr lang="en-US" sz="4800" b="1" dirty="0">
                <a:solidFill>
                  <a:srgbClr val="FF0000"/>
                </a:solidFill>
              </a:rPr>
              <a:t>OK</a:t>
            </a:r>
            <a:endParaRPr lang="en-US" sz="1800" b="1" dirty="0">
              <a:solidFill>
                <a:srgbClr val="FF0000"/>
              </a:solidFill>
            </a:endParaRPr>
          </a:p>
        </p:txBody>
      </p:sp>
    </p:spTree>
    <p:extLst>
      <p:ext uri="{BB962C8B-B14F-4D97-AF65-F5344CB8AC3E}">
        <p14:creationId xmlns:p14="http://schemas.microsoft.com/office/powerpoint/2010/main" val="298843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RTA - 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Real Time Applications - TIG</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1219200" y="4333288"/>
            <a:ext cx="7581900" cy="2716682"/>
          </a:xfrm>
        </p:spPr>
        <p:txBody>
          <a:bodyPr/>
          <a:lstStyle/>
          <a:p>
            <a:r>
              <a:rPr lang="en-US" altLang="en-US" sz="2400" dirty="0">
                <a:solidFill>
                  <a:srgbClr val="000000"/>
                </a:solidFill>
              </a:rPr>
              <a:t>9 contributions: use cases, latency, performance and applications e.g. IoT</a:t>
            </a:r>
          </a:p>
          <a:p>
            <a:r>
              <a:rPr lang="en-US" altLang="en-US" sz="2400" dirty="0">
                <a:solidFill>
                  <a:srgbClr val="000000"/>
                </a:solidFill>
              </a:rPr>
              <a:t>Started work on RTA report</a:t>
            </a:r>
          </a:p>
          <a:p>
            <a:r>
              <a:rPr lang="en-US" altLang="en-US" sz="2400" dirty="0">
                <a:solidFill>
                  <a:srgbClr val="000000"/>
                </a:solidFill>
              </a:rPr>
              <a:t>Complete final report March 2019</a:t>
            </a:r>
          </a:p>
          <a:p>
            <a:r>
              <a:rPr lang="en-US" sz="2400" dirty="0"/>
              <a:t>Closing Report: </a:t>
            </a:r>
            <a:r>
              <a:rPr lang="en-CA" sz="2400" dirty="0"/>
              <a:t>18/1749r0</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dirty="0"/>
              <a:t>November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914400" y="2511684"/>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9" name="Picture 8">
            <a:extLst>
              <a:ext uri="{FF2B5EF4-FFF2-40B4-BE49-F238E27FC236}">
                <a16:creationId xmlns:a16="http://schemas.microsoft.com/office/drawing/2014/main" id="{5842DF1F-6B9F-43A1-9335-79B1CC9C2C86}"/>
              </a:ext>
            </a:extLst>
          </p:cNvPr>
          <p:cNvPicPr>
            <a:picLocks noChangeAspect="1"/>
          </p:cNvPicPr>
          <p:nvPr/>
        </p:nvPicPr>
        <p:blipFill>
          <a:blip r:embed="rId3"/>
          <a:stretch>
            <a:fillRect/>
          </a:stretch>
        </p:blipFill>
        <p:spPr>
          <a:xfrm>
            <a:off x="1912873" y="1619294"/>
            <a:ext cx="5544619" cy="2618700"/>
          </a:xfrm>
          <a:prstGeom prst="rect">
            <a:avLst/>
          </a:prstGeom>
        </p:spPr>
      </p:pic>
    </p:spTree>
    <p:extLst>
      <p:ext uri="{BB962C8B-B14F-4D97-AF65-F5344CB8AC3E}">
        <p14:creationId xmlns:p14="http://schemas.microsoft.com/office/powerpoint/2010/main" val="100539082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3466</TotalTime>
  <Words>720</Words>
  <Application>Microsoft Office PowerPoint</Application>
  <PresentationFormat>On-screen Show (4:3)</PresentationFormat>
  <Paragraphs>198</Paragraphs>
  <Slides>12</Slides>
  <Notes>10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12</vt:i4>
      </vt:variant>
    </vt:vector>
  </HeadingPairs>
  <TitlesOfParts>
    <vt:vector size="22" baseType="lpstr">
      <vt:lpstr>MS PGothic</vt:lpstr>
      <vt:lpstr>Arial</vt:lpstr>
      <vt:lpstr>Calibri</vt:lpstr>
      <vt:lpstr>Calibri Light</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New IEEE 802.11 Draft PARs and CSDs</vt:lpstr>
      <vt:lpstr>802.11 WNG  (Wireless Next Generation)</vt:lpstr>
      <vt:lpstr>NGV (Next Generation V2X)</vt:lpstr>
      <vt:lpstr>FD-TIG (Full-Duplex Topic Interest Group)</vt:lpstr>
      <vt:lpstr>RTA - TIG (Real Time Applications - TIG)</vt:lpstr>
      <vt:lpstr>802.11bb Light Communications</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484</cp:revision>
  <cp:lastPrinted>1998-02-10T13:28:06Z</cp:lastPrinted>
  <dcterms:created xsi:type="dcterms:W3CDTF">2016-01-21T14:33:00Z</dcterms:created>
  <dcterms:modified xsi:type="dcterms:W3CDTF">2018-11-15T11:25:14Z</dcterms:modified>
</cp:coreProperties>
</file>