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3"/>
  </p:notesMasterIdLst>
  <p:handoutMasterIdLst>
    <p:handoutMasterId r:id="rId14"/>
  </p:handoutMasterIdLst>
  <p:sldIdLst>
    <p:sldId id="293" r:id="rId2"/>
    <p:sldId id="291" r:id="rId3"/>
    <p:sldId id="294" r:id="rId4"/>
    <p:sldId id="266" r:id="rId5"/>
    <p:sldId id="283" r:id="rId6"/>
    <p:sldId id="290" r:id="rId7"/>
    <p:sldId id="295" r:id="rId8"/>
    <p:sldId id="296" r:id="rId9"/>
    <p:sldId id="298" r:id="rId10"/>
    <p:sldId id="299" r:id="rId11"/>
    <p:sldId id="297"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43"/>
  </p:normalViewPr>
  <p:slideViewPr>
    <p:cSldViewPr>
      <p:cViewPr>
        <p:scale>
          <a:sx n="90" d="100"/>
          <a:sy n="90" d="100"/>
        </p:scale>
        <p:origin x="-1320"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CBA9A43-F75F-447A-8B31-62323A831A83}"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54B88C7-B19C-4B0E-BE72-ED637AA66BF1}"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7258321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4</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94732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5</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947329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6</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947329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7</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8387043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8</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8387043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9</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947329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10</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947329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July 2018</a:t>
            </a:r>
          </a:p>
        </p:txBody>
      </p:sp>
      <p:sp>
        <p:nvSpPr>
          <p:cNvPr id="5" name="Footer Placeholder 4"/>
          <p:cNvSpPr>
            <a:spLocks noGrp="1"/>
          </p:cNvSpPr>
          <p:nvPr>
            <p:ph type="ftr" sz="quarter" idx="11"/>
          </p:nvPr>
        </p:nvSpPr>
        <p:spPr>
          <a:xfrm>
            <a:off x="5486400" y="6475413"/>
            <a:ext cx="3124200" cy="182562"/>
          </a:xfrm>
          <a:prstGeom prst="rect">
            <a:avLst/>
          </a:prstGeom>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4EF2733A-7873-4D87-9B81-5F5F3E4A4D35}" type="slidenum">
              <a:rPr lang="en-US" altLang="en-US"/>
              <a:pPr/>
              <a:t>‹#›</a:t>
            </a:fld>
            <a:endParaRPr lang="en-US" altLang="en-US"/>
          </a:p>
        </p:txBody>
      </p:sp>
    </p:spTree>
    <p:extLst>
      <p:ext uri="{BB962C8B-B14F-4D97-AF65-F5344CB8AC3E}">
        <p14:creationId xmlns:p14="http://schemas.microsoft.com/office/powerpoint/2010/main" val="167032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July 2018</a:t>
            </a:r>
          </a:p>
        </p:txBody>
      </p:sp>
      <p:sp>
        <p:nvSpPr>
          <p:cNvPr id="5" name="Footer Placeholder 4"/>
          <p:cNvSpPr>
            <a:spLocks noGrp="1"/>
          </p:cNvSpPr>
          <p:nvPr>
            <p:ph type="ftr" sz="quarter" idx="11"/>
          </p:nvPr>
        </p:nvSpPr>
        <p:spPr>
          <a:xfrm>
            <a:off x="5486400" y="6475413"/>
            <a:ext cx="3124200" cy="182562"/>
          </a:xfrm>
          <a:prstGeom prst="rect">
            <a:avLst/>
          </a:prstGeom>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FF325E13-D3B1-41EE-AB0C-BDEADE89260B}" type="slidenum">
              <a:rPr lang="en-US" altLang="en-US"/>
              <a:pPr/>
              <a:t>‹#›</a:t>
            </a:fld>
            <a:endParaRPr lang="en-US" altLang="en-US"/>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July 2018</a:t>
            </a:r>
          </a:p>
        </p:txBody>
      </p:sp>
      <p:sp>
        <p:nvSpPr>
          <p:cNvPr id="5" name="Footer Placeholder 4"/>
          <p:cNvSpPr>
            <a:spLocks noGrp="1"/>
          </p:cNvSpPr>
          <p:nvPr>
            <p:ph type="ftr" sz="quarter" idx="11"/>
          </p:nvPr>
        </p:nvSpPr>
        <p:spPr>
          <a:xfrm>
            <a:off x="5486400" y="6475413"/>
            <a:ext cx="3124200" cy="182562"/>
          </a:xfrm>
          <a:prstGeom prst="rect">
            <a:avLst/>
          </a:prstGeom>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7248A51-4F7C-4153-9699-F6BF9FC30F5C}" type="slidenum">
              <a:rPr lang="en-US" altLang="en-US"/>
              <a:pPr/>
              <a:t>‹#›</a:t>
            </a:fld>
            <a:endParaRPr lang="en-US" altLang="en-US"/>
          </a:p>
        </p:txBody>
      </p:sp>
    </p:spTree>
    <p:extLst>
      <p:ext uri="{BB962C8B-B14F-4D97-AF65-F5344CB8AC3E}">
        <p14:creationId xmlns:p14="http://schemas.microsoft.com/office/powerpoint/2010/main" val="276193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July 2018</a:t>
            </a:r>
          </a:p>
        </p:txBody>
      </p:sp>
      <p:sp>
        <p:nvSpPr>
          <p:cNvPr id="5" name="Footer Placeholder 4"/>
          <p:cNvSpPr>
            <a:spLocks noGrp="1"/>
          </p:cNvSpPr>
          <p:nvPr>
            <p:ph type="ftr" sz="quarter" idx="11"/>
          </p:nvPr>
        </p:nvSpPr>
        <p:spPr>
          <a:xfrm>
            <a:off x="5486400" y="6475413"/>
            <a:ext cx="3124200" cy="182562"/>
          </a:xfrm>
          <a:prstGeom prst="rect">
            <a:avLst/>
          </a:prstGeom>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FFA85FD-E192-4C2D-9860-28C59D48001D}" type="slidenum">
              <a:rPr lang="en-US" altLang="en-US"/>
              <a:pPr/>
              <a:t>‹#›</a:t>
            </a:fld>
            <a:endParaRPr lang="en-US" altLang="en-US"/>
          </a:p>
        </p:txBody>
      </p:sp>
    </p:spTree>
    <p:extLst>
      <p:ext uri="{BB962C8B-B14F-4D97-AF65-F5344CB8AC3E}">
        <p14:creationId xmlns:p14="http://schemas.microsoft.com/office/powerpoint/2010/main" val="2946041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July 2018</a:t>
            </a:r>
          </a:p>
        </p:txBody>
      </p:sp>
      <p:sp>
        <p:nvSpPr>
          <p:cNvPr id="5" name="Footer Placeholder 4"/>
          <p:cNvSpPr>
            <a:spLocks noGrp="1"/>
          </p:cNvSpPr>
          <p:nvPr>
            <p:ph type="ftr" sz="quarter" idx="11"/>
          </p:nvPr>
        </p:nvSpPr>
        <p:spPr>
          <a:xfrm>
            <a:off x="5486400" y="6475413"/>
            <a:ext cx="3124200" cy="182562"/>
          </a:xfrm>
          <a:prstGeom prst="rect">
            <a:avLst/>
          </a:prstGeom>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8076CA46-368E-45B2-88E4-FE21628E599F}" type="slidenum">
              <a:rPr lang="en-US" altLang="en-US"/>
              <a:pPr/>
              <a:t>‹#›</a:t>
            </a:fld>
            <a:endParaRPr lang="en-US" altLang="en-US"/>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July 2018</a:t>
            </a:r>
          </a:p>
        </p:txBody>
      </p:sp>
      <p:sp>
        <p:nvSpPr>
          <p:cNvPr id="6" name="Footer Placeholder 5"/>
          <p:cNvSpPr>
            <a:spLocks noGrp="1"/>
          </p:cNvSpPr>
          <p:nvPr>
            <p:ph type="ftr" sz="quarter" idx="11"/>
          </p:nvPr>
        </p:nvSpPr>
        <p:spPr>
          <a:xfrm>
            <a:off x="5486400" y="6475413"/>
            <a:ext cx="3124200" cy="182562"/>
          </a:xfrm>
          <a:prstGeom prst="rect">
            <a:avLst/>
          </a:prstGeom>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FE76D7C-B58F-4F71-803D-2003B07B78A2}" type="slidenum">
              <a:rPr lang="en-US" altLang="en-US"/>
              <a:pPr/>
              <a:t>‹#›</a:t>
            </a:fld>
            <a:endParaRPr lang="en-US" altLang="en-US"/>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July 2018</a:t>
            </a:r>
          </a:p>
        </p:txBody>
      </p:sp>
      <p:sp>
        <p:nvSpPr>
          <p:cNvPr id="8" name="Footer Placeholder 7"/>
          <p:cNvSpPr>
            <a:spLocks noGrp="1"/>
          </p:cNvSpPr>
          <p:nvPr>
            <p:ph type="ftr" sz="quarter" idx="11"/>
          </p:nvPr>
        </p:nvSpPr>
        <p:spPr>
          <a:xfrm>
            <a:off x="5486400" y="6475413"/>
            <a:ext cx="3124200" cy="182562"/>
          </a:xfrm>
          <a:prstGeom prst="rect">
            <a:avLst/>
          </a:prstGeom>
        </p:spPr>
        <p:txBody>
          <a:bodyPr/>
          <a:lstStyle>
            <a:lvl1pPr>
              <a:defRPr/>
            </a:lvl1pPr>
          </a:lstStyle>
          <a:p>
            <a:r>
              <a:rPr lang="en-US" altLang="en-US"/>
              <a:t>&lt;author&gt;, &lt;company&gt;</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3681BF77-6EB1-47C7-B002-47253239B1AA}" type="slidenum">
              <a:rPr lang="en-US" altLang="en-US"/>
              <a:pPr/>
              <a:t>‹#›</a:t>
            </a:fld>
            <a:endParaRPr lang="en-US" altLang="en-US"/>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July 2018</a:t>
            </a:r>
          </a:p>
        </p:txBody>
      </p:sp>
      <p:sp>
        <p:nvSpPr>
          <p:cNvPr id="4" name="Footer Placeholder 3"/>
          <p:cNvSpPr>
            <a:spLocks noGrp="1"/>
          </p:cNvSpPr>
          <p:nvPr>
            <p:ph type="ftr" sz="quarter" idx="11"/>
          </p:nvPr>
        </p:nvSpPr>
        <p:spPr>
          <a:xfrm>
            <a:off x="5486400" y="6475413"/>
            <a:ext cx="3124200" cy="182562"/>
          </a:xfrm>
          <a:prstGeom prst="rect">
            <a:avLst/>
          </a:prstGeom>
        </p:spPr>
        <p:txBody>
          <a:bodyPr/>
          <a:lstStyle>
            <a:lvl1pPr>
              <a:defRPr/>
            </a:lvl1pPr>
          </a:lstStyle>
          <a:p>
            <a:r>
              <a:rPr lang="en-US" altLang="en-US"/>
              <a:t>&lt;author&gt;, &lt;company&gt;</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CA3A8BFF-9C7C-44C4-9364-A9BB01D83082}" type="slidenum">
              <a:rPr lang="en-US" altLang="en-US"/>
              <a:pPr/>
              <a:t>‹#›</a:t>
            </a:fld>
            <a:endParaRPr lang="en-US" altLang="en-US"/>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a:lvl1pPr>
          </a:lstStyle>
          <a:p>
            <a:r>
              <a:rPr lang="en-US" altLang="en-US"/>
              <a:t>Slide </a:t>
            </a:r>
            <a:fld id="{77849D27-6DDF-4CEA-A842-3715DABEA1B1}" type="slidenum">
              <a:rPr lang="en-US" altLang="en-US"/>
              <a:pPr/>
              <a:t>‹#›</a:t>
            </a:fld>
            <a:endParaRPr lang="en-US" altLang="en-US"/>
          </a:p>
        </p:txBody>
      </p:sp>
    </p:spTree>
    <p:extLst>
      <p:ext uri="{BB962C8B-B14F-4D97-AF65-F5344CB8AC3E}">
        <p14:creationId xmlns:p14="http://schemas.microsoft.com/office/powerpoint/2010/main" val="1348621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July 2018</a:t>
            </a:r>
          </a:p>
        </p:txBody>
      </p:sp>
      <p:sp>
        <p:nvSpPr>
          <p:cNvPr id="6" name="Footer Placeholder 5"/>
          <p:cNvSpPr>
            <a:spLocks noGrp="1"/>
          </p:cNvSpPr>
          <p:nvPr>
            <p:ph type="ftr" sz="quarter" idx="11"/>
          </p:nvPr>
        </p:nvSpPr>
        <p:spPr>
          <a:xfrm>
            <a:off x="5486400" y="6475413"/>
            <a:ext cx="3124200" cy="182562"/>
          </a:xfrm>
          <a:prstGeom prst="rect">
            <a:avLst/>
          </a:prstGeom>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E334093B-6B9D-4C48-B075-5513B2B936EC}" type="slidenum">
              <a:rPr lang="en-US" altLang="en-US"/>
              <a:pPr/>
              <a:t>‹#›</a:t>
            </a:fld>
            <a:endParaRPr lang="en-US" altLang="en-US"/>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July 2018</a:t>
            </a:r>
          </a:p>
        </p:txBody>
      </p:sp>
      <p:sp>
        <p:nvSpPr>
          <p:cNvPr id="6" name="Footer Placeholder 5"/>
          <p:cNvSpPr>
            <a:spLocks noGrp="1"/>
          </p:cNvSpPr>
          <p:nvPr>
            <p:ph type="ftr" sz="quarter" idx="11"/>
          </p:nvPr>
        </p:nvSpPr>
        <p:spPr>
          <a:xfrm>
            <a:off x="5486400" y="6475413"/>
            <a:ext cx="3124200" cy="182562"/>
          </a:xfrm>
          <a:prstGeom prst="rect">
            <a:avLst/>
          </a:prstGeom>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8FF09C1-D547-44F6-8A3A-D3BD0F4915B0}" type="slidenum">
              <a:rPr lang="en-US" altLang="en-US"/>
              <a:pPr/>
              <a:t>‹#›</a:t>
            </a:fld>
            <a:endParaRPr lang="en-US" altLang="en-US"/>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3A0C1D6-706E-4838-95A6-0943C43B1ADD}" type="slidenum">
              <a:rPr lang="en-US" altLang="en-US"/>
              <a:pPr/>
              <a:t>‹#›</a:t>
            </a:fld>
            <a:endParaRPr lang="en-US" altLang="en-US"/>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altLang="en-US" sz="1400" b="1" dirty="0" smtClean="0"/>
              <a:t>&lt;</a:t>
            </a:r>
            <a:r>
              <a:rPr lang="en-US" sz="1400" b="1" dirty="0" smtClean="0"/>
              <a:t>15-18-0590-00-004z</a:t>
            </a:r>
            <a:r>
              <a:rPr lang="en-US" altLang="en-US" sz="1400" b="1" dirty="0" smtClean="0"/>
              <a:t>&gt;</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Rectangle 7"/>
          <p:cNvSpPr>
            <a:spLocks noChangeArrowheads="1"/>
          </p:cNvSpPr>
          <p:nvPr/>
        </p:nvSpPr>
        <p:spPr bwMode="auto">
          <a:xfrm>
            <a:off x="685800" y="394156"/>
            <a:ext cx="28060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1828800" marR="0" lvl="4" indent="-1560513" algn="l" defTabSz="914400" rtl="0" eaLnBrk="0" fontAlgn="base" latinLnBrk="0" hangingPunct="0">
              <a:lnSpc>
                <a:spcPct val="100000"/>
              </a:lnSpc>
              <a:spcBef>
                <a:spcPct val="0"/>
              </a:spcBef>
              <a:spcAft>
                <a:spcPct val="0"/>
              </a:spcAft>
              <a:buClrTx/>
              <a:buSzTx/>
              <a:buFontTx/>
              <a:buNone/>
              <a:tabLst/>
              <a:defRPr/>
            </a:pPr>
            <a:r>
              <a:rPr lang="en-US" altLang="en-US" sz="1400" dirty="0" smtClean="0"/>
              <a:t>November 2018</a:t>
            </a:r>
          </a:p>
        </p:txBody>
      </p:sp>
      <p:sp>
        <p:nvSpPr>
          <p:cNvPr id="12" name="Rectangle 7"/>
          <p:cNvSpPr>
            <a:spLocks noChangeArrowheads="1"/>
          </p:cNvSpPr>
          <p:nvPr/>
        </p:nvSpPr>
        <p:spPr bwMode="auto">
          <a:xfrm>
            <a:off x="5292080" y="6458972"/>
            <a:ext cx="367240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1828800" marR="0" lvl="4" indent="-1560513" algn="l" defTabSz="914400" rtl="0" eaLnBrk="0" fontAlgn="base" latinLnBrk="0" hangingPunct="0">
              <a:lnSpc>
                <a:spcPct val="100000"/>
              </a:lnSpc>
              <a:spcBef>
                <a:spcPct val="0"/>
              </a:spcBef>
              <a:spcAft>
                <a:spcPct val="0"/>
              </a:spcAft>
              <a:buClrTx/>
              <a:buSzTx/>
              <a:buFontTx/>
              <a:buNone/>
              <a:tabLst/>
              <a:defRPr/>
            </a:pPr>
            <a:r>
              <a:rPr lang="en-US" altLang="en-US" sz="1400" baseline="0" dirty="0" smtClean="0"/>
              <a:t>Decawave, NXP, Apple, Continental, BMW</a:t>
            </a:r>
            <a:endParaRPr lang="en-US" altLang="en-US" sz="1400" dirty="0" smtClean="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p:txBody>
          <a:bodyPr/>
          <a:lstStyle/>
          <a:p>
            <a:r>
              <a:rPr lang="en-US" altLang="en-US" dirty="0"/>
              <a:t>Slide </a:t>
            </a:r>
            <a:fld id="{84A77D4C-72E3-4B0C-9D3D-3EEE1B4D1581}" type="slidenum">
              <a:rPr lang="en-US" altLang="en-US"/>
              <a:pPr/>
              <a:t>1</a:t>
            </a:fld>
            <a:endParaRPr lang="en-US" altLang="en-US" dirty="0"/>
          </a:p>
        </p:txBody>
      </p:sp>
      <p:sp>
        <p:nvSpPr>
          <p:cNvPr id="27651" name="Rectangle 3"/>
          <p:cNvSpPr>
            <a:spLocks noChangeArrowheads="1"/>
          </p:cNvSpPr>
          <p:nvPr/>
        </p:nvSpPr>
        <p:spPr bwMode="auto">
          <a:xfrm>
            <a:off x="152400" y="758309"/>
            <a:ext cx="8991600" cy="550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a:t>
            </a:r>
            <a:r>
              <a:rPr lang="en-US" altLang="en-US" sz="1600" dirty="0" smtClean="0">
                <a:solidFill>
                  <a:srgbClr val="FF0000"/>
                </a:solidFill>
              </a:rPr>
              <a:t>HRP UWB PHY enhanced mode converged consensus</a:t>
            </a:r>
            <a:r>
              <a:rPr lang="en-US" altLang="en-US" sz="1600" dirty="0" smtClean="0">
                <a:solidFill>
                  <a:schemeClr val="tx2"/>
                </a:solidFill>
              </a:rPr>
              <a:t>]</a:t>
            </a:r>
            <a:r>
              <a:rPr lang="en-US" altLang="en-US" sz="1600" dirty="0">
                <a:solidFill>
                  <a:schemeClr val="tx2"/>
                </a:solidFill>
              </a:rPr>
              <a:t>	</a:t>
            </a:r>
          </a:p>
          <a:p>
            <a:pPr>
              <a:defRPr/>
            </a:pPr>
            <a:r>
              <a:rPr lang="en-US" sz="1600" b="1" dirty="0">
                <a:solidFill>
                  <a:schemeClr val="tx2"/>
                </a:solidFill>
                <a:ea typeface="ＭＳ Ｐゴシック" pitchFamily="-65" charset="-128"/>
              </a:rPr>
              <a:t>Date Submitted: </a:t>
            </a:r>
            <a:r>
              <a:rPr lang="en-US" sz="1600" dirty="0">
                <a:solidFill>
                  <a:schemeClr val="tx2"/>
                </a:solidFill>
                <a:ea typeface="ＭＳ Ｐゴシック" pitchFamily="-65" charset="-128"/>
              </a:rPr>
              <a:t>[</a:t>
            </a:r>
            <a:r>
              <a:rPr lang="en-US" sz="1600" dirty="0" smtClean="0">
                <a:solidFill>
                  <a:srgbClr val="FF0000"/>
                </a:solidFill>
                <a:ea typeface="ＭＳ Ｐゴシック" pitchFamily="-65" charset="-128"/>
              </a:rPr>
              <a:t>14</a:t>
            </a:r>
            <a:r>
              <a:rPr lang="en-US" sz="1600" baseline="30000" dirty="0" smtClean="0">
                <a:solidFill>
                  <a:srgbClr val="FF0000"/>
                </a:solidFill>
                <a:ea typeface="ＭＳ Ｐゴシック" pitchFamily="-65" charset="-128"/>
              </a:rPr>
              <a:t>th</a:t>
            </a:r>
            <a:r>
              <a:rPr lang="en-US" sz="1600" dirty="0" smtClean="0">
                <a:solidFill>
                  <a:srgbClr val="FF0000"/>
                </a:solidFill>
                <a:ea typeface="ＭＳ Ｐゴシック" pitchFamily="-65" charset="-128"/>
              </a:rPr>
              <a:t> </a:t>
            </a:r>
            <a:r>
              <a:rPr lang="en-US" sz="1600" dirty="0" smtClean="0">
                <a:solidFill>
                  <a:srgbClr val="FF0000"/>
                </a:solidFill>
                <a:ea typeface="ＭＳ Ｐゴシック" pitchFamily="-65" charset="-128"/>
              </a:rPr>
              <a:t>November 2018</a:t>
            </a:r>
            <a:r>
              <a:rPr lang="en-US" sz="1600" dirty="0">
                <a:solidFill>
                  <a:schemeClr val="tx2"/>
                </a:solidFill>
                <a:ea typeface="ＭＳ Ｐゴシック" pitchFamily="-65" charset="-128"/>
              </a:rPr>
              <a:t>]	</a:t>
            </a:r>
          </a:p>
          <a:p>
            <a:r>
              <a:rPr lang="en-US" sz="1600" b="1" dirty="0">
                <a:solidFill>
                  <a:schemeClr val="tx2"/>
                </a:solidFill>
                <a:ea typeface="ＭＳ Ｐゴシック" pitchFamily="-65" charset="-128"/>
              </a:rPr>
              <a:t>Source:</a:t>
            </a:r>
            <a:r>
              <a:rPr lang="en-US" sz="1600" dirty="0">
                <a:solidFill>
                  <a:schemeClr val="tx2"/>
                </a:solidFill>
                <a:ea typeface="ＭＳ Ｐゴシック" pitchFamily="-65" charset="-128"/>
              </a:rPr>
              <a:t> </a:t>
            </a:r>
            <a:r>
              <a:rPr lang="en-US" sz="1600" dirty="0" smtClean="0">
                <a:solidFill>
                  <a:schemeClr val="tx2"/>
                </a:solidFill>
                <a:ea typeface="ＭＳ Ｐゴシック" pitchFamily="-65" charset="-128"/>
              </a:rPr>
              <a:t>[</a:t>
            </a:r>
            <a:r>
              <a:rPr lang="en-US" sz="1600" dirty="0" smtClean="0">
                <a:solidFill>
                  <a:srgbClr val="FF0000"/>
                </a:solidFill>
                <a:ea typeface="ＭＳ Ｐゴシック" pitchFamily="-65" charset="-128"/>
              </a:rPr>
              <a:t>Billy Verso (Decawave), </a:t>
            </a:r>
            <a:r>
              <a:rPr lang="en-US" altLang="en-US" sz="1600" dirty="0">
                <a:solidFill>
                  <a:srgbClr val="FF0000"/>
                </a:solidFill>
              </a:rPr>
              <a:t>Frank Leong (NXP Semiconductors), Jochen Hammerschmidt (Apple</a:t>
            </a:r>
            <a:r>
              <a:rPr lang="en-US" altLang="en-US" sz="1600" dirty="0" smtClean="0">
                <a:solidFill>
                  <a:srgbClr val="FF0000"/>
                </a:solidFill>
              </a:rPr>
              <a:t>), </a:t>
            </a:r>
            <a:r>
              <a:rPr lang="en-US" altLang="en-US" sz="1600" dirty="0" err="1" smtClean="0">
                <a:solidFill>
                  <a:srgbClr val="FF0000"/>
                </a:solidFill>
              </a:rPr>
              <a:t>Jaroslaw</a:t>
            </a:r>
            <a:r>
              <a:rPr lang="en-US" altLang="en-US" sz="1600" dirty="0" smtClean="0">
                <a:solidFill>
                  <a:srgbClr val="FF0000"/>
                </a:solidFill>
              </a:rPr>
              <a:t> Niewczas (Decawave Ltd.),  Brima </a:t>
            </a:r>
            <a:r>
              <a:rPr lang="en-US" altLang="en-US" sz="1600" dirty="0">
                <a:solidFill>
                  <a:srgbClr val="FF0000"/>
                </a:solidFill>
              </a:rPr>
              <a:t>Ibrahim (NXP Semiconductors</a:t>
            </a:r>
            <a:r>
              <a:rPr lang="en-US" altLang="en-US" sz="1600" dirty="0" smtClean="0">
                <a:solidFill>
                  <a:srgbClr val="FF0000"/>
                </a:solidFill>
              </a:rPr>
              <a:t>),</a:t>
            </a:r>
            <a:r>
              <a:rPr lang="en-US" altLang="en-US" sz="1600" dirty="0">
                <a:solidFill>
                  <a:srgbClr val="FF0000"/>
                </a:solidFill>
              </a:rPr>
              <a:t> </a:t>
            </a:r>
            <a:r>
              <a:rPr lang="en-US" altLang="en-US" sz="1600" dirty="0" err="1">
                <a:solidFill>
                  <a:srgbClr val="FF0000"/>
                </a:solidFill>
              </a:rPr>
              <a:t>Tushar</a:t>
            </a:r>
            <a:r>
              <a:rPr lang="en-US" altLang="en-US" sz="1600" dirty="0">
                <a:solidFill>
                  <a:srgbClr val="FF0000"/>
                </a:solidFill>
              </a:rPr>
              <a:t> Shah (Apple</a:t>
            </a:r>
            <a:r>
              <a:rPr lang="en-US" altLang="en-US" sz="1600" dirty="0">
                <a:solidFill>
                  <a:srgbClr val="FF0000"/>
                </a:solidFill>
              </a:rPr>
              <a:t>) Alejandro Marquez </a:t>
            </a:r>
            <a:r>
              <a:rPr lang="en-US" altLang="en-US" sz="1600" dirty="0" smtClean="0">
                <a:solidFill>
                  <a:srgbClr val="FF0000"/>
                </a:solidFill>
              </a:rPr>
              <a:t>(Apple), </a:t>
            </a:r>
            <a:r>
              <a:rPr lang="en-US" altLang="en-US" sz="1600" dirty="0" smtClean="0">
                <a:solidFill>
                  <a:srgbClr val="FF0000"/>
                </a:solidFill>
              </a:rPr>
              <a:t>Thomas </a:t>
            </a:r>
            <a:r>
              <a:rPr lang="en-US" altLang="en-US" sz="1600" dirty="0">
                <a:solidFill>
                  <a:srgbClr val="FF0000"/>
                </a:solidFill>
              </a:rPr>
              <a:t>Reisinger (Continental), Daniel </a:t>
            </a:r>
            <a:r>
              <a:rPr lang="en-US" altLang="en-US" sz="1600" dirty="0" err="1">
                <a:solidFill>
                  <a:srgbClr val="FF0000"/>
                </a:solidFill>
              </a:rPr>
              <a:t>Knobloch</a:t>
            </a:r>
            <a:r>
              <a:rPr lang="en-US" altLang="en-US" sz="1600" dirty="0">
                <a:solidFill>
                  <a:srgbClr val="FF0000"/>
                </a:solidFill>
              </a:rPr>
              <a:t> (</a:t>
            </a:r>
            <a:r>
              <a:rPr lang="en-US" altLang="en-US" sz="1600" dirty="0" smtClean="0">
                <a:solidFill>
                  <a:srgbClr val="FF0000"/>
                </a:solidFill>
              </a:rPr>
              <a:t>BMW)</a:t>
            </a:r>
            <a:r>
              <a:rPr lang="en-US" sz="1600" dirty="0" smtClean="0">
                <a:solidFill>
                  <a:schemeClr val="tx2"/>
                </a:solidFill>
                <a:ea typeface="ＭＳ Ｐゴシック" pitchFamily="-65" charset="-128"/>
              </a:rPr>
              <a:t>]</a:t>
            </a:r>
            <a:endParaRPr lang="en-US" sz="1600" dirty="0">
              <a:solidFill>
                <a:schemeClr val="tx2"/>
              </a:solidFill>
              <a:ea typeface="ＭＳ Ｐゴシック" pitchFamily="-65" charset="-128"/>
            </a:endParaRPr>
          </a:p>
          <a:p>
            <a:pPr>
              <a:defRPr/>
            </a:pPr>
            <a:r>
              <a:rPr lang="en-US" sz="1600" dirty="0">
                <a:solidFill>
                  <a:schemeClr val="tx2"/>
                </a:solidFill>
                <a:ea typeface="ＭＳ Ｐゴシック" pitchFamily="-65" charset="-128"/>
              </a:rPr>
              <a:t>Address [</a:t>
            </a:r>
            <a:r>
              <a:rPr lang="en-US" sz="1600" dirty="0">
                <a:solidFill>
                  <a:srgbClr val="FF0000"/>
                </a:solidFill>
                <a:ea typeface="ＭＳ Ｐゴシック" pitchFamily="-65" charset="-128"/>
              </a:rPr>
              <a:t>Peter Street, Dublin 8, Ireland</a:t>
            </a:r>
            <a:r>
              <a:rPr lang="en-US" sz="1600" dirty="0">
                <a:solidFill>
                  <a:schemeClr val="tx2"/>
                </a:solidFill>
                <a:ea typeface="ＭＳ Ｐゴシック" pitchFamily="-65" charset="-128"/>
              </a:rPr>
              <a:t>]</a:t>
            </a:r>
          </a:p>
          <a:p>
            <a:pPr>
              <a:defRPr/>
            </a:pPr>
            <a:r>
              <a:rPr lang="en-US" sz="1600" dirty="0">
                <a:solidFill>
                  <a:schemeClr val="tx2"/>
                </a:solidFill>
                <a:ea typeface="ＭＳ Ｐゴシック" pitchFamily="-65" charset="-128"/>
              </a:rPr>
              <a:t>Voice:[</a:t>
            </a:r>
            <a:r>
              <a:rPr lang="en-US" sz="1600" dirty="0">
                <a:solidFill>
                  <a:srgbClr val="FF0000"/>
                </a:solidFill>
                <a:ea typeface="ＭＳ Ｐゴシック" pitchFamily="-65" charset="-128"/>
              </a:rPr>
              <a:t>+353.87.233.7323</a:t>
            </a:r>
            <a:r>
              <a:rPr lang="en-US" sz="1600" dirty="0">
                <a:solidFill>
                  <a:schemeClr val="tx2"/>
                </a:solidFill>
                <a:ea typeface="ＭＳ Ｐゴシック" pitchFamily="-65" charset="-128"/>
              </a:rPr>
              <a:t>], E-Mail:[</a:t>
            </a:r>
            <a:r>
              <a:rPr lang="en-US" sz="1600" dirty="0" err="1">
                <a:solidFill>
                  <a:srgbClr val="FF0000"/>
                </a:solidFill>
                <a:ea typeface="ＭＳ Ｐゴシック" pitchFamily="-65" charset="-128"/>
              </a:rPr>
              <a:t>billy.verso</a:t>
            </a:r>
            <a:r>
              <a:rPr lang="en-US" sz="1600" dirty="0">
                <a:solidFill>
                  <a:srgbClr val="FF0000"/>
                </a:solidFill>
                <a:ea typeface="ＭＳ Ｐゴシック" pitchFamily="-65" charset="-128"/>
              </a:rPr>
              <a:t> (at) decawave.com</a:t>
            </a:r>
            <a:r>
              <a:rPr lang="en-US" sz="1600" dirty="0">
                <a:solidFill>
                  <a:schemeClr val="tx2"/>
                </a:solidFill>
                <a:ea typeface="ＭＳ Ｐゴシック" pitchFamily="-65" charset="-128"/>
              </a:rPr>
              <a:t>]	</a:t>
            </a:r>
          </a:p>
          <a:p>
            <a:pPr>
              <a:spcBef>
                <a:spcPts val="600"/>
              </a:spcBef>
              <a:spcAft>
                <a:spcPts val="600"/>
              </a:spcAft>
            </a:pPr>
            <a:r>
              <a:rPr lang="en-US" altLang="en-US" sz="1600" b="1" dirty="0" smtClean="0">
                <a:solidFill>
                  <a:schemeClr val="tx2"/>
                </a:solidFill>
              </a:rPr>
              <a:t>Re</a:t>
            </a:r>
            <a:r>
              <a:rPr lang="en-US" altLang="en-US" sz="1600" b="1" dirty="0">
                <a:solidFill>
                  <a:schemeClr val="tx2"/>
                </a:solidFill>
              </a:rPr>
              <a:t>:</a:t>
            </a:r>
            <a:r>
              <a:rPr lang="en-US" altLang="en-US" sz="1600" dirty="0">
                <a:solidFill>
                  <a:schemeClr val="tx2"/>
                </a:solidFill>
              </a:rPr>
              <a:t> </a:t>
            </a:r>
            <a:r>
              <a:rPr lang="en-US" altLang="en-US" sz="1600" dirty="0" smtClean="0">
                <a:solidFill>
                  <a:schemeClr val="tx2"/>
                </a:solidFill>
              </a:rPr>
              <a:t>[</a:t>
            </a:r>
            <a:r>
              <a:rPr lang="en-US" altLang="en-US" sz="1600" dirty="0" smtClean="0">
                <a:solidFill>
                  <a:srgbClr val="FF0000"/>
                </a:solidFill>
              </a:rPr>
              <a:t>HRP </a:t>
            </a:r>
            <a:r>
              <a:rPr lang="en-US" altLang="en-US" sz="1600" dirty="0">
                <a:solidFill>
                  <a:srgbClr val="FF0000"/>
                </a:solidFill>
              </a:rPr>
              <a:t>UWB PHY enhanced </a:t>
            </a:r>
            <a:r>
              <a:rPr lang="en-US" altLang="en-US" sz="1600" dirty="0" smtClean="0">
                <a:solidFill>
                  <a:srgbClr val="FF0000"/>
                </a:solidFill>
              </a:rPr>
              <a:t>mode</a:t>
            </a:r>
            <a:r>
              <a:rPr lang="en-US" altLang="en-US" sz="1600" dirty="0" smtClean="0">
                <a:solidFill>
                  <a:schemeClr val="tx2"/>
                </a:solidFill>
              </a:rPr>
              <a:t>]</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r>
              <a:rPr lang="en-US" altLang="en-US" sz="1600" dirty="0" smtClean="0">
                <a:solidFill>
                  <a:srgbClr val="FF0000"/>
                </a:solidFill>
              </a:rPr>
              <a:t>Describe the agreed UWB frame elements </a:t>
            </a:r>
            <a:r>
              <a:rPr lang="en-US" altLang="en-US" sz="1600" dirty="0">
                <a:solidFill>
                  <a:srgbClr val="FF0000"/>
                </a:solidFill>
              </a:rPr>
              <a:t>for the enhanced </a:t>
            </a:r>
            <a:r>
              <a:rPr lang="en-US" altLang="en-US" sz="1600" dirty="0" smtClean="0">
                <a:solidFill>
                  <a:srgbClr val="FF0000"/>
                </a:solidFill>
              </a:rPr>
              <a:t>mode</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a:t>
            </a:r>
            <a:r>
              <a:rPr lang="en-US" altLang="en-US" sz="1600" dirty="0" smtClean="0">
                <a:solidFill>
                  <a:srgbClr val="FF0000"/>
                </a:solidFill>
              </a:rPr>
              <a:t>As a next step after the MIM consensus of 15-18-0375-00, and the </a:t>
            </a:r>
            <a:r>
              <a:rPr lang="en-IE" altLang="en-US" sz="1600" dirty="0" smtClean="0">
                <a:solidFill>
                  <a:srgbClr val="FF0000"/>
                </a:solidFill>
              </a:rPr>
              <a:t>consensus reached at the Waikoloa </a:t>
            </a:r>
            <a:r>
              <a:rPr lang="en-IE" altLang="en-US" sz="1600" dirty="0">
                <a:solidFill>
                  <a:srgbClr val="FF0000"/>
                </a:solidFill>
              </a:rPr>
              <a:t>meeting </a:t>
            </a:r>
            <a:r>
              <a:rPr lang="en-US" altLang="en-US" sz="1600" dirty="0">
                <a:solidFill>
                  <a:srgbClr val="FF0000"/>
                </a:solidFill>
              </a:rPr>
              <a:t>on the more advanced enhanced modes </a:t>
            </a:r>
            <a:r>
              <a:rPr lang="en-US" altLang="en-US" sz="1600" dirty="0" smtClean="0">
                <a:solidFill>
                  <a:srgbClr val="FF0000"/>
                </a:solidFill>
              </a:rPr>
              <a:t>as </a:t>
            </a:r>
            <a:r>
              <a:rPr lang="en-IE" altLang="en-US" sz="1600" dirty="0" smtClean="0">
                <a:solidFill>
                  <a:srgbClr val="FF0000"/>
                </a:solidFill>
              </a:rPr>
              <a:t>captured in 15-18-0477-00, this document represents a further converged consensus agreement on the HRP UWB PHY modulation enhancements</a:t>
            </a:r>
            <a:r>
              <a:rPr lang="en-US" altLang="en-US" sz="1600" dirty="0" smtClean="0">
                <a:solidFill>
                  <a:schemeClr val="tx2"/>
                </a:solidFill>
              </a:rPr>
              <a:t>]</a:t>
            </a:r>
            <a:endParaRPr lang="en-US" altLang="en-US" sz="1600" dirty="0">
              <a:solidFill>
                <a:schemeClr val="tx2"/>
              </a:solidFill>
            </a:endParaRP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21389473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10</a:t>
            </a:fld>
            <a:endParaRPr lang="en-US" altLang="en-US"/>
          </a:p>
        </p:txBody>
      </p:sp>
      <p:sp>
        <p:nvSpPr>
          <p:cNvPr id="4098" name="Rectangle 2"/>
          <p:cNvSpPr>
            <a:spLocks noGrp="1" noChangeArrowheads="1"/>
          </p:cNvSpPr>
          <p:nvPr>
            <p:ph type="title"/>
          </p:nvPr>
        </p:nvSpPr>
        <p:spPr>
          <a:xfrm>
            <a:off x="685800" y="685800"/>
            <a:ext cx="7772400" cy="510952"/>
          </a:xfrm>
          <a:ln/>
        </p:spPr>
        <p:txBody>
          <a:bodyPr/>
          <a:lstStyle/>
          <a:p>
            <a:r>
              <a:rPr lang="en-US" altLang="en-US" sz="3200" dirty="0" smtClean="0"/>
              <a:t>PHR Encoding</a:t>
            </a:r>
            <a:endParaRPr lang="en-US" altLang="en-US" sz="3200" dirty="0"/>
          </a:p>
        </p:txBody>
      </p:sp>
      <p:sp>
        <p:nvSpPr>
          <p:cNvPr id="4099" name="Rectangle 3"/>
          <p:cNvSpPr>
            <a:spLocks noGrp="1" noChangeArrowheads="1"/>
          </p:cNvSpPr>
          <p:nvPr>
            <p:ph type="body" idx="1"/>
          </p:nvPr>
        </p:nvSpPr>
        <p:spPr>
          <a:xfrm>
            <a:off x="395536" y="1340768"/>
            <a:ext cx="8247686" cy="4752528"/>
          </a:xfrm>
          <a:ln/>
        </p:spPr>
        <p:txBody>
          <a:bodyPr/>
          <a:lstStyle/>
          <a:p>
            <a:pPr marL="449263" lvl="1" indent="-342900">
              <a:buFont typeface="Arial" panose="020B0604020202020204" pitchFamily="34" charset="0"/>
              <a:buChar char="•"/>
            </a:pPr>
            <a:r>
              <a:rPr lang="en-US" altLang="en-US" sz="2400" dirty="0" smtClean="0">
                <a:ea typeface="+mn-ea"/>
                <a:cs typeface="+mn-cs"/>
              </a:rPr>
              <a:t>PSDU and PHR shall use the same convolutional code</a:t>
            </a:r>
          </a:p>
          <a:p>
            <a:pPr marL="449263" lvl="1" indent="-342900">
              <a:buFont typeface="Arial" panose="020B0604020202020204" pitchFamily="34" charset="0"/>
              <a:buChar char="•"/>
            </a:pPr>
            <a:endParaRPr lang="en-US" altLang="en-US" sz="1200" dirty="0" smtClean="0">
              <a:ea typeface="+mn-ea"/>
              <a:cs typeface="+mn-cs"/>
            </a:endParaRPr>
          </a:p>
          <a:p>
            <a:pPr marL="449263" lvl="1" indent="-342900">
              <a:buFont typeface="Arial" panose="020B0604020202020204" pitchFamily="34" charset="0"/>
              <a:buChar char="•"/>
            </a:pPr>
            <a:r>
              <a:rPr lang="en-US" altLang="en-US" sz="2400" dirty="0" smtClean="0">
                <a:ea typeface="+mn-ea"/>
                <a:cs typeface="+mn-cs"/>
              </a:rPr>
              <a:t>For </a:t>
            </a:r>
            <a:r>
              <a:rPr lang="en-US" altLang="en-US" sz="2400" dirty="0">
                <a:ea typeface="+mn-ea"/>
                <a:cs typeface="+mn-cs"/>
              </a:rPr>
              <a:t>the mandatory K=3+RS code, </a:t>
            </a:r>
            <a:r>
              <a:rPr lang="en-US" altLang="en-US" sz="2400" dirty="0" err="1">
                <a:ea typeface="+mn-ea"/>
                <a:cs typeface="+mn-cs"/>
              </a:rPr>
              <a:t>i</a:t>
            </a:r>
            <a:r>
              <a:rPr lang="en-IE" altLang="en-US" sz="2400" dirty="0">
                <a:ea typeface="+mn-ea"/>
                <a:cs typeface="+mn-cs"/>
              </a:rPr>
              <a:t>n </a:t>
            </a:r>
            <a:r>
              <a:rPr lang="en-IE" altLang="en-US" sz="2400" dirty="0">
                <a:ea typeface="+mn-ea"/>
                <a:cs typeface="+mn-cs"/>
              </a:rPr>
              <a:t>the case of zero length </a:t>
            </a:r>
            <a:r>
              <a:rPr lang="en-IE" altLang="en-US" sz="2400" dirty="0">
                <a:ea typeface="+mn-ea"/>
                <a:cs typeface="+mn-cs"/>
              </a:rPr>
              <a:t>data field, </a:t>
            </a:r>
            <a:r>
              <a:rPr lang="en-IE" altLang="en-US" sz="2400" dirty="0">
                <a:ea typeface="+mn-ea"/>
                <a:cs typeface="+mn-cs"/>
              </a:rPr>
              <a:t>the full 21 symbols of PHR shall be transmitted, </a:t>
            </a:r>
            <a:r>
              <a:rPr lang="en-IE" altLang="en-US" sz="2400" dirty="0">
                <a:ea typeface="+mn-ea"/>
                <a:cs typeface="+mn-cs"/>
              </a:rPr>
              <a:t>including two leading data </a:t>
            </a:r>
            <a:r>
              <a:rPr lang="en-IE" altLang="en-US" sz="2400" dirty="0">
                <a:ea typeface="+mn-ea"/>
                <a:cs typeface="+mn-cs"/>
              </a:rPr>
              <a:t>bits D0 and D1 set to </a:t>
            </a:r>
            <a:r>
              <a:rPr lang="en-IE" altLang="en-US" sz="2400" dirty="0">
                <a:ea typeface="+mn-ea"/>
                <a:cs typeface="+mn-cs"/>
              </a:rPr>
              <a:t>0 to form a tail. </a:t>
            </a:r>
            <a:r>
              <a:rPr lang="en-IE" altLang="en-US" sz="2400" dirty="0">
                <a:ea typeface="+mn-ea"/>
                <a:cs typeface="+mn-cs"/>
              </a:rPr>
              <a:t>(See 802.15.4-2015 Table 16-1</a:t>
            </a:r>
            <a:r>
              <a:rPr lang="en-IE" altLang="en-US" sz="2400" dirty="0" smtClean="0">
                <a:ea typeface="+mn-ea"/>
                <a:cs typeface="+mn-cs"/>
              </a:rPr>
              <a:t>)</a:t>
            </a:r>
          </a:p>
          <a:p>
            <a:pPr marL="792163" lvl="2" indent="-342900">
              <a:buFont typeface="Arial" panose="020B0604020202020204" pitchFamily="34" charset="0"/>
              <a:buChar char="•"/>
            </a:pPr>
            <a:r>
              <a:rPr lang="en-IE" altLang="en-US" sz="2000" dirty="0" smtClean="0">
                <a:ea typeface="+mn-ea"/>
                <a:cs typeface="+mn-cs"/>
              </a:rPr>
              <a:t>For consideration: adding 2</a:t>
            </a:r>
            <a:r>
              <a:rPr lang="en-IE" altLang="en-US" sz="2000" dirty="0" smtClean="0"/>
              <a:t> </a:t>
            </a:r>
            <a:r>
              <a:rPr lang="en-IE" altLang="en-US" sz="2000" dirty="0"/>
              <a:t>tail bits (of bit value = 0</a:t>
            </a:r>
            <a:r>
              <a:rPr lang="en-IE" altLang="en-US" sz="2000" dirty="0"/>
              <a:t>) </a:t>
            </a:r>
            <a:r>
              <a:rPr lang="en-IE" altLang="en-US" sz="2000" dirty="0" smtClean="0"/>
              <a:t>in all situations is under review</a:t>
            </a:r>
            <a:endParaRPr lang="en-IE" altLang="en-US" sz="2000" dirty="0">
              <a:ea typeface="+mn-ea"/>
              <a:cs typeface="+mn-cs"/>
            </a:endParaRPr>
          </a:p>
          <a:p>
            <a:pPr marL="449263" lvl="1" indent="-342900">
              <a:buFont typeface="Arial" panose="020B0604020202020204" pitchFamily="34" charset="0"/>
              <a:buChar char="•"/>
            </a:pPr>
            <a:endParaRPr lang="en-US" altLang="en-US" sz="1800" dirty="0" smtClean="0">
              <a:ea typeface="+mn-ea"/>
              <a:cs typeface="+mn-cs"/>
            </a:endParaRPr>
          </a:p>
          <a:p>
            <a:pPr marL="449263" lvl="1" indent="-342900">
              <a:buFont typeface="Arial" panose="020B0604020202020204" pitchFamily="34" charset="0"/>
              <a:buChar char="•"/>
            </a:pPr>
            <a:r>
              <a:rPr lang="en-US" altLang="en-US" sz="2400" dirty="0" smtClean="0">
                <a:ea typeface="+mn-ea"/>
                <a:cs typeface="+mn-cs"/>
              </a:rPr>
              <a:t>For </a:t>
            </a:r>
            <a:r>
              <a:rPr lang="en-US" altLang="en-US" sz="2400" dirty="0">
                <a:ea typeface="+mn-ea"/>
                <a:cs typeface="+mn-cs"/>
              </a:rPr>
              <a:t>the optional K = 7 (no RS) code, </a:t>
            </a:r>
            <a:r>
              <a:rPr lang="en-IE" altLang="en-US" sz="2400" dirty="0">
                <a:ea typeface="+mn-ea"/>
                <a:cs typeface="+mn-cs"/>
              </a:rPr>
              <a:t>6 </a:t>
            </a:r>
            <a:r>
              <a:rPr lang="en-IE" altLang="en-US" sz="2400" dirty="0" smtClean="0">
                <a:ea typeface="+mn-ea"/>
                <a:cs typeface="+mn-cs"/>
              </a:rPr>
              <a:t>tail bits (of bit value = 0</a:t>
            </a:r>
            <a:r>
              <a:rPr lang="en-IE" altLang="en-US" sz="2400" dirty="0" smtClean="0"/>
              <a:t>) </a:t>
            </a:r>
            <a:r>
              <a:rPr lang="en-IE" altLang="en-US" sz="2400" dirty="0" smtClean="0">
                <a:ea typeface="+mn-ea"/>
                <a:cs typeface="+mn-cs"/>
              </a:rPr>
              <a:t>shall </a:t>
            </a:r>
            <a:r>
              <a:rPr lang="en-IE" altLang="en-US" sz="2400" dirty="0">
                <a:ea typeface="+mn-ea"/>
                <a:cs typeface="+mn-cs"/>
              </a:rPr>
              <a:t>be included, (giving a 25 symbol PHR), to allow the convolution </a:t>
            </a:r>
            <a:r>
              <a:rPr lang="en-IE" altLang="en-US" sz="2400" dirty="0">
                <a:ea typeface="+mn-ea"/>
                <a:cs typeface="+mn-cs"/>
              </a:rPr>
              <a:t>code to </a:t>
            </a:r>
            <a:r>
              <a:rPr lang="en-IE" altLang="en-US" sz="2400" dirty="0">
                <a:ea typeface="+mn-ea"/>
                <a:cs typeface="+mn-cs"/>
              </a:rPr>
              <a:t>return </a:t>
            </a:r>
            <a:r>
              <a:rPr lang="en-IE" altLang="en-US" sz="2400" dirty="0">
                <a:ea typeface="+mn-ea"/>
                <a:cs typeface="+mn-cs"/>
              </a:rPr>
              <a:t>to the zero </a:t>
            </a:r>
            <a:r>
              <a:rPr lang="en-IE" altLang="en-US" sz="2400" dirty="0">
                <a:ea typeface="+mn-ea"/>
                <a:cs typeface="+mn-cs"/>
              </a:rPr>
              <a:t>state, before starting any following data field.</a:t>
            </a:r>
            <a:endParaRPr lang="en-IE" altLang="en-US" sz="2400" dirty="0">
              <a:ea typeface="+mn-ea"/>
              <a:cs typeface="+mn-cs"/>
            </a:endParaRPr>
          </a:p>
          <a:p>
            <a:endParaRPr lang="en-US" altLang="en-US" sz="2400" dirty="0" smtClean="0"/>
          </a:p>
          <a:p>
            <a:endParaRPr lang="en-US" altLang="en-US" sz="2400" dirty="0" smtClean="0"/>
          </a:p>
          <a:p>
            <a:endParaRPr lang="en-US" altLang="en-US" sz="2400" dirty="0"/>
          </a:p>
          <a:p>
            <a:endParaRPr lang="en-US" altLang="en-US" sz="2400" dirty="0" smtClean="0"/>
          </a:p>
          <a:p>
            <a:endParaRPr lang="en-US" altLang="en-US" sz="2000" dirty="0"/>
          </a:p>
        </p:txBody>
      </p:sp>
    </p:spTree>
    <p:extLst>
      <p:ext uri="{BB962C8B-B14F-4D97-AF65-F5344CB8AC3E}">
        <p14:creationId xmlns:p14="http://schemas.microsoft.com/office/powerpoint/2010/main" val="17728783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General</a:t>
            </a:r>
            <a:endParaRPr lang="en-IE" dirty="0"/>
          </a:p>
        </p:txBody>
      </p:sp>
      <p:sp>
        <p:nvSpPr>
          <p:cNvPr id="3" name="Content Placeholder 2"/>
          <p:cNvSpPr>
            <a:spLocks noGrp="1"/>
          </p:cNvSpPr>
          <p:nvPr>
            <p:ph idx="1"/>
          </p:nvPr>
        </p:nvSpPr>
        <p:spPr>
          <a:xfrm>
            <a:off x="685800" y="1981200"/>
            <a:ext cx="7918648" cy="4114800"/>
          </a:xfrm>
        </p:spPr>
        <p:txBody>
          <a:bodyPr/>
          <a:lstStyle/>
          <a:p>
            <a:r>
              <a:rPr lang="en-IE" sz="2400" dirty="0" smtClean="0"/>
              <a:t>To reduce the complexity of combining the different frame parameters, only some combinations of these shall be considered mandatory</a:t>
            </a:r>
          </a:p>
          <a:p>
            <a:r>
              <a:rPr lang="en-IE" sz="2400" dirty="0" smtClean="0"/>
              <a:t>For the St. Louis meeting we </a:t>
            </a:r>
            <a:r>
              <a:rPr lang="en-IE" sz="2400" dirty="0"/>
              <a:t>shall </a:t>
            </a:r>
            <a:r>
              <a:rPr lang="en-IE" sz="2400" dirty="0" smtClean="0"/>
              <a:t>specify mandatory combinations </a:t>
            </a:r>
            <a:r>
              <a:rPr lang="en-IE" sz="2400" dirty="0"/>
              <a:t>of the frame </a:t>
            </a:r>
            <a:r>
              <a:rPr lang="en-IE" sz="2400" dirty="0" smtClean="0"/>
              <a:t>parameters (</a:t>
            </a:r>
            <a:r>
              <a:rPr lang="en-IE" sz="2400" dirty="0"/>
              <a:t>i.e</a:t>
            </a:r>
            <a:r>
              <a:rPr lang="en-IE" sz="2400" dirty="0" smtClean="0"/>
              <a:t>. the lengths of SYNC, SFD and STS fields and the data rate)</a:t>
            </a:r>
          </a:p>
          <a:p>
            <a:pPr lvl="1"/>
            <a:r>
              <a:rPr lang="en-IE" sz="2000" dirty="0" smtClean="0"/>
              <a:t>other </a:t>
            </a:r>
            <a:r>
              <a:rPr lang="en-IE" sz="2000" dirty="0"/>
              <a:t>combinations </a:t>
            </a:r>
            <a:r>
              <a:rPr lang="en-IE" sz="2000" dirty="0" smtClean="0"/>
              <a:t>of </a:t>
            </a:r>
            <a:r>
              <a:rPr lang="en-IE" sz="2000" dirty="0"/>
              <a:t>these parameters shall be considered </a:t>
            </a:r>
            <a:r>
              <a:rPr lang="en-IE" sz="2000" dirty="0" smtClean="0"/>
              <a:t>non-mandatory</a:t>
            </a:r>
            <a:endParaRPr lang="en-IE" sz="2000" dirty="0"/>
          </a:p>
          <a:p>
            <a:pPr lvl="1"/>
            <a:r>
              <a:rPr lang="en-IE" sz="1800" dirty="0" smtClean="0"/>
              <a:t>As a guideline to this exercise we expect that the STS will be at least as long as the SYNC field, and </a:t>
            </a:r>
            <a:r>
              <a:rPr lang="en-IE" sz="1800" dirty="0" smtClean="0"/>
              <a:t>for </a:t>
            </a:r>
            <a:r>
              <a:rPr lang="en-IE" sz="1800" dirty="0" smtClean="0"/>
              <a:t>each </a:t>
            </a:r>
            <a:r>
              <a:rPr lang="en-IE" sz="1800" dirty="0"/>
              <a:t>SYNC length there </a:t>
            </a:r>
            <a:r>
              <a:rPr lang="en-IE" sz="1800" dirty="0" smtClean="0"/>
              <a:t>will be </a:t>
            </a:r>
            <a:r>
              <a:rPr lang="en-IE" sz="1800" dirty="0" smtClean="0"/>
              <a:t>constraints on the associated </a:t>
            </a:r>
            <a:r>
              <a:rPr lang="en-IE" sz="1800" dirty="0" smtClean="0"/>
              <a:t>SFD </a:t>
            </a:r>
            <a:r>
              <a:rPr lang="en-IE" sz="1800" dirty="0" smtClean="0"/>
              <a:t>lengths</a:t>
            </a:r>
            <a:endParaRPr lang="en-IE" sz="1800" dirty="0"/>
          </a:p>
          <a:p>
            <a:endParaRPr lang="en-IE" sz="2400" dirty="0"/>
          </a:p>
        </p:txBody>
      </p:sp>
      <p:sp>
        <p:nvSpPr>
          <p:cNvPr id="4" name="Date Placeholder 3"/>
          <p:cNvSpPr>
            <a:spLocks noGrp="1"/>
          </p:cNvSpPr>
          <p:nvPr>
            <p:ph type="dt" sz="half" idx="10"/>
          </p:nvPr>
        </p:nvSpPr>
        <p:spPr/>
        <p:txBody>
          <a:bodyPr/>
          <a:lstStyle/>
          <a:p>
            <a:r>
              <a:rPr lang="en-US" altLang="en-US" smtClean="0"/>
              <a:t>July 2018</a:t>
            </a:r>
            <a:endParaRPr lang="en-US" altLang="en-US"/>
          </a:p>
        </p:txBody>
      </p:sp>
      <p:sp>
        <p:nvSpPr>
          <p:cNvPr id="6" name="Slide Number Placeholder 5"/>
          <p:cNvSpPr>
            <a:spLocks noGrp="1"/>
          </p:cNvSpPr>
          <p:nvPr>
            <p:ph type="sldNum" sz="quarter" idx="12"/>
          </p:nvPr>
        </p:nvSpPr>
        <p:spPr/>
        <p:txBody>
          <a:bodyPr/>
          <a:lstStyle/>
          <a:p>
            <a:r>
              <a:rPr lang="en-US" altLang="en-US" smtClean="0"/>
              <a:t>Slide </a:t>
            </a:r>
            <a:fld id="{7FFA85FD-E192-4C2D-9860-28C59D48001D}" type="slidenum">
              <a:rPr lang="en-US" altLang="en-US" smtClean="0"/>
              <a:pPr/>
              <a:t>11</a:t>
            </a:fld>
            <a:endParaRPr lang="en-US" altLang="en-US"/>
          </a:p>
        </p:txBody>
      </p:sp>
    </p:spTree>
    <p:extLst>
      <p:ext uri="{BB962C8B-B14F-4D97-AF65-F5344CB8AC3E}">
        <p14:creationId xmlns:p14="http://schemas.microsoft.com/office/powerpoint/2010/main" val="32061523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2</a:t>
            </a:fld>
            <a:endParaRPr lang="en-US" altLang="en-US"/>
          </a:p>
        </p:txBody>
      </p:sp>
      <p:sp>
        <p:nvSpPr>
          <p:cNvPr id="4098" name="Rectangle 2"/>
          <p:cNvSpPr>
            <a:spLocks noGrp="1" noChangeArrowheads="1"/>
          </p:cNvSpPr>
          <p:nvPr>
            <p:ph type="title"/>
          </p:nvPr>
        </p:nvSpPr>
        <p:spPr>
          <a:ln/>
        </p:spPr>
        <p:txBody>
          <a:bodyPr/>
          <a:lstStyle/>
          <a:p>
            <a:r>
              <a:rPr lang="en-US" altLang="en-US" sz="3200" dirty="0" smtClean="0"/>
              <a:t>Introduction:</a:t>
            </a:r>
            <a:endParaRPr lang="en-US" altLang="en-US" sz="3200" dirty="0"/>
          </a:p>
        </p:txBody>
      </p:sp>
      <p:sp>
        <p:nvSpPr>
          <p:cNvPr id="4099" name="Rectangle 3"/>
          <p:cNvSpPr>
            <a:spLocks noGrp="1" noChangeArrowheads="1"/>
          </p:cNvSpPr>
          <p:nvPr>
            <p:ph type="body" idx="1"/>
          </p:nvPr>
        </p:nvSpPr>
        <p:spPr>
          <a:xfrm>
            <a:off x="685800" y="1772816"/>
            <a:ext cx="7772400" cy="4323184"/>
          </a:xfrm>
          <a:ln/>
        </p:spPr>
        <p:txBody>
          <a:bodyPr/>
          <a:lstStyle/>
          <a:p>
            <a:pPr marL="0" indent="0">
              <a:buNone/>
            </a:pPr>
            <a:r>
              <a:rPr lang="en-IE" altLang="en-US" sz="2000" dirty="0" smtClean="0"/>
              <a:t>We </a:t>
            </a:r>
            <a:r>
              <a:rPr lang="en-IE" altLang="en-US" sz="2000" dirty="0" smtClean="0"/>
              <a:t>have reached agreement on all key aspects of specification for the </a:t>
            </a:r>
            <a:r>
              <a:rPr lang="en-IE" altLang="en-US" sz="2000" dirty="0" smtClean="0"/>
              <a:t>HRP </a:t>
            </a:r>
            <a:r>
              <a:rPr lang="en-IE" altLang="en-US" sz="2000" dirty="0"/>
              <a:t>UWB PHY for </a:t>
            </a:r>
            <a:r>
              <a:rPr lang="en-IE" altLang="en-US" sz="2000" dirty="0" smtClean="0"/>
              <a:t>the 802.15.4z </a:t>
            </a:r>
            <a:r>
              <a:rPr lang="en-IE" altLang="en-US" sz="2000" dirty="0" smtClean="0"/>
              <a:t>amendment as captured in the following slides</a:t>
            </a:r>
            <a:endParaRPr lang="en-US" altLang="en-US" sz="2000" dirty="0"/>
          </a:p>
          <a:p>
            <a:endParaRPr lang="en-IE" altLang="en-US" sz="1100" dirty="0"/>
          </a:p>
          <a:p>
            <a:r>
              <a:rPr lang="en-IE" altLang="en-US" sz="2000" dirty="0" smtClean="0"/>
              <a:t>MIM </a:t>
            </a:r>
            <a:r>
              <a:rPr lang="en-IE" altLang="en-US" sz="2000" dirty="0" smtClean="0"/>
              <a:t>was agreed </a:t>
            </a:r>
            <a:r>
              <a:rPr lang="en-IE" altLang="en-US" sz="2000" dirty="0" smtClean="0"/>
              <a:t>at 64 MHz PRF</a:t>
            </a:r>
          </a:p>
          <a:p>
            <a:pPr lvl="1"/>
            <a:r>
              <a:rPr lang="en-IE" altLang="en-US" sz="1600" dirty="0" smtClean="0"/>
              <a:t>Doc 15-18-0375-00-004z </a:t>
            </a:r>
            <a:r>
              <a:rPr lang="en-IE" altLang="en-US" sz="1600" dirty="0"/>
              <a:t>captures this </a:t>
            </a:r>
            <a:r>
              <a:rPr lang="en-IE" altLang="en-US" sz="1600" dirty="0" smtClean="0"/>
              <a:t>consensus</a:t>
            </a:r>
          </a:p>
          <a:p>
            <a:endParaRPr lang="en-IE" altLang="en-US" sz="1100" dirty="0" smtClean="0"/>
          </a:p>
          <a:p>
            <a:r>
              <a:rPr lang="en-IE" altLang="en-US" sz="2000" dirty="0" smtClean="0"/>
              <a:t>There were open items </a:t>
            </a:r>
            <a:r>
              <a:rPr lang="en-IE" altLang="en-US" sz="2000" dirty="0" smtClean="0"/>
              <a:t>with respect to the more enhanced </a:t>
            </a:r>
            <a:r>
              <a:rPr lang="en-IE" altLang="en-US" sz="2000" dirty="0"/>
              <a:t>modes</a:t>
            </a:r>
            <a:r>
              <a:rPr lang="en-IE" altLang="en-US" sz="2000" dirty="0" smtClean="0"/>
              <a:t> where there are higher PRFs, longer sequences, additional SFD, new data modulations, etc.</a:t>
            </a:r>
          </a:p>
          <a:p>
            <a:pPr lvl="1"/>
            <a:r>
              <a:rPr lang="en-IE" altLang="en-US" sz="1600" dirty="0"/>
              <a:t>Doc </a:t>
            </a:r>
            <a:r>
              <a:rPr lang="en-IE" altLang="en-US" sz="1600" dirty="0" smtClean="0"/>
              <a:t>15-18-0477-00-004z gives the Waikoloa meeting</a:t>
            </a:r>
            <a:r>
              <a:rPr lang="en-IE" altLang="en-US" sz="1600" dirty="0"/>
              <a:t> </a:t>
            </a:r>
            <a:r>
              <a:rPr lang="en-IE" altLang="en-US" sz="1600" dirty="0" smtClean="0"/>
              <a:t>consensus</a:t>
            </a:r>
          </a:p>
          <a:p>
            <a:endParaRPr lang="en-IE" altLang="en-US" sz="1100" dirty="0" smtClean="0"/>
          </a:p>
          <a:p>
            <a:r>
              <a:rPr lang="en-IE" altLang="en-US" sz="2000" dirty="0" smtClean="0"/>
              <a:t>This document specifies the consensus for </a:t>
            </a:r>
            <a:r>
              <a:rPr lang="en-IE" altLang="en-US" sz="2000" dirty="0" smtClean="0"/>
              <a:t>these open </a:t>
            </a:r>
            <a:r>
              <a:rPr lang="en-IE" altLang="en-US" sz="2000" dirty="0" smtClean="0"/>
              <a:t>items</a:t>
            </a:r>
            <a:endParaRPr lang="en-US" altLang="en-US" sz="2000" dirty="0" smtClean="0"/>
          </a:p>
        </p:txBody>
      </p:sp>
    </p:spTree>
    <p:extLst>
      <p:ext uri="{BB962C8B-B14F-4D97-AF65-F5344CB8AC3E}">
        <p14:creationId xmlns:p14="http://schemas.microsoft.com/office/powerpoint/2010/main" val="24056057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MIM PHR decision</a:t>
            </a:r>
            <a:endParaRPr lang="en-IE" dirty="0"/>
          </a:p>
        </p:txBody>
      </p:sp>
      <p:sp>
        <p:nvSpPr>
          <p:cNvPr id="3" name="Content Placeholder 2"/>
          <p:cNvSpPr>
            <a:spLocks noGrp="1"/>
          </p:cNvSpPr>
          <p:nvPr>
            <p:ph idx="1"/>
          </p:nvPr>
        </p:nvSpPr>
        <p:spPr/>
        <p:txBody>
          <a:bodyPr/>
          <a:lstStyle/>
          <a:p>
            <a:r>
              <a:rPr lang="en-IE" dirty="0" smtClean="0"/>
              <a:t>PHR at the </a:t>
            </a:r>
            <a:r>
              <a:rPr lang="en-IE" dirty="0"/>
              <a:t>data </a:t>
            </a:r>
            <a:r>
              <a:rPr lang="en-IE" dirty="0" smtClean="0"/>
              <a:t>rate for MIM shall not be mandatory, it shall be optional </a:t>
            </a:r>
            <a:endParaRPr lang="en-IE" dirty="0"/>
          </a:p>
        </p:txBody>
      </p:sp>
      <p:sp>
        <p:nvSpPr>
          <p:cNvPr id="4" name="Date Placeholder 3"/>
          <p:cNvSpPr>
            <a:spLocks noGrp="1"/>
          </p:cNvSpPr>
          <p:nvPr>
            <p:ph type="dt" sz="half" idx="10"/>
          </p:nvPr>
        </p:nvSpPr>
        <p:spPr/>
        <p:txBody>
          <a:bodyPr/>
          <a:lstStyle/>
          <a:p>
            <a:r>
              <a:rPr lang="en-US" altLang="en-US" smtClean="0"/>
              <a:t>July 2018</a:t>
            </a:r>
            <a:endParaRPr lang="en-US" altLang="en-US"/>
          </a:p>
        </p:txBody>
      </p:sp>
      <p:sp>
        <p:nvSpPr>
          <p:cNvPr id="6" name="Slide Number Placeholder 5"/>
          <p:cNvSpPr>
            <a:spLocks noGrp="1"/>
          </p:cNvSpPr>
          <p:nvPr>
            <p:ph type="sldNum" sz="quarter" idx="12"/>
          </p:nvPr>
        </p:nvSpPr>
        <p:spPr/>
        <p:txBody>
          <a:bodyPr/>
          <a:lstStyle/>
          <a:p>
            <a:r>
              <a:rPr lang="en-US" altLang="en-US" smtClean="0"/>
              <a:t>Slide </a:t>
            </a:r>
            <a:fld id="{7FFA85FD-E192-4C2D-9860-28C59D48001D}" type="slidenum">
              <a:rPr lang="en-US" altLang="en-US" smtClean="0"/>
              <a:pPr/>
              <a:t>3</a:t>
            </a:fld>
            <a:endParaRPr lang="en-US" altLang="en-US"/>
          </a:p>
        </p:txBody>
      </p:sp>
    </p:spTree>
    <p:extLst>
      <p:ext uri="{BB962C8B-B14F-4D97-AF65-F5344CB8AC3E}">
        <p14:creationId xmlns:p14="http://schemas.microsoft.com/office/powerpoint/2010/main" val="522542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4</a:t>
            </a:fld>
            <a:endParaRPr lang="en-US" altLang="en-US"/>
          </a:p>
        </p:txBody>
      </p:sp>
      <p:sp>
        <p:nvSpPr>
          <p:cNvPr id="4098" name="Rectangle 2"/>
          <p:cNvSpPr>
            <a:spLocks noGrp="1" noChangeArrowheads="1"/>
          </p:cNvSpPr>
          <p:nvPr>
            <p:ph type="title"/>
          </p:nvPr>
        </p:nvSpPr>
        <p:spPr>
          <a:xfrm>
            <a:off x="685800" y="685800"/>
            <a:ext cx="7772400" cy="943000"/>
          </a:xfrm>
          <a:ln/>
        </p:spPr>
        <p:txBody>
          <a:bodyPr/>
          <a:lstStyle/>
          <a:p>
            <a:r>
              <a:rPr lang="en-US" altLang="en-US" sz="3200" dirty="0" smtClean="0"/>
              <a:t>Preamble Symbol:</a:t>
            </a:r>
            <a:endParaRPr lang="en-US" altLang="en-US" sz="3200" dirty="0"/>
          </a:p>
        </p:txBody>
      </p:sp>
      <p:sp>
        <p:nvSpPr>
          <p:cNvPr id="4099" name="Rectangle 3"/>
          <p:cNvSpPr>
            <a:spLocks noGrp="1" noChangeArrowheads="1"/>
          </p:cNvSpPr>
          <p:nvPr>
            <p:ph type="body" idx="1"/>
          </p:nvPr>
        </p:nvSpPr>
        <p:spPr>
          <a:xfrm>
            <a:off x="685800" y="1628799"/>
            <a:ext cx="7772400" cy="4846613"/>
          </a:xfrm>
          <a:ln/>
        </p:spPr>
        <p:txBody>
          <a:bodyPr/>
          <a:lstStyle/>
          <a:p>
            <a:pPr marL="0" indent="0">
              <a:buNone/>
            </a:pPr>
            <a:r>
              <a:rPr lang="en-US" altLang="en-US" sz="2400" dirty="0" smtClean="0"/>
              <a:t>We have </a:t>
            </a:r>
            <a:r>
              <a:rPr lang="en-IE" altLang="en-US" sz="2400" dirty="0" smtClean="0"/>
              <a:t>agreed</a:t>
            </a:r>
            <a:r>
              <a:rPr lang="en-US" altLang="en-US" sz="2400" dirty="0" smtClean="0"/>
              <a:t>:</a:t>
            </a:r>
          </a:p>
          <a:p>
            <a:r>
              <a:rPr lang="en-US" altLang="en-US" sz="2000" dirty="0" smtClean="0"/>
              <a:t>A </a:t>
            </a:r>
            <a:r>
              <a:rPr lang="en-US" altLang="en-US" sz="2000" dirty="0"/>
              <a:t>length </a:t>
            </a:r>
            <a:r>
              <a:rPr lang="en-US" altLang="en-US" sz="2000" dirty="0" smtClean="0"/>
              <a:t>91 </a:t>
            </a:r>
            <a:r>
              <a:rPr lang="en-US" altLang="en-US" sz="2000" dirty="0"/>
              <a:t>Ipatov symbol (with </a:t>
            </a:r>
            <a:r>
              <a:rPr lang="en-US" altLang="en-US" sz="2000" dirty="0" smtClean="0"/>
              <a:t>81 non-zero </a:t>
            </a:r>
            <a:r>
              <a:rPr lang="en-US" altLang="en-US" sz="2000" dirty="0"/>
              <a:t>elements</a:t>
            </a:r>
            <a:r>
              <a:rPr lang="en-US" altLang="en-US" sz="2000" dirty="0" smtClean="0"/>
              <a:t>)</a:t>
            </a:r>
          </a:p>
          <a:p>
            <a:r>
              <a:rPr lang="en-US" altLang="en-US" sz="2000" dirty="0" smtClean="0"/>
              <a:t>We will choose a set of 8 suitable codes</a:t>
            </a:r>
          </a:p>
          <a:p>
            <a:r>
              <a:rPr lang="en-US" altLang="en-US" sz="2400" dirty="0" smtClean="0"/>
              <a:t>The mandatory sequence </a:t>
            </a:r>
            <a:r>
              <a:rPr lang="en-US" altLang="en-US" sz="2400" dirty="0"/>
              <a:t>lengths </a:t>
            </a:r>
            <a:r>
              <a:rPr lang="en-US" altLang="en-US" sz="2400" dirty="0" smtClean="0"/>
              <a:t>are:</a:t>
            </a:r>
          </a:p>
          <a:p>
            <a:pPr lvl="1"/>
            <a:r>
              <a:rPr lang="en-US" altLang="en-US" sz="2000" dirty="0" smtClean="0"/>
              <a:t>32, 64 symbols</a:t>
            </a:r>
          </a:p>
          <a:p>
            <a:r>
              <a:rPr lang="en-US" altLang="en-US" sz="2400" dirty="0" smtClean="0"/>
              <a:t>The optional lengths are:</a:t>
            </a:r>
          </a:p>
          <a:p>
            <a:pPr lvl="1"/>
            <a:r>
              <a:rPr lang="en-US" altLang="en-US" sz="2000" dirty="0" smtClean="0"/>
              <a:t>16, 24, 48, 96, 128, </a:t>
            </a:r>
            <a:r>
              <a:rPr lang="en-US" altLang="en-US" sz="2000" dirty="0" smtClean="0"/>
              <a:t>256</a:t>
            </a:r>
            <a:r>
              <a:rPr lang="en-US" altLang="en-US" sz="2400" dirty="0" smtClean="0">
                <a:solidFill>
                  <a:srgbClr val="FF0000"/>
                </a:solidFill>
              </a:rPr>
              <a:t>	</a:t>
            </a:r>
          </a:p>
          <a:p>
            <a:pPr marL="0" indent="0">
              <a:buNone/>
            </a:pPr>
            <a:endParaRPr lang="en-US" altLang="en-US" sz="1600" dirty="0" smtClean="0"/>
          </a:p>
          <a:p>
            <a:endParaRPr lang="en-US" altLang="en-US" sz="2000" dirty="0"/>
          </a:p>
        </p:txBody>
      </p:sp>
    </p:spTree>
    <p:extLst>
      <p:ext uri="{BB962C8B-B14F-4D97-AF65-F5344CB8AC3E}">
        <p14:creationId xmlns:p14="http://schemas.microsoft.com/office/powerpoint/2010/main" val="27891073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5</a:t>
            </a:fld>
            <a:endParaRPr lang="en-US" altLang="en-US"/>
          </a:p>
        </p:txBody>
      </p:sp>
      <p:sp>
        <p:nvSpPr>
          <p:cNvPr id="4098" name="Rectangle 2"/>
          <p:cNvSpPr>
            <a:spLocks noGrp="1" noChangeArrowheads="1"/>
          </p:cNvSpPr>
          <p:nvPr>
            <p:ph type="title"/>
          </p:nvPr>
        </p:nvSpPr>
        <p:spPr>
          <a:xfrm>
            <a:off x="685800" y="685800"/>
            <a:ext cx="7772400" cy="870992"/>
          </a:xfrm>
          <a:ln/>
        </p:spPr>
        <p:txBody>
          <a:bodyPr/>
          <a:lstStyle/>
          <a:p>
            <a:r>
              <a:rPr lang="en-US" altLang="en-US" sz="3200" dirty="0" smtClean="0"/>
              <a:t>SFD:</a:t>
            </a:r>
            <a:endParaRPr lang="en-US" altLang="en-US" sz="3200" dirty="0"/>
          </a:p>
        </p:txBody>
      </p:sp>
      <p:sp>
        <p:nvSpPr>
          <p:cNvPr id="4099" name="Rectangle 3"/>
          <p:cNvSpPr>
            <a:spLocks noGrp="1" noChangeArrowheads="1"/>
          </p:cNvSpPr>
          <p:nvPr>
            <p:ph type="body" idx="1"/>
          </p:nvPr>
        </p:nvSpPr>
        <p:spPr>
          <a:xfrm>
            <a:off x="685800" y="1772816"/>
            <a:ext cx="7772400" cy="4323184"/>
          </a:xfrm>
          <a:ln/>
        </p:spPr>
        <p:txBody>
          <a:bodyPr/>
          <a:lstStyle/>
          <a:p>
            <a:r>
              <a:rPr lang="en-IE" altLang="en-US" sz="2000" dirty="0" smtClean="0"/>
              <a:t>We </a:t>
            </a:r>
            <a:r>
              <a:rPr lang="en-IE" altLang="en-US" sz="2000" dirty="0" smtClean="0"/>
              <a:t>previously agreed </a:t>
            </a:r>
            <a:r>
              <a:rPr lang="en-IE" altLang="en-US" sz="2000" dirty="0" smtClean="0"/>
              <a:t>a length 8 SFD:  - - - + - - + -</a:t>
            </a:r>
          </a:p>
          <a:p>
            <a:r>
              <a:rPr lang="en-US" sz="2000" dirty="0" smtClean="0">
                <a:latin typeface="Arial" charset="0"/>
              </a:rPr>
              <a:t>It shall be mandatory to support SFD lengths of: 4, 8 and 16</a:t>
            </a:r>
          </a:p>
          <a:p>
            <a:r>
              <a:rPr lang="en-US" sz="2000" dirty="0" smtClean="0">
                <a:latin typeface="Arial" charset="0"/>
              </a:rPr>
              <a:t>It shall be optional to support SFD lengths of: </a:t>
            </a:r>
            <a:r>
              <a:rPr lang="en-IE" sz="2000" dirty="0" smtClean="0">
                <a:latin typeface="Arial" charset="0"/>
              </a:rPr>
              <a:t>32</a:t>
            </a:r>
          </a:p>
          <a:p>
            <a:r>
              <a:rPr lang="en-US" altLang="en-US" sz="2000" dirty="0" smtClean="0"/>
              <a:t>We now agree the following SFD patterns:</a:t>
            </a:r>
          </a:p>
          <a:p>
            <a:pPr lvl="1"/>
            <a:r>
              <a:rPr lang="en-US" altLang="en-US" sz="1600" dirty="0" smtClean="0"/>
              <a:t>Length 4 </a:t>
            </a:r>
            <a:r>
              <a:rPr lang="en-US" altLang="en-US" sz="1600" dirty="0"/>
              <a:t>pattern </a:t>
            </a:r>
            <a:r>
              <a:rPr lang="en-US" altLang="en-US" sz="1600" dirty="0" smtClean="0"/>
              <a:t>= </a:t>
            </a:r>
            <a:r>
              <a:rPr lang="en-US" altLang="en-US" sz="2000" dirty="0"/>
              <a:t>- - + -</a:t>
            </a:r>
          </a:p>
          <a:p>
            <a:pPr lvl="1"/>
            <a:r>
              <a:rPr lang="en-US" altLang="en-US" sz="1600" dirty="0" smtClean="0"/>
              <a:t>Length 16 </a:t>
            </a:r>
            <a:r>
              <a:rPr lang="en-US" altLang="en-US" sz="1600" dirty="0" smtClean="0"/>
              <a:t>pattern is TBD</a:t>
            </a:r>
            <a:endParaRPr lang="en-US" altLang="en-US" sz="1600" dirty="0" smtClean="0">
              <a:solidFill>
                <a:srgbClr val="FF0000"/>
              </a:solidFill>
            </a:endParaRPr>
          </a:p>
          <a:p>
            <a:pPr lvl="1"/>
            <a:r>
              <a:rPr lang="en-US" altLang="en-US" sz="1600" dirty="0" smtClean="0"/>
              <a:t>Length 32 pattern </a:t>
            </a:r>
            <a:r>
              <a:rPr lang="en-US" altLang="en-US" sz="1600" dirty="0"/>
              <a:t>is </a:t>
            </a:r>
            <a:r>
              <a:rPr lang="en-US" altLang="en-US" sz="1600" dirty="0" smtClean="0"/>
              <a:t>TBD</a:t>
            </a:r>
          </a:p>
          <a:p>
            <a:endParaRPr lang="en-US" altLang="en-US" sz="2000" dirty="0" smtClean="0"/>
          </a:p>
          <a:p>
            <a:endParaRPr lang="en-US" altLang="en-US" sz="2000" dirty="0" smtClean="0"/>
          </a:p>
        </p:txBody>
      </p:sp>
    </p:spTree>
    <p:extLst>
      <p:ext uri="{BB962C8B-B14F-4D97-AF65-F5344CB8AC3E}">
        <p14:creationId xmlns:p14="http://schemas.microsoft.com/office/powerpoint/2010/main" val="3788093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6</a:t>
            </a:fld>
            <a:endParaRPr lang="en-US" altLang="en-US"/>
          </a:p>
        </p:txBody>
      </p:sp>
      <p:sp>
        <p:nvSpPr>
          <p:cNvPr id="4098" name="Rectangle 2"/>
          <p:cNvSpPr>
            <a:spLocks noGrp="1" noChangeArrowheads="1"/>
          </p:cNvSpPr>
          <p:nvPr>
            <p:ph type="title"/>
          </p:nvPr>
        </p:nvSpPr>
        <p:spPr>
          <a:xfrm>
            <a:off x="685800" y="685800"/>
            <a:ext cx="7772400" cy="870992"/>
          </a:xfrm>
          <a:ln/>
        </p:spPr>
        <p:txBody>
          <a:bodyPr/>
          <a:lstStyle/>
          <a:p>
            <a:r>
              <a:rPr lang="en-US" altLang="en-US" sz="3200" dirty="0" smtClean="0"/>
              <a:t>Scrambled Timestamp Sequence (STS):</a:t>
            </a:r>
            <a:endParaRPr lang="en-US" altLang="en-US" sz="3200" dirty="0"/>
          </a:p>
        </p:txBody>
      </p:sp>
      <p:sp>
        <p:nvSpPr>
          <p:cNvPr id="4099" name="Rectangle 3"/>
          <p:cNvSpPr>
            <a:spLocks noGrp="1" noChangeArrowheads="1"/>
          </p:cNvSpPr>
          <p:nvPr>
            <p:ph type="body" idx="1"/>
          </p:nvPr>
        </p:nvSpPr>
        <p:spPr>
          <a:xfrm>
            <a:off x="683568" y="1628800"/>
            <a:ext cx="7772400" cy="4608512"/>
          </a:xfrm>
          <a:ln/>
        </p:spPr>
        <p:txBody>
          <a:bodyPr/>
          <a:lstStyle/>
          <a:p>
            <a:r>
              <a:rPr lang="en-US" altLang="en-US" sz="1800" dirty="0" smtClean="0"/>
              <a:t>We previously agreed </a:t>
            </a:r>
            <a:r>
              <a:rPr lang="en-US" altLang="en-US" sz="1800" dirty="0"/>
              <a:t>the </a:t>
            </a:r>
            <a:r>
              <a:rPr lang="en-US" altLang="en-US" sz="1800" dirty="0" smtClean="0"/>
              <a:t>AES-128 generation of the sequences and spreading by </a:t>
            </a:r>
            <a:r>
              <a:rPr lang="en-IE" sz="1800" dirty="0" err="1">
                <a:latin typeface="Arial" charset="0"/>
              </a:rPr>
              <a:t>δL</a:t>
            </a:r>
            <a:r>
              <a:rPr lang="en-IE" sz="1800" dirty="0">
                <a:latin typeface="Arial" charset="0"/>
              </a:rPr>
              <a:t>=</a:t>
            </a:r>
            <a:r>
              <a:rPr lang="en-US" altLang="en-US" sz="1800" dirty="0" smtClean="0"/>
              <a:t>8 for 64 MHz PRF and </a:t>
            </a:r>
            <a:r>
              <a:rPr lang="en-IE" sz="1800" dirty="0" err="1">
                <a:latin typeface="Arial" charset="0"/>
              </a:rPr>
              <a:t>δL</a:t>
            </a:r>
            <a:r>
              <a:rPr lang="en-IE" sz="1800" dirty="0">
                <a:latin typeface="Arial" charset="0"/>
              </a:rPr>
              <a:t>=4 </a:t>
            </a:r>
            <a:r>
              <a:rPr lang="en-US" altLang="en-US" sz="1800" dirty="0"/>
              <a:t>for 128 MHz </a:t>
            </a:r>
            <a:r>
              <a:rPr lang="en-US" altLang="en-US" sz="1800" dirty="0" smtClean="0"/>
              <a:t>PRF</a:t>
            </a:r>
          </a:p>
          <a:p>
            <a:pPr lvl="1"/>
            <a:r>
              <a:rPr lang="en-US" altLang="en-US" sz="1600" dirty="0" smtClean="0"/>
              <a:t>We have agreed 1 </a:t>
            </a:r>
            <a:r>
              <a:rPr lang="en-US" altLang="en-US" sz="1600" dirty="0"/>
              <a:t>µs (512 </a:t>
            </a:r>
            <a:r>
              <a:rPr lang="en-US" altLang="en-US" sz="1600" dirty="0" smtClean="0"/>
              <a:t>chip) gap at start </a:t>
            </a:r>
            <a:r>
              <a:rPr lang="en-US" altLang="en-US" sz="1600" dirty="0"/>
              <a:t>and </a:t>
            </a:r>
            <a:r>
              <a:rPr lang="en-US" altLang="en-US" sz="1600" dirty="0" smtClean="0"/>
              <a:t>end of the sequence</a:t>
            </a:r>
          </a:p>
          <a:p>
            <a:pPr lvl="1"/>
            <a:r>
              <a:rPr lang="en-US" altLang="en-US" sz="1600" dirty="0" smtClean="0"/>
              <a:t>We have agreed one length </a:t>
            </a:r>
            <a:r>
              <a:rPr lang="en-IE" altLang="en-US" sz="1600" dirty="0"/>
              <a:t>32768 chips </a:t>
            </a:r>
            <a:r>
              <a:rPr lang="en-IE" altLang="en-US" sz="1600" dirty="0" smtClean="0"/>
              <a:t>(~65µs) </a:t>
            </a:r>
            <a:r>
              <a:rPr lang="en-US" altLang="en-US" sz="1600" dirty="0" smtClean="0"/>
              <a:t>for the 64MHz PRF MIM and 2 lengths </a:t>
            </a:r>
            <a:r>
              <a:rPr lang="en-IE" altLang="en-US" sz="1600" dirty="0"/>
              <a:t>16384 chips (~</a:t>
            </a:r>
            <a:r>
              <a:rPr lang="en-IE" altLang="en-US" sz="1600" dirty="0" smtClean="0"/>
              <a:t>32µs) &amp; 32768 chips </a:t>
            </a:r>
            <a:r>
              <a:rPr lang="en-IE" altLang="en-US" sz="1600" dirty="0"/>
              <a:t>(~</a:t>
            </a:r>
            <a:r>
              <a:rPr lang="en-IE" altLang="en-US" sz="1600" dirty="0" smtClean="0"/>
              <a:t>65µs</a:t>
            </a:r>
            <a:r>
              <a:rPr lang="en-IE" altLang="en-US" sz="1600" dirty="0"/>
              <a:t>) </a:t>
            </a:r>
            <a:r>
              <a:rPr lang="en-US" altLang="en-US" sz="1600" dirty="0"/>
              <a:t>for </a:t>
            </a:r>
            <a:r>
              <a:rPr lang="en-US" altLang="en-US" sz="1600" dirty="0" smtClean="0"/>
              <a:t>128MHz PRF </a:t>
            </a:r>
          </a:p>
          <a:p>
            <a:pPr lvl="1"/>
            <a:r>
              <a:rPr lang="en-IE" altLang="en-US" sz="1600" dirty="0" smtClean="0"/>
              <a:t>“Longer lengths </a:t>
            </a:r>
            <a:r>
              <a:rPr lang="en-IE" altLang="en-US" sz="1600" dirty="0"/>
              <a:t>based on multiples of the 16384 chip unit as single and/or multiple segments </a:t>
            </a:r>
            <a:r>
              <a:rPr lang="en-IE" altLang="en-US" sz="1600" dirty="0" smtClean="0"/>
              <a:t>(separated </a:t>
            </a:r>
            <a:r>
              <a:rPr lang="en-IE" altLang="en-US" sz="1600" dirty="0"/>
              <a:t>by </a:t>
            </a:r>
            <a:r>
              <a:rPr lang="en-IE" altLang="en-US" sz="1600" dirty="0" smtClean="0"/>
              <a:t>gaps of 512 </a:t>
            </a:r>
            <a:r>
              <a:rPr lang="en-IE" altLang="en-US" sz="1600" dirty="0"/>
              <a:t>chips) shall be </a:t>
            </a:r>
            <a:r>
              <a:rPr lang="en-IE" altLang="en-US" sz="1600" dirty="0" smtClean="0"/>
              <a:t>defined” </a:t>
            </a:r>
            <a:endParaRPr lang="en-IE" altLang="en-US" sz="1600" dirty="0"/>
          </a:p>
          <a:p>
            <a:r>
              <a:rPr lang="en-IE" altLang="en-US" sz="2000" dirty="0"/>
              <a:t>We </a:t>
            </a:r>
            <a:r>
              <a:rPr lang="en-IE" altLang="en-US" sz="2000" dirty="0" smtClean="0"/>
              <a:t>now agree to have mandatory support for 1 and 2 segments, and optional support for 3 and 4 segments</a:t>
            </a:r>
          </a:p>
          <a:p>
            <a:pPr lvl="1"/>
            <a:r>
              <a:rPr lang="en-IE" altLang="en-US" sz="1600" dirty="0" smtClean="0"/>
              <a:t>We intend to specify the interfaces associated with the separate segments as part of the MAC discussion  </a:t>
            </a:r>
          </a:p>
          <a:p>
            <a:r>
              <a:rPr lang="en-IE" altLang="en-US" sz="2000" dirty="0" smtClean="0"/>
              <a:t>We agree </a:t>
            </a:r>
            <a:r>
              <a:rPr lang="en-IE" altLang="en-US" sz="2000" dirty="0" smtClean="0"/>
              <a:t>that the mandatory segment lengths </a:t>
            </a:r>
            <a:r>
              <a:rPr lang="en-IE" altLang="en-US" sz="2000" dirty="0"/>
              <a:t>(for 128 MHz PRF) </a:t>
            </a:r>
            <a:r>
              <a:rPr lang="en-IE" altLang="en-US" sz="2000" dirty="0" smtClean="0"/>
              <a:t>in multiples of </a:t>
            </a:r>
            <a:r>
              <a:rPr lang="en-IE" altLang="en-US" sz="2000" dirty="0" smtClean="0"/>
              <a:t>512 chips</a:t>
            </a:r>
            <a:r>
              <a:rPr lang="en-IE" altLang="en-US" sz="2000" dirty="0"/>
              <a:t> </a:t>
            </a:r>
            <a:r>
              <a:rPr lang="en-IE" altLang="en-US" sz="2000" dirty="0" smtClean="0"/>
              <a:t>shall be: </a:t>
            </a:r>
            <a:r>
              <a:rPr lang="en-IE" altLang="en-US" sz="2000" dirty="0" smtClean="0"/>
              <a:t>32, 64 and 128</a:t>
            </a:r>
          </a:p>
          <a:p>
            <a:r>
              <a:rPr lang="en-IE" altLang="en-US" sz="2000" dirty="0" smtClean="0"/>
              <a:t>The segment length of 256 × 512 chips is optional</a:t>
            </a:r>
            <a:endParaRPr lang="en-IE" altLang="en-US" sz="1600" dirty="0" smtClean="0">
              <a:solidFill>
                <a:srgbClr val="FF0000"/>
              </a:solidFill>
            </a:endParaRPr>
          </a:p>
          <a:p>
            <a:pPr lvl="1"/>
            <a:endParaRPr lang="en-IE" sz="1600" dirty="0">
              <a:latin typeface="Arial" charset="0"/>
            </a:endParaRPr>
          </a:p>
        </p:txBody>
      </p:sp>
    </p:spTree>
    <p:extLst>
      <p:ext uri="{BB962C8B-B14F-4D97-AF65-F5344CB8AC3E}">
        <p14:creationId xmlns:p14="http://schemas.microsoft.com/office/powerpoint/2010/main" val="29782582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7</a:t>
            </a:fld>
            <a:endParaRPr lang="en-US" altLang="en-US"/>
          </a:p>
        </p:txBody>
      </p:sp>
      <p:sp>
        <p:nvSpPr>
          <p:cNvPr id="4098" name="Rectangle 2"/>
          <p:cNvSpPr>
            <a:spLocks noGrp="1" noChangeArrowheads="1"/>
          </p:cNvSpPr>
          <p:nvPr>
            <p:ph type="title"/>
          </p:nvPr>
        </p:nvSpPr>
        <p:spPr>
          <a:xfrm>
            <a:off x="685800" y="685800"/>
            <a:ext cx="7772400" cy="726976"/>
          </a:xfrm>
          <a:ln/>
        </p:spPr>
        <p:txBody>
          <a:bodyPr/>
          <a:lstStyle/>
          <a:p>
            <a:r>
              <a:rPr lang="pl-PL" altLang="en-US" sz="3200" dirty="0" smtClean="0"/>
              <a:t>Data </a:t>
            </a:r>
            <a:r>
              <a:rPr lang="en-IE" altLang="en-US" sz="3200" dirty="0" smtClean="0"/>
              <a:t>Modulation (1) for ~30 Mb/s mode</a:t>
            </a:r>
            <a:endParaRPr lang="en-US" altLang="en-US" sz="3200" dirty="0"/>
          </a:p>
        </p:txBody>
      </p:sp>
      <p:sp>
        <p:nvSpPr>
          <p:cNvPr id="4099" name="Rectangle 3"/>
          <p:cNvSpPr>
            <a:spLocks noGrp="1" noChangeArrowheads="1"/>
          </p:cNvSpPr>
          <p:nvPr>
            <p:ph type="body" idx="1"/>
          </p:nvPr>
        </p:nvSpPr>
        <p:spPr>
          <a:xfrm>
            <a:off x="685800" y="1412776"/>
            <a:ext cx="4174232" cy="3456384"/>
          </a:xfrm>
          <a:ln/>
        </p:spPr>
        <p:txBody>
          <a:bodyPr/>
          <a:lstStyle/>
          <a:p>
            <a:pPr marL="0" indent="0">
              <a:buNone/>
            </a:pPr>
            <a:r>
              <a:rPr lang="en-US" altLang="en-US" sz="1800" dirty="0" smtClean="0"/>
              <a:t>We have agreed:</a:t>
            </a:r>
          </a:p>
          <a:p>
            <a:r>
              <a:rPr lang="en-US" altLang="en-US" sz="1800" dirty="0" smtClean="0"/>
              <a:t>256 </a:t>
            </a:r>
            <a:r>
              <a:rPr lang="en-US" altLang="en-US" sz="1800" dirty="0"/>
              <a:t>MHz </a:t>
            </a:r>
            <a:r>
              <a:rPr lang="en-US" altLang="en-US" sz="1800" dirty="0" smtClean="0"/>
              <a:t>PRF with 8 pulses per coded bit, with the pulses on 2ns spacing separated into two groups of four as shown:</a:t>
            </a:r>
          </a:p>
          <a:p>
            <a:r>
              <a:rPr lang="en-US" altLang="en-US" sz="1800" dirty="0" smtClean="0"/>
              <a:t>Using the 4a convolutional code (with [2,5] generator) and the mapping shown (right):</a:t>
            </a:r>
          </a:p>
          <a:p>
            <a:r>
              <a:rPr lang="en-US" altLang="en-US" sz="1800" dirty="0" smtClean="0"/>
              <a:t>Then the sequence is scrambled using the 4a </a:t>
            </a:r>
            <a:r>
              <a:rPr lang="en-US" altLang="en-US" sz="1800" dirty="0" smtClean="0"/>
              <a:t>LFSR</a:t>
            </a:r>
            <a:endParaRPr lang="en-US" altLang="en-US" sz="1400" dirty="0" smtClean="0"/>
          </a:p>
          <a:p>
            <a:r>
              <a:rPr lang="en-US" altLang="en-US" sz="1800" dirty="0"/>
              <a:t>Final bit value to pulse polarity mapping shall be as per </a:t>
            </a:r>
            <a:r>
              <a:rPr lang="en-US" altLang="en-US" sz="1800" dirty="0"/>
              <a:t>4a</a:t>
            </a:r>
          </a:p>
          <a:p>
            <a:r>
              <a:rPr lang="en-US" altLang="en-US" sz="1800" dirty="0" smtClean="0"/>
              <a:t>Mandatory FEC:</a:t>
            </a:r>
            <a:r>
              <a:rPr lang="en-US" altLang="en-US" sz="1400" dirty="0" smtClean="0"/>
              <a:t> K=3+RS (~27 Mb/s)</a:t>
            </a:r>
            <a:endParaRPr lang="en-US" altLang="en-US" sz="1400" dirty="0"/>
          </a:p>
          <a:p>
            <a:endParaRPr lang="en-US" altLang="en-US" sz="1800" dirty="0"/>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4008" y="1772816"/>
            <a:ext cx="4303570" cy="9698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aphicFrame>
        <p:nvGraphicFramePr>
          <p:cNvPr id="2" name="Table 1"/>
          <p:cNvGraphicFramePr>
            <a:graphicFrameLocks noGrp="1"/>
          </p:cNvGraphicFramePr>
          <p:nvPr>
            <p:extLst>
              <p:ext uri="{D42A27DB-BD31-4B8C-83A1-F6EECF244321}">
                <p14:modId xmlns:p14="http://schemas.microsoft.com/office/powerpoint/2010/main" val="3720773909"/>
              </p:ext>
            </p:extLst>
          </p:nvPr>
        </p:nvGraphicFramePr>
        <p:xfrm>
          <a:off x="5004048" y="3068960"/>
          <a:ext cx="3744416" cy="1512170"/>
        </p:xfrm>
        <a:graphic>
          <a:graphicData uri="http://schemas.openxmlformats.org/drawingml/2006/table">
            <a:tbl>
              <a:tblPr firstRow="1" bandRow="1">
                <a:tableStyleId>{5C22544A-7EE6-4342-B048-85BDC9FD1C3A}</a:tableStyleId>
              </a:tblPr>
              <a:tblGrid>
                <a:gridCol w="386992"/>
                <a:gridCol w="477103"/>
                <a:gridCol w="2880321"/>
              </a:tblGrid>
              <a:tr h="302434">
                <a:tc>
                  <a:txBody>
                    <a:bodyPr/>
                    <a:lstStyle/>
                    <a:p>
                      <a:r>
                        <a:rPr lang="en-IE" sz="1100" dirty="0" smtClean="0"/>
                        <a:t>G0</a:t>
                      </a:r>
                      <a:endParaRPr lang="en-IE" sz="1100" dirty="0"/>
                    </a:p>
                  </a:txBody>
                  <a:tcPr/>
                </a:tc>
                <a:tc>
                  <a:txBody>
                    <a:bodyPr/>
                    <a:lstStyle/>
                    <a:p>
                      <a:r>
                        <a:rPr lang="en-IE" sz="1100" dirty="0" smtClean="0"/>
                        <a:t>G1</a:t>
                      </a:r>
                      <a:endParaRPr lang="en-IE" sz="1100" dirty="0"/>
                    </a:p>
                  </a:txBody>
                  <a:tcPr/>
                </a:tc>
                <a:tc>
                  <a:txBody>
                    <a:bodyPr/>
                    <a:lstStyle/>
                    <a:p>
                      <a:r>
                        <a:rPr lang="en-IE" sz="1100" dirty="0" smtClean="0"/>
                        <a:t>PATTERN</a:t>
                      </a:r>
                      <a:endParaRPr lang="en-IE" sz="1100" dirty="0"/>
                    </a:p>
                  </a:txBody>
                  <a:tcPr/>
                </a:tc>
              </a:tr>
              <a:tr h="302434">
                <a:tc>
                  <a:txBody>
                    <a:bodyPr/>
                    <a:lstStyle/>
                    <a:p>
                      <a:r>
                        <a:rPr lang="en-IE" sz="1100" dirty="0" smtClean="0"/>
                        <a:t>0</a:t>
                      </a:r>
                      <a:endParaRPr lang="en-IE" sz="1100" dirty="0"/>
                    </a:p>
                  </a:txBody>
                  <a:tcPr/>
                </a:tc>
                <a:tc>
                  <a:txBody>
                    <a:bodyPr/>
                    <a:lstStyle/>
                    <a:p>
                      <a:r>
                        <a:rPr lang="en-IE" sz="1100" dirty="0" smtClean="0"/>
                        <a:t>0</a:t>
                      </a:r>
                      <a:endParaRPr lang="en-IE" sz="1100" dirty="0"/>
                    </a:p>
                  </a:txBody>
                  <a:tcPr/>
                </a:tc>
                <a:tc>
                  <a:txBody>
                    <a:bodyPr/>
                    <a:lstStyle/>
                    <a:p>
                      <a:r>
                        <a:rPr lang="en-IE" sz="1100" dirty="0" smtClean="0"/>
                        <a:t>0</a:t>
                      </a:r>
                      <a:r>
                        <a:rPr lang="en-IE" sz="1100" baseline="0" dirty="0" smtClean="0"/>
                        <a:t> 0 0 0 &lt;GAP&gt; 0 0 0 0 &lt;GAP&gt;</a:t>
                      </a:r>
                      <a:endParaRPr lang="en-IE" sz="1100" dirty="0"/>
                    </a:p>
                  </a:txBody>
                  <a:tcPr/>
                </a:tc>
              </a:tr>
              <a:tr h="302434">
                <a:tc>
                  <a:txBody>
                    <a:bodyPr/>
                    <a:lstStyle/>
                    <a:p>
                      <a:r>
                        <a:rPr lang="en-IE" sz="1100" dirty="0" smtClean="0"/>
                        <a:t>1</a:t>
                      </a:r>
                      <a:endParaRPr lang="en-IE" sz="1100" dirty="0"/>
                    </a:p>
                  </a:txBody>
                  <a:tcPr/>
                </a:tc>
                <a:tc>
                  <a:txBody>
                    <a:bodyPr/>
                    <a:lstStyle/>
                    <a:p>
                      <a:r>
                        <a:rPr lang="en-IE" sz="1100" dirty="0" smtClean="0"/>
                        <a:t>0</a:t>
                      </a:r>
                      <a:endParaRPr lang="en-IE" sz="1100" dirty="0"/>
                    </a:p>
                  </a:txBody>
                  <a:tcPr/>
                </a:tc>
                <a:tc>
                  <a:txBody>
                    <a:bodyPr/>
                    <a:lstStyle/>
                    <a:p>
                      <a:r>
                        <a:rPr lang="en-IE" sz="1100" dirty="0" smtClean="0"/>
                        <a:t>1 1 1 1 </a:t>
                      </a:r>
                      <a:r>
                        <a:rPr lang="en-IE" sz="1100" baseline="0" dirty="0" smtClean="0"/>
                        <a:t>&lt;GAP&gt; 0 0 0 0 &lt;GAP&gt;</a:t>
                      </a:r>
                      <a:endParaRPr lang="en-IE" sz="1100" dirty="0"/>
                    </a:p>
                  </a:txBody>
                  <a:tcPr/>
                </a:tc>
              </a:tr>
              <a:tr h="302434">
                <a:tc>
                  <a:txBody>
                    <a:bodyPr/>
                    <a:lstStyle/>
                    <a:p>
                      <a:r>
                        <a:rPr lang="en-IE" sz="1100" dirty="0" smtClean="0"/>
                        <a:t>0</a:t>
                      </a:r>
                      <a:endParaRPr lang="en-IE" sz="1100" dirty="0"/>
                    </a:p>
                  </a:txBody>
                  <a:tcPr/>
                </a:tc>
                <a:tc>
                  <a:txBody>
                    <a:bodyPr/>
                    <a:lstStyle/>
                    <a:p>
                      <a:r>
                        <a:rPr lang="en-IE" sz="1100" dirty="0" smtClean="0"/>
                        <a:t>1</a:t>
                      </a:r>
                      <a:endParaRPr lang="en-IE" sz="1100" dirty="0"/>
                    </a:p>
                  </a:txBody>
                  <a:tcPr/>
                </a:tc>
                <a:tc>
                  <a:txBody>
                    <a:bodyPr/>
                    <a:lstStyle/>
                    <a:p>
                      <a:r>
                        <a:rPr lang="en-IE" sz="1100" dirty="0" smtClean="0"/>
                        <a:t>1 1 1 1 </a:t>
                      </a:r>
                      <a:r>
                        <a:rPr lang="en-IE" sz="1100" baseline="0" dirty="0" smtClean="0"/>
                        <a:t>&lt;GAP&gt; 1 1 1 1 &lt;GAP&gt;</a:t>
                      </a:r>
                      <a:endParaRPr lang="en-IE" sz="1100" dirty="0"/>
                    </a:p>
                  </a:txBody>
                  <a:tcPr/>
                </a:tc>
              </a:tr>
              <a:tr h="302434">
                <a:tc>
                  <a:txBody>
                    <a:bodyPr/>
                    <a:lstStyle/>
                    <a:p>
                      <a:r>
                        <a:rPr lang="en-IE" sz="1100" dirty="0" smtClean="0"/>
                        <a:t>1</a:t>
                      </a:r>
                      <a:endParaRPr lang="en-IE" sz="1100" dirty="0"/>
                    </a:p>
                  </a:txBody>
                  <a:tcPr/>
                </a:tc>
                <a:tc>
                  <a:txBody>
                    <a:bodyPr/>
                    <a:lstStyle/>
                    <a:p>
                      <a:r>
                        <a:rPr lang="en-IE" sz="1100" dirty="0" smtClean="0"/>
                        <a:t>1</a:t>
                      </a:r>
                      <a:endParaRPr lang="en-IE" sz="1100" dirty="0"/>
                    </a:p>
                  </a:txBody>
                  <a:tcPr/>
                </a:tc>
                <a:tc>
                  <a:txBody>
                    <a:bodyPr/>
                    <a:lstStyle/>
                    <a:p>
                      <a:r>
                        <a:rPr lang="en-IE" sz="1100" dirty="0" smtClean="0"/>
                        <a:t>0</a:t>
                      </a:r>
                      <a:r>
                        <a:rPr lang="en-IE" sz="1100" baseline="0" dirty="0" smtClean="0"/>
                        <a:t> 0 0 0 &lt;GAP&gt; 1 1 1 1 &lt;GAP&gt;</a:t>
                      </a:r>
                      <a:endParaRPr lang="en-IE" sz="1100" dirty="0"/>
                    </a:p>
                  </a:txBody>
                  <a:tcPr/>
                </a:tc>
              </a:tr>
            </a:tbl>
          </a:graphicData>
        </a:graphic>
      </p:graphicFrame>
      <p:sp>
        <p:nvSpPr>
          <p:cNvPr id="8" name="Rectangle 3"/>
          <p:cNvSpPr txBox="1">
            <a:spLocks noChangeArrowheads="1"/>
          </p:cNvSpPr>
          <p:nvPr/>
        </p:nvSpPr>
        <p:spPr bwMode="auto">
          <a:xfrm>
            <a:off x="693887" y="5445224"/>
            <a:ext cx="7920880" cy="864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lang="en-US" altLang="en-US" sz="1800" kern="0" dirty="0" smtClean="0"/>
              <a:t>Optional K=7 </a:t>
            </a:r>
            <a:r>
              <a:rPr lang="en-US" altLang="en-US" sz="1800" kern="0" dirty="0"/>
              <a:t>code </a:t>
            </a:r>
            <a:r>
              <a:rPr lang="en-US" altLang="en-US" sz="1800" kern="0" dirty="0" smtClean="0"/>
              <a:t>without RS (~31.2 </a:t>
            </a:r>
            <a:r>
              <a:rPr lang="en-US" altLang="en-US" sz="1800" kern="0" dirty="0"/>
              <a:t>Mb/s</a:t>
            </a:r>
            <a:r>
              <a:rPr lang="en-US" altLang="en-US" sz="1800" kern="0" dirty="0" smtClean="0"/>
              <a:t>) using convolution code generator polynomial [133,171] and same mapping as table above.</a:t>
            </a:r>
            <a:endParaRPr lang="en-US" altLang="en-US" sz="1800" kern="0" dirty="0"/>
          </a:p>
          <a:p>
            <a:endParaRPr lang="en-US" altLang="en-US" sz="1400" kern="0" dirty="0" smtClean="0"/>
          </a:p>
        </p:txBody>
      </p:sp>
    </p:spTree>
    <p:extLst>
      <p:ext uri="{BB962C8B-B14F-4D97-AF65-F5344CB8AC3E}">
        <p14:creationId xmlns:p14="http://schemas.microsoft.com/office/powerpoint/2010/main" val="29197321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8</a:t>
            </a:fld>
            <a:endParaRPr lang="en-US" altLang="en-US"/>
          </a:p>
        </p:txBody>
      </p:sp>
      <p:sp>
        <p:nvSpPr>
          <p:cNvPr id="4098" name="Rectangle 2"/>
          <p:cNvSpPr>
            <a:spLocks noGrp="1" noChangeArrowheads="1"/>
          </p:cNvSpPr>
          <p:nvPr>
            <p:ph type="title"/>
          </p:nvPr>
        </p:nvSpPr>
        <p:spPr>
          <a:xfrm>
            <a:off x="685800" y="685800"/>
            <a:ext cx="7772400" cy="726976"/>
          </a:xfrm>
          <a:ln/>
        </p:spPr>
        <p:txBody>
          <a:bodyPr/>
          <a:lstStyle/>
          <a:p>
            <a:r>
              <a:rPr lang="pl-PL" altLang="en-US" sz="3200" dirty="0" smtClean="0"/>
              <a:t>Data </a:t>
            </a:r>
            <a:r>
              <a:rPr lang="en-IE" altLang="en-US" sz="3200" dirty="0" smtClean="0"/>
              <a:t>Modulation (</a:t>
            </a:r>
            <a:r>
              <a:rPr lang="en-IE" altLang="en-US" sz="3200" dirty="0"/>
              <a:t>2) for </a:t>
            </a:r>
            <a:r>
              <a:rPr lang="en-IE" altLang="en-US" sz="3200" dirty="0" smtClean="0"/>
              <a:t>~7 </a:t>
            </a:r>
            <a:r>
              <a:rPr lang="en-IE" altLang="en-US" sz="3200" dirty="0"/>
              <a:t>Mb/s mode</a:t>
            </a:r>
            <a:endParaRPr lang="en-US" altLang="en-US" sz="3200" dirty="0"/>
          </a:p>
        </p:txBody>
      </p:sp>
      <p:graphicFrame>
        <p:nvGraphicFramePr>
          <p:cNvPr id="2" name="Table 1"/>
          <p:cNvGraphicFramePr>
            <a:graphicFrameLocks noGrp="1"/>
          </p:cNvGraphicFramePr>
          <p:nvPr>
            <p:extLst>
              <p:ext uri="{D42A27DB-BD31-4B8C-83A1-F6EECF244321}">
                <p14:modId xmlns:p14="http://schemas.microsoft.com/office/powerpoint/2010/main" val="2405050997"/>
              </p:ext>
            </p:extLst>
          </p:nvPr>
        </p:nvGraphicFramePr>
        <p:xfrm>
          <a:off x="4788024" y="3068960"/>
          <a:ext cx="4139952" cy="1512170"/>
        </p:xfrm>
        <a:graphic>
          <a:graphicData uri="http://schemas.openxmlformats.org/drawingml/2006/table">
            <a:tbl>
              <a:tblPr firstRow="1" bandRow="1">
                <a:tableStyleId>{5C22544A-7EE6-4342-B048-85BDC9FD1C3A}</a:tableStyleId>
              </a:tblPr>
              <a:tblGrid>
                <a:gridCol w="427871"/>
                <a:gridCol w="527501"/>
                <a:gridCol w="3184580"/>
              </a:tblGrid>
              <a:tr h="302434">
                <a:tc>
                  <a:txBody>
                    <a:bodyPr/>
                    <a:lstStyle/>
                    <a:p>
                      <a:r>
                        <a:rPr lang="en-IE" sz="1100" dirty="0" smtClean="0"/>
                        <a:t>G0</a:t>
                      </a:r>
                      <a:endParaRPr lang="en-IE" sz="1100" dirty="0"/>
                    </a:p>
                  </a:txBody>
                  <a:tcPr/>
                </a:tc>
                <a:tc>
                  <a:txBody>
                    <a:bodyPr/>
                    <a:lstStyle/>
                    <a:p>
                      <a:r>
                        <a:rPr lang="en-IE" sz="1100" dirty="0" smtClean="0"/>
                        <a:t>G1</a:t>
                      </a:r>
                      <a:endParaRPr lang="en-IE" sz="1100" dirty="0"/>
                    </a:p>
                  </a:txBody>
                  <a:tcPr/>
                </a:tc>
                <a:tc>
                  <a:txBody>
                    <a:bodyPr/>
                    <a:lstStyle/>
                    <a:p>
                      <a:r>
                        <a:rPr lang="en-IE" sz="1100" dirty="0" smtClean="0"/>
                        <a:t>PATTERN</a:t>
                      </a:r>
                      <a:endParaRPr lang="en-IE" sz="1100" dirty="0"/>
                    </a:p>
                  </a:txBody>
                  <a:tcPr/>
                </a:tc>
              </a:tr>
              <a:tr h="302434">
                <a:tc>
                  <a:txBody>
                    <a:bodyPr/>
                    <a:lstStyle/>
                    <a:p>
                      <a:r>
                        <a:rPr lang="en-IE" sz="1100" dirty="0" smtClean="0"/>
                        <a:t>0</a:t>
                      </a:r>
                      <a:endParaRPr lang="en-IE" sz="1100" dirty="0"/>
                    </a:p>
                  </a:txBody>
                  <a:tcPr/>
                </a:tc>
                <a:tc>
                  <a:txBody>
                    <a:bodyPr/>
                    <a:lstStyle/>
                    <a:p>
                      <a:r>
                        <a:rPr lang="en-IE" sz="1100" dirty="0" smtClean="0"/>
                        <a:t>0</a:t>
                      </a:r>
                      <a:endParaRPr lang="en-IE" sz="1100" dirty="0"/>
                    </a:p>
                  </a:txBody>
                  <a:tcPr/>
                </a:tc>
                <a:tc>
                  <a:txBody>
                    <a:bodyPr/>
                    <a:lstStyle/>
                    <a:p>
                      <a:r>
                        <a:rPr lang="en-IE" sz="1100" dirty="0" smtClean="0"/>
                        <a:t>0</a:t>
                      </a:r>
                      <a:r>
                        <a:rPr lang="en-IE" sz="1100" baseline="0" dirty="0" smtClean="0"/>
                        <a:t> 0 0 0 </a:t>
                      </a:r>
                      <a:r>
                        <a:rPr lang="en-IE" sz="1100" dirty="0" smtClean="0"/>
                        <a:t>0</a:t>
                      </a:r>
                      <a:r>
                        <a:rPr lang="en-IE" sz="1100" baseline="0" dirty="0" smtClean="0"/>
                        <a:t> 0 0 0 &lt;GAP&gt; </a:t>
                      </a:r>
                      <a:r>
                        <a:rPr lang="en-IE" sz="1100" dirty="0" smtClean="0"/>
                        <a:t>0</a:t>
                      </a:r>
                      <a:r>
                        <a:rPr lang="en-IE" sz="1100" baseline="0" dirty="0" smtClean="0"/>
                        <a:t> 0 0 0 0 0 0 0 &lt;GAP&gt;</a:t>
                      </a:r>
                      <a:endParaRPr lang="en-IE" sz="1100" dirty="0"/>
                    </a:p>
                  </a:txBody>
                  <a:tcPr/>
                </a:tc>
              </a:tr>
              <a:tr h="302434">
                <a:tc>
                  <a:txBody>
                    <a:bodyPr/>
                    <a:lstStyle/>
                    <a:p>
                      <a:r>
                        <a:rPr lang="en-IE" sz="1100" dirty="0" smtClean="0"/>
                        <a:t>1</a:t>
                      </a:r>
                      <a:endParaRPr lang="en-IE" sz="1100" dirty="0"/>
                    </a:p>
                  </a:txBody>
                  <a:tcPr/>
                </a:tc>
                <a:tc>
                  <a:txBody>
                    <a:bodyPr/>
                    <a:lstStyle/>
                    <a:p>
                      <a:r>
                        <a:rPr lang="en-IE" sz="1100" dirty="0" smtClean="0"/>
                        <a:t>0</a:t>
                      </a:r>
                      <a:endParaRPr lang="en-IE" sz="1100" dirty="0"/>
                    </a:p>
                  </a:txBody>
                  <a:tcPr/>
                </a:tc>
                <a:tc>
                  <a:txBody>
                    <a:bodyPr/>
                    <a:lstStyle/>
                    <a:p>
                      <a:r>
                        <a:rPr lang="en-IE" sz="1100" dirty="0" smtClean="0"/>
                        <a:t>1 1 1 1 1 1 1 1 </a:t>
                      </a:r>
                      <a:r>
                        <a:rPr lang="en-IE" sz="1100" baseline="0" dirty="0" smtClean="0"/>
                        <a:t>&lt;GAP&gt; </a:t>
                      </a:r>
                      <a:r>
                        <a:rPr lang="en-IE" sz="1100" dirty="0" smtClean="0"/>
                        <a:t>0</a:t>
                      </a:r>
                      <a:r>
                        <a:rPr lang="en-IE" sz="1100" baseline="0" dirty="0" smtClean="0"/>
                        <a:t> 0 0 0 0 0 0 0 &lt;GAP&gt;</a:t>
                      </a:r>
                      <a:endParaRPr lang="en-IE" sz="1100" dirty="0"/>
                    </a:p>
                  </a:txBody>
                  <a:tcPr/>
                </a:tc>
              </a:tr>
              <a:tr h="302434">
                <a:tc>
                  <a:txBody>
                    <a:bodyPr/>
                    <a:lstStyle/>
                    <a:p>
                      <a:r>
                        <a:rPr lang="en-IE" sz="1100" dirty="0" smtClean="0"/>
                        <a:t>0</a:t>
                      </a:r>
                      <a:endParaRPr lang="en-IE" sz="1100" dirty="0"/>
                    </a:p>
                  </a:txBody>
                  <a:tcPr/>
                </a:tc>
                <a:tc>
                  <a:txBody>
                    <a:bodyPr/>
                    <a:lstStyle/>
                    <a:p>
                      <a:r>
                        <a:rPr lang="en-IE" sz="1100" dirty="0" smtClean="0"/>
                        <a:t>1</a:t>
                      </a:r>
                      <a:endParaRPr lang="en-IE" sz="1100" dirty="0"/>
                    </a:p>
                  </a:txBody>
                  <a:tcPr/>
                </a:tc>
                <a:tc>
                  <a:txBody>
                    <a:bodyPr/>
                    <a:lstStyle/>
                    <a:p>
                      <a:r>
                        <a:rPr lang="en-IE" sz="1100" dirty="0" smtClean="0"/>
                        <a:t>1 1 1 1 1 1 1 1 </a:t>
                      </a:r>
                      <a:r>
                        <a:rPr lang="en-IE" sz="1100" baseline="0" dirty="0" smtClean="0"/>
                        <a:t>&lt;GAP&gt; </a:t>
                      </a:r>
                      <a:r>
                        <a:rPr lang="en-IE" sz="1100" dirty="0" smtClean="0"/>
                        <a:t>1 1 1 1 </a:t>
                      </a:r>
                      <a:r>
                        <a:rPr lang="en-IE" sz="1100" baseline="0" dirty="0" smtClean="0"/>
                        <a:t>1 1 1 1 &lt;GAP&gt;</a:t>
                      </a:r>
                      <a:endParaRPr lang="en-IE" sz="1100" dirty="0"/>
                    </a:p>
                  </a:txBody>
                  <a:tcPr/>
                </a:tc>
              </a:tr>
              <a:tr h="302434">
                <a:tc>
                  <a:txBody>
                    <a:bodyPr/>
                    <a:lstStyle/>
                    <a:p>
                      <a:r>
                        <a:rPr lang="en-IE" sz="1100" dirty="0" smtClean="0"/>
                        <a:t>1</a:t>
                      </a:r>
                      <a:endParaRPr lang="en-IE" sz="1100" dirty="0"/>
                    </a:p>
                  </a:txBody>
                  <a:tcPr/>
                </a:tc>
                <a:tc>
                  <a:txBody>
                    <a:bodyPr/>
                    <a:lstStyle/>
                    <a:p>
                      <a:r>
                        <a:rPr lang="en-IE" sz="1100" dirty="0" smtClean="0"/>
                        <a:t>1</a:t>
                      </a:r>
                      <a:endParaRPr lang="en-IE" sz="1100" dirty="0"/>
                    </a:p>
                  </a:txBody>
                  <a:tcPr/>
                </a:tc>
                <a:tc>
                  <a:txBody>
                    <a:bodyPr/>
                    <a:lstStyle/>
                    <a:p>
                      <a:r>
                        <a:rPr lang="en-IE" sz="1100" dirty="0" smtClean="0"/>
                        <a:t>0</a:t>
                      </a:r>
                      <a:r>
                        <a:rPr lang="en-IE" sz="1100" baseline="0" dirty="0" smtClean="0"/>
                        <a:t> 0 0 0 </a:t>
                      </a:r>
                      <a:r>
                        <a:rPr lang="en-IE" sz="1100" dirty="0" smtClean="0"/>
                        <a:t>0</a:t>
                      </a:r>
                      <a:r>
                        <a:rPr lang="en-IE" sz="1100" baseline="0" dirty="0" smtClean="0"/>
                        <a:t> 0 0 0 &lt;GAP&gt; </a:t>
                      </a:r>
                      <a:r>
                        <a:rPr lang="en-IE" sz="1100" dirty="0" smtClean="0"/>
                        <a:t>1 1 1 1 </a:t>
                      </a:r>
                      <a:r>
                        <a:rPr lang="en-IE" sz="1100" baseline="0" dirty="0" smtClean="0"/>
                        <a:t>1 1 1 1 &lt;GAP&gt;</a:t>
                      </a:r>
                      <a:endParaRPr lang="en-IE" sz="1100" dirty="0"/>
                    </a:p>
                  </a:txBody>
                  <a:tcPr/>
                </a:tc>
              </a:tr>
            </a:tbl>
          </a:graphicData>
        </a:graphic>
      </p:graphicFrame>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079335" y="1556792"/>
            <a:ext cx="4064665" cy="1401219"/>
          </a:xfrm>
          <a:prstGeom prst="rect">
            <a:avLst/>
          </a:prstGeom>
          <a:noFill/>
        </p:spPr>
      </p:pic>
      <p:sp>
        <p:nvSpPr>
          <p:cNvPr id="10" name="Rectangle 3"/>
          <p:cNvSpPr txBox="1">
            <a:spLocks noChangeArrowheads="1"/>
          </p:cNvSpPr>
          <p:nvPr/>
        </p:nvSpPr>
        <p:spPr bwMode="auto">
          <a:xfrm>
            <a:off x="465312" y="1578918"/>
            <a:ext cx="4174232" cy="3456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0" indent="0">
              <a:buFontTx/>
              <a:buNone/>
            </a:pPr>
            <a:r>
              <a:rPr lang="en-US" altLang="en-US" sz="1800" kern="0" dirty="0" smtClean="0"/>
              <a:t>We have agreed:</a:t>
            </a:r>
          </a:p>
          <a:p>
            <a:r>
              <a:rPr lang="en-US" altLang="en-US" sz="1800" kern="0" dirty="0" smtClean="0"/>
              <a:t>128 MHz PRF with 16 pulses per coded bit, with the pulses on 4ns spacing separated into two groups of eight as shown:</a:t>
            </a:r>
          </a:p>
          <a:p>
            <a:r>
              <a:rPr lang="en-US" altLang="en-US" sz="1800" kern="0" dirty="0" smtClean="0"/>
              <a:t>Using the 4a convolutional code (with [2,5] generator) and the mapping shown (right):</a:t>
            </a:r>
          </a:p>
          <a:p>
            <a:r>
              <a:rPr lang="en-US" altLang="en-US" sz="1800" kern="0" dirty="0" smtClean="0"/>
              <a:t>Then the sequence is scrambled using the 4a LFSR. </a:t>
            </a:r>
            <a:endParaRPr lang="en-US" altLang="en-US" sz="1800" kern="0" dirty="0" smtClean="0"/>
          </a:p>
          <a:p>
            <a:r>
              <a:rPr lang="en-US" altLang="en-US" sz="1800" kern="0" dirty="0" smtClean="0"/>
              <a:t>Final bit value to pulse polarity mapping shall be as per 4a</a:t>
            </a:r>
            <a:endParaRPr lang="en-US" altLang="en-US" sz="1400" kern="0" dirty="0" smtClean="0"/>
          </a:p>
          <a:p>
            <a:r>
              <a:rPr lang="en-US" altLang="en-US" sz="1800" kern="0" dirty="0" smtClean="0"/>
              <a:t>Mandatory FEC:</a:t>
            </a:r>
            <a:r>
              <a:rPr lang="en-US" altLang="en-US" sz="1400" kern="0" dirty="0" smtClean="0"/>
              <a:t> K=3+RS (~6.8 Mb/s)</a:t>
            </a:r>
          </a:p>
          <a:p>
            <a:endParaRPr lang="en-US" altLang="en-US" sz="1800" kern="0" dirty="0"/>
          </a:p>
        </p:txBody>
      </p:sp>
      <p:sp>
        <p:nvSpPr>
          <p:cNvPr id="11" name="Rectangle 3"/>
          <p:cNvSpPr txBox="1">
            <a:spLocks noChangeArrowheads="1"/>
          </p:cNvSpPr>
          <p:nvPr/>
        </p:nvSpPr>
        <p:spPr bwMode="auto">
          <a:xfrm>
            <a:off x="473399" y="5522490"/>
            <a:ext cx="7920880" cy="786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lang="en-US" altLang="en-US" sz="1800" kern="0" dirty="0" smtClean="0"/>
              <a:t>Optional K=7 </a:t>
            </a:r>
            <a:r>
              <a:rPr lang="en-US" altLang="en-US" sz="1800" kern="0" dirty="0"/>
              <a:t>code </a:t>
            </a:r>
            <a:r>
              <a:rPr lang="en-US" altLang="en-US" sz="1800" kern="0" dirty="0" smtClean="0"/>
              <a:t>without RS (~7.8 </a:t>
            </a:r>
            <a:r>
              <a:rPr lang="en-US" altLang="en-US" sz="1800" kern="0" dirty="0"/>
              <a:t>Mb/s</a:t>
            </a:r>
            <a:r>
              <a:rPr lang="en-US" altLang="en-US" sz="1800" kern="0" dirty="0" smtClean="0"/>
              <a:t>) using convolution code generator polynomial [133,171] and same mapping as table above.</a:t>
            </a:r>
            <a:endParaRPr lang="en-US" altLang="en-US" sz="1800" kern="0" dirty="0"/>
          </a:p>
          <a:p>
            <a:endParaRPr lang="en-US" altLang="en-US" sz="1400" kern="0" dirty="0" smtClean="0"/>
          </a:p>
        </p:txBody>
      </p:sp>
    </p:spTree>
    <p:extLst>
      <p:ext uri="{BB962C8B-B14F-4D97-AF65-F5344CB8AC3E}">
        <p14:creationId xmlns:p14="http://schemas.microsoft.com/office/powerpoint/2010/main" val="26076324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9</a:t>
            </a:fld>
            <a:endParaRPr lang="en-US" altLang="en-US"/>
          </a:p>
        </p:txBody>
      </p:sp>
      <p:sp>
        <p:nvSpPr>
          <p:cNvPr id="4098" name="Rectangle 2"/>
          <p:cNvSpPr>
            <a:spLocks noGrp="1" noChangeArrowheads="1"/>
          </p:cNvSpPr>
          <p:nvPr>
            <p:ph type="title"/>
          </p:nvPr>
        </p:nvSpPr>
        <p:spPr>
          <a:xfrm>
            <a:off x="685800" y="685800"/>
            <a:ext cx="7772400" cy="510952"/>
          </a:xfrm>
          <a:ln/>
        </p:spPr>
        <p:txBody>
          <a:bodyPr/>
          <a:lstStyle/>
          <a:p>
            <a:r>
              <a:rPr lang="en-US" altLang="en-US" sz="3200" dirty="0" smtClean="0"/>
              <a:t>PHR</a:t>
            </a:r>
            <a:endParaRPr lang="en-US" altLang="en-US" sz="3200" dirty="0"/>
          </a:p>
        </p:txBody>
      </p:sp>
      <p:sp>
        <p:nvSpPr>
          <p:cNvPr id="4099" name="Rectangle 3"/>
          <p:cNvSpPr>
            <a:spLocks noGrp="1" noChangeArrowheads="1"/>
          </p:cNvSpPr>
          <p:nvPr>
            <p:ph type="body" idx="1"/>
          </p:nvPr>
        </p:nvSpPr>
        <p:spPr>
          <a:xfrm>
            <a:off x="395536" y="1340768"/>
            <a:ext cx="8247686" cy="4752528"/>
          </a:xfrm>
          <a:ln/>
        </p:spPr>
        <p:txBody>
          <a:bodyPr/>
          <a:lstStyle/>
          <a:p>
            <a:r>
              <a:rPr lang="en-US" altLang="en-US" sz="2400" dirty="0" smtClean="0"/>
              <a:t>We now agree that the PHR shall be 19-bits formatted as shown:</a:t>
            </a:r>
          </a:p>
          <a:p>
            <a:pPr marL="0" indent="0">
              <a:buNone/>
            </a:pPr>
            <a:endParaRPr lang="en-US" altLang="en-US" sz="2400" dirty="0" smtClean="0"/>
          </a:p>
          <a:p>
            <a:pPr lvl="1"/>
            <a:endParaRPr lang="en-US" altLang="en-US" sz="1600" dirty="0" smtClean="0"/>
          </a:p>
          <a:p>
            <a:pPr marL="449263" lvl="1" indent="-342900">
              <a:buFont typeface="+mj-lt"/>
              <a:buAutoNum type="alphaLcParenR"/>
            </a:pPr>
            <a:r>
              <a:rPr lang="en-US" altLang="en-US" sz="1600" dirty="0" smtClean="0"/>
              <a:t>Ranging </a:t>
            </a:r>
            <a:r>
              <a:rPr lang="en-US" altLang="en-US" sz="1600" dirty="0"/>
              <a:t>bit </a:t>
            </a:r>
            <a:r>
              <a:rPr lang="en-US" altLang="en-US" sz="1600" dirty="0" smtClean="0"/>
              <a:t>and SECDED encoding and </a:t>
            </a:r>
            <a:r>
              <a:rPr lang="en-US" altLang="en-US" sz="1600" dirty="0"/>
              <a:t>functionality </a:t>
            </a:r>
            <a:r>
              <a:rPr lang="en-US" altLang="en-US" sz="1600" dirty="0" smtClean="0"/>
              <a:t>shall be as per 802.15.4-2015</a:t>
            </a:r>
          </a:p>
          <a:p>
            <a:pPr marL="449263" lvl="1" indent="-342900">
              <a:buFont typeface="+mj-lt"/>
              <a:buAutoNum type="alphaLcParenR"/>
            </a:pPr>
            <a:r>
              <a:rPr lang="en-US" altLang="en-US" sz="1600" dirty="0" smtClean="0"/>
              <a:t>Payload length field shall be 10 bits, so max PHY payload is 1023 octets long</a:t>
            </a:r>
          </a:p>
          <a:p>
            <a:pPr marL="449263" lvl="1" indent="-342900">
              <a:buFont typeface="+mj-lt"/>
              <a:buAutoNum type="alphaLcParenR"/>
            </a:pPr>
            <a:r>
              <a:rPr lang="en-US" altLang="en-US" sz="1600" dirty="0" smtClean="0"/>
              <a:t>In the frame formats with PHR, bits A1 and A0 shall be available for application specific use, and be signaled to or set by the higher layer, and zero when not being used for this purpose..</a:t>
            </a:r>
          </a:p>
          <a:p>
            <a:pPr marL="449263" lvl="1" indent="-342900">
              <a:buFont typeface="+mj-lt"/>
              <a:buAutoNum type="alphaLcParenR"/>
            </a:pPr>
            <a:r>
              <a:rPr lang="en-US" altLang="en-US" sz="1600" dirty="0" smtClean="0"/>
              <a:t>In the optional frame format</a:t>
            </a:r>
            <a:r>
              <a:rPr lang="en-US" altLang="en-US" sz="1600" dirty="0"/>
              <a:t> where the STS follows the </a:t>
            </a:r>
            <a:r>
              <a:rPr lang="en-US" altLang="en-US" sz="1600" dirty="0" smtClean="0"/>
              <a:t>payload, A1 and A0 shall be optionally available to specify an additional gap between the payload and the STS. </a:t>
            </a:r>
          </a:p>
          <a:p>
            <a:endParaRPr lang="en-US" altLang="en-US" sz="2400" dirty="0" smtClean="0"/>
          </a:p>
          <a:p>
            <a:endParaRPr lang="en-US" altLang="en-US" sz="2400" dirty="0"/>
          </a:p>
          <a:p>
            <a:endParaRPr lang="en-US" altLang="en-US" sz="2400" dirty="0" smtClean="0"/>
          </a:p>
          <a:p>
            <a:endParaRPr lang="en-US" altLang="en-US" sz="2000"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23728" y="1844824"/>
            <a:ext cx="6015438"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02972913"/>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1342</Words>
  <Application>Microsoft Office PowerPoint</Application>
  <PresentationFormat>On-screen Show (4:3)</PresentationFormat>
  <Paragraphs>165</Paragraphs>
  <Slides>11</Slides>
  <Notes>8</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IEEE-P802_15</vt:lpstr>
      <vt:lpstr>PowerPoint Presentation</vt:lpstr>
      <vt:lpstr>Introduction:</vt:lpstr>
      <vt:lpstr>MIM PHR decision</vt:lpstr>
      <vt:lpstr>Preamble Symbol:</vt:lpstr>
      <vt:lpstr>SFD:</vt:lpstr>
      <vt:lpstr>Scrambled Timestamp Sequence (STS):</vt:lpstr>
      <vt:lpstr>Data Modulation (1) for ~30 Mb/s mode</vt:lpstr>
      <vt:lpstr>Data Modulation (2) for ~7 Mb/s mode</vt:lpstr>
      <vt:lpstr>PHR</vt:lpstr>
      <vt:lpstr>PHR Encoding</vt:lpstr>
      <vt:lpstr>General</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2018-06-26T07:51:37Z</dcterms:created>
  <dcterms:modified xsi:type="dcterms:W3CDTF">2018-11-14T06:42:54Z</dcterms:modified>
</cp:coreProperties>
</file>