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1"/>
  </p:notesMasterIdLst>
  <p:sldIdLst>
    <p:sldId id="295" r:id="rId2"/>
    <p:sldId id="325" r:id="rId3"/>
    <p:sldId id="330" r:id="rId4"/>
    <p:sldId id="331" r:id="rId5"/>
    <p:sldId id="337" r:id="rId6"/>
    <p:sldId id="332" r:id="rId7"/>
    <p:sldId id="338" r:id="rId8"/>
    <p:sldId id="329" r:id="rId9"/>
    <p:sldId id="327" r:id="rId1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74659" autoAdjust="0"/>
  </p:normalViewPr>
  <p:slideViewPr>
    <p:cSldViewPr>
      <p:cViewPr>
        <p:scale>
          <a:sx n="80" d="100"/>
          <a:sy n="80" d="100"/>
        </p:scale>
        <p:origin x="-1242" y="252"/>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a:ext uri="{FF2B5EF4-FFF2-40B4-BE49-F238E27FC236}"/>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a:ext uri="{FF2B5EF4-FFF2-40B4-BE49-F238E27FC236}"/>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‹N°›</a:t>
            </a:fld>
            <a:endParaRPr lang="en-US" altLang="en-US"/>
          </a:p>
        </p:txBody>
      </p:sp>
      <p:sp>
        <p:nvSpPr>
          <p:cNvPr id="25613" name="Rectangle 12">
            <a:extLst>
              <a:ext uri="{FF2B5EF4-FFF2-40B4-BE49-F238E27FC236}"/>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2</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smtClean="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238262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3250931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258448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smtClean="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2892113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3888626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2831558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‹N°›</a:t>
            </a:fld>
            <a:endParaRPr lang="en-US" altLang="en-US"/>
          </a:p>
        </p:txBody>
      </p:sp>
      <p:sp>
        <p:nvSpPr>
          <p:cNvPr id="5" name="Titre 4"/>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37855155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‹N°›</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‹N°›</a:t>
            </a:fld>
            <a:endParaRPr lang="en-US" altLang="en-US"/>
          </a:p>
        </p:txBody>
      </p:sp>
    </p:spTree>
    <p:extLst>
      <p:ext uri="{BB962C8B-B14F-4D97-AF65-F5344CB8AC3E}">
        <p14:creationId xmlns:p14="http://schemas.microsoft.com/office/powerpoint/2010/main" val="22746246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‹N°›</a:t>
            </a:fld>
            <a:endParaRPr lang="en-US" altLang="en-US"/>
          </a:p>
        </p:txBody>
      </p:sp>
      <p:sp>
        <p:nvSpPr>
          <p:cNvPr id="5" name="ZoneTexte 4"/>
          <p:cNvSpPr txBox="1"/>
          <p:nvPr userDrawn="1"/>
        </p:nvSpPr>
        <p:spPr>
          <a:xfrm>
            <a:off x="131254" y="296273"/>
            <a:ext cx="8928992" cy="276999"/>
          </a:xfrm>
          <a:prstGeom prst="rect">
            <a:avLst/>
          </a:prstGeom>
          <a:solidFill>
            <a:schemeClr val="bg1"/>
          </a:solidFill>
        </p:spPr>
        <p:txBody>
          <a:bodyPr wrap="square" rtlCol="0">
            <a:spAutoFit/>
          </a:bodyPr>
          <a:lstStyle/>
          <a:p>
            <a:r>
              <a:rPr lang="en-US" sz="1200" b="1" i="0" kern="1200" dirty="0" smtClean="0">
                <a:solidFill>
                  <a:schemeClr val="tx1"/>
                </a:solidFill>
                <a:effectLst/>
                <a:latin typeface="Times New Roman" pitchFamily="18" charset="0"/>
                <a:ea typeface="MS PGothic" pitchFamily="34" charset="-128"/>
                <a:cs typeface="+mn-cs"/>
              </a:rPr>
              <a:t>November 2018													</a:t>
            </a:r>
            <a:r>
              <a:rPr lang="en-US" sz="1200" b="1" i="0" kern="1200" baseline="0" dirty="0" smtClean="0">
                <a:solidFill>
                  <a:schemeClr val="tx1"/>
                </a:solidFill>
                <a:effectLst/>
                <a:latin typeface="Times New Roman" pitchFamily="18" charset="0"/>
                <a:ea typeface="MS PGothic" pitchFamily="34" charset="-128"/>
                <a:cs typeface="+mn-cs"/>
              </a:rPr>
              <a:t>        </a:t>
            </a:r>
            <a:r>
              <a:rPr lang="en-US" sz="1200" b="1" i="0" kern="1200" dirty="0" smtClean="0">
                <a:solidFill>
                  <a:schemeClr val="tx1"/>
                </a:solidFill>
                <a:effectLst/>
                <a:latin typeface="Times New Roman" pitchFamily="18" charset="0"/>
                <a:ea typeface="MS PGothic" pitchFamily="34" charset="-128"/>
                <a:cs typeface="+mn-cs"/>
              </a:rPr>
              <a:t>doc.:15-18-0589-00-004z</a:t>
            </a:r>
            <a:endParaRPr lang="en-US" dirty="0">
              <a:solidFill>
                <a:schemeClr val="tx1"/>
              </a:solidFill>
            </a:endParaRPr>
          </a:p>
        </p:txBody>
      </p:sp>
    </p:spTree>
    <p:extLst>
      <p:ext uri="{BB962C8B-B14F-4D97-AF65-F5344CB8AC3E}">
        <p14:creationId xmlns:p14="http://schemas.microsoft.com/office/powerpoint/2010/main" val="30876687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‹N°›</a:t>
            </a:fld>
            <a:endParaRPr lang="en-US" altLang="en-US"/>
          </a:p>
        </p:txBody>
      </p:sp>
    </p:spTree>
    <p:extLst>
      <p:ext uri="{BB962C8B-B14F-4D97-AF65-F5344CB8AC3E}">
        <p14:creationId xmlns:p14="http://schemas.microsoft.com/office/powerpoint/2010/main" val="1510416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‹N°›</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‹N°›</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‹N°›</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‹N°›</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‹N°›</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‹N°›</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US" sz="1200" b="1" i="0" kern="1200" dirty="0" smtClean="0">
                <a:solidFill>
                  <a:schemeClr val="tx1"/>
                </a:solidFill>
                <a:effectLst/>
                <a:latin typeface="Times New Roman" pitchFamily="18" charset="0"/>
                <a:ea typeface="MS PGothic" pitchFamily="34" charset="-128"/>
                <a:cs typeface="+mn-cs"/>
              </a:rPr>
              <a:t>15-18-0589-00-</a:t>
            </a:r>
            <a:r>
              <a:rPr lang="en-US" sz="1200" b="1" i="0" kern="1200" dirty="0" err="1" smtClean="0">
                <a:solidFill>
                  <a:schemeClr val="tx1"/>
                </a:solidFill>
                <a:effectLst/>
                <a:latin typeface="Times New Roman" pitchFamily="18" charset="0"/>
                <a:ea typeface="MS PGothic" pitchFamily="34" charset="-128"/>
                <a:cs typeface="+mn-cs"/>
              </a:rPr>
              <a:t>004z</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November 2018</a:t>
            </a:r>
            <a:endParaRPr lang="en-GB" dirty="0"/>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3" name="Rectangle 9">
            <a:extLst>
              <a:ext uri="{FF2B5EF4-FFF2-40B4-BE49-F238E27FC236}"/>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524315"/>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[PHY/</a:t>
            </a:r>
            <a:r>
              <a:rPr lang="en-IE" sz="1600" dirty="0" smtClean="0">
                <a:solidFill>
                  <a:schemeClr val="tx1"/>
                </a:solidFill>
                <a:ea typeface="ＭＳ Ｐゴシック" pitchFamily="-65" charset="-128"/>
              </a:rPr>
              <a:t>MAC enhancements for Secure Ranging Devices</a:t>
            </a:r>
            <a:r>
              <a:rPr lang="en-US" sz="1600" dirty="0" smtClean="0">
                <a:solidFill>
                  <a:srgbClr val="000000"/>
                </a:solidFill>
                <a:ea typeface="ＭＳ Ｐゴシック" pitchFamily="-65" charset="-128"/>
              </a:rPr>
              <a:t>]</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smtClean="0">
                <a:solidFill>
                  <a:srgbClr val="000000"/>
                </a:solidFill>
                <a:ea typeface="ＭＳ Ｐゴシック" pitchFamily="-65" charset="-128"/>
              </a:rPr>
              <a:t>[</a:t>
            </a:r>
            <a:r>
              <a:rPr lang="en-US" sz="1600" dirty="0" smtClean="0">
                <a:solidFill>
                  <a:schemeClr val="tx1"/>
                </a:solidFill>
                <a:ea typeface="ＭＳ Ｐゴシック" pitchFamily="-65" charset="-128"/>
              </a:rPr>
              <a:t>14 November </a:t>
            </a:r>
            <a:r>
              <a:rPr lang="en-US" sz="1600" dirty="0">
                <a:solidFill>
                  <a:schemeClr val="tx1"/>
                </a:solidFill>
                <a:ea typeface="ＭＳ Ｐゴシック" pitchFamily="-65" charset="-128"/>
              </a:rPr>
              <a:t>2018</a:t>
            </a:r>
            <a:r>
              <a:rPr lang="en-US" sz="1600" dirty="0">
                <a:solidFill>
                  <a:srgbClr val="000000"/>
                </a:solidFill>
                <a:ea typeface="ＭＳ Ｐゴシック" pitchFamily="-65" charset="-128"/>
              </a:rPr>
              <a:t>]	</a:t>
            </a:r>
          </a:p>
          <a:p>
            <a:r>
              <a:rPr lang="en-US" sz="1600" b="1" dirty="0" smtClean="0">
                <a:solidFill>
                  <a:srgbClr val="000000"/>
                </a:solidFill>
                <a:ea typeface="ＭＳ Ｐゴシック" pitchFamily="-65" charset="-128"/>
              </a:rPr>
              <a:t>Source:</a:t>
            </a:r>
            <a:r>
              <a:rPr lang="en-US" sz="1600" b="1" dirty="0" smtClean="0">
                <a:solidFill>
                  <a:schemeClr val="tx1"/>
                </a:solidFill>
                <a:ea typeface="ＭＳ Ｐゴシック" pitchFamily="-65" charset="-128"/>
              </a:rPr>
              <a:t> </a:t>
            </a:r>
            <a:r>
              <a:rPr lang="en-US" sz="1600" dirty="0" smtClean="0">
                <a:solidFill>
                  <a:schemeClr val="tx1"/>
                </a:solidFill>
              </a:rPr>
              <a:t>Dr. David </a:t>
            </a:r>
            <a:r>
              <a:rPr lang="en-US" sz="1600" dirty="0" err="1" smtClean="0">
                <a:solidFill>
                  <a:schemeClr val="tx1"/>
                </a:solidFill>
              </a:rPr>
              <a:t>Barras</a:t>
            </a:r>
            <a:r>
              <a:rPr lang="en-US" sz="1600" dirty="0" smtClean="0">
                <a:solidFill>
                  <a:schemeClr val="tx1"/>
                </a:solidFill>
              </a:rPr>
              <a:t>, Dr. Boris </a:t>
            </a:r>
            <a:r>
              <a:rPr lang="en-US" sz="1600" dirty="0" err="1" smtClean="0">
                <a:solidFill>
                  <a:schemeClr val="tx1"/>
                </a:solidFill>
              </a:rPr>
              <a:t>Danev</a:t>
            </a:r>
            <a:r>
              <a:rPr lang="en-US" sz="1600" dirty="0" smtClean="0">
                <a:solidFill>
                  <a:schemeClr val="tx1"/>
                </a:solidFill>
              </a:rPr>
              <a:t> (3db Access), </a:t>
            </a:r>
            <a:r>
              <a:rPr lang="fr-CH" sz="1600" dirty="0" smtClean="0">
                <a:solidFill>
                  <a:schemeClr val="tx1"/>
                </a:solidFill>
              </a:rPr>
              <a:t>Bernd Baer (</a:t>
            </a:r>
            <a:r>
              <a:rPr lang="fr-CH" sz="1600" dirty="0" err="1" smtClean="0">
                <a:solidFill>
                  <a:schemeClr val="tx1"/>
                </a:solidFill>
              </a:rPr>
              <a:t>Marquardt</a:t>
            </a:r>
            <a:r>
              <a:rPr lang="fr-CH" sz="1600" dirty="0" smtClean="0">
                <a:solidFill>
                  <a:schemeClr val="tx1"/>
                </a:solidFill>
              </a:rPr>
              <a:t>), Dr. Peter </a:t>
            </a:r>
            <a:r>
              <a:rPr lang="fr-CH" sz="1600" dirty="0" err="1" smtClean="0">
                <a:solidFill>
                  <a:schemeClr val="tx1"/>
                </a:solidFill>
              </a:rPr>
              <a:t>Sauer</a:t>
            </a:r>
            <a:r>
              <a:rPr lang="fr-CH" sz="1600" dirty="0" smtClean="0">
                <a:solidFill>
                  <a:schemeClr val="tx1"/>
                </a:solidFill>
              </a:rPr>
              <a:t> (</a:t>
            </a:r>
            <a:r>
              <a:rPr lang="fr-CH" sz="1600" dirty="0" err="1" smtClean="0">
                <a:solidFill>
                  <a:schemeClr val="tx1"/>
                </a:solidFill>
              </a:rPr>
              <a:t>Microchip</a:t>
            </a:r>
            <a:r>
              <a:rPr lang="fr-CH" sz="1600" dirty="0" smtClean="0">
                <a:solidFill>
                  <a:schemeClr val="tx1"/>
                </a:solidFill>
              </a:rPr>
              <a:t> </a:t>
            </a:r>
            <a:r>
              <a:rPr lang="fr-CH" sz="1600" dirty="0" err="1" smtClean="0">
                <a:solidFill>
                  <a:schemeClr val="tx1"/>
                </a:solidFill>
              </a:rPr>
              <a:t>Technology</a:t>
            </a:r>
            <a:r>
              <a:rPr lang="fr-CH" sz="1600" dirty="0" smtClean="0">
                <a:solidFill>
                  <a:schemeClr val="tx1"/>
                </a:solidFill>
              </a:rPr>
              <a:t>)</a:t>
            </a:r>
            <a:endParaRPr lang="en-US" sz="1600" b="1" dirty="0" smtClean="0">
              <a:solidFill>
                <a:schemeClr val="tx1"/>
              </a:solidFill>
              <a:ea typeface="ＭＳ Ｐゴシック" pitchFamily="-65" charset="-128"/>
            </a:endParaRPr>
          </a:p>
          <a:p>
            <a:pPr defTabSz="914400">
              <a:spcBef>
                <a:spcPts val="600"/>
              </a:spcBef>
              <a:spcAft>
                <a:spcPts val="600"/>
              </a:spcAft>
              <a:defRPr/>
            </a:pPr>
            <a:r>
              <a:rPr lang="en-US" sz="1600" b="1" dirty="0" smtClean="0">
                <a:solidFill>
                  <a:srgbClr val="000000"/>
                </a:solidFill>
                <a:ea typeface="ＭＳ Ｐゴシック" pitchFamily="-65" charset="-128"/>
              </a:rPr>
              <a:t>Re</a:t>
            </a:r>
            <a:r>
              <a:rPr lang="en-US" sz="1600" b="1" dirty="0">
                <a:solidFill>
                  <a:srgbClr val="000000"/>
                </a:solidFill>
                <a:ea typeface="ＭＳ Ｐゴシック" pitchFamily="-65" charset="-128"/>
              </a:rPr>
              <a:t>:</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[Frame format and modes revision for LRP </a:t>
            </a:r>
            <a:r>
              <a:rPr lang="en-US" sz="1600" dirty="0">
                <a:solidFill>
                  <a:srgbClr val="000000"/>
                </a:solidFill>
                <a:ea typeface="ＭＳ Ｐゴシック" pitchFamily="-65" charset="-128"/>
              </a:rPr>
              <a:t>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[Contribute a proposal to the enhanced impulse radio group </a:t>
            </a:r>
            <a:r>
              <a:rPr lang="en-US" sz="1600" dirty="0" err="1" smtClean="0">
                <a:solidFill>
                  <a:srgbClr val="000000"/>
                </a:solidFill>
                <a:ea typeface="ＭＳ Ｐゴシック" pitchFamily="-65" charset="-128"/>
              </a:rPr>
              <a:t>w.r.t</a:t>
            </a:r>
            <a:r>
              <a:rPr lang="en-US" sz="1600" dirty="0" smtClean="0">
                <a:solidFill>
                  <a:srgbClr val="000000"/>
                </a:solidFill>
                <a:ea typeface="ＭＳ Ｐゴシック" pitchFamily="-65" charset="-128"/>
              </a:rPr>
              <a:t>. the LRP UWB PHY ]</a:t>
            </a:r>
            <a:endParaRPr lang="en-US" sz="1600"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a:t>
            </a:r>
            <a:r>
              <a:rPr lang="en-US" sz="1600" dirty="0" smtClean="0">
                <a:solidFill>
                  <a:schemeClr val="tx1"/>
                </a:solidFill>
              </a:rPr>
              <a:t>Propose elements of Secure Authenticated Ranging PHY/MAC descriptions 802.15.4z</a:t>
            </a:r>
            <a:r>
              <a:rPr lang="en-US" sz="1600" dirty="0" smtClean="0">
                <a:solidFill>
                  <a:srgbClr val="000000"/>
                </a:solidFill>
                <a:ea typeface="ＭＳ Ｐゴシック" pitchFamily="-65" charset="-128"/>
              </a:rPr>
              <a:t>]</a:t>
            </a: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smtClean="0"/>
              <a:t>Scope</a:t>
            </a:r>
          </a:p>
        </p:txBody>
      </p:sp>
      <p:sp>
        <p:nvSpPr>
          <p:cNvPr id="5" name="Espace réservé du contenu 2"/>
          <p:cNvSpPr>
            <a:spLocks noGrp="1"/>
          </p:cNvSpPr>
          <p:nvPr>
            <p:ph idx="1"/>
          </p:nvPr>
        </p:nvSpPr>
        <p:spPr>
          <a:xfrm>
            <a:off x="457200" y="1618704"/>
            <a:ext cx="8435280" cy="1594272"/>
          </a:xfrm>
          <a:extLst/>
        </p:spPr>
        <p:txBody>
          <a:bodyPr>
            <a:noAutofit/>
          </a:bodyPr>
          <a:lstStyle/>
          <a:p>
            <a:pPr>
              <a:buFont typeface="Arial" panose="020B0604020202020204" pitchFamily="34" charset="0"/>
              <a:buChar char="•"/>
              <a:defRPr/>
            </a:pPr>
            <a:r>
              <a:rPr lang="en-US" sz="2400" b="1" dirty="0" smtClean="0"/>
              <a:t>Definition of a frame format for </a:t>
            </a:r>
            <a:r>
              <a:rPr lang="en-US" sz="2400" b="1" dirty="0" err="1" smtClean="0"/>
              <a:t>4z</a:t>
            </a:r>
            <a:r>
              <a:rPr lang="en-US" sz="2400" b="1" dirty="0" smtClean="0"/>
              <a:t> LRP SRDEV </a:t>
            </a:r>
          </a:p>
          <a:p>
            <a:pPr>
              <a:buFont typeface="Arial" panose="020B0604020202020204" pitchFamily="34" charset="0"/>
              <a:buChar char="•"/>
              <a:defRPr/>
            </a:pPr>
            <a:r>
              <a:rPr lang="en-US" sz="2400" b="1" dirty="0" smtClean="0"/>
              <a:t>Revision of modes for </a:t>
            </a:r>
            <a:r>
              <a:rPr lang="en-US" sz="2400" b="1" dirty="0" err="1" smtClean="0"/>
              <a:t>4z</a:t>
            </a:r>
            <a:r>
              <a:rPr lang="en-US" sz="2400" b="1" dirty="0" smtClean="0"/>
              <a:t> LRP SRDEV</a:t>
            </a:r>
          </a:p>
        </p:txBody>
      </p:sp>
      <p:sp>
        <p:nvSpPr>
          <p:cNvPr id="4" name="Titre 1"/>
          <p:cNvSpPr txBox="1">
            <a:spLocks/>
          </p:cNvSpPr>
          <p:nvPr/>
        </p:nvSpPr>
        <p:spPr bwMode="auto">
          <a:xfrm>
            <a:off x="446856" y="3507854"/>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smtClean="0"/>
              <a:t>Motivation</a:t>
            </a:r>
          </a:p>
        </p:txBody>
      </p:sp>
      <p:sp>
        <p:nvSpPr>
          <p:cNvPr id="6" name="Espace réservé du contenu 2"/>
          <p:cNvSpPr txBox="1">
            <a:spLocks/>
          </p:cNvSpPr>
          <p:nvPr/>
        </p:nvSpPr>
        <p:spPr bwMode="auto">
          <a:xfrm>
            <a:off x="457200" y="4365104"/>
            <a:ext cx="8435280"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Autofit/>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defRPr/>
            </a:pPr>
            <a:r>
              <a:rPr lang="en-US" sz="2400" b="1" kern="0" dirty="0" smtClean="0"/>
              <a:t>Enhanced </a:t>
            </a:r>
            <a:r>
              <a:rPr lang="en-US" sz="2400" b="1" kern="0" dirty="0" smtClean="0"/>
              <a:t>performance with authentication schemes</a:t>
            </a:r>
            <a:endParaRPr lang="en-US" sz="2400" b="1" kern="0" dirty="0" smtClean="0"/>
          </a:p>
          <a:p>
            <a:pPr>
              <a:buFont typeface="Arial" panose="020B0604020202020204" pitchFamily="34" charset="0"/>
              <a:buChar char="•"/>
              <a:defRPr/>
            </a:pPr>
            <a:r>
              <a:rPr lang="en-US" sz="2400" b="1" kern="0" dirty="0" smtClean="0"/>
              <a:t>Interoperability</a:t>
            </a:r>
          </a:p>
        </p:txBody>
      </p:sp>
    </p:spTree>
    <p:extLst>
      <p:ext uri="{BB962C8B-B14F-4D97-AF65-F5344CB8AC3E}">
        <p14:creationId xmlns:p14="http://schemas.microsoft.com/office/powerpoint/2010/main" val="3630742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15.4 Frame format</a:t>
            </a:r>
            <a:endParaRPr lang="en-US" dirty="0"/>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smtClean="0"/>
              <a:t>802.15.4 PHY and MAC are providing a frame format for secure ranging protocol (such as </a:t>
            </a:r>
            <a:r>
              <a:rPr lang="en-US" i="1" dirty="0" smtClean="0"/>
              <a:t>distance bounding protocols</a:t>
            </a:r>
            <a:r>
              <a:rPr lang="en-US" dirty="0" smtClean="0"/>
              <a:t> enabled by LRP PHY)</a:t>
            </a:r>
          </a:p>
          <a:p>
            <a:pPr marL="0" lvl="2" indent="0">
              <a:spcBef>
                <a:spcPts val="800"/>
              </a:spcBef>
            </a:pPr>
            <a:endParaRPr lang="en-US" dirty="0" smtClean="0"/>
          </a:p>
          <a:p>
            <a:pPr marL="342900" lvl="2" indent="-342900">
              <a:spcBef>
                <a:spcPts val="800"/>
              </a:spcBef>
              <a:buFont typeface="Arial" panose="020B0604020202020204" pitchFamily="34" charset="0"/>
              <a:buChar char="•"/>
            </a:pPr>
            <a:r>
              <a:rPr lang="en-US" dirty="0" smtClean="0"/>
              <a:t>802.15.4 frame format enables secure ranging with one-way and mutual authentication</a:t>
            </a:r>
          </a:p>
          <a:p>
            <a:pPr marL="457200" lvl="3" indent="0">
              <a:spcBef>
                <a:spcPts val="800"/>
              </a:spcBef>
            </a:pPr>
            <a:endParaRPr lang="en-US" dirty="0"/>
          </a:p>
          <a:p>
            <a:pPr marL="457200" lvl="3" indent="0">
              <a:spcBef>
                <a:spcPts val="800"/>
              </a:spcBef>
            </a:pPr>
            <a:endParaRPr lang="en-US" sz="2000" dirty="0" smtClean="0"/>
          </a:p>
          <a:p>
            <a:pPr marL="342900" lvl="2" indent="-342900">
              <a:spcBef>
                <a:spcPts val="800"/>
              </a:spcBef>
              <a:buFont typeface="Arial" panose="020B0604020202020204" pitchFamily="34" charset="0"/>
              <a:buChar char="•"/>
            </a:pPr>
            <a:r>
              <a:rPr lang="en-US" dirty="0" smtClean="0">
                <a:sym typeface="Wingdings" panose="05000000000000000000" pitchFamily="2" charset="2"/>
              </a:rPr>
              <a:t>LRP with distance </a:t>
            </a:r>
            <a:r>
              <a:rPr lang="en-US" dirty="0">
                <a:sym typeface="Wingdings" panose="05000000000000000000" pitchFamily="2" charset="2"/>
              </a:rPr>
              <a:t>commitment on data portion (</a:t>
            </a:r>
            <a:r>
              <a:rPr lang="en-US" dirty="0" smtClean="0">
                <a:sym typeface="Wingdings" panose="05000000000000000000" pitchFamily="2" charset="2"/>
              </a:rPr>
              <a:t>enabled distance bounding mechanisms) is thus fully compliant with PHY, MAC and MAC Security of 15.4 as defined in Clause 9</a:t>
            </a:r>
            <a:endParaRPr lang="en-US" sz="2400" dirty="0"/>
          </a:p>
        </p:txBody>
      </p:sp>
      <p:sp>
        <p:nvSpPr>
          <p:cNvPr id="5" name="TextBox 16"/>
          <p:cNvSpPr txBox="1"/>
          <p:nvPr/>
        </p:nvSpPr>
        <p:spPr>
          <a:xfrm>
            <a:off x="6201331" y="4129335"/>
            <a:ext cx="1699504" cy="30777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(Default, mandatory</a:t>
            </a:r>
            <a:r>
              <a:rPr lang="en-US" sz="1400" dirty="0"/>
              <a:t>)</a:t>
            </a:r>
            <a:endParaRPr lang="en-US" dirty="0"/>
          </a:p>
        </p:txBody>
      </p:sp>
      <p:sp>
        <p:nvSpPr>
          <p:cNvPr id="6" name="Rectangle 5"/>
          <p:cNvSpPr/>
          <p:nvPr/>
        </p:nvSpPr>
        <p:spPr bwMode="auto">
          <a:xfrm>
            <a:off x="1619672" y="4117367"/>
            <a:ext cx="1425154" cy="288032"/>
          </a:xfrm>
          <a:prstGeom prst="rect">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i="0" u="none" strike="noStrike" cap="none" normalizeH="0" baseline="0" dirty="0" smtClean="0">
                <a:ln>
                  <a:noFill/>
                </a:ln>
                <a:solidFill>
                  <a:schemeClr val="tx1"/>
                </a:solidFill>
                <a:effectLst/>
                <a:latin typeface="+mj-lt"/>
                <a:ea typeface="ＭＳ Ｐゴシック" charset="0"/>
                <a:cs typeface="ＭＳ Ｐゴシック" charset="0"/>
              </a:rPr>
              <a:t>SHR</a:t>
            </a:r>
            <a:endParaRPr kumimoji="0" lang="en-US" i="0" u="none" strike="noStrike" cap="none" normalizeH="0" baseline="0" dirty="0">
              <a:ln>
                <a:noFill/>
              </a:ln>
              <a:solidFill>
                <a:schemeClr val="tx1"/>
              </a:solidFill>
              <a:effectLst/>
              <a:latin typeface="+mj-lt"/>
              <a:ea typeface="ＭＳ Ｐゴシック" charset="0"/>
              <a:cs typeface="ＭＳ Ｐゴシック" charset="0"/>
            </a:endParaRPr>
          </a:p>
        </p:txBody>
      </p:sp>
      <p:sp>
        <p:nvSpPr>
          <p:cNvPr id="7" name="Rectangle 6"/>
          <p:cNvSpPr/>
          <p:nvPr/>
        </p:nvSpPr>
        <p:spPr bwMode="auto">
          <a:xfrm>
            <a:off x="3037981" y="4117367"/>
            <a:ext cx="1425154" cy="288032"/>
          </a:xfrm>
          <a:prstGeom prst="rect">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i="0" u="none" strike="noStrike" cap="none" normalizeH="0" baseline="0" dirty="0" smtClean="0">
                <a:ln>
                  <a:noFill/>
                </a:ln>
                <a:solidFill>
                  <a:schemeClr val="tx1"/>
                </a:solidFill>
                <a:effectLst/>
                <a:latin typeface="+mj-lt"/>
                <a:ea typeface="ＭＳ Ｐゴシック" charset="0"/>
                <a:cs typeface="ＭＳ Ｐゴシック" charset="0"/>
              </a:rPr>
              <a:t>PHR</a:t>
            </a:r>
            <a:endParaRPr kumimoji="0" lang="en-US" i="0" u="none" strike="noStrike" cap="none" normalizeH="0" baseline="0" dirty="0">
              <a:ln>
                <a:noFill/>
              </a:ln>
              <a:solidFill>
                <a:schemeClr val="tx1"/>
              </a:solidFill>
              <a:effectLst/>
              <a:latin typeface="+mj-lt"/>
              <a:ea typeface="ＭＳ Ｐゴシック" charset="0"/>
              <a:cs typeface="ＭＳ Ｐゴシック" charset="0"/>
            </a:endParaRPr>
          </a:p>
        </p:txBody>
      </p:sp>
      <p:sp>
        <p:nvSpPr>
          <p:cNvPr id="8" name="Rectangle 7"/>
          <p:cNvSpPr/>
          <p:nvPr/>
        </p:nvSpPr>
        <p:spPr bwMode="auto">
          <a:xfrm>
            <a:off x="4464560" y="4117367"/>
            <a:ext cx="1425154" cy="288032"/>
          </a:xfrm>
          <a:prstGeom prst="rect">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smtClean="0">
                <a:solidFill>
                  <a:schemeClr val="tx1"/>
                </a:solidFill>
                <a:latin typeface="+mj-lt"/>
                <a:ea typeface="ＭＳ Ｐゴシック" charset="0"/>
                <a:cs typeface="ＭＳ Ｐゴシック" charset="0"/>
              </a:rPr>
              <a:t>PHY Payload</a:t>
            </a:r>
            <a:endParaRPr kumimoji="0" lang="en-US" i="0" u="none" strike="noStrike" cap="none" normalizeH="0" baseline="0" dirty="0">
              <a:ln>
                <a:noFill/>
              </a:ln>
              <a:solidFill>
                <a:schemeClr val="tx1"/>
              </a:solidFill>
              <a:effectLst/>
              <a:latin typeface="+mj-lt"/>
              <a:ea typeface="ＭＳ Ｐゴシック" charset="0"/>
              <a:cs typeface="ＭＳ Ｐゴシック" charset="0"/>
            </a:endParaRPr>
          </a:p>
        </p:txBody>
      </p:sp>
    </p:spTree>
    <p:extLst>
      <p:ext uri="{BB962C8B-B14F-4D97-AF65-F5344CB8AC3E}">
        <p14:creationId xmlns:p14="http://schemas.microsoft.com/office/powerpoint/2010/main" val="1121459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Frame format</a:t>
            </a:r>
            <a:endParaRPr lang="en-US" dirty="0"/>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smtClean="0"/>
              <a:t>Optimized frame format for secure ranging with tolerance to bit errors (cf. 15-18-0301-01-</a:t>
            </a:r>
            <a:r>
              <a:rPr lang="en-US" dirty="0" err="1" smtClean="0"/>
              <a:t>004z</a:t>
            </a:r>
            <a:r>
              <a:rPr lang="en-US" dirty="0" smtClean="0"/>
              <a:t>)</a:t>
            </a:r>
          </a:p>
          <a:p>
            <a:pPr marL="342900" lvl="2" indent="-342900">
              <a:spcBef>
                <a:spcPts val="800"/>
              </a:spcBef>
              <a:buFont typeface="Arial" panose="020B0604020202020204" pitchFamily="34" charset="0"/>
              <a:buChar char="•"/>
            </a:pPr>
            <a:r>
              <a:rPr lang="en-US" dirty="0" smtClean="0"/>
              <a:t>Proposal for a optimized frame format for LRP SRDEV</a:t>
            </a:r>
            <a:endParaRPr lang="en-US" dirty="0"/>
          </a:p>
          <a:p>
            <a:pPr marL="0" lvl="2" indent="0">
              <a:spcBef>
                <a:spcPts val="800"/>
              </a:spcBef>
            </a:pPr>
            <a:endParaRPr lang="en-US" sz="2400" dirty="0" smtClean="0"/>
          </a:p>
          <a:p>
            <a:pPr marL="342900" lvl="2" indent="-342900">
              <a:spcBef>
                <a:spcPts val="800"/>
              </a:spcBef>
              <a:buFont typeface="Arial" panose="020B0604020202020204" pitchFamily="34" charset="0"/>
              <a:buChar char="•"/>
            </a:pPr>
            <a:r>
              <a:rPr lang="en-US" sz="2400" dirty="0" smtClean="0"/>
              <a:t>PHY Payload</a:t>
            </a:r>
          </a:p>
          <a:p>
            <a:pPr marL="800100" lvl="3" indent="-342900">
              <a:spcBef>
                <a:spcPts val="800"/>
              </a:spcBef>
              <a:buFont typeface="Arial" panose="020B0604020202020204" pitchFamily="34" charset="0"/>
              <a:buChar char="•"/>
            </a:pPr>
            <a:r>
              <a:rPr lang="en-US" dirty="0"/>
              <a:t>C</a:t>
            </a:r>
            <a:r>
              <a:rPr lang="en-US" dirty="0" smtClean="0"/>
              <a:t>ontains only the </a:t>
            </a:r>
            <a:r>
              <a:rPr lang="en-US" dirty="0" err="1" smtClean="0"/>
              <a:t>Nv</a:t>
            </a:r>
            <a:r>
              <a:rPr lang="en-US" dirty="0" smtClean="0"/>
              <a:t> and Np pulses (challenges)</a:t>
            </a:r>
          </a:p>
          <a:p>
            <a:pPr marL="800100" lvl="3" indent="-342900">
              <a:spcBef>
                <a:spcPts val="800"/>
              </a:spcBef>
              <a:buFont typeface="Arial" panose="020B0604020202020204" pitchFamily="34" charset="0"/>
              <a:buChar char="•"/>
            </a:pPr>
            <a:r>
              <a:rPr lang="en-US" dirty="0" smtClean="0"/>
              <a:t>No frame number nor other MAC related overhead</a:t>
            </a:r>
          </a:p>
          <a:p>
            <a:pPr marL="342900" lvl="2" indent="-342900">
              <a:spcBef>
                <a:spcPts val="800"/>
              </a:spcBef>
              <a:buFont typeface="Arial" panose="020B0604020202020204" pitchFamily="34" charset="0"/>
              <a:buChar char="•"/>
            </a:pPr>
            <a:r>
              <a:rPr lang="en-US" dirty="0" smtClean="0"/>
              <a:t>Benefits</a:t>
            </a:r>
          </a:p>
          <a:p>
            <a:pPr marL="800100" lvl="3" indent="-342900">
              <a:spcBef>
                <a:spcPts val="800"/>
              </a:spcBef>
              <a:buFont typeface="Arial" panose="020B0604020202020204" pitchFamily="34" charset="0"/>
              <a:buChar char="•"/>
            </a:pPr>
            <a:r>
              <a:rPr lang="en-US" dirty="0" smtClean="0"/>
              <a:t>Enables increased link </a:t>
            </a:r>
            <a:r>
              <a:rPr lang="en-US" dirty="0"/>
              <a:t>budget because </a:t>
            </a:r>
            <a:r>
              <a:rPr lang="en-US" dirty="0" smtClean="0"/>
              <a:t>all pulse energy is </a:t>
            </a:r>
            <a:r>
              <a:rPr lang="en-US" dirty="0"/>
              <a:t>used only for </a:t>
            </a:r>
            <a:r>
              <a:rPr lang="en-US" dirty="0" smtClean="0"/>
              <a:t>packet synchronization </a:t>
            </a:r>
            <a:r>
              <a:rPr lang="en-US" dirty="0"/>
              <a:t>and security </a:t>
            </a:r>
            <a:r>
              <a:rPr lang="en-US" dirty="0" smtClean="0"/>
              <a:t>proof </a:t>
            </a:r>
          </a:p>
          <a:p>
            <a:pPr marL="800100" lvl="3" indent="-342900">
              <a:spcBef>
                <a:spcPts val="800"/>
              </a:spcBef>
              <a:buFont typeface="Arial" panose="020B0604020202020204" pitchFamily="34" charset="0"/>
              <a:buChar char="•"/>
            </a:pPr>
            <a:r>
              <a:rPr lang="en-US" dirty="0"/>
              <a:t>I</a:t>
            </a:r>
            <a:r>
              <a:rPr lang="en-US" dirty="0" smtClean="0"/>
              <a:t>mproves secure ranging link budget by </a:t>
            </a:r>
            <a:r>
              <a:rPr lang="en-US" altLang="en-US" dirty="0"/>
              <a:t>5.5 – 7.5 dB</a:t>
            </a:r>
            <a:r>
              <a:rPr lang="bg-BG" altLang="en-US" dirty="0"/>
              <a:t> </a:t>
            </a:r>
            <a:r>
              <a:rPr lang="en-US" altLang="en-US" dirty="0" smtClean="0"/>
              <a:t>when some bit error are tolerated (on </a:t>
            </a:r>
            <a:r>
              <a:rPr lang="en-US" altLang="en-US" dirty="0"/>
              <a:t>the </a:t>
            </a:r>
            <a:r>
              <a:rPr lang="en-US" altLang="en-US" dirty="0" smtClean="0"/>
              <a:t>demodulation scheme and #errors)</a:t>
            </a:r>
            <a:endParaRPr lang="en-US" dirty="0"/>
          </a:p>
        </p:txBody>
      </p:sp>
      <p:sp>
        <p:nvSpPr>
          <p:cNvPr id="5" name="Rectangle 4"/>
          <p:cNvSpPr/>
          <p:nvPr/>
        </p:nvSpPr>
        <p:spPr bwMode="auto">
          <a:xfrm>
            <a:off x="2267744" y="2708920"/>
            <a:ext cx="1425154" cy="288032"/>
          </a:xfrm>
          <a:prstGeom prst="rect">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i="0" u="none" strike="noStrike" cap="none" normalizeH="0" baseline="0" dirty="0" smtClean="0">
                <a:ln>
                  <a:noFill/>
                </a:ln>
                <a:solidFill>
                  <a:schemeClr val="tx1"/>
                </a:solidFill>
                <a:effectLst/>
                <a:latin typeface="+mj-lt"/>
                <a:ea typeface="ＭＳ Ｐゴシック" charset="0"/>
                <a:cs typeface="ＭＳ Ｐゴシック" charset="0"/>
              </a:rPr>
              <a:t>SHR</a:t>
            </a:r>
            <a:endParaRPr kumimoji="0" lang="en-US" i="0" u="none" strike="noStrike" cap="none" normalizeH="0" baseline="0" dirty="0">
              <a:ln>
                <a:noFill/>
              </a:ln>
              <a:solidFill>
                <a:schemeClr val="tx1"/>
              </a:solidFill>
              <a:effectLst/>
              <a:latin typeface="+mj-lt"/>
              <a:ea typeface="ＭＳ Ｐゴシック" charset="0"/>
              <a:cs typeface="ＭＳ Ｐゴシック" charset="0"/>
            </a:endParaRPr>
          </a:p>
        </p:txBody>
      </p:sp>
      <p:sp>
        <p:nvSpPr>
          <p:cNvPr id="7" name="Rectangle 6"/>
          <p:cNvSpPr/>
          <p:nvPr/>
        </p:nvSpPr>
        <p:spPr bwMode="auto">
          <a:xfrm>
            <a:off x="3686168" y="2708920"/>
            <a:ext cx="1425154" cy="288032"/>
          </a:xfrm>
          <a:prstGeom prst="rect">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smtClean="0">
                <a:solidFill>
                  <a:schemeClr val="tx1"/>
                </a:solidFill>
                <a:latin typeface="+mj-lt"/>
                <a:ea typeface="ＭＳ Ｐゴシック" charset="0"/>
                <a:cs typeface="ＭＳ Ｐゴシック" charset="0"/>
              </a:rPr>
              <a:t>PHY Payload</a:t>
            </a:r>
            <a:endParaRPr kumimoji="0" lang="en-US" i="0" u="none" strike="noStrike" cap="none" normalizeH="0" baseline="0" dirty="0">
              <a:ln>
                <a:noFill/>
              </a:ln>
              <a:solidFill>
                <a:schemeClr val="tx1"/>
              </a:solidFill>
              <a:effectLst/>
              <a:latin typeface="+mj-lt"/>
              <a:ea typeface="ＭＳ Ｐゴシック" charset="0"/>
              <a:cs typeface="ＭＳ Ｐゴシック" charset="0"/>
            </a:endParaRPr>
          </a:p>
        </p:txBody>
      </p:sp>
      <p:sp>
        <p:nvSpPr>
          <p:cNvPr id="8" name="TextBox 16"/>
          <p:cNvSpPr txBox="1"/>
          <p:nvPr/>
        </p:nvSpPr>
        <p:spPr>
          <a:xfrm>
            <a:off x="6084168" y="2689175"/>
            <a:ext cx="1091966" cy="30777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400" dirty="0" smtClean="0"/>
              <a:t>(Mandatory</a:t>
            </a:r>
            <a:r>
              <a:rPr lang="en-US" sz="1400" dirty="0"/>
              <a:t>)</a:t>
            </a:r>
            <a:endParaRPr lang="en-US" dirty="0"/>
          </a:p>
        </p:txBody>
      </p:sp>
    </p:spTree>
    <p:extLst>
      <p:ext uri="{BB962C8B-B14F-4D97-AF65-F5344CB8AC3E}">
        <p14:creationId xmlns:p14="http://schemas.microsoft.com/office/powerpoint/2010/main" val="4231006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Frame format</a:t>
            </a:r>
            <a:endParaRPr lang="en-US" dirty="0"/>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sz="2400" dirty="0" smtClean="0"/>
              <a:t>PHY Payload definition</a:t>
            </a:r>
          </a:p>
          <a:p>
            <a:pPr marL="800100" lvl="3" indent="-342900">
              <a:spcBef>
                <a:spcPts val="800"/>
              </a:spcBef>
              <a:buFont typeface="Arial" panose="020B0604020202020204" pitchFamily="34" charset="0"/>
              <a:buChar char="•"/>
            </a:pPr>
            <a:r>
              <a:rPr lang="en-US" dirty="0" err="1"/>
              <a:t>Nv</a:t>
            </a:r>
            <a:r>
              <a:rPr lang="en-US" dirty="0"/>
              <a:t>/Np between 64 and 512 pulses for </a:t>
            </a:r>
            <a:r>
              <a:rPr lang="en-US" dirty="0" smtClean="0"/>
              <a:t>interoperability</a:t>
            </a:r>
          </a:p>
          <a:p>
            <a:pPr marL="800100" lvl="3" indent="-342900">
              <a:spcBef>
                <a:spcPts val="800"/>
              </a:spcBef>
              <a:buFont typeface="Arial" panose="020B0604020202020204" pitchFamily="34" charset="0"/>
              <a:buChar char="•"/>
            </a:pPr>
            <a:r>
              <a:rPr lang="en-US" dirty="0" smtClean="0"/>
              <a:t>Define </a:t>
            </a:r>
            <a:r>
              <a:rPr lang="en-US" dirty="0" err="1" smtClean="0"/>
              <a:t>Nv</a:t>
            </a:r>
            <a:r>
              <a:rPr lang="en-US" dirty="0" smtClean="0"/>
              <a:t>/Np number of pulses for standardized Security Levels</a:t>
            </a:r>
          </a:p>
          <a:p>
            <a:pPr marL="800100" lvl="3" indent="-342900">
              <a:spcBef>
                <a:spcPts val="800"/>
              </a:spcBef>
              <a:buFont typeface="Arial" panose="020B0604020202020204" pitchFamily="34" charset="0"/>
              <a:buChar char="•"/>
            </a:pPr>
            <a:endParaRPr lang="en-US" dirty="0" smtClean="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smtClean="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smtClean="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r>
              <a:rPr lang="en-US" dirty="0" smtClean="0"/>
              <a:t>With distance commitment on top, </a:t>
            </a:r>
            <a:r>
              <a:rPr lang="en-US" dirty="0" err="1" smtClean="0"/>
              <a:t>4z</a:t>
            </a:r>
            <a:r>
              <a:rPr lang="en-US" dirty="0" smtClean="0"/>
              <a:t> LRP provides a distance bounding protocol with well-defined and quantified security guarantees </a:t>
            </a:r>
            <a:r>
              <a:rPr lang="en-US" dirty="0" smtClean="0">
                <a:sym typeface="Wingdings" panose="05000000000000000000" pitchFamily="2" charset="2"/>
              </a:rPr>
              <a:t> </a:t>
            </a:r>
            <a:r>
              <a:rPr lang="en-US" dirty="0" smtClean="0"/>
              <a:t>application-specific flexibility</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71589430"/>
              </p:ext>
            </p:extLst>
          </p:nvPr>
        </p:nvGraphicFramePr>
        <p:xfrm>
          <a:off x="1259632" y="2924944"/>
          <a:ext cx="6912768" cy="1854200"/>
        </p:xfrm>
        <a:graphic>
          <a:graphicData uri="http://schemas.openxmlformats.org/drawingml/2006/table">
            <a:tbl>
              <a:tblPr firstRow="1" bandRow="1">
                <a:tableStyleId>{00A15C55-8517-42AA-B614-E9B94910E393}</a:tableStyleId>
              </a:tblPr>
              <a:tblGrid>
                <a:gridCol w="2304256"/>
                <a:gridCol w="2304256"/>
                <a:gridCol w="2304256"/>
              </a:tblGrid>
              <a:tr h="370840">
                <a:tc>
                  <a:txBody>
                    <a:bodyPr/>
                    <a:lstStyle/>
                    <a:p>
                      <a:pPr algn="ctr"/>
                      <a:r>
                        <a:rPr lang="en-US" sz="1200" dirty="0" smtClean="0"/>
                        <a:t>Security Level</a:t>
                      </a:r>
                      <a:endParaRPr lang="en-US" sz="1200" dirty="0"/>
                    </a:p>
                  </a:txBody>
                  <a:tcPr/>
                </a:tc>
                <a:tc>
                  <a:txBody>
                    <a:bodyPr/>
                    <a:lstStyle/>
                    <a:p>
                      <a:pPr algn="ctr"/>
                      <a:r>
                        <a:rPr lang="en-US" sz="1200" baseline="0" dirty="0" err="1" smtClean="0"/>
                        <a:t>Nv</a:t>
                      </a:r>
                      <a:r>
                        <a:rPr lang="en-US" sz="1200" baseline="0" dirty="0" smtClean="0"/>
                        <a:t>/Np # pulses</a:t>
                      </a:r>
                    </a:p>
                  </a:txBody>
                  <a:tcPr/>
                </a:tc>
                <a:tc>
                  <a:txBody>
                    <a:bodyPr/>
                    <a:lstStyle/>
                    <a:p>
                      <a:pPr algn="ctr"/>
                      <a:r>
                        <a:rPr lang="en-US" sz="1200" baseline="0" dirty="0" smtClean="0"/>
                        <a:t>Security guarantee</a:t>
                      </a:r>
                    </a:p>
                  </a:txBody>
                  <a:tcPr/>
                </a:tc>
              </a:tr>
              <a:tr h="370840">
                <a:tc>
                  <a:txBody>
                    <a:bodyPr/>
                    <a:lstStyle/>
                    <a:p>
                      <a:pPr algn="ctr"/>
                      <a:r>
                        <a:rPr lang="en-US" sz="1200" dirty="0" smtClean="0"/>
                        <a:t>0</a:t>
                      </a:r>
                      <a:endParaRPr lang="en-US" sz="1200" dirty="0"/>
                    </a:p>
                  </a:txBody>
                  <a:tcPr/>
                </a:tc>
                <a:tc>
                  <a:txBody>
                    <a:bodyPr/>
                    <a:lstStyle/>
                    <a:p>
                      <a:pPr algn="ctr"/>
                      <a:r>
                        <a:rPr lang="en-US" sz="1200" dirty="0" smtClean="0"/>
                        <a:t>64</a:t>
                      </a:r>
                      <a:endParaRPr lang="en-US" sz="1200" dirty="0"/>
                    </a:p>
                  </a:txBody>
                  <a:tcPr/>
                </a:tc>
                <a:tc>
                  <a:txBody>
                    <a:bodyPr/>
                    <a:lstStyle/>
                    <a:p>
                      <a:pPr algn="ctr"/>
                      <a:r>
                        <a:rPr lang="en-US" sz="1200" dirty="0" smtClean="0"/>
                        <a:t>&gt;= 32 bits (@BER&lt;10%)</a:t>
                      </a:r>
                      <a:endParaRPr lang="en-US" sz="1200" dirty="0"/>
                    </a:p>
                  </a:txBody>
                  <a:tcPr/>
                </a:tc>
              </a:tr>
              <a:tr h="370840">
                <a:tc>
                  <a:txBody>
                    <a:bodyPr/>
                    <a:lstStyle/>
                    <a:p>
                      <a:pPr algn="ctr"/>
                      <a:r>
                        <a:rPr lang="en-US" sz="1200" dirty="0" smtClean="0"/>
                        <a:t>1</a:t>
                      </a:r>
                      <a:endParaRPr lang="en-US" sz="1200" dirty="0"/>
                    </a:p>
                  </a:txBody>
                  <a:tcPr/>
                </a:tc>
                <a:tc>
                  <a:txBody>
                    <a:bodyPr/>
                    <a:lstStyle/>
                    <a:p>
                      <a:pPr algn="ctr"/>
                      <a:r>
                        <a:rPr lang="en-US" sz="1200" dirty="0" smtClean="0"/>
                        <a:t>128</a:t>
                      </a:r>
                      <a:endParaRPr lang="en-US" sz="1200" dirty="0"/>
                    </a:p>
                  </a:txBody>
                  <a:tcPr/>
                </a:tc>
                <a:tc>
                  <a:txBody>
                    <a:bodyPr/>
                    <a:lstStyle/>
                    <a:p>
                      <a:pPr algn="ctr"/>
                      <a:r>
                        <a:rPr lang="en-US" sz="1200" dirty="0" smtClean="0"/>
                        <a:t>&gt;= 64 bits (@BER&lt;10%)</a:t>
                      </a:r>
                      <a:endParaRPr lang="en-US" sz="1200" dirty="0"/>
                    </a:p>
                  </a:txBody>
                  <a:tcPr/>
                </a:tc>
              </a:tr>
              <a:tr h="370840">
                <a:tc>
                  <a:txBody>
                    <a:bodyPr/>
                    <a:lstStyle/>
                    <a:p>
                      <a:pPr algn="ctr"/>
                      <a:r>
                        <a:rPr lang="en-US" sz="1200" dirty="0" smtClean="0"/>
                        <a:t>2</a:t>
                      </a:r>
                      <a:endParaRPr lang="en-US" sz="1200" dirty="0"/>
                    </a:p>
                  </a:txBody>
                  <a:tcPr/>
                </a:tc>
                <a:tc>
                  <a:txBody>
                    <a:bodyPr/>
                    <a:lstStyle/>
                    <a:p>
                      <a:pPr algn="ctr"/>
                      <a:r>
                        <a:rPr lang="en-US" sz="1200" dirty="0" smtClean="0"/>
                        <a:t>256</a:t>
                      </a:r>
                      <a:endParaRPr lang="en-US" sz="1200" dirty="0"/>
                    </a:p>
                  </a:txBody>
                  <a:tcPr/>
                </a:tc>
                <a:tc>
                  <a:txBody>
                    <a:bodyPr/>
                    <a:lstStyle/>
                    <a:p>
                      <a:pPr algn="ctr"/>
                      <a:r>
                        <a:rPr lang="en-US" sz="1200" dirty="0" smtClean="0"/>
                        <a:t>&gt;= 128 bits (@BER&lt;10%)</a:t>
                      </a:r>
                      <a:endParaRPr lang="en-US" sz="1200" dirty="0"/>
                    </a:p>
                  </a:txBody>
                  <a:tcPr/>
                </a:tc>
              </a:tr>
              <a:tr h="370840">
                <a:tc>
                  <a:txBody>
                    <a:bodyPr/>
                    <a:lstStyle/>
                    <a:p>
                      <a:pPr algn="ctr"/>
                      <a:r>
                        <a:rPr lang="en-US" sz="1200" dirty="0" smtClean="0"/>
                        <a:t>3</a:t>
                      </a:r>
                      <a:endParaRPr lang="en-US" sz="1200" dirty="0"/>
                    </a:p>
                  </a:txBody>
                  <a:tcPr/>
                </a:tc>
                <a:tc>
                  <a:txBody>
                    <a:bodyPr/>
                    <a:lstStyle/>
                    <a:p>
                      <a:pPr algn="ctr"/>
                      <a:r>
                        <a:rPr lang="en-US" sz="1200" dirty="0" smtClean="0"/>
                        <a:t>512</a:t>
                      </a:r>
                      <a:endParaRPr lang="en-US" sz="12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&gt;=256</a:t>
                      </a:r>
                      <a:r>
                        <a:rPr lang="en-US" sz="1200" baseline="0" dirty="0" smtClean="0"/>
                        <a:t> </a:t>
                      </a:r>
                      <a:r>
                        <a:rPr lang="en-US" sz="1200" dirty="0" smtClean="0"/>
                        <a:t>bits (@BER&lt;10%)</a:t>
                      </a:r>
                    </a:p>
                  </a:txBody>
                  <a:tcPr/>
                </a:tc>
              </a:tr>
            </a:tbl>
          </a:graphicData>
        </a:graphic>
      </p:graphicFrame>
    </p:spTree>
    <p:extLst>
      <p:ext uri="{BB962C8B-B14F-4D97-AF65-F5344CB8AC3E}">
        <p14:creationId xmlns:p14="http://schemas.microsoft.com/office/powerpoint/2010/main" val="1522345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Preamble and SFD</a:t>
            </a:r>
            <a:endParaRPr lang="en-US" dirty="0"/>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a:t>F</a:t>
            </a:r>
            <a:r>
              <a:rPr lang="en-US" dirty="0" smtClean="0"/>
              <a:t>rame </a:t>
            </a:r>
            <a:r>
              <a:rPr lang="en-US" dirty="0"/>
              <a:t>format for secure ranging with one-way and mutual authentication</a:t>
            </a:r>
          </a:p>
          <a:p>
            <a:pPr marL="800100" lvl="3" indent="-342900">
              <a:spcBef>
                <a:spcPts val="800"/>
              </a:spcBef>
              <a:buFont typeface="Arial" panose="020B0604020202020204" pitchFamily="34" charset="0"/>
              <a:buChar char="•"/>
            </a:pPr>
            <a:r>
              <a:rPr lang="en-US" sz="1800" dirty="0" smtClean="0"/>
              <a:t>Extend to max. 256 in all modes (esp. Base mode) to improve preamble strength for tolerating up to 10% errors in </a:t>
            </a:r>
            <a:r>
              <a:rPr lang="en-US" sz="1800" dirty="0" err="1" smtClean="0"/>
              <a:t>Nv</a:t>
            </a:r>
            <a:r>
              <a:rPr lang="en-US" sz="1800" dirty="0" smtClean="0"/>
              <a:t>/Np</a:t>
            </a:r>
          </a:p>
          <a:p>
            <a:pPr marL="800100" lvl="3" indent="-342900">
              <a:spcBef>
                <a:spcPts val="800"/>
              </a:spcBef>
              <a:buFont typeface="Arial" panose="020B0604020202020204" pitchFamily="34" charset="0"/>
              <a:buChar char="•"/>
            </a:pPr>
            <a:r>
              <a:rPr lang="en-US" sz="1800" dirty="0" smtClean="0"/>
              <a:t>Define SFD of 32 pulses in addition to SFD 16 pulses for more robust synchronization</a:t>
            </a:r>
          </a:p>
          <a:p>
            <a:pPr marL="800100" lvl="3" indent="-342900">
              <a:spcBef>
                <a:spcPts val="800"/>
              </a:spcBef>
              <a:buFont typeface="Arial" panose="020B0604020202020204" pitchFamily="34" charset="0"/>
              <a:buChar char="•"/>
            </a:pPr>
            <a:endParaRPr lang="en-US" sz="1800" dirty="0" smtClean="0"/>
          </a:p>
          <a:p>
            <a:pPr marL="800100" lvl="3" indent="-342900">
              <a:spcBef>
                <a:spcPts val="800"/>
              </a:spcBef>
              <a:buFont typeface="Arial" panose="020B0604020202020204" pitchFamily="34" charset="0"/>
              <a:buChar char="•"/>
            </a:pPr>
            <a:endParaRPr lang="en-US" sz="1800" dirty="0" smtClean="0"/>
          </a:p>
          <a:p>
            <a:pPr marL="800100" lvl="3" indent="-342900">
              <a:spcBef>
                <a:spcPts val="800"/>
              </a:spcBef>
              <a:buFont typeface="Arial" panose="020B0604020202020204" pitchFamily="34" charset="0"/>
              <a:buChar char="•"/>
            </a:pPr>
            <a:endParaRPr lang="en-US" sz="1800" dirty="0" smtClean="0"/>
          </a:p>
          <a:p>
            <a:pPr marL="800100" lvl="3" indent="-342900">
              <a:spcBef>
                <a:spcPts val="800"/>
              </a:spcBef>
              <a:buFont typeface="Arial" panose="020B0604020202020204" pitchFamily="34" charset="0"/>
              <a:buChar char="•"/>
            </a:pPr>
            <a:endParaRPr lang="en-US" sz="1800" dirty="0"/>
          </a:p>
          <a:p>
            <a:pPr marL="457200" lvl="3" indent="0">
              <a:spcBef>
                <a:spcPts val="800"/>
              </a:spcBef>
            </a:pPr>
            <a:endParaRPr lang="en-US" sz="1800" dirty="0" smtClean="0"/>
          </a:p>
          <a:p>
            <a:pPr marL="800100" lvl="3" indent="-342900">
              <a:spcBef>
                <a:spcPts val="800"/>
              </a:spcBef>
              <a:buFont typeface="Arial" panose="020B0604020202020204" pitchFamily="34" charset="0"/>
              <a:buChar char="•"/>
            </a:pPr>
            <a:r>
              <a:rPr lang="en-US" sz="1800" dirty="0" smtClean="0"/>
              <a:t>Evaluation </a:t>
            </a:r>
            <a:r>
              <a:rPr lang="en-US" sz="1800" dirty="0"/>
              <a:t>of SFD is </a:t>
            </a:r>
            <a:r>
              <a:rPr lang="en-US" sz="1800" dirty="0" smtClean="0"/>
              <a:t>ongoing </a:t>
            </a:r>
            <a:r>
              <a:rPr lang="en-US" sz="1800" dirty="0"/>
              <a:t>in coordination with other LRP vendors</a:t>
            </a:r>
            <a:endParaRPr lang="bg-BG" sz="1800" dirty="0"/>
          </a:p>
          <a:p>
            <a:pPr marL="800100" lvl="3" indent="-342900">
              <a:spcBef>
                <a:spcPts val="800"/>
              </a:spcBef>
              <a:buFont typeface="Arial" panose="020B0604020202020204" pitchFamily="34" charset="0"/>
              <a:buChar char="•"/>
            </a:pPr>
            <a:endParaRPr lang="en-US" sz="1800" dirty="0" smtClean="0"/>
          </a:p>
        </p:txBody>
      </p:sp>
      <p:graphicFrame>
        <p:nvGraphicFramePr>
          <p:cNvPr id="4" name="Table 3"/>
          <p:cNvGraphicFramePr>
            <a:graphicFrameLocks noGrp="1"/>
          </p:cNvGraphicFramePr>
          <p:nvPr>
            <p:extLst>
              <p:ext uri="{D42A27DB-BD31-4B8C-83A1-F6EECF244321}">
                <p14:modId xmlns:p14="http://schemas.microsoft.com/office/powerpoint/2010/main" val="1932471121"/>
              </p:ext>
            </p:extLst>
          </p:nvPr>
        </p:nvGraphicFramePr>
        <p:xfrm>
          <a:off x="2907182" y="4065632"/>
          <a:ext cx="3248994" cy="731520"/>
        </p:xfrm>
        <a:graphic>
          <a:graphicData uri="http://schemas.openxmlformats.org/drawingml/2006/table">
            <a:tbl>
              <a:tblPr/>
              <a:tblGrid>
                <a:gridCol w="3248994"/>
              </a:tblGrid>
              <a:tr h="233184">
                <a:tc>
                  <a:txBody>
                    <a:bodyPr/>
                    <a:lstStyle/>
                    <a:p>
                      <a:r>
                        <a:rPr lang="en-US" dirty="0" smtClean="0"/>
                        <a:t>SFD (b0 – b31)</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tr>
              <a:tr h="233184">
                <a:tc>
                  <a:txBody>
                    <a:bodyPr/>
                    <a:lstStyle/>
                    <a:p>
                      <a:r>
                        <a:rPr lang="en-US" dirty="0" smtClean="0"/>
                        <a:t>0000 </a:t>
                      </a:r>
                      <a:r>
                        <a:rPr lang="en-US" dirty="0" err="1" smtClean="0"/>
                        <a:t>xxxx</a:t>
                      </a:r>
                      <a:r>
                        <a:rPr lang="en-US"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17972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Modes for LRP and LRP SRDEV</a:t>
            </a:r>
            <a:endParaRPr lang="en-US" dirty="0"/>
          </a:p>
        </p:txBody>
      </p:sp>
      <p:sp>
        <p:nvSpPr>
          <p:cNvPr id="5"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smtClean="0"/>
              <a:t>To add in Clause 17:</a:t>
            </a:r>
          </a:p>
          <a:p>
            <a:pPr marL="800100" lvl="3" indent="-342900">
              <a:spcBef>
                <a:spcPts val="800"/>
              </a:spcBef>
              <a:buFont typeface="Arial" panose="020B0604020202020204" pitchFamily="34" charset="0"/>
              <a:buChar char="•"/>
            </a:pPr>
            <a:r>
              <a:rPr lang="en-US" sz="1600" dirty="0"/>
              <a:t>Revised </a:t>
            </a:r>
            <a:r>
              <a:rPr lang="en-US" sz="1600" dirty="0" smtClean="0"/>
              <a:t>15-18-0218-01-004z-changes-proposal-for-lrp-uwb-phy.docx</a:t>
            </a:r>
            <a:r>
              <a:rPr lang="en-US" sz="1600" dirty="0"/>
              <a:t/>
            </a:r>
            <a:br>
              <a:rPr lang="en-US" sz="1600" dirty="0"/>
            </a:br>
            <a:endParaRPr lang="en-US" sz="1600" dirty="0" smtClean="0"/>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191614"/>
            <a:ext cx="7228315" cy="3297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1543092056"/>
              </p:ext>
            </p:extLst>
          </p:nvPr>
        </p:nvGraphicFramePr>
        <p:xfrm>
          <a:off x="851334" y="5356056"/>
          <a:ext cx="7137426" cy="822960"/>
        </p:xfrm>
        <a:graphic>
          <a:graphicData uri="http://schemas.openxmlformats.org/drawingml/2006/table">
            <a:tbl>
              <a:tblPr/>
              <a:tblGrid>
                <a:gridCol w="7137426"/>
              </a:tblGrid>
              <a:tr h="7920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Dual-frequency               4.0                          6                       4 Mb/s</a:t>
                      </a:r>
                      <a:r>
                        <a:rPr lang="en-US" sz="1200" baseline="0" dirty="0" smtClean="0">
                          <a:solidFill>
                            <a:srgbClr val="FF0000"/>
                          </a:solidFill>
                        </a:rPr>
                        <a:t>            2-FSK           mandatory </a:t>
                      </a:r>
                      <a:r>
                        <a:rPr lang="en-US" sz="1200" baseline="0" dirty="0" smtClean="0">
                          <a:solidFill>
                            <a:srgbClr val="FF0000"/>
                          </a:solidFill>
                        </a:rPr>
                        <a:t/>
                      </a:r>
                      <a:br>
                        <a:rPr lang="en-US" sz="1200" baseline="0" dirty="0" smtClean="0">
                          <a:solidFill>
                            <a:srgbClr val="FF0000"/>
                          </a:solidFill>
                        </a:rPr>
                      </a:br>
                      <a:r>
                        <a:rPr lang="en-US" sz="1200" dirty="0" smtClean="0">
                          <a:solidFill>
                            <a:srgbClr val="FF0000"/>
                          </a:solidFill>
                        </a:rPr>
                        <a:t>Mode</a:t>
                      </a:r>
                      <a:r>
                        <a:rPr lang="en-US" sz="1200" baseline="0" dirty="0" smtClean="0">
                          <a:solidFill>
                            <a:srgbClr val="FF0000"/>
                          </a:solidFill>
                        </a:rPr>
                        <a:t>                                                                                                                                  (</a:t>
                      </a:r>
                      <a:r>
                        <a:rPr lang="en-US" sz="1200" baseline="0" dirty="0" smtClean="0">
                          <a:solidFill>
                            <a:srgbClr val="FF0000"/>
                          </a:solidFill>
                        </a:rPr>
                        <a:t>SRDEV)</a:t>
                      </a:r>
                      <a:endParaRPr lang="en-US" sz="1200" dirty="0" smtClean="0">
                        <a:solidFill>
                          <a:srgbClr val="FF0000"/>
                        </a:solidFill>
                      </a:endParaRPr>
                    </a:p>
                    <a:p>
                      <a:r>
                        <a:rPr lang="en-US" sz="1200" dirty="0" smtClean="0">
                          <a:solidFill>
                            <a:srgbClr val="FF0000"/>
                          </a:solidFill>
                        </a:rPr>
                        <a:t>Extended </a:t>
                      </a:r>
                      <a:r>
                        <a:rPr lang="en-US" sz="1200" dirty="0" smtClean="0">
                          <a:solidFill>
                            <a:srgbClr val="FF0000"/>
                          </a:solidFill>
                        </a:rPr>
                        <a:t>dual-</a:t>
                      </a:r>
                      <a:r>
                        <a:rPr lang="en-US" sz="1200" dirty="0" err="1" smtClean="0">
                          <a:solidFill>
                            <a:srgbClr val="FF0000"/>
                          </a:solidFill>
                        </a:rPr>
                        <a:t>freq</a:t>
                      </a:r>
                      <a:r>
                        <a:rPr lang="en-US" sz="1200" dirty="0" smtClean="0">
                          <a:solidFill>
                            <a:srgbClr val="FF0000"/>
                          </a:solidFill>
                        </a:rPr>
                        <a:t>         4.0                          7                       1 Mb/s</a:t>
                      </a:r>
                      <a:r>
                        <a:rPr lang="en-US" sz="1200" baseline="0" dirty="0" smtClean="0">
                          <a:solidFill>
                            <a:srgbClr val="FF0000"/>
                          </a:solidFill>
                        </a:rPr>
                        <a:t>            2-FSK           </a:t>
                      </a:r>
                      <a:r>
                        <a:rPr lang="en-US" sz="1200" baseline="0" dirty="0" smtClean="0">
                          <a:solidFill>
                            <a:srgbClr val="FF0000"/>
                          </a:solidFill>
                        </a:rPr>
                        <a:t>optional</a:t>
                      </a:r>
                      <a:endParaRPr lang="en-US" sz="1200" dirty="0" smtClean="0">
                        <a:solidFill>
                          <a:srgbClr val="FF0000"/>
                        </a:solidFill>
                      </a:endParaRPr>
                    </a:p>
                    <a:p>
                      <a:r>
                        <a:rPr lang="en-US" sz="1200" dirty="0" smtClean="0">
                          <a:solidFill>
                            <a:srgbClr val="FF0000"/>
                          </a:solidFill>
                        </a:rPr>
                        <a:t>Mode                                                                                                                                  (SRDEV)</a:t>
                      </a:r>
                      <a:endParaRPr lang="en-US" sz="1200" dirty="0" smtClean="0">
                        <a:solidFill>
                          <a:srgbClr val="FF000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6990911" y="4328721"/>
            <a:ext cx="1698178" cy="276999"/>
          </a:xfrm>
          <a:prstGeom prst="rect">
            <a:avLst/>
          </a:prstGeom>
          <a:noFill/>
        </p:spPr>
        <p:txBody>
          <a:bodyPr wrap="square" rtlCol="0">
            <a:spAutoFit/>
          </a:bodyPr>
          <a:lstStyle/>
          <a:p>
            <a:r>
              <a:rPr lang="en-US" dirty="0">
                <a:solidFill>
                  <a:srgbClr val="FF0000"/>
                </a:solidFill>
              </a:rPr>
              <a:t>m</a:t>
            </a:r>
            <a:r>
              <a:rPr lang="en-US" dirty="0" smtClean="0">
                <a:solidFill>
                  <a:srgbClr val="FF0000"/>
                </a:solidFill>
              </a:rPr>
              <a:t>andatory </a:t>
            </a:r>
            <a:r>
              <a:rPr lang="en-US" dirty="0" smtClean="0">
                <a:solidFill>
                  <a:srgbClr val="FF0000"/>
                </a:solidFill>
              </a:rPr>
              <a:t>(SRDEV)</a:t>
            </a:r>
            <a:endParaRPr lang="en-US" dirty="0">
              <a:solidFill>
                <a:srgbClr val="FF0000"/>
              </a:solidFill>
            </a:endParaRPr>
          </a:p>
        </p:txBody>
      </p:sp>
    </p:spTree>
    <p:extLst>
      <p:ext uri="{BB962C8B-B14F-4D97-AF65-F5344CB8AC3E}">
        <p14:creationId xmlns:p14="http://schemas.microsoft.com/office/powerpoint/2010/main" val="1979715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Summary</a:t>
            </a:r>
            <a:endParaRPr lang="en-US" dirty="0"/>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smtClean="0"/>
              <a:t>We proposed a optimized frame format for one-way and mutual authentication in LRP to improve performance</a:t>
            </a:r>
          </a:p>
          <a:p>
            <a:pPr marL="342900" lvl="2" indent="-342900">
              <a:spcBef>
                <a:spcPts val="800"/>
              </a:spcBef>
              <a:buFont typeface="Arial" panose="020B0604020202020204" pitchFamily="34" charset="0"/>
              <a:buChar char="•"/>
            </a:pPr>
            <a:r>
              <a:rPr lang="en-US" sz="2400" dirty="0" smtClean="0"/>
              <a:t>LR dual-frequency modes with higher PRF to reduce packet durations in SRDEVs</a:t>
            </a:r>
            <a:r>
              <a:rPr lang="en-US" sz="2400" dirty="0"/>
              <a:t/>
            </a:r>
            <a:br>
              <a:rPr lang="en-US" sz="2400" dirty="0"/>
            </a:br>
            <a:endParaRPr lang="en-US" sz="2400" dirty="0" smtClean="0"/>
          </a:p>
        </p:txBody>
      </p:sp>
    </p:spTree>
    <p:extLst>
      <p:ext uri="{BB962C8B-B14F-4D97-AF65-F5344CB8AC3E}">
        <p14:creationId xmlns:p14="http://schemas.microsoft.com/office/powerpoint/2010/main" val="1803448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Q &amp; A</a:t>
            </a:r>
            <a:endParaRPr lang="en-US" dirty="0"/>
          </a:p>
        </p:txBody>
      </p:sp>
    </p:spTree>
    <p:extLst>
      <p:ext uri="{BB962C8B-B14F-4D97-AF65-F5344CB8AC3E}">
        <p14:creationId xmlns:p14="http://schemas.microsoft.com/office/powerpoint/2010/main" val="1803448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7060</TotalTime>
  <Words>460</Words>
  <Application>Microsoft Office PowerPoint</Application>
  <PresentationFormat>Affichage à l'écran (4:3)</PresentationFormat>
  <Paragraphs>104</Paragraphs>
  <Slides>9</Slides>
  <Notes>7</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Office Theme</vt:lpstr>
      <vt:lpstr>Présentation PowerPoint</vt:lpstr>
      <vt:lpstr>Scope</vt:lpstr>
      <vt:lpstr>15.4 Frame format</vt:lpstr>
      <vt:lpstr>Frame format</vt:lpstr>
      <vt:lpstr>Frame format</vt:lpstr>
      <vt:lpstr>Preamble and SFD</vt:lpstr>
      <vt:lpstr>Modes for LRP and LRP SRDEV</vt:lpstr>
      <vt:lpstr>Summary</vt:lpstr>
      <vt:lpstr>Q &amp; A</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David_PR4</cp:lastModifiedBy>
  <cp:revision>645</cp:revision>
  <cp:lastPrinted>2000-03-07T00:55:37Z</cp:lastPrinted>
  <dcterms:created xsi:type="dcterms:W3CDTF">2016-01-17T22:48:36Z</dcterms:created>
  <dcterms:modified xsi:type="dcterms:W3CDTF">2018-11-14T04:53:56Z</dcterms:modified>
</cp:coreProperties>
</file>