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
  </p:notesMasterIdLst>
  <p:handoutMasterIdLst>
    <p:handoutMasterId r:id="rId7"/>
  </p:handoutMasterIdLst>
  <p:sldIdLst>
    <p:sldId id="259" r:id="rId2"/>
    <p:sldId id="260" r:id="rId3"/>
    <p:sldId id="261" r:id="rId4"/>
    <p:sldId id="264" r:id="rId5"/>
  </p:sldIdLst>
  <p:sldSz cx="9144000" cy="6858000" type="screen4x3"/>
  <p:notesSz cx="7099300" cy="102346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46F890A9-2807-4EBB-B81D-B2AA78EC7F39}" styleName="Dunkle Formatvorlage 2 - Akzent 5/Akz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1EBBBCC-DAD2-459C-BE2E-F6DE35CF9A28}" styleName="Dunkle Formatvorlage 2 - Akzent 3/Akz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EB344D84-9AFB-497E-A393-DC336BA19D2E}" styleName="Mittlere Formatvorlage 3 - Akz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8" autoAdjust="0"/>
    <p:restoredTop sz="94686" autoAdjust="0"/>
  </p:normalViewPr>
  <p:slideViewPr>
    <p:cSldViewPr snapToGrid="0">
      <p:cViewPr varScale="1">
        <p:scale>
          <a:sx n="45" d="100"/>
          <a:sy n="45" d="100"/>
        </p:scale>
        <p:origin x="1647" y="27"/>
      </p:cViewPr>
      <p:guideLst>
        <p:guide orient="horz" pos="2160"/>
        <p:guide pos="288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629290" y="196079"/>
            <a:ext cx="2758130"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a:t>doc.: IEEE 802.15-&lt;doc#&gt;</a:t>
            </a:r>
          </a:p>
        </p:txBody>
      </p:sp>
      <p:sp>
        <p:nvSpPr>
          <p:cNvPr id="3075" name="Rectangle 3"/>
          <p:cNvSpPr>
            <a:spLocks noGrp="1" noChangeArrowheads="1"/>
          </p:cNvSpPr>
          <p:nvPr>
            <p:ph type="dt" sz="quarter" idx="1"/>
          </p:nvPr>
        </p:nvSpPr>
        <p:spPr bwMode="auto">
          <a:xfrm>
            <a:off x="711881" y="196079"/>
            <a:ext cx="2364809"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a:t>&lt;month year&gt;</a:t>
            </a:r>
          </a:p>
        </p:txBody>
      </p:sp>
      <p:sp>
        <p:nvSpPr>
          <p:cNvPr id="3076" name="Rectangle 4"/>
          <p:cNvSpPr>
            <a:spLocks noGrp="1" noChangeArrowheads="1"/>
          </p:cNvSpPr>
          <p:nvPr>
            <p:ph type="ftr" sz="quarter" idx="2"/>
          </p:nvPr>
        </p:nvSpPr>
        <p:spPr bwMode="auto">
          <a:xfrm>
            <a:off x="4259906" y="9905481"/>
            <a:ext cx="2208779"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sz="1100"/>
            </a:lvl1pPr>
          </a:lstStyle>
          <a:p>
            <a:r>
              <a:rPr lang="en-US"/>
              <a:t>&lt;author&gt;, &lt;company&gt;</a:t>
            </a:r>
          </a:p>
        </p:txBody>
      </p:sp>
      <p:sp>
        <p:nvSpPr>
          <p:cNvPr id="3077" name="Rectangle 5"/>
          <p:cNvSpPr>
            <a:spLocks noGrp="1" noChangeArrowheads="1"/>
          </p:cNvSpPr>
          <p:nvPr>
            <p:ph type="sldNum" sz="quarter" idx="3"/>
          </p:nvPr>
        </p:nvSpPr>
        <p:spPr bwMode="auto">
          <a:xfrm>
            <a:off x="2761382" y="9905481"/>
            <a:ext cx="1418884"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97858">
              <a:defRPr sz="1100"/>
            </a:lvl1pPr>
          </a:lstStyle>
          <a:p>
            <a:r>
              <a:rPr lang="en-US"/>
              <a:t>Page </a:t>
            </a:r>
            <a:fld id="{3BAC553E-1632-46BB-AD87-87036F0A01ED}" type="slidenum">
              <a:rPr lang="en-US"/>
              <a:pPr/>
              <a:t>‹Nr.›</a:t>
            </a:fld>
            <a:endParaRPr lang="en-US"/>
          </a:p>
        </p:txBody>
      </p:sp>
      <p:sp>
        <p:nvSpPr>
          <p:cNvPr id="3078" name="Line 6"/>
          <p:cNvSpPr>
            <a:spLocks noChangeShapeType="1"/>
          </p:cNvSpPr>
          <p:nvPr/>
        </p:nvSpPr>
        <p:spPr bwMode="auto">
          <a:xfrm>
            <a:off x="710256" y="427172"/>
            <a:ext cx="5678790"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3079" name="Rectangle 7"/>
          <p:cNvSpPr>
            <a:spLocks noChangeArrowheads="1"/>
          </p:cNvSpPr>
          <p:nvPr/>
        </p:nvSpPr>
        <p:spPr bwMode="auto">
          <a:xfrm>
            <a:off x="710256" y="9905482"/>
            <a:ext cx="728133" cy="184666"/>
          </a:xfrm>
          <a:prstGeom prst="rect">
            <a:avLst/>
          </a:prstGeom>
          <a:noFill/>
          <a:ln w="9525">
            <a:noFill/>
            <a:miter lim="800000"/>
            <a:headEnd/>
            <a:tailEnd/>
          </a:ln>
          <a:effectLst/>
        </p:spPr>
        <p:txBody>
          <a:bodyPr lIns="0" tIns="0" rIns="0" bIns="0">
            <a:spAutoFit/>
          </a:bodyPr>
          <a:lstStyle/>
          <a:p>
            <a:pPr defTabSz="997858"/>
            <a:r>
              <a:rPr lang="en-US" dirty="0"/>
              <a:t>Submission</a:t>
            </a:r>
          </a:p>
        </p:txBody>
      </p:sp>
      <p:sp>
        <p:nvSpPr>
          <p:cNvPr id="3080" name="Line 8"/>
          <p:cNvSpPr>
            <a:spLocks noChangeShapeType="1"/>
          </p:cNvSpPr>
          <p:nvPr/>
        </p:nvSpPr>
        <p:spPr bwMode="auto">
          <a:xfrm>
            <a:off x="710256" y="9893226"/>
            <a:ext cx="5836443"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p14="http://schemas.microsoft.com/office/powerpoint/2010/main" val="7623242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49650" y="108544"/>
            <a:ext cx="288165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a:t>doc.: IEEE 802.15-&lt;doc#&gt;</a:t>
            </a:r>
          </a:p>
        </p:txBody>
      </p:sp>
      <p:sp>
        <p:nvSpPr>
          <p:cNvPr id="2051" name="Rectangle 3"/>
          <p:cNvSpPr>
            <a:spLocks noGrp="1" noChangeArrowheads="1"/>
          </p:cNvSpPr>
          <p:nvPr>
            <p:ph type="dt" idx="1"/>
          </p:nvPr>
        </p:nvSpPr>
        <p:spPr bwMode="auto">
          <a:xfrm>
            <a:off x="669623" y="108544"/>
            <a:ext cx="280201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1000125" y="773113"/>
            <a:ext cx="5099050" cy="3825875"/>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45923" y="4861704"/>
            <a:ext cx="5207454" cy="4606101"/>
          </a:xfrm>
          <a:prstGeom prst="rect">
            <a:avLst/>
          </a:prstGeom>
          <a:noFill/>
          <a:ln w="9525">
            <a:noFill/>
            <a:miter lim="800000"/>
            <a:headEnd/>
            <a:tailEnd/>
          </a:ln>
          <a:effectLst/>
        </p:spPr>
        <p:txBody>
          <a:bodyPr vert="horz" wrap="square" lIns="100125" tIns="49215" rIns="100125" bIns="49215"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3861707" y="9908983"/>
            <a:ext cx="256959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88747" lvl="4" algn="r" defTabSz="997858">
              <a:defRPr/>
            </a:lvl5pPr>
          </a:lstStyle>
          <a:p>
            <a:pPr lvl="4"/>
            <a:r>
              <a:rPr lang="en-US"/>
              <a:t>&lt;author&gt;, &lt;company&gt;</a:t>
            </a:r>
          </a:p>
        </p:txBody>
      </p:sp>
      <p:sp>
        <p:nvSpPr>
          <p:cNvPr id="2055" name="Rectangle 7"/>
          <p:cNvSpPr>
            <a:spLocks noGrp="1" noChangeArrowheads="1"/>
          </p:cNvSpPr>
          <p:nvPr>
            <p:ph type="sldNum" sz="quarter" idx="5"/>
          </p:nvPr>
        </p:nvSpPr>
        <p:spPr bwMode="auto">
          <a:xfrm>
            <a:off x="3003550" y="9908983"/>
            <a:ext cx="82077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a:lvl1pPr>
          </a:lstStyle>
          <a:p>
            <a:r>
              <a:rPr lang="en-US"/>
              <a:t>Page </a:t>
            </a:r>
            <a:fld id="{1E6C07B4-BB24-438D-87A0-B79A0C0B63CB}" type="slidenum">
              <a:rPr lang="en-US"/>
              <a:pPr/>
              <a:t>‹Nr.›</a:t>
            </a:fld>
            <a:endParaRPr lang="en-US"/>
          </a:p>
        </p:txBody>
      </p:sp>
      <p:sp>
        <p:nvSpPr>
          <p:cNvPr id="2056" name="Rectangle 8"/>
          <p:cNvSpPr>
            <a:spLocks noChangeArrowheads="1"/>
          </p:cNvSpPr>
          <p:nvPr/>
        </p:nvSpPr>
        <p:spPr bwMode="auto">
          <a:xfrm>
            <a:off x="741136" y="9908983"/>
            <a:ext cx="728133" cy="184666"/>
          </a:xfrm>
          <a:prstGeom prst="rect">
            <a:avLst/>
          </a:prstGeom>
          <a:noFill/>
          <a:ln w="9525">
            <a:noFill/>
            <a:miter lim="800000"/>
            <a:headEnd/>
            <a:tailEnd/>
          </a:ln>
          <a:effectLst/>
        </p:spPr>
        <p:txBody>
          <a:bodyPr lIns="0" tIns="0" rIns="0" bIns="0">
            <a:spAutoFit/>
          </a:bodyPr>
          <a:lstStyle/>
          <a:p>
            <a:r>
              <a:rPr lang="en-US"/>
              <a:t>Submission</a:t>
            </a:r>
          </a:p>
        </p:txBody>
      </p:sp>
      <p:sp>
        <p:nvSpPr>
          <p:cNvPr id="2057" name="Line 9"/>
          <p:cNvSpPr>
            <a:spLocks noChangeShapeType="1"/>
          </p:cNvSpPr>
          <p:nvPr/>
        </p:nvSpPr>
        <p:spPr bwMode="auto">
          <a:xfrm>
            <a:off x="741136" y="9907232"/>
            <a:ext cx="5617029"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2058" name="Line 10"/>
          <p:cNvSpPr>
            <a:spLocks noChangeShapeType="1"/>
          </p:cNvSpPr>
          <p:nvPr/>
        </p:nvSpPr>
        <p:spPr bwMode="auto">
          <a:xfrm>
            <a:off x="663122" y="327382"/>
            <a:ext cx="5773057"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p14="http://schemas.microsoft.com/office/powerpoint/2010/main" val="4269378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525C387A-8238-4D3E-A084-5428CD54B8D5}" type="slidenum">
              <a:rPr lang="en-US"/>
              <a:pPr/>
              <a:t>‹Nr.›</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C3EDA6DA-8C19-40E2-816F-1AE6A4528EF9}" type="slidenum">
              <a:rPr lang="en-US"/>
              <a:pPr/>
              <a:t>‹Nr.›</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9CA51FD3-D219-4F15-BBEC-19406F037D66}" type="slidenum">
              <a:rPr lang="en-US"/>
              <a:pPr/>
              <a:t>‹Nr.›</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a:xfrm>
            <a:off x="685800" y="378281"/>
            <a:ext cx="1600200" cy="215444"/>
          </a:xfrm>
        </p:spPr>
        <p:txBody>
          <a:bodyPr/>
          <a:lstStyle>
            <a:lvl1pPr>
              <a:defRPr/>
            </a:lvl1pPr>
          </a:lstStyle>
          <a:p>
            <a:r>
              <a:rPr lang="en-US" dirty="0" smtClean="0"/>
              <a:t>July 2013</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D8E7F6C2-DF2F-4116-8D71-DCDEFB590920}" type="slidenum">
              <a:rPr lang="en-US"/>
              <a:pPr/>
              <a:t>‹Nr.›</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Textmasterformate durch Klicken bearbeiten</a:t>
            </a:r>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6AD22946-1A4B-488C-8C44-CAE0A6B61614}" type="slidenum">
              <a:rPr lang="en-US"/>
              <a:pPr/>
              <a:t>‹Nr.›</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49F8486E-9C3F-4121-AED1-677A3F6C0F73}" type="slidenum">
              <a:rPr lang="en-US"/>
              <a:pPr/>
              <a:t>‹Nr.›</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lvl1pPr>
              <a:defRPr/>
            </a:lvl1pPr>
          </a:lstStyle>
          <a:p>
            <a:r>
              <a:rPr lang="en-US"/>
              <a:t>&lt;month year&gt;</a:t>
            </a:r>
          </a:p>
        </p:txBody>
      </p:sp>
      <p:sp>
        <p:nvSpPr>
          <p:cNvPr id="8" name="Fußzeilenplatzhalter 7"/>
          <p:cNvSpPr>
            <a:spLocks noGrp="1"/>
          </p:cNvSpPr>
          <p:nvPr>
            <p:ph type="ftr" sz="quarter" idx="11"/>
          </p:nvPr>
        </p:nvSpPr>
        <p:spPr/>
        <p:txBody>
          <a:bodyPr/>
          <a:lstStyle>
            <a:lvl1pPr>
              <a:defRPr/>
            </a:lvl1pPr>
          </a:lstStyle>
          <a:p>
            <a:r>
              <a:rPr lang="en-US"/>
              <a:t>&lt;author&gt;, &lt;company&gt;</a:t>
            </a:r>
          </a:p>
        </p:txBody>
      </p:sp>
      <p:sp>
        <p:nvSpPr>
          <p:cNvPr id="9" name="Foliennummernplatzhalter 8"/>
          <p:cNvSpPr>
            <a:spLocks noGrp="1"/>
          </p:cNvSpPr>
          <p:nvPr>
            <p:ph type="sldNum" sz="quarter" idx="12"/>
          </p:nvPr>
        </p:nvSpPr>
        <p:spPr/>
        <p:txBody>
          <a:bodyPr/>
          <a:lstStyle>
            <a:lvl1pPr>
              <a:defRPr/>
            </a:lvl1pPr>
          </a:lstStyle>
          <a:p>
            <a:r>
              <a:rPr lang="en-US"/>
              <a:t>Slide </a:t>
            </a:r>
            <a:fld id="{414EE501-66D6-4ED8-A98B-DBE3F1441DC4}" type="slidenum">
              <a:rPr lang="en-US"/>
              <a:pPr/>
              <a:t>‹Nr.›</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lvl1pPr>
              <a:defRPr/>
            </a:lvl1pPr>
          </a:lstStyle>
          <a:p>
            <a:r>
              <a:rPr lang="en-US"/>
              <a:t>&lt;month year&gt;</a:t>
            </a:r>
          </a:p>
        </p:txBody>
      </p:sp>
      <p:sp>
        <p:nvSpPr>
          <p:cNvPr id="4" name="Fußzeilenplatzhalter 3"/>
          <p:cNvSpPr>
            <a:spLocks noGrp="1"/>
          </p:cNvSpPr>
          <p:nvPr>
            <p:ph type="ftr" sz="quarter" idx="11"/>
          </p:nvPr>
        </p:nvSpPr>
        <p:spPr/>
        <p:txBody>
          <a:bodyPr/>
          <a:lstStyle>
            <a:lvl1pPr>
              <a:defRPr/>
            </a:lvl1pPr>
          </a:lstStyle>
          <a:p>
            <a:r>
              <a:rPr lang="en-US"/>
              <a:t>&lt;author&gt;, &lt;company&gt;</a:t>
            </a:r>
          </a:p>
        </p:txBody>
      </p:sp>
      <p:sp>
        <p:nvSpPr>
          <p:cNvPr id="5" name="Foliennummernplatzhalter 4"/>
          <p:cNvSpPr>
            <a:spLocks noGrp="1"/>
          </p:cNvSpPr>
          <p:nvPr>
            <p:ph type="sldNum" sz="quarter" idx="12"/>
          </p:nvPr>
        </p:nvSpPr>
        <p:spPr/>
        <p:txBody>
          <a:bodyPr/>
          <a:lstStyle>
            <a:lvl1pPr>
              <a:defRPr/>
            </a:lvl1pPr>
          </a:lstStyle>
          <a:p>
            <a:r>
              <a:rPr lang="en-US"/>
              <a:t>Slide </a:t>
            </a:r>
            <a:fld id="{6FDFCD56-6E23-4ED9-8FB9-6861A9CC02CC}" type="slidenum">
              <a:rPr lang="en-US"/>
              <a:pPr/>
              <a:t>‹Nr.›</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lvl1pPr>
              <a:defRPr/>
            </a:lvl1pPr>
          </a:lstStyle>
          <a:p>
            <a:r>
              <a:rPr lang="en-US" dirty="0" smtClean="0"/>
              <a:t>March 2013</a:t>
            </a:r>
            <a:endParaRPr lang="en-US" dirty="0"/>
          </a:p>
        </p:txBody>
      </p:sp>
      <p:sp>
        <p:nvSpPr>
          <p:cNvPr id="3" name="Fußzeilenplatzhalter 2"/>
          <p:cNvSpPr>
            <a:spLocks noGrp="1"/>
          </p:cNvSpPr>
          <p:nvPr>
            <p:ph type="ftr" sz="quarter" idx="11"/>
          </p:nvPr>
        </p:nvSpPr>
        <p:spPr/>
        <p:txBody>
          <a:bodyPr/>
          <a:lstStyle>
            <a:lvl1pPr>
              <a:defRPr/>
            </a:lvl1pPr>
          </a:lstStyle>
          <a:p>
            <a:r>
              <a:rPr lang="en-US" dirty="0" smtClean="0"/>
              <a:t>Thomas Kürner, TU Braunschweig</a:t>
            </a:r>
            <a:endParaRPr lang="en-US" dirty="0"/>
          </a:p>
        </p:txBody>
      </p:sp>
      <p:sp>
        <p:nvSpPr>
          <p:cNvPr id="4" name="Foliennummernplatzhalter 3"/>
          <p:cNvSpPr>
            <a:spLocks noGrp="1"/>
          </p:cNvSpPr>
          <p:nvPr>
            <p:ph type="sldNum" sz="quarter" idx="12"/>
          </p:nvPr>
        </p:nvSpPr>
        <p:spPr/>
        <p:txBody>
          <a:bodyPr/>
          <a:lstStyle>
            <a:lvl1pPr>
              <a:defRPr/>
            </a:lvl1pPr>
          </a:lstStyle>
          <a:p>
            <a:r>
              <a:rPr lang="en-US"/>
              <a:t>Slide </a:t>
            </a:r>
            <a:fld id="{D0FF068C-9A81-4A5F-8F84-6EE3A290DD00}" type="slidenum">
              <a:rPr lang="en-US"/>
              <a:pPr/>
              <a:t>‹Nr.›</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76F72D51-5D33-46E4-A0A2-5F21FB7F9123}" type="slidenum">
              <a:rPr lang="en-US"/>
              <a:pPr/>
              <a:t>‹Nr.›</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smtClean="0"/>
              <a:t>Bild durch Klicken auf Symbol hinzufügen</a:t>
            </a:r>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9CF003C6-0785-4060-85F0-A5AFF34B04DD}" type="slidenum">
              <a:rPr lang="en-US"/>
              <a:pPr/>
              <a:t>‹Nr.›</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de-DE" smtClean="0"/>
              <a:t>Titelmasterformat durch Klicken bearbeiten</a:t>
            </a:r>
            <a:endParaRPr 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de-DE" dirty="0" smtClean="0"/>
              <a:t>Textmasterformate durch Klicken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en-US" dirty="0"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en-US" dirty="0" smtClean="0"/>
              <a:t>May 2014</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Thomas Kürner (TU Braunschweig) et. al.</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0CA028F1-D738-48FE-BE50-E58F6D2C58CF}" type="slidenum">
              <a:rPr lang="en-US"/>
              <a:pPr/>
              <a:t>‹Nr.›</a:t>
            </a:fld>
            <a:endParaRPr lang="en-US"/>
          </a:p>
        </p:txBody>
      </p:sp>
      <p:sp>
        <p:nvSpPr>
          <p:cNvPr id="1031" name="Rectangle 7"/>
          <p:cNvSpPr>
            <a:spLocks noChangeArrowheads="1"/>
          </p:cNvSpPr>
          <p:nvPr/>
        </p:nvSpPr>
        <p:spPr bwMode="auto">
          <a:xfrm>
            <a:off x="1296537" y="394156"/>
            <a:ext cx="7161664" cy="215444"/>
          </a:xfrm>
          <a:prstGeom prst="rect">
            <a:avLst/>
          </a:prstGeom>
          <a:noFill/>
          <a:ln w="9525">
            <a:noFill/>
            <a:miter lim="800000"/>
            <a:headEnd/>
            <a:tailEnd/>
          </a:ln>
          <a:effectLst/>
        </p:spPr>
        <p:txBody>
          <a:bodyPr wrap="square" lIns="0" tIns="0" rIns="0" bIns="0" anchor="b">
            <a:spAutoFit/>
          </a:bodyPr>
          <a:lstStyle/>
          <a:p>
            <a:pPr marL="982663" lvl="4" indent="0" algn="r"/>
            <a:r>
              <a:rPr lang="en-US" sz="1400" b="1" dirty="0"/>
              <a:t>doc.: IEEE </a:t>
            </a:r>
            <a:r>
              <a:rPr lang="en-US" sz="1400" b="1" dirty="0" smtClean="0"/>
              <a:t>802.15-18-0197-00-0thz_May_2018_Closing_Plenary_Slides</a:t>
            </a:r>
            <a:endParaRPr 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de-DE"/>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de-D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1"/>
          <p:cNvSpPr>
            <a:spLocks noGrp="1"/>
          </p:cNvSpPr>
          <p:nvPr>
            <p:ph type="dt" sz="half" idx="10"/>
          </p:nvPr>
        </p:nvSpPr>
        <p:spPr>
          <a:xfrm>
            <a:off x="604044" y="378281"/>
            <a:ext cx="1600200" cy="215444"/>
          </a:xfrm>
        </p:spPr>
        <p:txBody>
          <a:bodyPr/>
          <a:lstStyle/>
          <a:p>
            <a:r>
              <a:rPr lang="en-US" dirty="0" smtClean="0"/>
              <a:t>November  2018</a:t>
            </a:r>
          </a:p>
        </p:txBody>
      </p:sp>
      <p:sp>
        <p:nvSpPr>
          <p:cNvPr id="5" name="Fußzeilenplatzhalter 2"/>
          <p:cNvSpPr>
            <a:spLocks noGrp="1"/>
          </p:cNvSpPr>
          <p:nvPr>
            <p:ph type="ftr" sz="quarter" idx="11"/>
          </p:nvPr>
        </p:nvSpPr>
        <p:spPr>
          <a:xfrm>
            <a:off x="5486400" y="6525344"/>
            <a:ext cx="3124200" cy="184666"/>
          </a:xfrm>
        </p:spPr>
        <p:txBody>
          <a:bodyPr/>
          <a:lstStyle/>
          <a:p>
            <a:r>
              <a:rPr lang="en-US" dirty="0" smtClean="0"/>
              <a:t>Thomas Kürner (TU Braunschweig).</a:t>
            </a:r>
            <a:endParaRPr lang="en-US" dirty="0"/>
          </a:p>
        </p:txBody>
      </p:sp>
      <p:sp>
        <p:nvSpPr>
          <p:cNvPr id="6" name="Foliennummernplatzhalter 3"/>
          <p:cNvSpPr>
            <a:spLocks noGrp="1"/>
          </p:cNvSpPr>
          <p:nvPr>
            <p:ph type="sldNum" sz="quarter" idx="12"/>
          </p:nvPr>
        </p:nvSpPr>
        <p:spPr/>
        <p:txBody>
          <a:bodyPr/>
          <a:lstStyle/>
          <a:p>
            <a:r>
              <a:rPr lang="en-US" dirty="0"/>
              <a:t>Slide </a:t>
            </a:r>
            <a:fld id="{81095783-45F1-4BC3-AE2A-29FF2428E513}" type="slidenum">
              <a:rPr lang="en-US"/>
              <a:pPr/>
              <a:t>1</a:t>
            </a:fld>
            <a:endParaRPr lang="en-US" dirty="0"/>
          </a:p>
        </p:txBody>
      </p:sp>
      <p:sp>
        <p:nvSpPr>
          <p:cNvPr id="27651" name="Rectangle 3"/>
          <p:cNvSpPr>
            <a:spLocks noChangeArrowheads="1"/>
          </p:cNvSpPr>
          <p:nvPr/>
        </p:nvSpPr>
        <p:spPr bwMode="auto">
          <a:xfrm>
            <a:off x="152400" y="609600"/>
            <a:ext cx="8629291" cy="4616648"/>
          </a:xfrm>
          <a:prstGeom prst="rect">
            <a:avLst/>
          </a:prstGeom>
          <a:noFill/>
          <a:ln w="12700">
            <a:noFill/>
            <a:miter lim="800000"/>
            <a:headEnd type="none" w="sm" len="sm"/>
            <a:tailEnd type="none" w="sm" len="sm"/>
          </a:ln>
          <a:effectLst/>
        </p:spPr>
        <p:txBody>
          <a:bodyPr wrap="square">
            <a:spAutoFit/>
          </a:bodyPr>
          <a:lstStyle/>
          <a:p>
            <a:pPr algn="ctr"/>
            <a:r>
              <a:rPr lang="en-US" sz="1800" b="1" u="sng" dirty="0">
                <a:solidFill>
                  <a:schemeClr val="tx2"/>
                </a:solidFill>
                <a:effectLst>
                  <a:outerShdw blurRad="38100" dist="38100" dir="2700000" algn="tl">
                    <a:srgbClr val="C0C0C0"/>
                  </a:outerShdw>
                </a:effectLst>
              </a:rPr>
              <a:t>Project: IEEE P802.15 Working Group for Wireless </a:t>
            </a:r>
            <a:r>
              <a:rPr lang="en-US" sz="1800" b="1" u="sng" dirty="0" err="1" smtClean="0">
                <a:solidFill>
                  <a:schemeClr val="tx2"/>
                </a:solidFill>
                <a:effectLst>
                  <a:outerShdw blurRad="38100" dist="38100" dir="2700000" algn="tl">
                    <a:srgbClr val="C0C0C0"/>
                  </a:outerShdw>
                </a:effectLst>
              </a:rPr>
              <a:t>Speciality</a:t>
            </a:r>
            <a:r>
              <a:rPr lang="en-US" sz="1800" b="1" u="sng" dirty="0" smtClean="0">
                <a:solidFill>
                  <a:schemeClr val="tx2"/>
                </a:solidFill>
                <a:effectLst>
                  <a:outerShdw blurRad="38100" dist="38100" dir="2700000" algn="tl">
                    <a:srgbClr val="C0C0C0"/>
                  </a:outerShdw>
                </a:effectLst>
              </a:rPr>
              <a:t> Networks </a:t>
            </a:r>
            <a:r>
              <a:rPr lang="en-US" sz="1800" b="1" u="sng" dirty="0">
                <a:solidFill>
                  <a:schemeClr val="tx2"/>
                </a:solidFill>
                <a:effectLst>
                  <a:outerShdw blurRad="38100" dist="38100" dir="2700000" algn="tl">
                    <a:srgbClr val="C0C0C0"/>
                  </a:outerShdw>
                </a:effectLst>
              </a:rPr>
              <a:t>(</a:t>
            </a:r>
            <a:r>
              <a:rPr lang="en-US" sz="1800" b="1" u="sng" dirty="0" smtClean="0">
                <a:solidFill>
                  <a:schemeClr val="tx2"/>
                </a:solidFill>
                <a:effectLst>
                  <a:outerShdw blurRad="38100" dist="38100" dir="2700000" algn="tl">
                    <a:srgbClr val="C0C0C0"/>
                  </a:outerShdw>
                </a:effectLst>
              </a:rPr>
              <a:t>WSN)</a:t>
            </a:r>
            <a:endParaRPr lang="en-US" sz="1600" b="1" dirty="0">
              <a:solidFill>
                <a:schemeClr val="tx2"/>
              </a:solidFill>
            </a:endParaRPr>
          </a:p>
          <a:p>
            <a:endParaRPr lang="en-US" sz="1600" dirty="0">
              <a:solidFill>
                <a:schemeClr val="tx2"/>
              </a:solidFill>
            </a:endParaRPr>
          </a:p>
          <a:p>
            <a:r>
              <a:rPr lang="en-US" sz="1600" b="1" dirty="0">
                <a:solidFill>
                  <a:schemeClr val="tx2"/>
                </a:solidFill>
              </a:rPr>
              <a:t>Submission Title:</a:t>
            </a:r>
            <a:r>
              <a:rPr lang="en-US" sz="1600" dirty="0">
                <a:solidFill>
                  <a:schemeClr val="tx2"/>
                </a:solidFill>
              </a:rPr>
              <a:t> </a:t>
            </a:r>
            <a:r>
              <a:rPr lang="en-US" sz="1600" dirty="0" smtClean="0">
                <a:solidFill>
                  <a:schemeClr val="tx2"/>
                </a:solidFill>
              </a:rPr>
              <a:t>IG THz May 2018 </a:t>
            </a:r>
            <a:r>
              <a:rPr lang="en-US" sz="1600" dirty="0" smtClean="0"/>
              <a:t>Closing Plenary Slides</a:t>
            </a:r>
            <a:endParaRPr lang="de-DE" sz="1600" dirty="0" smtClean="0"/>
          </a:p>
          <a:p>
            <a:r>
              <a:rPr lang="en-US" sz="1600" dirty="0">
                <a:solidFill>
                  <a:schemeClr val="tx2"/>
                </a:solidFill>
              </a:rPr>
              <a:t>	</a:t>
            </a:r>
          </a:p>
          <a:p>
            <a:r>
              <a:rPr lang="en-US" sz="1600" b="1" dirty="0">
                <a:solidFill>
                  <a:schemeClr val="tx2"/>
                </a:solidFill>
              </a:rPr>
              <a:t>Date Submitted</a:t>
            </a:r>
            <a:r>
              <a:rPr lang="en-US" sz="1600" b="1">
                <a:solidFill>
                  <a:schemeClr val="tx2"/>
                </a:solidFill>
              </a:rPr>
              <a:t>: </a:t>
            </a:r>
            <a:r>
              <a:rPr lang="en-US" sz="1600" smtClean="0">
                <a:solidFill>
                  <a:schemeClr val="tx2"/>
                </a:solidFill>
              </a:rPr>
              <a:t> 15 </a:t>
            </a:r>
            <a:r>
              <a:rPr lang="en-US" sz="1600" dirty="0" smtClean="0">
                <a:solidFill>
                  <a:schemeClr val="tx2"/>
                </a:solidFill>
              </a:rPr>
              <a:t>November 2018</a:t>
            </a:r>
            <a:endParaRPr lang="en-US" sz="1600" dirty="0">
              <a:solidFill>
                <a:schemeClr val="tx2"/>
              </a:solidFill>
            </a:endParaRPr>
          </a:p>
          <a:p>
            <a:r>
              <a:rPr lang="en-US" sz="1600" b="1" dirty="0">
                <a:solidFill>
                  <a:schemeClr val="tx2"/>
                </a:solidFill>
              </a:rPr>
              <a:t>Source:</a:t>
            </a:r>
            <a:r>
              <a:rPr lang="en-US" sz="1600" dirty="0">
                <a:solidFill>
                  <a:schemeClr val="tx2"/>
                </a:solidFill>
              </a:rPr>
              <a:t> </a:t>
            </a:r>
            <a:r>
              <a:rPr lang="en-US" sz="1600" dirty="0" smtClean="0">
                <a:solidFill>
                  <a:schemeClr val="tx2"/>
                </a:solidFill>
              </a:rPr>
              <a:t>Thomas Kürner TU Braunschweig</a:t>
            </a:r>
            <a:endParaRPr lang="en-US" sz="1600" dirty="0">
              <a:solidFill>
                <a:schemeClr val="tx2"/>
              </a:solidFill>
            </a:endParaRPr>
          </a:p>
          <a:p>
            <a:r>
              <a:rPr lang="en-US" sz="1600" dirty="0">
                <a:solidFill>
                  <a:schemeClr val="tx2"/>
                </a:solidFill>
              </a:rPr>
              <a:t>Address </a:t>
            </a:r>
            <a:r>
              <a:rPr lang="en-US" sz="1600" dirty="0" err="1" smtClean="0">
                <a:solidFill>
                  <a:schemeClr val="tx2"/>
                </a:solidFill>
              </a:rPr>
              <a:t>Schleinitzstr</a:t>
            </a:r>
            <a:r>
              <a:rPr lang="en-US" sz="1600" dirty="0" smtClean="0">
                <a:solidFill>
                  <a:schemeClr val="tx2"/>
                </a:solidFill>
              </a:rPr>
              <a:t>. 22, D-38092 Braunschweig, Germany</a:t>
            </a:r>
            <a:endParaRPr lang="en-US" sz="1600" dirty="0">
              <a:solidFill>
                <a:schemeClr val="tx2"/>
              </a:solidFill>
            </a:endParaRPr>
          </a:p>
          <a:p>
            <a:r>
              <a:rPr lang="en-US" sz="1600" dirty="0">
                <a:solidFill>
                  <a:schemeClr val="tx2"/>
                </a:solidFill>
              </a:rPr>
              <a:t>Voice</a:t>
            </a:r>
            <a:r>
              <a:rPr lang="en-US" sz="1600" dirty="0" smtClean="0">
                <a:solidFill>
                  <a:schemeClr val="tx2"/>
                </a:solidFill>
              </a:rPr>
              <a:t>:+495313912416, </a:t>
            </a:r>
            <a:r>
              <a:rPr lang="en-US" sz="1600" dirty="0">
                <a:solidFill>
                  <a:schemeClr val="tx2"/>
                </a:solidFill>
              </a:rPr>
              <a:t>FAX: </a:t>
            </a:r>
            <a:r>
              <a:rPr lang="en-US" sz="1600" dirty="0" smtClean="0">
                <a:solidFill>
                  <a:schemeClr val="tx2"/>
                </a:solidFill>
              </a:rPr>
              <a:t>+495313915192, E-Mail: t.kuerner@tu-bs.de</a:t>
            </a:r>
            <a:r>
              <a:rPr lang="en-US" sz="1600" dirty="0">
                <a:solidFill>
                  <a:schemeClr val="tx2"/>
                </a:solidFill>
              </a:rPr>
              <a:t>	</a:t>
            </a:r>
          </a:p>
          <a:p>
            <a:pPr>
              <a:spcBef>
                <a:spcPts val="600"/>
              </a:spcBef>
              <a:spcAft>
                <a:spcPts val="600"/>
              </a:spcAft>
            </a:pPr>
            <a:r>
              <a:rPr lang="en-US" sz="1600" b="1" dirty="0">
                <a:solidFill>
                  <a:schemeClr val="tx2"/>
                </a:solidFill>
              </a:rPr>
              <a:t>Re:</a:t>
            </a:r>
            <a:r>
              <a:rPr lang="en-US" sz="1600" dirty="0">
                <a:solidFill>
                  <a:schemeClr val="tx2"/>
                </a:solidFill>
              </a:rPr>
              <a:t> </a:t>
            </a:r>
            <a:r>
              <a:rPr lang="en-US" sz="1600" dirty="0" smtClean="0">
                <a:solidFill>
                  <a:schemeClr val="tx2"/>
                </a:solidFill>
              </a:rPr>
              <a:t>n/a</a:t>
            </a:r>
            <a:endParaRPr lang="en-US" dirty="0" smtClean="0">
              <a:solidFill>
                <a:schemeClr val="tx2"/>
              </a:solidFill>
            </a:endParaRPr>
          </a:p>
          <a:p>
            <a:r>
              <a:rPr lang="en-US" sz="1600" b="1" dirty="0" smtClean="0">
                <a:solidFill>
                  <a:schemeClr val="tx2"/>
                </a:solidFill>
              </a:rPr>
              <a:t>Abstract:</a:t>
            </a:r>
            <a:r>
              <a:rPr lang="en-US" sz="1600" dirty="0" smtClean="0">
                <a:solidFill>
                  <a:schemeClr val="tx2"/>
                </a:solidFill>
              </a:rPr>
              <a:t>	 TAG THz  November 2018 </a:t>
            </a:r>
            <a:r>
              <a:rPr lang="en-US" sz="1600" dirty="0" smtClean="0"/>
              <a:t>Closing Plenary Slides</a:t>
            </a:r>
            <a:endParaRPr lang="en-US" sz="1600" dirty="0" smtClean="0">
              <a:solidFill>
                <a:schemeClr val="tx2"/>
              </a:solidFill>
            </a:endParaRPr>
          </a:p>
          <a:p>
            <a:pPr>
              <a:spcBef>
                <a:spcPts val="600"/>
              </a:spcBef>
              <a:spcAft>
                <a:spcPts val="600"/>
              </a:spcAft>
            </a:pPr>
            <a:r>
              <a:rPr lang="en-US" sz="1600" b="1" dirty="0" smtClean="0">
                <a:solidFill>
                  <a:schemeClr val="tx2"/>
                </a:solidFill>
              </a:rPr>
              <a:t>Purpose: </a:t>
            </a:r>
            <a:r>
              <a:rPr lang="en-US" sz="1600" dirty="0" smtClean="0">
                <a:solidFill>
                  <a:schemeClr val="tx2"/>
                </a:solidFill>
              </a:rPr>
              <a:t>Closing report to WG 15 at midweek plenary</a:t>
            </a:r>
            <a:endParaRPr lang="en-US" sz="1600" dirty="0">
              <a:solidFill>
                <a:schemeClr val="tx2"/>
              </a:solidFill>
            </a:endParaRPr>
          </a:p>
          <a:p>
            <a:r>
              <a:rPr lang="en-US" sz="1600" b="1" dirty="0">
                <a:solidFill>
                  <a:schemeClr val="tx2"/>
                </a:solidFill>
              </a:rPr>
              <a:t>Notice:</a:t>
            </a:r>
            <a:r>
              <a:rPr lang="en-US" sz="1600" dirty="0">
                <a:solidFill>
                  <a:schemeClr val="tx2"/>
                </a:solidFill>
              </a:rPr>
              <a:t>	This document has been </a:t>
            </a:r>
            <a:r>
              <a:rPr lang="en-US" sz="1600" dirty="0" smtClean="0">
                <a:solidFill>
                  <a:schemeClr val="tx2"/>
                </a:solidFill>
              </a:rPr>
              <a:t> prepared </a:t>
            </a:r>
            <a:r>
              <a:rPr lang="en-US" sz="1600" dirty="0">
                <a:solidFill>
                  <a:schemeClr val="tx2"/>
                </a:solidFill>
              </a:rPr>
              <a:t>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ctrTitle"/>
          </p:nvPr>
        </p:nvSpPr>
        <p:spPr/>
        <p:txBody>
          <a:bodyPr/>
          <a:lstStyle/>
          <a:p>
            <a:r>
              <a:rPr lang="de-DE" dirty="0" smtClean="0"/>
              <a:t>TAG </a:t>
            </a:r>
            <a:r>
              <a:rPr lang="de-DE" dirty="0" err="1" smtClean="0"/>
              <a:t>THz</a:t>
            </a:r>
            <a:r>
              <a:rPr lang="de-DE" dirty="0" smtClean="0"/>
              <a:t> November 2018 </a:t>
            </a:r>
            <a:br>
              <a:rPr lang="de-DE" dirty="0" smtClean="0"/>
            </a:br>
            <a:r>
              <a:rPr lang="de-DE" dirty="0" err="1" smtClean="0"/>
              <a:t>Closing</a:t>
            </a:r>
            <a:r>
              <a:rPr lang="de-DE" dirty="0" smtClean="0"/>
              <a:t> Report</a:t>
            </a:r>
            <a:endParaRPr lang="de-DE" dirty="0"/>
          </a:p>
        </p:txBody>
      </p:sp>
      <p:sp>
        <p:nvSpPr>
          <p:cNvPr id="8" name="Untertitel 7"/>
          <p:cNvSpPr>
            <a:spLocks noGrp="1"/>
          </p:cNvSpPr>
          <p:nvPr>
            <p:ph type="subTitle" idx="1"/>
          </p:nvPr>
        </p:nvSpPr>
        <p:spPr/>
        <p:txBody>
          <a:bodyPr/>
          <a:lstStyle/>
          <a:p>
            <a:endParaRPr lang="de-DE" dirty="0"/>
          </a:p>
        </p:txBody>
      </p:sp>
      <p:sp>
        <p:nvSpPr>
          <p:cNvPr id="2" name="Datumsplatzhalter 1"/>
          <p:cNvSpPr>
            <a:spLocks noGrp="1"/>
          </p:cNvSpPr>
          <p:nvPr>
            <p:ph type="dt" sz="half" idx="10"/>
          </p:nvPr>
        </p:nvSpPr>
        <p:spPr/>
        <p:txBody>
          <a:bodyPr/>
          <a:lstStyle/>
          <a:p>
            <a:r>
              <a:rPr lang="en-US" dirty="0" smtClean="0"/>
              <a:t>November 2018</a:t>
            </a:r>
            <a:endParaRPr lang="en-US" dirty="0"/>
          </a:p>
        </p:txBody>
      </p:sp>
      <p:sp>
        <p:nvSpPr>
          <p:cNvPr id="3" name="Fußzeilenplatzhalter 2"/>
          <p:cNvSpPr>
            <a:spLocks noGrp="1"/>
          </p:cNvSpPr>
          <p:nvPr>
            <p:ph type="ftr" sz="quarter" idx="11"/>
          </p:nvPr>
        </p:nvSpPr>
        <p:spPr/>
        <p:txBody>
          <a:bodyPr/>
          <a:lstStyle/>
          <a:p>
            <a:r>
              <a:rPr lang="en-US"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2</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dirty="0" smtClean="0"/>
              <a:t>Meetings/</a:t>
            </a:r>
            <a:r>
              <a:rPr lang="de-DE" dirty="0" err="1" smtClean="0"/>
              <a:t>Contributions</a:t>
            </a:r>
            <a:endParaRPr lang="de-DE" dirty="0"/>
          </a:p>
        </p:txBody>
      </p:sp>
      <p:sp>
        <p:nvSpPr>
          <p:cNvPr id="6" name="Inhaltsplatzhalter 5"/>
          <p:cNvSpPr>
            <a:spLocks noGrp="1"/>
          </p:cNvSpPr>
          <p:nvPr>
            <p:ph idx="1"/>
          </p:nvPr>
        </p:nvSpPr>
        <p:spPr>
          <a:xfrm>
            <a:off x="685800" y="1728942"/>
            <a:ext cx="7772400" cy="4114800"/>
          </a:xfrm>
        </p:spPr>
        <p:txBody>
          <a:bodyPr/>
          <a:lstStyle/>
          <a:p>
            <a:r>
              <a:rPr lang="de-DE" sz="1800" dirty="0" smtClean="0"/>
              <a:t>2 </a:t>
            </a:r>
            <a:r>
              <a:rPr lang="de-DE" sz="1800" dirty="0" err="1" smtClean="0"/>
              <a:t>meetings</a:t>
            </a:r>
            <a:r>
              <a:rPr lang="de-DE" sz="1800" dirty="0" smtClean="0"/>
              <a:t> on Mon AM1 </a:t>
            </a:r>
            <a:r>
              <a:rPr lang="de-DE" sz="1800" dirty="0" err="1" smtClean="0"/>
              <a:t>and</a:t>
            </a:r>
            <a:r>
              <a:rPr lang="de-DE" sz="1800" dirty="0" smtClean="0"/>
              <a:t> on </a:t>
            </a:r>
            <a:r>
              <a:rPr lang="de-DE" sz="1800" dirty="0" err="1" smtClean="0"/>
              <a:t>Wed</a:t>
            </a:r>
            <a:r>
              <a:rPr lang="de-DE" sz="1800" dirty="0" smtClean="0"/>
              <a:t> PM2</a:t>
            </a:r>
          </a:p>
          <a:p>
            <a:pPr lvl="1"/>
            <a:r>
              <a:rPr lang="de-DE" sz="1800" dirty="0" smtClean="0"/>
              <a:t>15 </a:t>
            </a:r>
            <a:r>
              <a:rPr lang="de-DE" sz="1800" dirty="0" err="1" smtClean="0"/>
              <a:t>participants</a:t>
            </a:r>
            <a:r>
              <a:rPr lang="de-DE" sz="1800" dirty="0" smtClean="0"/>
              <a:t> </a:t>
            </a:r>
          </a:p>
          <a:p>
            <a:r>
              <a:rPr lang="de-DE" sz="1800" dirty="0" smtClean="0"/>
              <a:t>Tutorial on </a:t>
            </a:r>
            <a:r>
              <a:rPr lang="de-DE" sz="1800" dirty="0" err="1" smtClean="0"/>
              <a:t>Monday</a:t>
            </a:r>
            <a:r>
              <a:rPr lang="de-DE" sz="1800" dirty="0" smtClean="0"/>
              <a:t> </a:t>
            </a:r>
            <a:r>
              <a:rPr lang="de-DE" sz="1800" dirty="0" err="1" smtClean="0"/>
              <a:t>evening</a:t>
            </a:r>
            <a:endParaRPr lang="de-DE" sz="1800" dirty="0" smtClean="0"/>
          </a:p>
          <a:p>
            <a:r>
              <a:rPr lang="de-DE" sz="1800" dirty="0" smtClean="0"/>
              <a:t>4 </a:t>
            </a:r>
            <a:r>
              <a:rPr lang="de-DE" sz="1800" dirty="0" err="1" smtClean="0"/>
              <a:t>contributions</a:t>
            </a:r>
            <a:r>
              <a:rPr lang="de-DE" sz="1800" dirty="0" smtClean="0"/>
              <a:t>:</a:t>
            </a:r>
            <a:endParaRPr lang="de-DE" sz="1800" dirty="0"/>
          </a:p>
          <a:p>
            <a:pPr lvl="1"/>
            <a:r>
              <a:rPr lang="en-US" sz="1600" b="1" u="sng" dirty="0" smtClean="0"/>
              <a:t>Contribution </a:t>
            </a:r>
            <a:r>
              <a:rPr lang="en-US" sz="1600" b="1" u="sng" dirty="0"/>
              <a:t>#1</a:t>
            </a:r>
            <a:r>
              <a:rPr lang="en-US" sz="1600" dirty="0"/>
              <a:t> (Rehearsal for the tutorial in Monday </a:t>
            </a:r>
            <a:r>
              <a:rPr lang="en-US" sz="1600" dirty="0" smtClean="0"/>
              <a:t>evening)</a:t>
            </a:r>
            <a:r>
              <a:rPr lang="de-DE" sz="1600" dirty="0"/>
              <a:t> </a:t>
            </a:r>
            <a:r>
              <a:rPr lang="en-US" sz="1600" dirty="0" smtClean="0"/>
              <a:t>Thomas </a:t>
            </a:r>
            <a:r>
              <a:rPr lang="en-US" sz="1600" dirty="0" err="1"/>
              <a:t>Kürner</a:t>
            </a:r>
            <a:r>
              <a:rPr lang="en-US" sz="1600" dirty="0"/>
              <a:t>, Akifumi Kasamatsu, Onur Sahin, and Carlos Castro, “Tutorial: THz Communications - An Overview and Options for IEEE 802 Standardization” (15-18 -0516r2) </a:t>
            </a:r>
            <a:endParaRPr lang="de-DE" sz="1600" dirty="0"/>
          </a:p>
          <a:p>
            <a:pPr lvl="1"/>
            <a:r>
              <a:rPr lang="en-US" sz="1600" b="1" u="sng" dirty="0" smtClean="0"/>
              <a:t>Contribution </a:t>
            </a:r>
            <a:r>
              <a:rPr lang="en-US" sz="1600" b="1" u="sng" dirty="0"/>
              <a:t>#</a:t>
            </a:r>
            <a:r>
              <a:rPr lang="en-US" sz="1600" b="1" u="sng" dirty="0" smtClean="0"/>
              <a:t>2</a:t>
            </a:r>
            <a:r>
              <a:rPr lang="de-DE" sz="1600" dirty="0"/>
              <a:t> </a:t>
            </a:r>
            <a:r>
              <a:rPr lang="en-US" sz="1600" dirty="0" smtClean="0"/>
              <a:t>Thomas </a:t>
            </a:r>
            <a:r>
              <a:rPr lang="en-US" sz="1600" dirty="0" err="1"/>
              <a:t>Kürner</a:t>
            </a:r>
            <a:r>
              <a:rPr lang="en-US" sz="1600" dirty="0"/>
              <a:t>, Tetsuya Kawanishi “Introduction to the Horizon 2020 EU-Japan Project </a:t>
            </a:r>
            <a:r>
              <a:rPr lang="en-US" sz="1600" dirty="0" err="1"/>
              <a:t>ThoR</a:t>
            </a:r>
            <a:r>
              <a:rPr lang="en-US" sz="1600" dirty="0"/>
              <a:t>” (15-18 -</a:t>
            </a:r>
            <a:r>
              <a:rPr lang="en-US" sz="1600" dirty="0" smtClean="0"/>
              <a:t>0518r2)</a:t>
            </a:r>
            <a:endParaRPr lang="de-DE" sz="1600" dirty="0"/>
          </a:p>
          <a:p>
            <a:pPr lvl="1"/>
            <a:r>
              <a:rPr lang="en-US" sz="1600" b="1" u="sng" dirty="0" smtClean="0"/>
              <a:t>Contribution </a:t>
            </a:r>
            <a:r>
              <a:rPr lang="en-US" sz="1600" b="1" u="sng" dirty="0"/>
              <a:t>#</a:t>
            </a:r>
            <a:r>
              <a:rPr lang="en-US" sz="1600" b="1" u="sng" dirty="0" smtClean="0"/>
              <a:t>3</a:t>
            </a:r>
            <a:r>
              <a:rPr lang="de-DE" sz="1600" dirty="0"/>
              <a:t> </a:t>
            </a:r>
            <a:r>
              <a:rPr lang="en-US" sz="1600" dirty="0" smtClean="0"/>
              <a:t>Tetsuya </a:t>
            </a:r>
            <a:r>
              <a:rPr lang="en-US" sz="1600" dirty="0"/>
              <a:t>Kawanishi “Impact of wind on link performance in fixed wireless services” (15-18 -0565) </a:t>
            </a:r>
            <a:endParaRPr lang="de-DE" sz="1600" dirty="0"/>
          </a:p>
          <a:p>
            <a:pPr lvl="1"/>
            <a:r>
              <a:rPr lang="en-US" sz="1600" b="1" u="sng" dirty="0" smtClean="0"/>
              <a:t>Contribution </a:t>
            </a:r>
            <a:r>
              <a:rPr lang="en-US" sz="1600" b="1" u="sng" dirty="0"/>
              <a:t>#</a:t>
            </a:r>
            <a:r>
              <a:rPr lang="en-US" sz="1600" b="1" u="sng" dirty="0" smtClean="0"/>
              <a:t>4</a:t>
            </a:r>
            <a:r>
              <a:rPr lang="de-DE" sz="1600" dirty="0"/>
              <a:t> </a:t>
            </a:r>
            <a:r>
              <a:rPr lang="en-US" sz="1600" dirty="0" smtClean="0"/>
              <a:t>Thomas </a:t>
            </a:r>
            <a:r>
              <a:rPr lang="en-US" sz="1600" dirty="0" err="1"/>
              <a:t>Kürner</a:t>
            </a:r>
            <a:r>
              <a:rPr lang="en-US" sz="1600" dirty="0"/>
              <a:t>, “300 GHz Channel Measurements in a Real Data Center - First Results” (15-18 -0519) </a:t>
            </a:r>
            <a:endParaRPr lang="de-DE" sz="1600" dirty="0"/>
          </a:p>
          <a:p>
            <a:pPr marL="457200">
              <a:spcAft>
                <a:spcPts val="0"/>
              </a:spcAft>
              <a:buNone/>
            </a:pPr>
            <a:endParaRPr lang="de-DE" sz="1800" dirty="0"/>
          </a:p>
        </p:txBody>
      </p:sp>
      <p:sp>
        <p:nvSpPr>
          <p:cNvPr id="2" name="Datumsplatzhalter 1"/>
          <p:cNvSpPr>
            <a:spLocks noGrp="1"/>
          </p:cNvSpPr>
          <p:nvPr>
            <p:ph type="dt" sz="half" idx="10"/>
          </p:nvPr>
        </p:nvSpPr>
        <p:spPr/>
        <p:txBody>
          <a:bodyPr/>
          <a:lstStyle/>
          <a:p>
            <a:r>
              <a:rPr lang="en-US" dirty="0" smtClean="0"/>
              <a:t>November 2018</a:t>
            </a:r>
            <a:endParaRPr lang="en-US" dirty="0"/>
          </a:p>
        </p:txBody>
      </p:sp>
      <p:sp>
        <p:nvSpPr>
          <p:cNvPr id="3" name="Fußzeilenplatzhalter 2"/>
          <p:cNvSpPr>
            <a:spLocks noGrp="1"/>
          </p:cNvSpPr>
          <p:nvPr>
            <p:ph type="ftr" sz="quarter" idx="11"/>
          </p:nvPr>
        </p:nvSpPr>
        <p:spPr/>
        <p:txBody>
          <a:bodyPr/>
          <a:lstStyle/>
          <a:p>
            <a:r>
              <a:rPr lang="en-US"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dirty="0" smtClean="0"/>
              <a:t>Next </a:t>
            </a:r>
            <a:r>
              <a:rPr lang="de-DE" dirty="0" err="1" smtClean="0"/>
              <a:t>meetings</a:t>
            </a:r>
            <a:endParaRPr lang="de-DE" dirty="0"/>
          </a:p>
        </p:txBody>
      </p:sp>
      <p:sp>
        <p:nvSpPr>
          <p:cNvPr id="6" name="Inhaltsplatzhalter 5"/>
          <p:cNvSpPr>
            <a:spLocks noGrp="1"/>
          </p:cNvSpPr>
          <p:nvPr>
            <p:ph idx="1"/>
          </p:nvPr>
        </p:nvSpPr>
        <p:spPr>
          <a:xfrm>
            <a:off x="685800" y="1728942"/>
            <a:ext cx="7772400" cy="4114800"/>
          </a:xfrm>
        </p:spPr>
        <p:txBody>
          <a:bodyPr/>
          <a:lstStyle/>
          <a:p>
            <a:pPr marL="431800" lvl="2" indent="0">
              <a:spcAft>
                <a:spcPts val="0"/>
              </a:spcAft>
              <a:buNone/>
            </a:pPr>
            <a:endParaRPr lang="de-DE" sz="1800" dirty="0" smtClean="0">
              <a:ea typeface="Times New Roman"/>
            </a:endParaRPr>
          </a:p>
          <a:p>
            <a:pPr marL="355600" lvl="1" indent="-266700">
              <a:spcAft>
                <a:spcPts val="0"/>
              </a:spcAft>
              <a:buFont typeface="Arial" pitchFamily="34" charset="0"/>
              <a:buChar char="•"/>
            </a:pPr>
            <a:r>
              <a:rPr lang="de-DE" sz="1800" dirty="0" smtClean="0">
                <a:ea typeface="Times New Roman"/>
              </a:rPr>
              <a:t>Next Meetings of </a:t>
            </a:r>
            <a:r>
              <a:rPr lang="de-DE" sz="1800" dirty="0" err="1" smtClean="0">
                <a:ea typeface="Times New Roman"/>
              </a:rPr>
              <a:t>the</a:t>
            </a:r>
            <a:r>
              <a:rPr lang="de-DE" sz="1800" dirty="0" smtClean="0">
                <a:ea typeface="Times New Roman"/>
              </a:rPr>
              <a:t> TAG </a:t>
            </a:r>
            <a:r>
              <a:rPr lang="de-DE" sz="1800" dirty="0" err="1" smtClean="0">
                <a:ea typeface="Times New Roman"/>
              </a:rPr>
              <a:t>THz</a:t>
            </a:r>
            <a:endParaRPr lang="de-DE" sz="1800" dirty="0" smtClean="0">
              <a:ea typeface="Times New Roman"/>
            </a:endParaRPr>
          </a:p>
          <a:p>
            <a:pPr marL="88900" lvl="1" indent="0">
              <a:spcAft>
                <a:spcPts val="0"/>
              </a:spcAft>
              <a:buNone/>
            </a:pPr>
            <a:endParaRPr lang="de-DE" sz="1800" dirty="0" smtClean="0">
              <a:ea typeface="Times New Roman"/>
            </a:endParaRPr>
          </a:p>
          <a:p>
            <a:pPr marL="698500" lvl="2" indent="-266700">
              <a:spcAft>
                <a:spcPts val="0"/>
              </a:spcAft>
              <a:buFont typeface="Arial" pitchFamily="34" charset="0"/>
              <a:buChar char="•"/>
            </a:pPr>
            <a:r>
              <a:rPr lang="de-DE" sz="1800" dirty="0" smtClean="0">
                <a:solidFill>
                  <a:srgbClr val="000000"/>
                </a:solidFill>
              </a:rPr>
              <a:t>March 2019 @ IEEE 802 </a:t>
            </a:r>
            <a:r>
              <a:rPr lang="de-DE" sz="1800" dirty="0" err="1" smtClean="0">
                <a:solidFill>
                  <a:srgbClr val="000000"/>
                </a:solidFill>
              </a:rPr>
              <a:t>Plenary</a:t>
            </a:r>
            <a:r>
              <a:rPr lang="de-DE" sz="1800" dirty="0" smtClean="0">
                <a:solidFill>
                  <a:srgbClr val="000000"/>
                </a:solidFill>
              </a:rPr>
              <a:t>, Vancouver, Canada</a:t>
            </a:r>
          </a:p>
          <a:p>
            <a:pPr marL="698500" lvl="2" indent="-266700">
              <a:spcAft>
                <a:spcPts val="0"/>
              </a:spcAft>
              <a:buFont typeface="Arial" pitchFamily="34" charset="0"/>
              <a:buChar char="•"/>
            </a:pPr>
            <a:r>
              <a:rPr lang="de-DE" sz="1800" dirty="0" err="1" smtClean="0">
                <a:solidFill>
                  <a:srgbClr val="000000"/>
                </a:solidFill>
              </a:rPr>
              <a:t>July</a:t>
            </a:r>
            <a:r>
              <a:rPr lang="de-DE" sz="1800" dirty="0" smtClean="0">
                <a:solidFill>
                  <a:srgbClr val="000000"/>
                </a:solidFill>
              </a:rPr>
              <a:t> 2019 @ IEEE 802 </a:t>
            </a:r>
            <a:r>
              <a:rPr lang="de-DE" sz="1800" dirty="0" err="1" smtClean="0">
                <a:solidFill>
                  <a:srgbClr val="000000"/>
                </a:solidFill>
              </a:rPr>
              <a:t>Plenary</a:t>
            </a:r>
            <a:r>
              <a:rPr lang="de-DE" sz="1800" dirty="0" smtClean="0">
                <a:solidFill>
                  <a:srgbClr val="000000"/>
                </a:solidFill>
              </a:rPr>
              <a:t>, Vienna, Austria</a:t>
            </a:r>
          </a:p>
          <a:p>
            <a:pPr marL="698500" lvl="2" indent="-266700">
              <a:spcAft>
                <a:spcPts val="0"/>
              </a:spcAft>
              <a:buNone/>
            </a:pPr>
            <a:endParaRPr lang="en-US" sz="1800" dirty="0" smtClean="0">
              <a:ea typeface="Times New Roman"/>
            </a:endParaRPr>
          </a:p>
          <a:p>
            <a:pPr lvl="1">
              <a:spcAft>
                <a:spcPts val="0"/>
              </a:spcAft>
              <a:buNone/>
            </a:pPr>
            <a:endParaRPr lang="de-DE" sz="1800" dirty="0" smtClean="0">
              <a:latin typeface="Times New Roman"/>
              <a:ea typeface="Times New Roman"/>
            </a:endParaRPr>
          </a:p>
          <a:p>
            <a:pPr marL="371475" lvl="1" indent="-171450">
              <a:buNone/>
            </a:pPr>
            <a:endParaRPr lang="de-DE" sz="1800" dirty="0" smtClean="0"/>
          </a:p>
          <a:p>
            <a:pPr lvl="1">
              <a:buNone/>
            </a:pPr>
            <a:endParaRPr lang="de-DE" sz="1800" dirty="0" smtClean="0">
              <a:ea typeface="Times New Roman"/>
            </a:endParaRPr>
          </a:p>
          <a:p>
            <a:pPr>
              <a:buNone/>
            </a:pPr>
            <a:endParaRPr lang="de-DE" sz="1800" dirty="0"/>
          </a:p>
        </p:txBody>
      </p:sp>
      <p:sp>
        <p:nvSpPr>
          <p:cNvPr id="2" name="Datumsplatzhalter 1"/>
          <p:cNvSpPr>
            <a:spLocks noGrp="1"/>
          </p:cNvSpPr>
          <p:nvPr>
            <p:ph type="dt" sz="half" idx="10"/>
          </p:nvPr>
        </p:nvSpPr>
        <p:spPr/>
        <p:txBody>
          <a:bodyPr/>
          <a:lstStyle/>
          <a:p>
            <a:r>
              <a:rPr lang="en-US" dirty="0" smtClean="0"/>
              <a:t>November 2018</a:t>
            </a:r>
            <a:endParaRPr lang="en-US" dirty="0"/>
          </a:p>
        </p:txBody>
      </p:sp>
      <p:sp>
        <p:nvSpPr>
          <p:cNvPr id="3" name="Fußzeilenplatzhalter 2"/>
          <p:cNvSpPr>
            <a:spLocks noGrp="1"/>
          </p:cNvSpPr>
          <p:nvPr>
            <p:ph type="ftr" sz="quarter" idx="11"/>
          </p:nvPr>
        </p:nvSpPr>
        <p:spPr/>
        <p:txBody>
          <a:bodyPr/>
          <a:lstStyle/>
          <a:p>
            <a:r>
              <a:rPr lang="en-US"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4</a:t>
            </a:fld>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Design">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0</TotalTime>
  <Words>226</Words>
  <Application>Microsoft Office PowerPoint</Application>
  <PresentationFormat>Bildschirmpräsentation (4:3)</PresentationFormat>
  <Paragraphs>44</Paragraphs>
  <Slides>4</Slides>
  <Notes>0</Notes>
  <HiddenSlides>0</HiddenSlides>
  <MMClips>0</MMClips>
  <ScaleCrop>false</ScaleCrop>
  <HeadingPairs>
    <vt:vector size="6" baseType="variant">
      <vt:variant>
        <vt:lpstr>Verwendete Schriftarten</vt:lpstr>
      </vt:variant>
      <vt:variant>
        <vt:i4>2</vt:i4>
      </vt:variant>
      <vt:variant>
        <vt:lpstr>Design</vt:lpstr>
      </vt:variant>
      <vt:variant>
        <vt:i4>1</vt:i4>
      </vt:variant>
      <vt:variant>
        <vt:lpstr>Folientitel</vt:lpstr>
      </vt:variant>
      <vt:variant>
        <vt:i4>4</vt:i4>
      </vt:variant>
    </vt:vector>
  </HeadingPairs>
  <TitlesOfParts>
    <vt:vector size="7" baseType="lpstr">
      <vt:lpstr>Arial</vt:lpstr>
      <vt:lpstr>Times New Roman</vt:lpstr>
      <vt:lpstr>IEEE-P802_15</vt:lpstr>
      <vt:lpstr>PowerPoint-Präsentation</vt:lpstr>
      <vt:lpstr>TAG THz November 2018  Closing Report</vt:lpstr>
      <vt:lpstr>Meetings/Contributions</vt:lpstr>
      <vt:lpstr>Next meetings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subject>IEEE 802.15 &lt;subject&gt;</dc:subject>
  <dc:creator>Thomas Kürner</dc:creator>
  <dc:description>&lt;doc#&gt;</dc:description>
  <cp:lastModifiedBy>Thomas Kuerner</cp:lastModifiedBy>
  <cp:revision>136</cp:revision>
  <cp:lastPrinted>1998-02-10T13:28:06Z</cp:lastPrinted>
  <dcterms:created xsi:type="dcterms:W3CDTF">2012-11-14T22:04:21Z</dcterms:created>
  <dcterms:modified xsi:type="dcterms:W3CDTF">2018-11-15T12:15:34Z</dcterms:modified>
</cp:coreProperties>
</file>