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7" r:id="rId2"/>
    <p:sldId id="331" r:id="rId3"/>
    <p:sldId id="354" r:id="rId4"/>
    <p:sldId id="372" r:id="rId5"/>
    <p:sldId id="365" r:id="rId6"/>
    <p:sldId id="366" r:id="rId7"/>
    <p:sldId id="367" r:id="rId8"/>
    <p:sldId id="368" r:id="rId9"/>
    <p:sldId id="369" r:id="rId10"/>
    <p:sldId id="370" r:id="rId11"/>
    <p:sldId id="371" r:id="rId12"/>
    <p:sldId id="355" r:id="rId13"/>
    <p:sldId id="357" r:id="rId14"/>
    <p:sldId id="356" r:id="rId15"/>
    <p:sldId id="358" r:id="rId16"/>
    <p:sldId id="359" r:id="rId17"/>
    <p:sldId id="36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292" y="6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6A93C4-094E-4A95-978F-418B9EDCEC34}" type="datetimeFigureOut">
              <a:rPr kumimoji="1" lang="ja-JP" altLang="en-US" smtClean="0"/>
              <a:t>2018/11/12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0A326E-B304-4F8C-872E-A20850BDBE87}" type="slidenum">
              <a:rPr kumimoji="1" lang="ja-JP" altLang="en-US" smtClean="0"/>
              <a:t>‹#›</a:t>
            </a:fld>
            <a:endParaRPr kumimoji="1" lang="ja-JP" altLang="en-US"/>
          </a:p>
        </p:txBody>
      </p:sp>
    </p:spTree>
    <p:extLst>
      <p:ext uri="{BB962C8B-B14F-4D97-AF65-F5344CB8AC3E}">
        <p14:creationId xmlns:p14="http://schemas.microsoft.com/office/powerpoint/2010/main" val="24931636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r" defTabSz="1011113" rtl="0" eaLnBrk="0" fontAlgn="base" latinLnBrk="0" hangingPunct="0">
              <a:lnSpc>
                <a:spcPct val="100000"/>
              </a:lnSpc>
              <a:spcBef>
                <a:spcPct val="0"/>
              </a:spcBef>
              <a:spcAft>
                <a:spcPct val="0"/>
              </a:spcAft>
              <a:buClrTx/>
              <a:buSzTx/>
              <a:buFontTx/>
              <a:buNone/>
              <a:tabLst/>
              <a:defRPr/>
            </a:pPr>
            <a:r>
              <a:rPr kumimoji="0" lang="en-US" altLang="ja-JP" sz="15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495239" marR="0" lvl="4" indent="0" algn="r" defTabSz="1011113" rtl="0" eaLnBrk="0" fontAlgn="base" latinLnBrk="0" hangingPunct="0">
              <a:lnSpc>
                <a:spcPct val="100000"/>
              </a:lnSpc>
              <a:spcBef>
                <a:spcPct val="0"/>
              </a:spcBef>
              <a:spcAft>
                <a:spcPct val="0"/>
              </a:spcAft>
              <a:buClrTx/>
              <a:buSzTx/>
              <a:buFontTx/>
              <a:buNone/>
              <a:tabLst/>
              <a:defRPr/>
            </a:pPr>
            <a:r>
              <a:rPr kumimoji="0" lang="en-US" altLang="ja-JP" sz="13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ctr" defTabSz="990478"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300" b="0" i="0" u="none" strike="noStrike" kern="1200" cap="none" spc="0" normalizeH="0" baseline="0" noProof="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90478" rtl="0" eaLnBrk="0" fontAlgn="base" latinLnBrk="0" hangingPunct="0">
                <a:lnSpc>
                  <a:spcPct val="100000"/>
                </a:lnSpc>
                <a:spcBef>
                  <a:spcPct val="0"/>
                </a:spcBef>
                <a:spcAft>
                  <a:spcPct val="0"/>
                </a:spcAft>
                <a:buClrTx/>
                <a:buSzTx/>
                <a:buFontTx/>
                <a:buNone/>
                <a:tabLst/>
                <a:defRPr/>
              </a:pPr>
              <a:t>1</a:t>
            </a:fld>
            <a:endParaRPr kumimoji="1" lang="ja-JP" altLang="en-US" sz="13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335547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5148" indent="-225148">
              <a:buAutoNum type="arabicPeriod"/>
            </a:pPr>
            <a:r>
              <a:rPr lang="en-US" dirty="0"/>
              <a:t>European Telecommunications Standards Institute (ETSI), </a:t>
            </a:r>
            <a:r>
              <a:rPr lang="en-US" dirty="0">
                <a:solidFill>
                  <a:srgbClr val="00B0F0"/>
                </a:solidFill>
              </a:rPr>
              <a:t>&gt; 800 members </a:t>
            </a:r>
            <a:r>
              <a:rPr lang="en-US" dirty="0"/>
              <a:t>from </a:t>
            </a:r>
            <a:r>
              <a:rPr lang="en-US" dirty="0">
                <a:solidFill>
                  <a:srgbClr val="00B0F0"/>
                </a:solidFill>
              </a:rPr>
              <a:t>68 countries </a:t>
            </a:r>
            <a:r>
              <a:rPr lang="en-US" dirty="0"/>
              <a:t>setting global standards for ICT.</a:t>
            </a:r>
          </a:p>
          <a:p>
            <a:pPr marL="225148" indent="-225148">
              <a:buAutoNum type="arabicPeriod"/>
            </a:pPr>
            <a:r>
              <a:rPr lang="en-US" dirty="0" err="1"/>
              <a:t>SmartBAN</a:t>
            </a:r>
            <a:r>
              <a:rPr lang="en-US" dirty="0"/>
              <a:t> is an </a:t>
            </a:r>
            <a:r>
              <a:rPr lang="en-US" dirty="0">
                <a:solidFill>
                  <a:srgbClr val="00B0F0"/>
                </a:solidFill>
              </a:rPr>
              <a:t>ETSI Technical Committee </a:t>
            </a:r>
            <a:r>
              <a:rPr lang="en-US" dirty="0"/>
              <a:t>(TC), approved in March 2013. </a:t>
            </a:r>
          </a:p>
          <a:p>
            <a:pPr marL="225148" indent="-225148">
              <a:buAutoNum type="arabicPeriod"/>
            </a:pPr>
            <a:r>
              <a:rPr lang="en-US" dirty="0"/>
              <a:t>It is responsible for the development of ETSI standards, specifications and reports etc. supporting </a:t>
            </a:r>
            <a:r>
              <a:rPr lang="en-US" dirty="0" err="1"/>
              <a:t>SmartBAN</a:t>
            </a:r>
            <a:r>
              <a:rPr lang="en-US" dirty="0"/>
              <a:t> technologies in e.g. </a:t>
            </a:r>
            <a:r>
              <a:rPr lang="en-US" dirty="0">
                <a:solidFill>
                  <a:srgbClr val="00B0F0"/>
                </a:solidFill>
              </a:rPr>
              <a:t>health, wellness, sport, smart living and other application domains.</a:t>
            </a:r>
          </a:p>
          <a:p>
            <a:pPr marL="225148" indent="-225148">
              <a:buAutoNum type="arabicPeriod"/>
            </a:pPr>
            <a:r>
              <a:rPr lang="en-US" dirty="0" err="1"/>
              <a:t>SmartBAN</a:t>
            </a:r>
            <a:r>
              <a:rPr lang="en-US" dirty="0"/>
              <a:t> covers </a:t>
            </a:r>
            <a:r>
              <a:rPr lang="en-US" dirty="0">
                <a:solidFill>
                  <a:srgbClr val="127092"/>
                </a:solidFill>
              </a:rPr>
              <a:t>c</a:t>
            </a:r>
            <a:r>
              <a:rPr lang="en-US" dirty="0">
                <a:solidFill>
                  <a:srgbClr val="00B0F0"/>
                </a:solidFill>
              </a:rPr>
              <a:t>ommunication </a:t>
            </a:r>
            <a:r>
              <a:rPr lang="en-US" dirty="0"/>
              <a:t>and associated </a:t>
            </a:r>
            <a:r>
              <a:rPr lang="en-US" dirty="0">
                <a:solidFill>
                  <a:srgbClr val="00B0F0"/>
                </a:solidFill>
              </a:rPr>
              <a:t>physical layer, network layer, security, </a:t>
            </a:r>
            <a:r>
              <a:rPr lang="en-US" dirty="0" err="1">
                <a:solidFill>
                  <a:srgbClr val="00B0F0"/>
                </a:solidFill>
              </a:rPr>
              <a:t>QoS</a:t>
            </a:r>
            <a:r>
              <a:rPr lang="en-US" dirty="0">
                <a:solidFill>
                  <a:srgbClr val="00B0F0"/>
                </a:solidFill>
              </a:rPr>
              <a:t> </a:t>
            </a:r>
            <a:r>
              <a:rPr lang="en-US" dirty="0"/>
              <a:t>and also provision of generic applications and services (e.g. web) for </a:t>
            </a:r>
            <a:r>
              <a:rPr lang="en-US" dirty="0" err="1">
                <a:solidFill>
                  <a:srgbClr val="00B0F0"/>
                </a:solidFill>
              </a:rPr>
              <a:t>standardisation</a:t>
            </a:r>
            <a:r>
              <a:rPr lang="en-US" dirty="0">
                <a:solidFill>
                  <a:srgbClr val="00B0F0"/>
                </a:solidFill>
              </a:rPr>
              <a:t> in the area of BAN technologies</a:t>
            </a:r>
            <a:r>
              <a:rPr lang="en-US" dirty="0"/>
              <a:t>.</a:t>
            </a:r>
          </a:p>
          <a:p>
            <a:pPr marL="225148" indent="-225148">
              <a:buAutoNum type="arabicPeriod"/>
            </a:pPr>
            <a:r>
              <a:rPr lang="en-US" dirty="0"/>
              <a:t>It takes a </a:t>
            </a:r>
            <a:r>
              <a:rPr lang="en-US" dirty="0">
                <a:solidFill>
                  <a:srgbClr val="00B0F0"/>
                </a:solidFill>
              </a:rPr>
              <a:t>comprehensive view from PHY/MAC to higher layer system </a:t>
            </a:r>
            <a:r>
              <a:rPr lang="en-US" dirty="0">
                <a:solidFill>
                  <a:srgbClr val="127092"/>
                </a:solidFill>
              </a:rPr>
              <a:t>aspects </a:t>
            </a:r>
            <a:r>
              <a:rPr lang="en-US" dirty="0"/>
              <a:t>(e.g. </a:t>
            </a:r>
            <a:r>
              <a:rPr lang="en-US" dirty="0">
                <a:solidFill>
                  <a:srgbClr val="00B0F0"/>
                </a:solidFill>
              </a:rPr>
              <a:t>heterogeneity management,  data transfer, coexistence, interaction</a:t>
            </a:r>
            <a:r>
              <a:rPr lang="en-US" dirty="0"/>
              <a:t>).</a:t>
            </a:r>
          </a:p>
          <a:p>
            <a:pPr marL="225148" indent="-225148">
              <a:buAutoNum type="arabicPeriod"/>
            </a:pPr>
            <a:r>
              <a:rPr lang="fr-CH" dirty="0" err="1">
                <a:solidFill>
                  <a:srgbClr val="000000"/>
                </a:solidFill>
              </a:rPr>
              <a:t>SmartBAN</a:t>
            </a:r>
            <a:r>
              <a:rPr lang="fr-CH" dirty="0">
                <a:solidFill>
                  <a:srgbClr val="000000"/>
                </a:solidFill>
              </a:rPr>
              <a:t> </a:t>
            </a:r>
            <a:r>
              <a:rPr lang="fr-CH" dirty="0" err="1">
                <a:solidFill>
                  <a:srgbClr val="000000"/>
                </a:solidFill>
              </a:rPr>
              <a:t>is</a:t>
            </a:r>
            <a:r>
              <a:rPr lang="fr-CH" dirty="0">
                <a:solidFill>
                  <a:srgbClr val="000000"/>
                </a:solidFill>
              </a:rPr>
              <a:t> </a:t>
            </a:r>
            <a:r>
              <a:rPr lang="fr-CH" dirty="0" err="1">
                <a:solidFill>
                  <a:srgbClr val="00B0F0"/>
                </a:solidFill>
              </a:rPr>
              <a:t>supported</a:t>
            </a:r>
            <a:r>
              <a:rPr lang="fr-CH" dirty="0">
                <a:solidFill>
                  <a:srgbClr val="00B0F0"/>
                </a:solidFill>
              </a:rPr>
              <a:t> by the </a:t>
            </a:r>
            <a:r>
              <a:rPr lang="fr-CH" dirty="0" err="1">
                <a:solidFill>
                  <a:srgbClr val="00B0F0"/>
                </a:solidFill>
              </a:rPr>
              <a:t>Hermes</a:t>
            </a:r>
            <a:r>
              <a:rPr lang="fr-CH" dirty="0">
                <a:solidFill>
                  <a:srgbClr val="00B0F0"/>
                </a:solidFill>
              </a:rPr>
              <a:t> </a:t>
            </a:r>
            <a:r>
              <a:rPr lang="fr-CH" dirty="0" err="1">
                <a:solidFill>
                  <a:srgbClr val="00B0F0"/>
                </a:solidFill>
              </a:rPr>
              <a:t>Partner</a:t>
            </a:r>
            <a:r>
              <a:rPr lang="fr-CH" dirty="0" err="1">
                <a:solidFill>
                  <a:srgbClr val="127092"/>
                </a:solidFill>
              </a:rPr>
              <a:t>ship</a:t>
            </a:r>
            <a:r>
              <a:rPr lang="fr-CH" dirty="0">
                <a:solidFill>
                  <a:srgbClr val="000000"/>
                </a:solidFill>
              </a:rPr>
              <a:t>, a network of </a:t>
            </a:r>
            <a:r>
              <a:rPr lang="fr-CH" dirty="0" err="1">
                <a:solidFill>
                  <a:srgbClr val="000000"/>
                </a:solidFill>
              </a:rPr>
              <a:t>leading</a:t>
            </a:r>
            <a:r>
              <a:rPr lang="fr-CH" dirty="0">
                <a:solidFill>
                  <a:srgbClr val="000000"/>
                </a:solidFill>
              </a:rPr>
              <a:t> institutes in </a:t>
            </a:r>
            <a:r>
              <a:rPr lang="fr-CH" dirty="0" err="1">
                <a:solidFill>
                  <a:srgbClr val="000000"/>
                </a:solidFill>
              </a:rPr>
              <a:t>wireless</a:t>
            </a:r>
            <a:r>
              <a:rPr lang="fr-CH" dirty="0">
                <a:solidFill>
                  <a:srgbClr val="000000"/>
                </a:solidFill>
              </a:rPr>
              <a:t> and </a:t>
            </a:r>
            <a:r>
              <a:rPr lang="fr-CH" dirty="0" err="1">
                <a:solidFill>
                  <a:srgbClr val="000000"/>
                </a:solidFill>
              </a:rPr>
              <a:t>IoT</a:t>
            </a:r>
            <a:r>
              <a:rPr lang="fr-CH" dirty="0">
                <a:solidFill>
                  <a:srgbClr val="000000"/>
                </a:solidFill>
              </a:rPr>
              <a:t> networks in Europe</a:t>
            </a:r>
          </a:p>
          <a:p>
            <a:pPr marL="225148" indent="-225148">
              <a:buAutoNum type="arabicPeriod"/>
            </a:pPr>
            <a:r>
              <a:rPr lang="fr-CH" dirty="0" err="1">
                <a:solidFill>
                  <a:srgbClr val="000000"/>
                </a:solidFill>
              </a:rPr>
              <a:t>Hermes</a:t>
            </a:r>
            <a:r>
              <a:rPr lang="fr-CH" dirty="0">
                <a:solidFill>
                  <a:srgbClr val="000000"/>
                </a:solidFill>
              </a:rPr>
              <a:t> </a:t>
            </a:r>
            <a:r>
              <a:rPr lang="fr-CH" dirty="0" err="1">
                <a:solidFill>
                  <a:srgbClr val="000000"/>
                </a:solidFill>
              </a:rPr>
              <a:t>is</a:t>
            </a:r>
            <a:r>
              <a:rPr lang="fr-CH" dirty="0">
                <a:solidFill>
                  <a:srgbClr val="000000"/>
                </a:solidFill>
              </a:rPr>
              <a:t> </a:t>
            </a:r>
            <a:r>
              <a:rPr lang="fr-CH" dirty="0" err="1">
                <a:solidFill>
                  <a:srgbClr val="00B0F0"/>
                </a:solidFill>
              </a:rPr>
              <a:t>perticipating</a:t>
            </a:r>
            <a:r>
              <a:rPr lang="fr-CH" dirty="0">
                <a:solidFill>
                  <a:srgbClr val="00B0F0"/>
                </a:solidFill>
              </a:rPr>
              <a:t> via CSE</a:t>
            </a:r>
            <a:r>
              <a:rPr lang="fr-CH" dirty="0">
                <a:solidFill>
                  <a:srgbClr val="127092"/>
                </a:solidFill>
              </a:rPr>
              <a:t>M</a:t>
            </a:r>
            <a:r>
              <a:rPr lang="fr-CH" dirty="0">
                <a:solidFill>
                  <a:srgbClr val="000000"/>
                </a:solidFill>
              </a:rPr>
              <a:t>, one of the </a:t>
            </a:r>
            <a:r>
              <a:rPr lang="fr-CH" dirty="0" err="1">
                <a:solidFill>
                  <a:srgbClr val="00B0F0"/>
                </a:solidFill>
              </a:rPr>
              <a:t>founding</a:t>
            </a:r>
            <a:r>
              <a:rPr lang="fr-CH" dirty="0">
                <a:solidFill>
                  <a:srgbClr val="00B0F0"/>
                </a:solidFill>
              </a:rPr>
              <a:t> </a:t>
            </a:r>
            <a:r>
              <a:rPr lang="fr-CH" dirty="0" err="1">
                <a:solidFill>
                  <a:srgbClr val="00B0F0"/>
                </a:solidFill>
              </a:rPr>
              <a:t>partners</a:t>
            </a:r>
            <a:r>
              <a:rPr lang="fr-CH" dirty="0">
                <a:solidFill>
                  <a:srgbClr val="00B0F0"/>
                </a:solidFill>
              </a:rPr>
              <a:t> </a:t>
            </a:r>
            <a:r>
              <a:rPr lang="fr-CH" dirty="0">
                <a:solidFill>
                  <a:srgbClr val="000000"/>
                </a:solidFill>
              </a:rPr>
              <a:t>of </a:t>
            </a:r>
            <a:r>
              <a:rPr lang="fr-CH" dirty="0" err="1">
                <a:solidFill>
                  <a:srgbClr val="000000"/>
                </a:solidFill>
              </a:rPr>
              <a:t>SmartBAN</a:t>
            </a:r>
            <a:endParaRPr lang="fr-CH" dirty="0">
              <a:solidFill>
                <a:srgbClr val="000000"/>
              </a:solidFill>
            </a:endParaRPr>
          </a:p>
          <a:p>
            <a:endParaRPr lang="en-GB" dirty="0"/>
          </a:p>
        </p:txBody>
      </p:sp>
      <p:sp>
        <p:nvSpPr>
          <p:cNvPr id="4" name="Slide Number Placeholder 3"/>
          <p:cNvSpPr>
            <a:spLocks noGrp="1"/>
          </p:cNvSpPr>
          <p:nvPr>
            <p:ph type="sldNum" sz="quarter" idx="10"/>
          </p:nvPr>
        </p:nvSpPr>
        <p:spPr/>
        <p:txBody>
          <a:bodyPr/>
          <a:lstStyle/>
          <a:p>
            <a:pPr>
              <a:defRPr/>
            </a:pPr>
            <a:fld id="{AE7F73C6-C612-9147-98B8-DE19C2207B9E}" type="slidenum">
              <a:rPr lang="en-US">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1699185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5148" indent="-225148">
              <a:buAutoNum type="arabicPeriod"/>
            </a:pPr>
            <a:r>
              <a:rPr lang="en-US" dirty="0"/>
              <a:t>Here we see a kind of </a:t>
            </a:r>
            <a:r>
              <a:rPr lang="en-US" dirty="0">
                <a:solidFill>
                  <a:srgbClr val="00B0F0"/>
                </a:solidFill>
              </a:rPr>
              <a:t>conceptual overview of </a:t>
            </a:r>
            <a:r>
              <a:rPr lang="en-US" dirty="0" err="1">
                <a:solidFill>
                  <a:srgbClr val="00B0F0"/>
                </a:solidFill>
              </a:rPr>
              <a:t>SmartBAN</a:t>
            </a:r>
            <a:r>
              <a:rPr lang="en-US" dirty="0">
                <a:solidFill>
                  <a:srgbClr val="00B0F0"/>
                </a:solidFill>
              </a:rPr>
              <a:t> in the </a:t>
            </a:r>
            <a:r>
              <a:rPr lang="en-US" dirty="0" err="1">
                <a:solidFill>
                  <a:srgbClr val="00B0F0"/>
                </a:solidFill>
              </a:rPr>
              <a:t>IoT</a:t>
            </a:r>
            <a:r>
              <a:rPr lang="en-US" dirty="0"/>
              <a:t>. Wherever you are, at home, in you car.</a:t>
            </a:r>
          </a:p>
          <a:p>
            <a:pPr marL="225148" indent="-225148">
              <a:buAutoNum type="arabicPeriod"/>
            </a:pPr>
            <a:r>
              <a:rPr lang="en-US" dirty="0"/>
              <a:t>The status of </a:t>
            </a:r>
            <a:r>
              <a:rPr lang="en-US" dirty="0" err="1"/>
              <a:t>SmartBAN</a:t>
            </a:r>
            <a:r>
              <a:rPr lang="en-US" dirty="0"/>
              <a:t> today is documented in the following </a:t>
            </a:r>
            <a:r>
              <a:rPr lang="en-US" dirty="0">
                <a:solidFill>
                  <a:srgbClr val="00B0F0"/>
                </a:solidFill>
              </a:rPr>
              <a:t>ETSI Technical Specifications </a:t>
            </a:r>
            <a:r>
              <a:rPr lang="en-US" dirty="0"/>
              <a:t>(TS) and </a:t>
            </a:r>
            <a:r>
              <a:rPr lang="en-US" dirty="0">
                <a:solidFill>
                  <a:srgbClr val="00B0F0"/>
                </a:solidFill>
              </a:rPr>
              <a:t>Technical Reports </a:t>
            </a:r>
            <a:r>
              <a:rPr lang="en-US" dirty="0"/>
              <a:t>(TR):</a:t>
            </a:r>
          </a:p>
          <a:p>
            <a:pPr marL="161957" indent="-168861">
              <a:buFont typeface="Arial" panose="020B0604020202020204" pitchFamily="34" charset="0"/>
              <a:buChar char="•"/>
            </a:pPr>
            <a:r>
              <a:rPr lang="en-US" dirty="0"/>
              <a:t>TS: </a:t>
            </a:r>
            <a:r>
              <a:rPr lang="en-US" dirty="0" err="1"/>
              <a:t>SmartBAN</a:t>
            </a:r>
            <a:r>
              <a:rPr lang="en-US" dirty="0"/>
              <a:t> </a:t>
            </a:r>
            <a:r>
              <a:rPr lang="en-US" dirty="0">
                <a:solidFill>
                  <a:srgbClr val="00B0F0"/>
                </a:solidFill>
              </a:rPr>
              <a:t>Unified data representation formats, semantic and open data model </a:t>
            </a:r>
            <a:r>
              <a:rPr lang="en-US" dirty="0"/>
              <a:t>(Marc Girod-Genet)</a:t>
            </a:r>
          </a:p>
          <a:p>
            <a:pPr marL="161957" indent="-168861">
              <a:buFont typeface="Arial" panose="020B0604020202020204" pitchFamily="34" charset="0"/>
              <a:buChar char="•"/>
            </a:pPr>
            <a:r>
              <a:rPr lang="en-US" dirty="0"/>
              <a:t>TS: </a:t>
            </a:r>
            <a:r>
              <a:rPr lang="en-US" dirty="0" err="1"/>
              <a:t>SmartBAN</a:t>
            </a:r>
            <a:r>
              <a:rPr lang="en-US" dirty="0"/>
              <a:t> </a:t>
            </a:r>
            <a:r>
              <a:rPr lang="en-US" dirty="0">
                <a:solidFill>
                  <a:srgbClr val="00B0F0"/>
                </a:solidFill>
              </a:rPr>
              <a:t>Data representation and transfer, service and application</a:t>
            </a:r>
            <a:r>
              <a:rPr lang="en-US" dirty="0">
                <a:solidFill>
                  <a:srgbClr val="127092"/>
                </a:solidFill>
              </a:rPr>
              <a:t>; </a:t>
            </a:r>
            <a:r>
              <a:rPr lang="en-US" dirty="0">
                <a:solidFill>
                  <a:srgbClr val="00B0F0"/>
                </a:solidFill>
              </a:rPr>
              <a:t>standardized interfaces, APIs and infrastructure for heterogeneity MGT </a:t>
            </a:r>
          </a:p>
          <a:p>
            <a:pPr marL="161957" indent="-168861">
              <a:buFont typeface="Arial" panose="020B0604020202020204" pitchFamily="34" charset="0"/>
              <a:buChar char="•"/>
            </a:pPr>
            <a:r>
              <a:rPr lang="en-US" dirty="0"/>
              <a:t>TR: </a:t>
            </a:r>
            <a:r>
              <a:rPr lang="en-US" dirty="0" err="1"/>
              <a:t>SmartBAN</a:t>
            </a:r>
            <a:r>
              <a:rPr lang="en-US" dirty="0"/>
              <a:t> </a:t>
            </a:r>
            <a:r>
              <a:rPr lang="en-US" dirty="0">
                <a:solidFill>
                  <a:srgbClr val="00B0F0"/>
                </a:solidFill>
              </a:rPr>
              <a:t>Measurements and Modelling of </a:t>
            </a:r>
            <a:r>
              <a:rPr lang="en-US" dirty="0" err="1">
                <a:solidFill>
                  <a:srgbClr val="00B0F0"/>
                </a:solidFill>
              </a:rPr>
              <a:t>SmartBAN</a:t>
            </a:r>
            <a:r>
              <a:rPr lang="en-US" dirty="0">
                <a:solidFill>
                  <a:srgbClr val="00B0F0"/>
                </a:solidFill>
              </a:rPr>
              <a:t> RF environment </a:t>
            </a:r>
            <a:r>
              <a:rPr lang="en-US" dirty="0"/>
              <a:t>(Matti </a:t>
            </a:r>
            <a:r>
              <a:rPr lang="en-US" dirty="0" err="1"/>
              <a:t>Hamlainen</a:t>
            </a:r>
            <a:r>
              <a:rPr lang="en-US" dirty="0"/>
              <a:t>, Lorenzo Mucchi)</a:t>
            </a:r>
          </a:p>
          <a:p>
            <a:pPr marL="161957" indent="-168861">
              <a:buFont typeface="Arial" panose="020B0604020202020204" pitchFamily="34" charset="0"/>
              <a:buChar char="•"/>
            </a:pPr>
            <a:r>
              <a:rPr lang="en-US" dirty="0"/>
              <a:t>TS: </a:t>
            </a:r>
            <a:r>
              <a:rPr lang="en-US" dirty="0">
                <a:solidFill>
                  <a:srgbClr val="00B0F0"/>
                </a:solidFill>
              </a:rPr>
              <a:t>Low complexity MAC and routing for Smart BAN </a:t>
            </a:r>
            <a:r>
              <a:rPr lang="en-US" dirty="0"/>
              <a:t>(Hiro Tanaka)</a:t>
            </a:r>
          </a:p>
          <a:p>
            <a:pPr marL="161957" indent="-168861">
              <a:buFont typeface="Arial" panose="020B0604020202020204" pitchFamily="34" charset="0"/>
              <a:buChar char="•"/>
            </a:pPr>
            <a:r>
              <a:rPr lang="en-US" dirty="0"/>
              <a:t>TS</a:t>
            </a:r>
            <a:r>
              <a:rPr lang="en-US" dirty="0">
                <a:solidFill>
                  <a:srgbClr val="00B0F0"/>
                </a:solidFill>
              </a:rPr>
              <a:t>: Enhanced, ultra-low power PHY for Smart BAN </a:t>
            </a:r>
            <a:r>
              <a:rPr lang="en-US" dirty="0"/>
              <a:t>(Hiro Tanaka)</a:t>
            </a:r>
          </a:p>
          <a:p>
            <a:r>
              <a:rPr lang="en-US" dirty="0"/>
              <a:t>3. Also to be defined, </a:t>
            </a:r>
            <a:r>
              <a:rPr lang="en-US" dirty="0">
                <a:solidFill>
                  <a:srgbClr val="00B0F0"/>
                </a:solidFill>
              </a:rPr>
              <a:t>smart control, network management</a:t>
            </a:r>
            <a:r>
              <a:rPr lang="en-US" dirty="0"/>
              <a:t>, application to </a:t>
            </a:r>
            <a:r>
              <a:rPr lang="en-US" dirty="0">
                <a:solidFill>
                  <a:srgbClr val="00B0F0"/>
                </a:solidFill>
              </a:rPr>
              <a:t>M-Band, security, </a:t>
            </a:r>
            <a:r>
              <a:rPr lang="en-US" dirty="0" err="1">
                <a:solidFill>
                  <a:srgbClr val="00B0F0"/>
                </a:solidFill>
              </a:rPr>
              <a:t>SmartBAN</a:t>
            </a:r>
            <a:r>
              <a:rPr lang="en-US" dirty="0">
                <a:solidFill>
                  <a:srgbClr val="00B0F0"/>
                </a:solidFill>
              </a:rPr>
              <a:t> implant communication</a:t>
            </a:r>
          </a:p>
          <a:p>
            <a:pPr lvl="0"/>
            <a:r>
              <a:rPr lang="fr-CH" dirty="0">
                <a:solidFill>
                  <a:srgbClr val="000000"/>
                </a:solidFill>
              </a:rPr>
              <a:t>4. Key </a:t>
            </a:r>
            <a:r>
              <a:rPr lang="fr-CH" dirty="0" err="1">
                <a:solidFill>
                  <a:srgbClr val="000000"/>
                </a:solidFill>
              </a:rPr>
              <a:t>differences</a:t>
            </a:r>
            <a:r>
              <a:rPr lang="fr-CH" dirty="0">
                <a:solidFill>
                  <a:srgbClr val="000000"/>
                </a:solidFill>
              </a:rPr>
              <a:t> / value </a:t>
            </a:r>
            <a:r>
              <a:rPr lang="fr-CH" dirty="0" err="1">
                <a:solidFill>
                  <a:srgbClr val="000000"/>
                </a:solidFill>
              </a:rPr>
              <a:t>added</a:t>
            </a:r>
            <a:r>
              <a:rPr lang="fr-CH" dirty="0">
                <a:solidFill>
                  <a:srgbClr val="000000"/>
                </a:solidFill>
              </a:rPr>
              <a:t> </a:t>
            </a:r>
            <a:r>
              <a:rPr lang="fr-CH" dirty="0" err="1">
                <a:solidFill>
                  <a:srgbClr val="000000"/>
                </a:solidFill>
              </a:rPr>
              <a:t>wrt</a:t>
            </a:r>
            <a:r>
              <a:rPr lang="fr-CH" dirty="0">
                <a:solidFill>
                  <a:srgbClr val="000000"/>
                </a:solidFill>
              </a:rPr>
              <a:t> </a:t>
            </a:r>
            <a:r>
              <a:rPr lang="fr-CH" dirty="0" err="1">
                <a:solidFill>
                  <a:srgbClr val="000000"/>
                </a:solidFill>
              </a:rPr>
              <a:t>other</a:t>
            </a:r>
            <a:r>
              <a:rPr lang="fr-CH" dirty="0">
                <a:solidFill>
                  <a:srgbClr val="000000"/>
                </a:solidFill>
              </a:rPr>
              <a:t> standards </a:t>
            </a:r>
            <a:r>
              <a:rPr lang="fr-CH" dirty="0" err="1">
                <a:solidFill>
                  <a:srgbClr val="000000"/>
                </a:solidFill>
              </a:rPr>
              <a:t>include</a:t>
            </a:r>
            <a:r>
              <a:rPr lang="fr-CH" dirty="0">
                <a:solidFill>
                  <a:srgbClr val="000000"/>
                </a:solidFill>
              </a:rPr>
              <a:t>: </a:t>
            </a:r>
            <a:r>
              <a:rPr lang="fr-CH" dirty="0" err="1">
                <a:solidFill>
                  <a:srgbClr val="00B0F0"/>
                </a:solidFill>
              </a:rPr>
              <a:t>Lower</a:t>
            </a:r>
            <a:r>
              <a:rPr lang="fr-CH" dirty="0">
                <a:solidFill>
                  <a:srgbClr val="00B0F0"/>
                </a:solidFill>
              </a:rPr>
              <a:t> </a:t>
            </a:r>
            <a:r>
              <a:rPr lang="fr-CH" dirty="0" err="1">
                <a:solidFill>
                  <a:srgbClr val="00B0F0"/>
                </a:solidFill>
              </a:rPr>
              <a:t>complexity</a:t>
            </a:r>
            <a:r>
              <a:rPr lang="fr-CH" dirty="0">
                <a:solidFill>
                  <a:srgbClr val="00B0F0"/>
                </a:solidFill>
              </a:rPr>
              <a:t> PHY/MAC (</a:t>
            </a:r>
            <a:r>
              <a:rPr lang="fr-CH" dirty="0" err="1">
                <a:solidFill>
                  <a:srgbClr val="00B0F0"/>
                </a:solidFill>
              </a:rPr>
              <a:t>e.g</a:t>
            </a:r>
            <a:r>
              <a:rPr lang="fr-CH" dirty="0">
                <a:solidFill>
                  <a:srgbClr val="00B0F0"/>
                </a:solidFill>
              </a:rPr>
              <a:t>. no spread </a:t>
            </a:r>
            <a:r>
              <a:rPr lang="fr-CH" dirty="0" err="1">
                <a:solidFill>
                  <a:srgbClr val="00B0F0"/>
                </a:solidFill>
              </a:rPr>
              <a:t>spectrum</a:t>
            </a:r>
            <a:r>
              <a:rPr lang="fr-CH" dirty="0">
                <a:solidFill>
                  <a:srgbClr val="00B0F0"/>
                </a:solidFill>
              </a:rPr>
              <a:t>)., </a:t>
            </a:r>
            <a:r>
              <a:rPr lang="fr-CH" dirty="0" err="1">
                <a:solidFill>
                  <a:srgbClr val="00B0F0"/>
                </a:solidFill>
              </a:rPr>
              <a:t>low</a:t>
            </a:r>
            <a:r>
              <a:rPr lang="fr-CH" dirty="0">
                <a:solidFill>
                  <a:srgbClr val="00B0F0"/>
                </a:solidFill>
              </a:rPr>
              <a:t> power PHY / MAC (</a:t>
            </a:r>
            <a:r>
              <a:rPr lang="fr-CH" dirty="0" err="1">
                <a:solidFill>
                  <a:srgbClr val="00B0F0"/>
                </a:solidFill>
              </a:rPr>
              <a:t>e.g</a:t>
            </a:r>
            <a:r>
              <a:rPr lang="fr-CH" dirty="0">
                <a:solidFill>
                  <a:srgbClr val="00B0F0"/>
                </a:solidFill>
              </a:rPr>
              <a:t>. long </a:t>
            </a:r>
            <a:r>
              <a:rPr lang="fr-CH" dirty="0" err="1">
                <a:solidFill>
                  <a:srgbClr val="00B0F0"/>
                </a:solidFill>
              </a:rPr>
              <a:t>sleep</a:t>
            </a:r>
            <a:r>
              <a:rPr lang="fr-CH" dirty="0">
                <a:solidFill>
                  <a:srgbClr val="00B0F0"/>
                </a:solidFill>
              </a:rPr>
              <a:t> times), Network (star concept + multi hub </a:t>
            </a:r>
            <a:r>
              <a:rPr lang="fr-CH" dirty="0" err="1">
                <a:solidFill>
                  <a:srgbClr val="00B0F0"/>
                </a:solidFill>
              </a:rPr>
              <a:t>relay</a:t>
            </a:r>
            <a:r>
              <a:rPr lang="fr-CH" dirty="0">
                <a:solidFill>
                  <a:srgbClr val="00B0F0"/>
                </a:solidFill>
              </a:rPr>
              <a:t> (</a:t>
            </a:r>
            <a:r>
              <a:rPr lang="fr-CH" dirty="0" err="1">
                <a:solidFill>
                  <a:srgbClr val="00B0F0"/>
                </a:solidFill>
              </a:rPr>
              <a:t>planned</a:t>
            </a:r>
            <a:r>
              <a:rPr lang="fr-CH" dirty="0">
                <a:solidFill>
                  <a:srgbClr val="00B0F0"/>
                </a:solidFill>
              </a:rPr>
              <a:t>), </a:t>
            </a:r>
            <a:r>
              <a:rPr lang="fr-CH" dirty="0" err="1">
                <a:solidFill>
                  <a:srgbClr val="00B0F0"/>
                </a:solidFill>
              </a:rPr>
              <a:t>Robustness</a:t>
            </a:r>
            <a:r>
              <a:rPr lang="fr-CH" dirty="0">
                <a:solidFill>
                  <a:srgbClr val="00B0F0"/>
                </a:solidFill>
              </a:rPr>
              <a:t> (FEC), </a:t>
            </a:r>
            <a:r>
              <a:rPr lang="fr-CH" dirty="0">
                <a:solidFill>
                  <a:srgbClr val="000000"/>
                </a:solidFill>
              </a:rPr>
              <a:t>Support for </a:t>
            </a:r>
            <a:r>
              <a:rPr lang="fr-CH" dirty="0" err="1">
                <a:solidFill>
                  <a:srgbClr val="000000"/>
                </a:solidFill>
              </a:rPr>
              <a:t>operation</a:t>
            </a:r>
            <a:r>
              <a:rPr lang="fr-CH" dirty="0">
                <a:solidFill>
                  <a:srgbClr val="000000"/>
                </a:solidFill>
              </a:rPr>
              <a:t> </a:t>
            </a:r>
            <a:r>
              <a:rPr lang="fr-CH" dirty="0" err="1">
                <a:solidFill>
                  <a:srgbClr val="000000"/>
                </a:solidFill>
              </a:rPr>
              <a:t>across</a:t>
            </a:r>
            <a:r>
              <a:rPr lang="fr-CH" dirty="0">
                <a:solidFill>
                  <a:srgbClr val="000000"/>
                </a:solidFill>
              </a:rPr>
              <a:t> </a:t>
            </a:r>
            <a:r>
              <a:rPr lang="fr-CH" dirty="0" err="1">
                <a:solidFill>
                  <a:srgbClr val="000000"/>
                </a:solidFill>
              </a:rPr>
              <a:t>heterogeneous</a:t>
            </a:r>
            <a:r>
              <a:rPr lang="fr-CH" dirty="0">
                <a:solidFill>
                  <a:srgbClr val="000000"/>
                </a:solidFill>
              </a:rPr>
              <a:t> networks (</a:t>
            </a:r>
            <a:r>
              <a:rPr lang="fr-CH" dirty="0" err="1">
                <a:solidFill>
                  <a:srgbClr val="000000"/>
                </a:solidFill>
              </a:rPr>
              <a:t>e.g</a:t>
            </a:r>
            <a:r>
              <a:rPr lang="fr-CH" dirty="0">
                <a:solidFill>
                  <a:srgbClr val="000000"/>
                </a:solidFill>
              </a:rPr>
              <a:t>. </a:t>
            </a:r>
            <a:r>
              <a:rPr lang="fr-CH" dirty="0" err="1">
                <a:solidFill>
                  <a:srgbClr val="00B0F0"/>
                </a:solidFill>
              </a:rPr>
              <a:t>semantic</a:t>
            </a:r>
            <a:r>
              <a:rPr lang="fr-CH" dirty="0">
                <a:solidFill>
                  <a:srgbClr val="00B0F0"/>
                </a:solidFill>
              </a:rPr>
              <a:t> </a:t>
            </a:r>
            <a:r>
              <a:rPr lang="fr-CH" dirty="0" err="1">
                <a:solidFill>
                  <a:srgbClr val="00B0F0"/>
                </a:solidFill>
              </a:rPr>
              <a:t>interaoparbility</a:t>
            </a:r>
            <a:r>
              <a:rPr lang="fr-CH" dirty="0">
                <a:solidFill>
                  <a:srgbClr val="00B0F0"/>
                </a:solidFill>
              </a:rPr>
              <a:t>, </a:t>
            </a:r>
            <a:r>
              <a:rPr lang="fr-CH" dirty="0" err="1">
                <a:solidFill>
                  <a:srgbClr val="00B0F0"/>
                </a:solidFill>
              </a:rPr>
              <a:t>heterogeneity</a:t>
            </a:r>
            <a:r>
              <a:rPr lang="fr-CH" dirty="0">
                <a:solidFill>
                  <a:srgbClr val="00B0F0"/>
                </a:solidFill>
              </a:rPr>
              <a:t> management</a:t>
            </a:r>
            <a:r>
              <a:rPr lang="fr-CH" dirty="0">
                <a:solidFill>
                  <a:srgbClr val="000000"/>
                </a:solidFill>
              </a:rPr>
              <a:t>) - </a:t>
            </a:r>
            <a:r>
              <a:rPr lang="fr-CH" dirty="0" err="1">
                <a:solidFill>
                  <a:srgbClr val="00B0F0"/>
                </a:solidFill>
              </a:rPr>
              <a:t>Enhanced</a:t>
            </a:r>
            <a:r>
              <a:rPr lang="fr-CH" dirty="0">
                <a:solidFill>
                  <a:srgbClr val="00B0F0"/>
                </a:solidFill>
              </a:rPr>
              <a:t> </a:t>
            </a:r>
            <a:r>
              <a:rPr lang="fr-CH" dirty="0" err="1">
                <a:solidFill>
                  <a:srgbClr val="00B0F0"/>
                </a:solidFill>
              </a:rPr>
              <a:t>interoperability</a:t>
            </a:r>
            <a:r>
              <a:rPr lang="fr-CH" dirty="0">
                <a:solidFill>
                  <a:srgbClr val="00B0F0"/>
                </a:solidFill>
              </a:rPr>
              <a:t> / </a:t>
            </a:r>
            <a:r>
              <a:rPr lang="fr-CH" dirty="0" err="1">
                <a:solidFill>
                  <a:srgbClr val="00B0F0"/>
                </a:solidFill>
              </a:rPr>
              <a:t>connectivity</a:t>
            </a:r>
            <a:r>
              <a:rPr lang="fr-CH" dirty="0">
                <a:solidFill>
                  <a:srgbClr val="00B0F0"/>
                </a:solidFill>
              </a:rPr>
              <a:t> </a:t>
            </a:r>
            <a:r>
              <a:rPr lang="fr-CH" dirty="0" err="1">
                <a:solidFill>
                  <a:srgbClr val="00B0F0"/>
                </a:solidFill>
              </a:rPr>
              <a:t>opetions</a:t>
            </a:r>
            <a:r>
              <a:rPr lang="fr-CH" dirty="0">
                <a:solidFill>
                  <a:srgbClr val="00B0F0"/>
                </a:solidFill>
              </a:rPr>
              <a:t> </a:t>
            </a:r>
            <a:r>
              <a:rPr lang="fr-CH" dirty="0" err="1">
                <a:solidFill>
                  <a:srgbClr val="000000"/>
                </a:solidFill>
              </a:rPr>
              <a:t>e.g</a:t>
            </a:r>
            <a:r>
              <a:rPr lang="fr-CH" dirty="0">
                <a:solidFill>
                  <a:srgbClr val="000000"/>
                </a:solidFill>
              </a:rPr>
              <a:t>. via bridge / </a:t>
            </a:r>
            <a:r>
              <a:rPr lang="fr-CH" dirty="0" err="1">
                <a:solidFill>
                  <a:srgbClr val="000000"/>
                </a:solidFill>
              </a:rPr>
              <a:t>relay</a:t>
            </a:r>
            <a:r>
              <a:rPr lang="fr-CH" dirty="0">
                <a:solidFill>
                  <a:srgbClr val="000000"/>
                </a:solidFill>
              </a:rPr>
              <a:t>, multi-radio</a:t>
            </a:r>
          </a:p>
          <a:p>
            <a:pPr lvl="0"/>
            <a:r>
              <a:rPr lang="fr-CH" dirty="0">
                <a:solidFill>
                  <a:srgbClr val="000000"/>
                </a:solidFill>
              </a:rPr>
              <a:t>5. </a:t>
            </a:r>
            <a:r>
              <a:rPr lang="fr-CH" dirty="0" err="1">
                <a:solidFill>
                  <a:srgbClr val="000000"/>
                </a:solidFill>
              </a:rPr>
              <a:t>Added</a:t>
            </a:r>
            <a:r>
              <a:rPr lang="fr-CH" dirty="0">
                <a:solidFill>
                  <a:srgbClr val="000000"/>
                </a:solidFill>
              </a:rPr>
              <a:t> </a:t>
            </a:r>
            <a:r>
              <a:rPr lang="fr-CH" dirty="0" err="1">
                <a:solidFill>
                  <a:srgbClr val="000000"/>
                </a:solidFill>
              </a:rPr>
              <a:t>smarts</a:t>
            </a:r>
            <a:r>
              <a:rPr lang="fr-CH" dirty="0">
                <a:solidFill>
                  <a:srgbClr val="000000"/>
                </a:solidFill>
              </a:rPr>
              <a:t> </a:t>
            </a:r>
            <a:r>
              <a:rPr lang="fr-CH" dirty="0" err="1">
                <a:solidFill>
                  <a:srgbClr val="000000"/>
                </a:solidFill>
              </a:rPr>
              <a:t>include</a:t>
            </a:r>
            <a:r>
              <a:rPr lang="fr-CH" dirty="0">
                <a:solidFill>
                  <a:srgbClr val="000000"/>
                </a:solidFill>
              </a:rPr>
              <a:t>:</a:t>
            </a:r>
            <a:r>
              <a:rPr lang="en-US" dirty="0">
                <a:solidFill>
                  <a:srgbClr val="000000"/>
                </a:solidFill>
              </a:rPr>
              <a:t>Additional </a:t>
            </a:r>
            <a:r>
              <a:rPr lang="en-US" dirty="0">
                <a:solidFill>
                  <a:srgbClr val="00B0F0"/>
                </a:solidFill>
              </a:rPr>
              <a:t>semantic and data analytic enablers </a:t>
            </a:r>
            <a:r>
              <a:rPr lang="en-US" dirty="0">
                <a:solidFill>
                  <a:srgbClr val="000000"/>
                </a:solidFill>
              </a:rPr>
              <a:t>(e.g. </a:t>
            </a:r>
            <a:r>
              <a:rPr lang="en-US" dirty="0">
                <a:solidFill>
                  <a:srgbClr val="00B0F0"/>
                </a:solidFill>
              </a:rPr>
              <a:t>semantic discovery, reasoning / rules</a:t>
            </a:r>
            <a:r>
              <a:rPr lang="en-US" dirty="0">
                <a:solidFill>
                  <a:srgbClr val="000000"/>
                </a:solidFill>
              </a:rPr>
              <a:t>), </a:t>
            </a:r>
            <a:r>
              <a:rPr lang="en-US" dirty="0">
                <a:solidFill>
                  <a:srgbClr val="00B0F0"/>
                </a:solidFill>
              </a:rPr>
              <a:t>Automatic node discovery </a:t>
            </a:r>
            <a:r>
              <a:rPr lang="en-US" dirty="0">
                <a:solidFill>
                  <a:srgbClr val="000000"/>
                </a:solidFill>
              </a:rPr>
              <a:t>(e.g. semantic discovery of nodes, composition)</a:t>
            </a:r>
            <a:endParaRPr lang="en-GB" dirty="0">
              <a:solidFill>
                <a:srgbClr val="000000"/>
              </a:solidFill>
            </a:endParaRPr>
          </a:p>
          <a:p>
            <a:endParaRPr lang="en-US" dirty="0">
              <a:solidFill>
                <a:srgbClr val="00B0F0"/>
              </a:solidFill>
            </a:endParaRPr>
          </a:p>
          <a:p>
            <a:endParaRPr lang="en-GB" dirty="0"/>
          </a:p>
        </p:txBody>
      </p:sp>
      <p:sp>
        <p:nvSpPr>
          <p:cNvPr id="4" name="Slide Number Placeholder 3"/>
          <p:cNvSpPr>
            <a:spLocks noGrp="1"/>
          </p:cNvSpPr>
          <p:nvPr>
            <p:ph type="sldNum" sz="quarter" idx="10"/>
          </p:nvPr>
        </p:nvSpPr>
        <p:spPr/>
        <p:txBody>
          <a:bodyPr/>
          <a:lstStyle/>
          <a:p>
            <a:pPr>
              <a:defRPr/>
            </a:pPr>
            <a:fld id="{AE7F73C6-C612-9147-98B8-DE19C2207B9E}" type="slidenum">
              <a:rPr lang="en-US">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2493530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5148" indent="-225148">
              <a:buAutoNum type="arabicPeriod"/>
            </a:pPr>
            <a:r>
              <a:rPr lang="en-GB" dirty="0"/>
              <a:t>Release of TR 103 394 - </a:t>
            </a:r>
            <a:r>
              <a:rPr lang="en-GB" dirty="0">
                <a:solidFill>
                  <a:srgbClr val="00B0F0"/>
                </a:solidFill>
              </a:rPr>
              <a:t>System Description </a:t>
            </a:r>
            <a:r>
              <a:rPr lang="en-GB" dirty="0" err="1"/>
              <a:t>SmartBAN</a:t>
            </a:r>
            <a:r>
              <a:rPr lang="en-GB" dirty="0"/>
              <a:t> (Hiro Tanaka)</a:t>
            </a:r>
          </a:p>
          <a:p>
            <a:pPr marL="225148" indent="-225148">
              <a:buAutoNum type="arabicPeriod"/>
            </a:pPr>
            <a:r>
              <a:rPr lang="en-GB" dirty="0"/>
              <a:t>New Work Item (NWI) on </a:t>
            </a:r>
            <a:r>
              <a:rPr lang="en-GB" dirty="0">
                <a:solidFill>
                  <a:srgbClr val="00B0F0"/>
                </a:solidFill>
              </a:rPr>
              <a:t>implant communication </a:t>
            </a:r>
            <a:r>
              <a:rPr lang="en-GB" dirty="0" err="1"/>
              <a:t>liason</a:t>
            </a:r>
            <a:r>
              <a:rPr lang="en-GB" dirty="0"/>
              <a:t> </a:t>
            </a:r>
            <a:r>
              <a:rPr lang="en-GB" dirty="0">
                <a:solidFill>
                  <a:srgbClr val="00B0F0"/>
                </a:solidFill>
              </a:rPr>
              <a:t>with ERM TG 30</a:t>
            </a:r>
          </a:p>
          <a:p>
            <a:r>
              <a:rPr lang="en-GB" dirty="0">
                <a:solidFill>
                  <a:srgbClr val="00B0F0"/>
                </a:solidFill>
              </a:rPr>
              <a:t>Possible Scientific Task Force </a:t>
            </a:r>
            <a:r>
              <a:rPr lang="en-GB" dirty="0"/>
              <a:t>(STF’s) in ETSI (Marc Girod-Genet)</a:t>
            </a:r>
          </a:p>
          <a:p>
            <a:pPr marL="619157" lvl="1" indent="-168861">
              <a:buFont typeface="Arial" panose="020B0604020202020204" pitchFamily="34" charset="0"/>
              <a:buChar char="•"/>
            </a:pPr>
            <a:r>
              <a:rPr lang="en-GB" dirty="0"/>
              <a:t>Joint STF with </a:t>
            </a:r>
            <a:r>
              <a:rPr lang="en-GB" dirty="0" err="1">
                <a:solidFill>
                  <a:srgbClr val="00B0F0"/>
                </a:solidFill>
              </a:rPr>
              <a:t>SmartBAN</a:t>
            </a:r>
            <a:r>
              <a:rPr lang="en-GB" dirty="0">
                <a:solidFill>
                  <a:srgbClr val="00B0F0"/>
                </a:solidFill>
              </a:rPr>
              <a:t> and SmartM2M </a:t>
            </a:r>
            <a:r>
              <a:rPr lang="en-GB" dirty="0" err="1"/>
              <a:t>wrt</a:t>
            </a:r>
            <a:r>
              <a:rPr lang="en-GB" dirty="0"/>
              <a:t> semantic </a:t>
            </a:r>
            <a:r>
              <a:rPr lang="en-GB" dirty="0" err="1"/>
              <a:t>uinteroperability</a:t>
            </a:r>
            <a:endParaRPr lang="en-GB" dirty="0"/>
          </a:p>
          <a:p>
            <a:pPr marL="619157" lvl="1" indent="-168861">
              <a:buFont typeface="Arial" panose="020B0604020202020204" pitchFamily="34" charset="0"/>
              <a:buChar char="•"/>
            </a:pPr>
            <a:r>
              <a:rPr lang="en-GB" dirty="0"/>
              <a:t>STF envisioned for merging and/or </a:t>
            </a:r>
            <a:r>
              <a:rPr lang="en-GB" dirty="0">
                <a:solidFill>
                  <a:srgbClr val="00B0F0"/>
                </a:solidFill>
              </a:rPr>
              <a:t>aligning the </a:t>
            </a:r>
            <a:r>
              <a:rPr lang="en-GB" dirty="0" err="1">
                <a:solidFill>
                  <a:srgbClr val="00B0F0"/>
                </a:solidFill>
              </a:rPr>
              <a:t>SmartBAN</a:t>
            </a:r>
            <a:r>
              <a:rPr lang="en-GB" dirty="0">
                <a:solidFill>
                  <a:srgbClr val="00B0F0"/>
                </a:solidFill>
              </a:rPr>
              <a:t> ontology </a:t>
            </a:r>
            <a:r>
              <a:rPr lang="en-GB" dirty="0"/>
              <a:t>with </a:t>
            </a:r>
            <a:r>
              <a:rPr lang="en-GB" dirty="0">
                <a:solidFill>
                  <a:srgbClr val="00B0F0"/>
                </a:solidFill>
              </a:rPr>
              <a:t>SAREF + oneM2M </a:t>
            </a:r>
            <a:r>
              <a:rPr lang="en-GB" dirty="0"/>
              <a:t>ontologies (SAREF = Smart Appliances </a:t>
            </a:r>
            <a:r>
              <a:rPr lang="en-GB" dirty="0" err="1"/>
              <a:t>REFerence</a:t>
            </a:r>
            <a:r>
              <a:rPr lang="en-GB" dirty="0"/>
              <a:t> ontology)</a:t>
            </a:r>
          </a:p>
          <a:p>
            <a:pPr marL="619157" lvl="1" indent="-168861">
              <a:buFont typeface="Arial" panose="020B0604020202020204" pitchFamily="34" charset="0"/>
              <a:buChar char="•"/>
            </a:pPr>
            <a:r>
              <a:rPr lang="en-GB" dirty="0" err="1"/>
              <a:t>SmartBANs</a:t>
            </a:r>
            <a:r>
              <a:rPr lang="en-GB" dirty="0"/>
              <a:t> </a:t>
            </a:r>
            <a:r>
              <a:rPr lang="en-GB" dirty="0">
                <a:solidFill>
                  <a:srgbClr val="00B0F0"/>
                </a:solidFill>
              </a:rPr>
              <a:t>security and privacy </a:t>
            </a:r>
          </a:p>
          <a:p>
            <a:pPr marL="619157" lvl="1" indent="-168861">
              <a:buFont typeface="Arial" panose="020B0604020202020204" pitchFamily="34" charset="0"/>
              <a:buChar char="•"/>
            </a:pPr>
            <a:r>
              <a:rPr lang="en-GB" dirty="0">
                <a:solidFill>
                  <a:srgbClr val="00B0F0"/>
                </a:solidFill>
              </a:rPr>
              <a:t>Semantic discovery</a:t>
            </a:r>
            <a:r>
              <a:rPr lang="en-GB" dirty="0"/>
              <a:t>/annotation/binding mechanisms for </a:t>
            </a:r>
            <a:r>
              <a:rPr lang="en-GB" dirty="0">
                <a:solidFill>
                  <a:srgbClr val="00B0F0"/>
                </a:solidFill>
              </a:rPr>
              <a:t>constrained nodes/Things</a:t>
            </a:r>
          </a:p>
          <a:p>
            <a:r>
              <a:rPr lang="en-GB" dirty="0"/>
              <a:t>3. We also of course </a:t>
            </a:r>
            <a:r>
              <a:rPr lang="en-GB" dirty="0">
                <a:solidFill>
                  <a:srgbClr val="00B0F0"/>
                </a:solidFill>
              </a:rPr>
              <a:t>envision collaboration with ACTIVAGE </a:t>
            </a:r>
            <a:r>
              <a:rPr lang="en-GB" dirty="0"/>
              <a:t>e.g. on </a:t>
            </a:r>
            <a:r>
              <a:rPr lang="en-GB" dirty="0">
                <a:solidFill>
                  <a:srgbClr val="00B0F0"/>
                </a:solidFill>
              </a:rPr>
              <a:t>wearables</a:t>
            </a:r>
            <a:r>
              <a:rPr lang="en-GB" dirty="0"/>
              <a:t>, </a:t>
            </a:r>
            <a:r>
              <a:rPr lang="en-GB" dirty="0">
                <a:solidFill>
                  <a:srgbClr val="00B0F0"/>
                </a:solidFill>
              </a:rPr>
              <a:t>WBAN </a:t>
            </a:r>
            <a:r>
              <a:rPr lang="en-GB" dirty="0"/>
              <a:t> and </a:t>
            </a:r>
            <a:r>
              <a:rPr lang="en-GB" dirty="0">
                <a:solidFill>
                  <a:srgbClr val="00B0F0"/>
                </a:solidFill>
              </a:rPr>
              <a:t>semantic interoperability</a:t>
            </a:r>
            <a:r>
              <a:rPr lang="en-GB" dirty="0">
                <a:solidFill>
                  <a:srgbClr val="127092"/>
                </a:solidFill>
              </a:rPr>
              <a:t> </a:t>
            </a:r>
            <a:r>
              <a:rPr lang="en-GB" dirty="0"/>
              <a:t>for </a:t>
            </a:r>
            <a:r>
              <a:rPr lang="en-GB" dirty="0">
                <a:solidFill>
                  <a:srgbClr val="00B0F0"/>
                </a:solidFill>
              </a:rPr>
              <a:t>AHA</a:t>
            </a:r>
            <a:r>
              <a:rPr lang="en-GB" dirty="0"/>
              <a:t> Active &amp; Healthy Ageing </a:t>
            </a:r>
            <a:r>
              <a:rPr lang="en-GB" dirty="0" err="1"/>
              <a:t>IoT</a:t>
            </a:r>
            <a:r>
              <a:rPr lang="en-GB" dirty="0"/>
              <a:t> (John Farserotu)</a:t>
            </a:r>
          </a:p>
          <a:p>
            <a:r>
              <a:rPr lang="en-GB" dirty="0"/>
              <a:t>4. I</a:t>
            </a:r>
            <a:r>
              <a:rPr lang="en-US" dirty="0"/>
              <a:t> would also like to take this occasion to announce that a </a:t>
            </a:r>
            <a:r>
              <a:rPr lang="en-US" dirty="0" err="1">
                <a:solidFill>
                  <a:srgbClr val="00B0F0"/>
                </a:solidFill>
              </a:rPr>
              <a:t>SmartBAN</a:t>
            </a:r>
            <a:r>
              <a:rPr lang="en-US" dirty="0"/>
              <a:t> </a:t>
            </a:r>
            <a:r>
              <a:rPr lang="en-US" dirty="0">
                <a:solidFill>
                  <a:srgbClr val="00B0F0"/>
                </a:solidFill>
              </a:rPr>
              <a:t>workshop</a:t>
            </a:r>
            <a:r>
              <a:rPr lang="en-US" dirty="0"/>
              <a:t> is planned at ETSI in the Jan-Feb timeframe 2018 and </a:t>
            </a:r>
            <a:r>
              <a:rPr lang="en-US" dirty="0">
                <a:solidFill>
                  <a:srgbClr val="127092"/>
                </a:solidFill>
              </a:rPr>
              <a:t>a </a:t>
            </a:r>
            <a:r>
              <a:rPr lang="en-US" dirty="0">
                <a:solidFill>
                  <a:srgbClr val="00B0F0"/>
                </a:solidFill>
              </a:rPr>
              <a:t>joint meeting with ETSI TC SmartM2M </a:t>
            </a:r>
            <a:r>
              <a:rPr lang="en-US" dirty="0"/>
              <a:t>is also planned to coincide with this event</a:t>
            </a:r>
          </a:p>
          <a:p>
            <a:r>
              <a:rPr lang="en-US" dirty="0">
                <a:solidFill>
                  <a:srgbClr val="127092"/>
                </a:solidFill>
              </a:rPr>
              <a:t>5. </a:t>
            </a:r>
            <a:r>
              <a:rPr lang="en-US" dirty="0">
                <a:solidFill>
                  <a:srgbClr val="00B0F0"/>
                </a:solidFill>
              </a:rPr>
              <a:t>Your participation is welcome! </a:t>
            </a:r>
            <a:r>
              <a:rPr lang="en-US" dirty="0"/>
              <a:t>(John Farserotu, Marcello Pagnozzi, Ad de Ridder,)</a:t>
            </a:r>
          </a:p>
          <a:p>
            <a:endParaRPr lang="en-GB" dirty="0"/>
          </a:p>
        </p:txBody>
      </p:sp>
      <p:sp>
        <p:nvSpPr>
          <p:cNvPr id="4" name="Slide Number Placeholder 3"/>
          <p:cNvSpPr>
            <a:spLocks noGrp="1"/>
          </p:cNvSpPr>
          <p:nvPr>
            <p:ph type="sldNum" sz="quarter" idx="10"/>
          </p:nvPr>
        </p:nvSpPr>
        <p:spPr/>
        <p:txBody>
          <a:bodyPr/>
          <a:lstStyle/>
          <a:p>
            <a:pPr>
              <a:defRPr/>
            </a:pPr>
            <a:fld id="{AE7F73C6-C612-9147-98B8-DE19C2207B9E}" type="slidenum">
              <a:rPr lang="en-US">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3872958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a:p>
        </p:txBody>
      </p:sp>
      <p:sp>
        <p:nvSpPr>
          <p:cNvPr id="14340" name="Slide Number Placeholder 3"/>
          <p:cNvSpPr>
            <a:spLocks noGrp="1"/>
          </p:cNvSpPr>
          <p:nvPr>
            <p:ph type="sldNum" sz="quarter" idx="5"/>
          </p:nvPr>
        </p:nvSpPr>
        <p:spPr>
          <a:noFill/>
        </p:spPr>
        <p:txBody>
          <a:bodyPr/>
          <a:lstStyle/>
          <a:p>
            <a:pPr defTabSz="928688"/>
            <a:fld id="{8C6872BA-28F0-4A0E-A299-46FA3AC7A7A4}" type="slidenum">
              <a:rPr lang="en-GB" smtClean="0"/>
              <a:pPr defTabSz="928688"/>
              <a:t>2</a:t>
            </a:fld>
            <a:endParaRPr lang="en-GB"/>
          </a:p>
        </p:txBody>
      </p:sp>
    </p:spTree>
    <p:extLst>
      <p:ext uri="{BB962C8B-B14F-4D97-AF65-F5344CB8AC3E}">
        <p14:creationId xmlns:p14="http://schemas.microsoft.com/office/powerpoint/2010/main" val="2960428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fr-FR"/>
          </a:p>
        </p:txBody>
      </p:sp>
      <p:sp>
        <p:nvSpPr>
          <p:cNvPr id="15364" name="Slide Number Placeholder 3"/>
          <p:cNvSpPr>
            <a:spLocks noGrp="1"/>
          </p:cNvSpPr>
          <p:nvPr>
            <p:ph type="sldNum" sz="quarter" idx="5"/>
          </p:nvPr>
        </p:nvSpPr>
        <p:spPr>
          <a:noFill/>
        </p:spPr>
        <p:txBody>
          <a:bodyPr/>
          <a:lstStyle/>
          <a:p>
            <a:pPr defTabSz="928688"/>
            <a:fld id="{48656351-DE31-45C6-AA8E-E6AAD312ED29}" type="slidenum">
              <a:rPr lang="en-GB" smtClean="0">
                <a:solidFill>
                  <a:srgbClr val="000000"/>
                </a:solidFill>
              </a:rPr>
              <a:pPr defTabSz="928688"/>
              <a:t>5</a:t>
            </a:fld>
            <a:endParaRPr lang="en-GB">
              <a:solidFill>
                <a:srgbClr val="000000"/>
              </a:solidFill>
            </a:endParaRPr>
          </a:p>
        </p:txBody>
      </p:sp>
    </p:spTree>
    <p:extLst>
      <p:ext uri="{BB962C8B-B14F-4D97-AF65-F5344CB8AC3E}">
        <p14:creationId xmlns:p14="http://schemas.microsoft.com/office/powerpoint/2010/main" val="457112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fr-FR"/>
          </a:p>
        </p:txBody>
      </p:sp>
      <p:sp>
        <p:nvSpPr>
          <p:cNvPr id="15364" name="Slide Number Placeholder 3"/>
          <p:cNvSpPr>
            <a:spLocks noGrp="1"/>
          </p:cNvSpPr>
          <p:nvPr>
            <p:ph type="sldNum" sz="quarter" idx="5"/>
          </p:nvPr>
        </p:nvSpPr>
        <p:spPr>
          <a:noFill/>
        </p:spPr>
        <p:txBody>
          <a:bodyPr/>
          <a:lstStyle/>
          <a:p>
            <a:pPr defTabSz="928688"/>
            <a:fld id="{48656351-DE31-45C6-AA8E-E6AAD312ED29}" type="slidenum">
              <a:rPr lang="en-GB" smtClean="0">
                <a:solidFill>
                  <a:srgbClr val="000000"/>
                </a:solidFill>
              </a:rPr>
              <a:pPr defTabSz="928688"/>
              <a:t>6</a:t>
            </a:fld>
            <a:endParaRPr lang="en-GB">
              <a:solidFill>
                <a:srgbClr val="000000"/>
              </a:solidFill>
            </a:endParaRPr>
          </a:p>
        </p:txBody>
      </p:sp>
    </p:spTree>
    <p:extLst>
      <p:ext uri="{BB962C8B-B14F-4D97-AF65-F5344CB8AC3E}">
        <p14:creationId xmlns:p14="http://schemas.microsoft.com/office/powerpoint/2010/main" val="2264518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fr-FR"/>
          </a:p>
        </p:txBody>
      </p:sp>
      <p:sp>
        <p:nvSpPr>
          <p:cNvPr id="15364" name="Slide Number Placeholder 3"/>
          <p:cNvSpPr>
            <a:spLocks noGrp="1"/>
          </p:cNvSpPr>
          <p:nvPr>
            <p:ph type="sldNum" sz="quarter" idx="5"/>
          </p:nvPr>
        </p:nvSpPr>
        <p:spPr>
          <a:noFill/>
        </p:spPr>
        <p:txBody>
          <a:bodyPr/>
          <a:lstStyle/>
          <a:p>
            <a:pPr defTabSz="928688"/>
            <a:fld id="{48656351-DE31-45C6-AA8E-E6AAD312ED29}" type="slidenum">
              <a:rPr lang="en-GB" smtClean="0">
                <a:solidFill>
                  <a:srgbClr val="000000"/>
                </a:solidFill>
              </a:rPr>
              <a:pPr defTabSz="928688"/>
              <a:t>8</a:t>
            </a:fld>
            <a:endParaRPr lang="en-GB">
              <a:solidFill>
                <a:srgbClr val="000000"/>
              </a:solidFill>
            </a:endParaRPr>
          </a:p>
        </p:txBody>
      </p:sp>
    </p:spTree>
    <p:extLst>
      <p:ext uri="{BB962C8B-B14F-4D97-AF65-F5344CB8AC3E}">
        <p14:creationId xmlns:p14="http://schemas.microsoft.com/office/powerpoint/2010/main" val="694174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fr-FR"/>
          </a:p>
        </p:txBody>
      </p:sp>
      <p:sp>
        <p:nvSpPr>
          <p:cNvPr id="15364" name="Slide Number Placeholder 3"/>
          <p:cNvSpPr>
            <a:spLocks noGrp="1"/>
          </p:cNvSpPr>
          <p:nvPr>
            <p:ph type="sldNum" sz="quarter" idx="5"/>
          </p:nvPr>
        </p:nvSpPr>
        <p:spPr>
          <a:noFill/>
        </p:spPr>
        <p:txBody>
          <a:bodyPr/>
          <a:lstStyle/>
          <a:p>
            <a:pPr defTabSz="928688"/>
            <a:fld id="{48656351-DE31-45C6-AA8E-E6AAD312ED29}" type="slidenum">
              <a:rPr lang="en-GB" smtClean="0">
                <a:solidFill>
                  <a:srgbClr val="000000"/>
                </a:solidFill>
              </a:rPr>
              <a:pPr defTabSz="928688"/>
              <a:t>9</a:t>
            </a:fld>
            <a:endParaRPr lang="en-GB">
              <a:solidFill>
                <a:srgbClr val="000000"/>
              </a:solidFill>
            </a:endParaRPr>
          </a:p>
        </p:txBody>
      </p:sp>
    </p:spTree>
    <p:extLst>
      <p:ext uri="{BB962C8B-B14F-4D97-AF65-F5344CB8AC3E}">
        <p14:creationId xmlns:p14="http://schemas.microsoft.com/office/powerpoint/2010/main" val="4267096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fr-FR"/>
          </a:p>
        </p:txBody>
      </p:sp>
      <p:sp>
        <p:nvSpPr>
          <p:cNvPr id="15364" name="Slide Number Placeholder 3"/>
          <p:cNvSpPr>
            <a:spLocks noGrp="1"/>
          </p:cNvSpPr>
          <p:nvPr>
            <p:ph type="sldNum" sz="quarter" idx="5"/>
          </p:nvPr>
        </p:nvSpPr>
        <p:spPr>
          <a:noFill/>
        </p:spPr>
        <p:txBody>
          <a:bodyPr/>
          <a:lstStyle/>
          <a:p>
            <a:pPr defTabSz="928688"/>
            <a:fld id="{48656351-DE31-45C6-AA8E-E6AAD312ED29}" type="slidenum">
              <a:rPr lang="en-GB" smtClean="0">
                <a:solidFill>
                  <a:srgbClr val="000000"/>
                </a:solidFill>
              </a:rPr>
              <a:pPr defTabSz="928688"/>
              <a:t>10</a:t>
            </a:fld>
            <a:endParaRPr lang="en-GB">
              <a:solidFill>
                <a:srgbClr val="000000"/>
              </a:solidFill>
            </a:endParaRPr>
          </a:p>
        </p:txBody>
      </p:sp>
    </p:spTree>
    <p:extLst>
      <p:ext uri="{BB962C8B-B14F-4D97-AF65-F5344CB8AC3E}">
        <p14:creationId xmlns:p14="http://schemas.microsoft.com/office/powerpoint/2010/main" val="2342809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fr-CH"/>
          </a:p>
          <a:p>
            <a:endParaRPr lang="en-GB"/>
          </a:p>
        </p:txBody>
      </p:sp>
      <p:sp>
        <p:nvSpPr>
          <p:cNvPr id="22532" name="Slide Number Placeholder 3"/>
          <p:cNvSpPr>
            <a:spLocks noGrp="1"/>
          </p:cNvSpPr>
          <p:nvPr>
            <p:ph type="sldNum" sz="quarter" idx="5"/>
          </p:nvPr>
        </p:nvSpPr>
        <p:spPr>
          <a:noFill/>
        </p:spPr>
        <p:txBody>
          <a:bodyPr/>
          <a:lstStyle/>
          <a:p>
            <a:pPr defTabSz="928688"/>
            <a:fld id="{6144E5D7-7BEA-4D8C-8510-F2CE8887FD9A}" type="slidenum">
              <a:rPr lang="en-GB" smtClean="0">
                <a:solidFill>
                  <a:srgbClr val="000000"/>
                </a:solidFill>
              </a:rPr>
              <a:pPr defTabSz="928688"/>
              <a:t>11</a:t>
            </a:fld>
            <a:endParaRPr lang="en-GB">
              <a:solidFill>
                <a:srgbClr val="000000"/>
              </a:solidFill>
            </a:endParaRPr>
          </a:p>
        </p:txBody>
      </p:sp>
    </p:spTree>
    <p:extLst>
      <p:ext uri="{BB962C8B-B14F-4D97-AF65-F5344CB8AC3E}">
        <p14:creationId xmlns:p14="http://schemas.microsoft.com/office/powerpoint/2010/main" val="2510131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fr-CH"/>
          </a:p>
          <a:p>
            <a:endParaRPr lang="en-GB"/>
          </a:p>
        </p:txBody>
      </p:sp>
      <p:sp>
        <p:nvSpPr>
          <p:cNvPr id="16388" name="Slide Number Placeholder 3"/>
          <p:cNvSpPr>
            <a:spLocks noGrp="1"/>
          </p:cNvSpPr>
          <p:nvPr>
            <p:ph type="sldNum" sz="quarter" idx="5"/>
          </p:nvPr>
        </p:nvSpPr>
        <p:spPr>
          <a:noFill/>
        </p:spPr>
        <p:txBody>
          <a:bodyPr/>
          <a:lstStyle/>
          <a:p>
            <a:pPr defTabSz="928688"/>
            <a:fld id="{4518E009-B23D-44B4-BD5C-A14CAA91BEC2}" type="slidenum">
              <a:rPr lang="en-GB" smtClean="0">
                <a:solidFill>
                  <a:srgbClr val="000000"/>
                </a:solidFill>
              </a:rPr>
              <a:pPr defTabSz="928688"/>
              <a:t>12</a:t>
            </a:fld>
            <a:endParaRPr lang="en-GB">
              <a:solidFill>
                <a:srgbClr val="000000"/>
              </a:solidFill>
            </a:endParaRPr>
          </a:p>
        </p:txBody>
      </p:sp>
    </p:spTree>
    <p:extLst>
      <p:ext uri="{BB962C8B-B14F-4D97-AF65-F5344CB8AC3E}">
        <p14:creationId xmlns:p14="http://schemas.microsoft.com/office/powerpoint/2010/main" val="50421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
        <p:nvSpPr>
          <p:cNvPr id="7" name="Rectangle 5">
            <a:extLst>
              <a:ext uri="{FF2B5EF4-FFF2-40B4-BE49-F238E27FC236}">
                <a16:creationId xmlns:a16="http://schemas.microsoft.com/office/drawing/2014/main" id="{4900B3EB-094F-4448-A1B4-477052B47CA1}"/>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John Farserotu(CSEM) </a:t>
            </a:r>
            <a:endParaRPr lang="en-US" altLang="ja-JP" dirty="0"/>
          </a:p>
        </p:txBody>
      </p:sp>
    </p:spTree>
    <p:extLst>
      <p:ext uri="{BB962C8B-B14F-4D97-AF65-F5344CB8AC3E}">
        <p14:creationId xmlns:p14="http://schemas.microsoft.com/office/powerpoint/2010/main" val="2363764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a:extLst>
              <a:ext uri="{FF2B5EF4-FFF2-40B4-BE49-F238E27FC236}">
                <a16:creationId xmlns:a16="http://schemas.microsoft.com/office/drawing/2014/main" id="{1F3C9B97-54FD-4B73-A403-71443ABF7346}"/>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John Farserotu(CSEM) </a:t>
            </a:r>
            <a:endParaRPr lang="en-US" altLang="ja-JP" dirty="0"/>
          </a:p>
        </p:txBody>
      </p:sp>
      <p:sp>
        <p:nvSpPr>
          <p:cNvPr id="9" name="Rectangle 4">
            <a:extLst>
              <a:ext uri="{FF2B5EF4-FFF2-40B4-BE49-F238E27FC236}">
                <a16:creationId xmlns:a16="http://schemas.microsoft.com/office/drawing/2014/main" id="{7A8094A5-9854-4997-A198-F86A7BEBC23F}"/>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55911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a:extLst>
              <a:ext uri="{FF2B5EF4-FFF2-40B4-BE49-F238E27FC236}">
                <a16:creationId xmlns:a16="http://schemas.microsoft.com/office/drawing/2014/main" id="{973CDD3C-4A6E-43B1-A08D-D8A63ACB6D14}"/>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John Farserotu(CSEM) </a:t>
            </a:r>
            <a:endParaRPr lang="en-US" altLang="ja-JP" dirty="0"/>
          </a:p>
        </p:txBody>
      </p:sp>
      <p:sp>
        <p:nvSpPr>
          <p:cNvPr id="10" name="Rectangle 4">
            <a:extLst>
              <a:ext uri="{FF2B5EF4-FFF2-40B4-BE49-F238E27FC236}">
                <a16:creationId xmlns:a16="http://schemas.microsoft.com/office/drawing/2014/main" id="{AAF77D5D-6C5D-4DD5-B494-B645091FCAFB}"/>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149416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5">
            <a:extLst>
              <a:ext uri="{FF2B5EF4-FFF2-40B4-BE49-F238E27FC236}">
                <a16:creationId xmlns:a16="http://schemas.microsoft.com/office/drawing/2014/main" id="{EB3A8EF3-0E6D-4A1A-950A-5D9E18B76CC9}"/>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John Farserotu(CSEM) </a:t>
            </a:r>
            <a:endParaRPr lang="en-US" altLang="ja-JP" dirty="0"/>
          </a:p>
        </p:txBody>
      </p:sp>
      <p:sp>
        <p:nvSpPr>
          <p:cNvPr id="8" name="Rectangle 4">
            <a:extLst>
              <a:ext uri="{FF2B5EF4-FFF2-40B4-BE49-F238E27FC236}">
                <a16:creationId xmlns:a16="http://schemas.microsoft.com/office/drawing/2014/main" id="{CEF252AD-9861-4529-8BF1-D424A9D77656}"/>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055413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a:extLst>
              <a:ext uri="{FF2B5EF4-FFF2-40B4-BE49-F238E27FC236}">
                <a16:creationId xmlns:a16="http://schemas.microsoft.com/office/drawing/2014/main" id="{4733A917-AB10-413C-905B-BCEDBC732A62}"/>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John Farserotu(CSEM) </a:t>
            </a:r>
            <a:endParaRPr lang="en-US" altLang="ja-JP" dirty="0"/>
          </a:p>
        </p:txBody>
      </p:sp>
      <p:sp>
        <p:nvSpPr>
          <p:cNvPr id="7" name="Rectangle 4">
            <a:extLst>
              <a:ext uri="{FF2B5EF4-FFF2-40B4-BE49-F238E27FC236}">
                <a16:creationId xmlns:a16="http://schemas.microsoft.com/office/drawing/2014/main" id="{0756CC2A-6C3C-4AD3-B30B-D918765CB09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89369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96668-893F-4CF0-A202-913ECC14A197}"/>
              </a:ext>
            </a:extLst>
          </p:cNvPr>
          <p:cNvSpPr>
            <a:spLocks noGrp="1"/>
          </p:cNvSpPr>
          <p:nvPr>
            <p:ph type="title"/>
          </p:nvPr>
        </p:nvSpPr>
        <p:spPr/>
        <p:txBody>
          <a:bodyPr/>
          <a:lstStyle/>
          <a:p>
            <a:r>
              <a:rPr kumimoji="1" lang="ja-JP" altLang="en-US"/>
              <a:t>マスター タイトルの書式設定</a:t>
            </a:r>
          </a:p>
        </p:txBody>
      </p:sp>
      <p:sp>
        <p:nvSpPr>
          <p:cNvPr id="3" name="スライド番号プレースホルダー 2">
            <a:extLst>
              <a:ext uri="{FF2B5EF4-FFF2-40B4-BE49-F238E27FC236}">
                <a16:creationId xmlns:a16="http://schemas.microsoft.com/office/drawing/2014/main" id="{3C9D5FCA-E16D-4801-B7E6-629F06F5B330}"/>
              </a:ext>
            </a:extLst>
          </p:cNvPr>
          <p:cNvSpPr>
            <a:spLocks noGrp="1"/>
          </p:cNvSpPr>
          <p:nvPr>
            <p:ph type="sldNum" sz="quarter" idx="10"/>
          </p:nvPr>
        </p:nvSpPr>
        <p:spPr/>
        <p:txBody>
          <a:bodyPr/>
          <a:lstStyle/>
          <a:p>
            <a:r>
              <a:rPr lang="en-US" altLang="ja-JP"/>
              <a:t>Slide </a:t>
            </a:r>
            <a:fld id="{EAFD9030-C83D-42D9-9BFB-ADDEB84EB1F4}" type="slidenum">
              <a:rPr lang="en-US" altLang="ja-JP" smtClean="0"/>
              <a:pPr/>
              <a:t>‹#›</a:t>
            </a:fld>
            <a:endParaRPr lang="en-US" altLang="ja-JP" dirty="0"/>
          </a:p>
        </p:txBody>
      </p:sp>
      <p:sp>
        <p:nvSpPr>
          <p:cNvPr id="4" name="日付プレースホルダー 3">
            <a:extLst>
              <a:ext uri="{FF2B5EF4-FFF2-40B4-BE49-F238E27FC236}">
                <a16:creationId xmlns:a16="http://schemas.microsoft.com/office/drawing/2014/main" id="{94C4FE3D-0CAB-4BCC-9D25-05B62C8757DE}"/>
              </a:ext>
            </a:extLst>
          </p:cNvPr>
          <p:cNvSpPr>
            <a:spLocks noGrp="1"/>
          </p:cNvSpPr>
          <p:nvPr>
            <p:ph type="dt" sz="half" idx="11"/>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4C754F0C-6C4A-4F55-A62E-6D33194AB7E3}"/>
              </a:ext>
            </a:extLst>
          </p:cNvPr>
          <p:cNvSpPr>
            <a:spLocks noGrp="1"/>
          </p:cNvSpPr>
          <p:nvPr>
            <p:ph type="ftr" sz="quarter" idx="12"/>
          </p:nvPr>
        </p:nvSpPr>
        <p:spPr/>
        <p:txBody>
          <a:bodyPr/>
          <a:lstStyle/>
          <a:p>
            <a:r>
              <a:rPr lang="en-US" altLang="ja-JP"/>
              <a:t>John Farserotu(CSEM) </a:t>
            </a:r>
            <a:endParaRPr lang="en-US" altLang="ja-JP" dirty="0"/>
          </a:p>
        </p:txBody>
      </p:sp>
    </p:spTree>
    <p:extLst>
      <p:ext uri="{BB962C8B-B14F-4D97-AF65-F5344CB8AC3E}">
        <p14:creationId xmlns:p14="http://schemas.microsoft.com/office/powerpoint/2010/main" val="235721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日付プレースホルダー 3">
            <a:extLst>
              <a:ext uri="{FF2B5EF4-FFF2-40B4-BE49-F238E27FC236}">
                <a16:creationId xmlns:a16="http://schemas.microsoft.com/office/drawing/2014/main" id="{E6117EFD-3C0D-4D25-82E6-7F4B9DABB52D}"/>
              </a:ext>
            </a:extLst>
          </p:cNvPr>
          <p:cNvSpPr>
            <a:spLocks noGrp="1"/>
          </p:cNvSpPr>
          <p:nvPr>
            <p:ph type="dt" sz="half" idx="11"/>
          </p:nvPr>
        </p:nvSpPr>
        <p:spPr>
          <a:xfrm>
            <a:off x="684483" y="394156"/>
            <a:ext cx="1600200" cy="215444"/>
          </a:xfrm>
        </p:spPr>
        <p:txBody>
          <a:bodyPr/>
          <a:lstStyle/>
          <a:p>
            <a:r>
              <a:rPr lang="en-US" altLang="ja-JP"/>
              <a:t>November 2018</a:t>
            </a:r>
            <a:endParaRPr lang="en-US" altLang="ja-JP" dirty="0"/>
          </a:p>
        </p:txBody>
      </p:sp>
      <p:sp>
        <p:nvSpPr>
          <p:cNvPr id="7" name="フッター プレースホルダー 4">
            <a:extLst>
              <a:ext uri="{FF2B5EF4-FFF2-40B4-BE49-F238E27FC236}">
                <a16:creationId xmlns:a16="http://schemas.microsoft.com/office/drawing/2014/main" id="{11A37128-1AA2-4FBB-A942-3F1725D9DBA8}"/>
              </a:ext>
            </a:extLst>
          </p:cNvPr>
          <p:cNvSpPr>
            <a:spLocks noGrp="1"/>
          </p:cNvSpPr>
          <p:nvPr>
            <p:ph type="ftr" sz="quarter" idx="12"/>
          </p:nvPr>
        </p:nvSpPr>
        <p:spPr>
          <a:xfrm>
            <a:off x="5076056" y="6475412"/>
            <a:ext cx="3816424" cy="215444"/>
          </a:xfrm>
        </p:spPr>
        <p:txBody>
          <a:bodyPr/>
          <a:lstStyle/>
          <a:p>
            <a:r>
              <a:rPr lang="en-US" altLang="ja-JP"/>
              <a:t>John Farserotu(CSEM) </a:t>
            </a:r>
            <a:endParaRPr lang="en-US" altLang="ja-JP" dirty="0"/>
          </a:p>
        </p:txBody>
      </p:sp>
      <p:sp>
        <p:nvSpPr>
          <p:cNvPr id="10" name="Rectangle 6">
            <a:extLst>
              <a:ext uri="{FF2B5EF4-FFF2-40B4-BE49-F238E27FC236}">
                <a16:creationId xmlns:a16="http://schemas.microsoft.com/office/drawing/2014/main" id="{03D7AEA2-5903-4B85-9876-03FDB25F8C44}"/>
              </a:ext>
            </a:extLst>
          </p:cNvPr>
          <p:cNvSpPr>
            <a:spLocks noGrp="1" noChangeArrowheads="1"/>
          </p:cNvSpPr>
          <p:nvPr>
            <p:ph type="sldNum" sz="quarter" idx="13"/>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746568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E9654BFA-BF6E-4ABF-AD08-329A5F9DAA7A}"/>
              </a:ext>
            </a:extLst>
          </p:cNvPr>
          <p:cNvSpPr>
            <a:spLocks noGrp="1"/>
          </p:cNvSpPr>
          <p:nvPr>
            <p:ph type="dt" sz="half" idx="12"/>
          </p:nvPr>
        </p:nvSpPr>
        <p:spPr>
          <a:xfrm>
            <a:off x="684483" y="394156"/>
            <a:ext cx="1600200" cy="215444"/>
          </a:xfrm>
        </p:spPr>
        <p:txBody>
          <a:bodyPr/>
          <a:lstStyle/>
          <a:p>
            <a:r>
              <a:rPr lang="en-US" altLang="ja-JP"/>
              <a:t>November 2018</a:t>
            </a:r>
            <a:endParaRPr lang="en-US" altLang="ja-JP" dirty="0"/>
          </a:p>
        </p:txBody>
      </p:sp>
      <p:sp>
        <p:nvSpPr>
          <p:cNvPr id="6" name="フッター プレースホルダー 4">
            <a:extLst>
              <a:ext uri="{FF2B5EF4-FFF2-40B4-BE49-F238E27FC236}">
                <a16:creationId xmlns:a16="http://schemas.microsoft.com/office/drawing/2014/main" id="{80C8AC5C-F853-4A57-AB43-5BCB63B11B7B}"/>
              </a:ext>
            </a:extLst>
          </p:cNvPr>
          <p:cNvSpPr>
            <a:spLocks noGrp="1"/>
          </p:cNvSpPr>
          <p:nvPr>
            <p:ph type="ftr" sz="quarter" idx="13"/>
          </p:nvPr>
        </p:nvSpPr>
        <p:spPr>
          <a:xfrm>
            <a:off x="5076056" y="6475412"/>
            <a:ext cx="3816424" cy="215444"/>
          </a:xfrm>
        </p:spPr>
        <p:txBody>
          <a:bodyPr/>
          <a:lstStyle/>
          <a:p>
            <a:r>
              <a:rPr lang="en-US" altLang="ja-JP" dirty="0"/>
              <a:t>John </a:t>
            </a:r>
            <a:r>
              <a:rPr lang="en-US" altLang="ja-JP" dirty="0" err="1"/>
              <a:t>Farserotu</a:t>
            </a:r>
            <a:r>
              <a:rPr lang="en-US" altLang="ja-JP" dirty="0"/>
              <a:t>(CSEM) </a:t>
            </a:r>
          </a:p>
        </p:txBody>
      </p:sp>
      <p:sp>
        <p:nvSpPr>
          <p:cNvPr id="8" name="Rectangle 6">
            <a:extLst>
              <a:ext uri="{FF2B5EF4-FFF2-40B4-BE49-F238E27FC236}">
                <a16:creationId xmlns:a16="http://schemas.microsoft.com/office/drawing/2014/main" id="{03E298B8-4C58-4C61-AB93-B75C81F1D816}"/>
              </a:ext>
            </a:extLst>
          </p:cNvPr>
          <p:cNvSpPr>
            <a:spLocks noGrp="1" noChangeArrowheads="1"/>
          </p:cNvSpPr>
          <p:nvPr>
            <p:ph type="sldNum" sz="quarter" idx="14"/>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754668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802.15-18-0586-00-0dep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2"/>
            <a:ext cx="907026"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1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
        <p:nvSpPr>
          <p:cNvPr id="12" name="Rectangle 5">
            <a:extLst>
              <a:ext uri="{FF2B5EF4-FFF2-40B4-BE49-F238E27FC236}">
                <a16:creationId xmlns:a16="http://schemas.microsoft.com/office/drawing/2014/main" id="{2BC45AD9-9BF0-47C6-AC9A-04B3BB126B1B}"/>
              </a:ext>
            </a:extLst>
          </p:cNvPr>
          <p:cNvSpPr>
            <a:spLocks noGrp="1" noChangeArrowheads="1"/>
          </p:cNvSpPr>
          <p:nvPr>
            <p:ph type="ftr" sz="quarter" idx="3"/>
          </p:nvPr>
        </p:nvSpPr>
        <p:spPr bwMode="auto">
          <a:xfrm>
            <a:off x="5076056" y="6475412"/>
            <a:ext cx="381642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400">
                <a:ea typeface="ＭＳ Ｐゴシック" charset="-128"/>
              </a:defRPr>
            </a:lvl1pPr>
          </a:lstStyle>
          <a:p>
            <a:r>
              <a:rPr lang="en-US" altLang="ja-JP" dirty="0"/>
              <a:t>John </a:t>
            </a:r>
            <a:r>
              <a:rPr lang="en-US" altLang="ja-JP" dirty="0" err="1"/>
              <a:t>Farserotu</a:t>
            </a:r>
            <a:r>
              <a:rPr lang="en-US" altLang="ja-JP" dirty="0"/>
              <a:t>(CSEM) </a:t>
            </a:r>
          </a:p>
        </p:txBody>
      </p:sp>
    </p:spTree>
    <p:extLst>
      <p:ext uri="{BB962C8B-B14F-4D97-AF65-F5344CB8AC3E}">
        <p14:creationId xmlns:p14="http://schemas.microsoft.com/office/powerpoint/2010/main" val="1011870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hyperlink" Target="http://www.hermes-europe.net/"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9.jpe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4.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811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ts val="1800"/>
              </a:lnSpc>
              <a:spcBef>
                <a:spcPct val="0"/>
              </a:spcBef>
              <a:spcAft>
                <a:spcPct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ts val="1800"/>
              </a:lnSpc>
              <a:spcBef>
                <a:spcPct val="0"/>
              </a:spcBef>
              <a:spcAft>
                <a:spcPct val="0"/>
              </a:spcAft>
              <a:buClrTx/>
              <a:buSzTx/>
              <a:buFontTx/>
              <a:buNone/>
              <a:tabLst/>
              <a:defRPr/>
            </a:pP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Submission Title:[ ETSI </a:t>
            </a:r>
            <a:r>
              <a:rPr kumimoji="0" lang="en-US" altLang="ja-JP" sz="1600" b="1"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SmartBAN</a:t>
            </a: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–SmartM2M joint meeting</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Date Submitted: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[14 November 2018]	</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Source: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[John R. </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Farserotu</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[CSEM]                                  </a:t>
            </a:r>
          </a:p>
          <a:p>
            <a:pPr lvl="0" defTabSz="914400" eaLnBrk="0" fontAlgn="base" hangingPunct="0">
              <a:lnSpc>
                <a:spcPts val="1800"/>
              </a:lnSpc>
              <a:spcBef>
                <a:spcPct val="0"/>
              </a:spcBef>
              <a:spcAft>
                <a:spcPct val="0"/>
              </a:spcAf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Address </a:t>
            </a:r>
            <a:r>
              <a:rPr lang="en-US" altLang="ja-JP" sz="1600" dirty="0">
                <a:solidFill>
                  <a:srgbClr val="000000"/>
                </a:solidFill>
                <a:latin typeface="Times New Roman" pitchFamily="18" charset="0"/>
                <a:ea typeface="ＭＳ Ｐゴシック" charset="-128"/>
              </a:rPr>
              <a:t>[</a:t>
            </a:r>
            <a:r>
              <a:rPr lang="en-US" altLang="ja-JP" sz="1600" dirty="0" err="1">
                <a:solidFill>
                  <a:srgbClr val="000000"/>
                </a:solidFill>
                <a:latin typeface="Times New Roman" pitchFamily="18" charset="0"/>
                <a:ea typeface="ＭＳ Ｐゴシック" charset="-128"/>
              </a:rPr>
              <a:t>Jaquet-Droz</a:t>
            </a:r>
            <a:r>
              <a:rPr lang="en-US" altLang="ja-JP" sz="1600" dirty="0">
                <a:solidFill>
                  <a:srgbClr val="000000"/>
                </a:solidFill>
                <a:latin typeface="Times New Roman" pitchFamily="18" charset="0"/>
                <a:ea typeface="ＭＳ Ｐゴシック" charset="-128"/>
              </a:rPr>
              <a:t> 1 Case </a:t>
            </a:r>
            <a:r>
              <a:rPr lang="en-US" altLang="ja-JP" sz="1600" dirty="0" err="1">
                <a:solidFill>
                  <a:srgbClr val="000000"/>
                </a:solidFill>
                <a:latin typeface="Times New Roman" pitchFamily="18" charset="0"/>
                <a:ea typeface="ＭＳ Ｐゴシック" charset="-128"/>
              </a:rPr>
              <a:t>Postale</a:t>
            </a:r>
            <a:r>
              <a:rPr lang="en-US" altLang="ja-JP" sz="1600" dirty="0">
                <a:solidFill>
                  <a:srgbClr val="000000"/>
                </a:solidFill>
                <a:latin typeface="Times New Roman" pitchFamily="18" charset="0"/>
                <a:ea typeface="ＭＳ Ｐゴシック" charset="-128"/>
              </a:rPr>
              <a:t> CH-2002 Neuchatel, Switzerland</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Voice:[+41-7935-66816], </a:t>
            </a:r>
          </a:p>
          <a:p>
            <a:pPr lvl="0" defTabSz="914400" eaLnBrk="0" fontAlgn="base" hangingPunct="0">
              <a:lnSpc>
                <a:spcPts val="1800"/>
              </a:lnSpc>
              <a:spcBef>
                <a:spcPct val="0"/>
              </a:spcBef>
              <a:spcAft>
                <a:spcPct val="0"/>
              </a:spcAf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Email</a:t>
            </a:r>
            <a:r>
              <a:rPr lang="en-US" altLang="ja-JP" sz="1600" dirty="0">
                <a:solidFill>
                  <a:srgbClr val="000000"/>
                </a:solidFill>
                <a:latin typeface="Times New Roman" pitchFamily="18" charset="0"/>
                <a:ea typeface="ＭＳ Ｐゴシック" charset="-128"/>
              </a:rPr>
              <a:t>:[john.farserotu@csem.ch</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p>
          <a:p>
            <a:pPr marL="0" marR="0" lvl="0" indent="0" algn="l" defTabSz="914400" rtl="0" eaLnBrk="0" fontAlgn="base" latinLnBrk="0" hangingPunct="0">
              <a:lnSpc>
                <a:spcPts val="18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p>
          <a:p>
            <a:pPr marL="0" marR="0" lvl="0" indent="0" algn="l" defTabSz="914400" rtl="0" eaLnBrk="0" fontAlgn="base" latinLnBrk="0" hangingPunct="0">
              <a:lnSpc>
                <a:spcPts val="1800"/>
              </a:lnSpc>
              <a:spcBef>
                <a:spcPts val="100"/>
              </a:spcBef>
              <a:spcAft>
                <a:spcPts val="1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Abstract: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[In order to collaborate with IEEE802.15 IG-DEP, joint activities of ETSI </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SmartBAN</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and SmartM2M will be introduced.  This slides are copies of presentation in ETSI </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SmartBAN</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^-SmartM2M joint meeting in Sofia Antipolis, France on October 9, 2017.]</a:t>
            </a:r>
          </a:p>
          <a:p>
            <a:pPr marL="0" marR="0" lvl="0" indent="0" algn="l" defTabSz="914400" rtl="0" eaLnBrk="0" fontAlgn="base" latinLnBrk="0" hangingPunct="0">
              <a:lnSpc>
                <a:spcPts val="18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Purpose: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[information]</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Notice: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Release: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2CAB0581-4EEA-4236-8D2F-980FC0BA0478}"/>
              </a:ext>
            </a:extLst>
          </p:cNvPr>
          <p:cNvSpPr>
            <a:spLocks noGrp="1"/>
          </p:cNvSpPr>
          <p:nvPr>
            <p:ph type="ftr" sz="quarter" idx="3"/>
          </p:nvPr>
        </p:nvSpPr>
        <p:spPr>
          <a:xfrm>
            <a:off x="4875213" y="6475412"/>
            <a:ext cx="4017267" cy="182563"/>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John Farserotu(CSEM) </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 name="スライド番号プレースホルダー 2">
            <a:extLst>
              <a:ext uri="{FF2B5EF4-FFF2-40B4-BE49-F238E27FC236}">
                <a16:creationId xmlns:a16="http://schemas.microsoft.com/office/drawing/2014/main" id="{D3D91642-1C61-460D-A1F9-50F8D3921174}"/>
              </a:ext>
            </a:extLst>
          </p:cNvPr>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Slide </a:t>
            </a:r>
            <a:fld id="{266A080E-4E30-4968-B029-7CF782D6220C}"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4" name="日付プレースホルダー 3">
            <a:extLst>
              <a:ext uri="{FF2B5EF4-FFF2-40B4-BE49-F238E27FC236}">
                <a16:creationId xmlns:a16="http://schemas.microsoft.com/office/drawing/2014/main" id="{EE2365AA-8B0F-412D-9613-B046ADB97CF8}"/>
              </a:ext>
            </a:extLst>
          </p:cNvPr>
          <p:cNvSpPr>
            <a:spLocks noGrp="1"/>
          </p:cNvSpPr>
          <p:nvPr>
            <p:ph type="dt" sz="half" idx="2"/>
          </p:nvPr>
        </p:nvSpPr>
        <p:spPr/>
        <p:txBody>
          <a:bodyPr/>
          <a:lstStyle/>
          <a:p>
            <a:r>
              <a:rPr lang="en-US" altLang="ja-JP"/>
              <a:t>November 2018</a:t>
            </a:r>
            <a:endParaRPr lang="en-US" altLang="ja-JP" dirty="0"/>
          </a:p>
        </p:txBody>
      </p:sp>
    </p:spTree>
    <p:extLst>
      <p:ext uri="{BB962C8B-B14F-4D97-AF65-F5344CB8AC3E}">
        <p14:creationId xmlns:p14="http://schemas.microsoft.com/office/powerpoint/2010/main" val="3408350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Espace réservé du numéro de diapositive 3"/>
          <p:cNvSpPr>
            <a:spLocks noGrp="1"/>
          </p:cNvSpPr>
          <p:nvPr>
            <p:ph type="sldNum" sz="quarter" idx="11"/>
          </p:nvPr>
        </p:nvSpPr>
        <p:spPr>
          <a:xfrm>
            <a:off x="8504238" y="6384925"/>
            <a:ext cx="468312" cy="249238"/>
          </a:xfrm>
          <a:noFill/>
        </p:spPr>
        <p:txBody>
          <a:bodyPr/>
          <a:lstStyle/>
          <a:p>
            <a:fld id="{C397B02B-90B8-45CD-86CE-87EA0B77EC66}" type="slidenum">
              <a:rPr lang="en-GB" smtClean="0">
                <a:solidFill>
                  <a:srgbClr val="FFFFFF"/>
                </a:solidFill>
              </a:rPr>
              <a:pPr/>
              <a:t>10</a:t>
            </a:fld>
            <a:endParaRPr lang="en-GB">
              <a:solidFill>
                <a:srgbClr val="FFFFFF"/>
              </a:solidFill>
            </a:endParaRPr>
          </a:p>
        </p:txBody>
      </p:sp>
      <p:sp>
        <p:nvSpPr>
          <p:cNvPr id="5" name="Rectangle 4"/>
          <p:cNvSpPr/>
          <p:nvPr/>
        </p:nvSpPr>
        <p:spPr>
          <a:xfrm>
            <a:off x="547597" y="956238"/>
            <a:ext cx="7695450" cy="400110"/>
          </a:xfrm>
          <a:prstGeom prst="rect">
            <a:avLst/>
          </a:prstGeom>
        </p:spPr>
        <p:txBody>
          <a:bodyPr wrap="square">
            <a:spAutoFit/>
          </a:bodyPr>
          <a:lstStyle/>
          <a:p>
            <a:pPr fontAlgn="auto">
              <a:spcBef>
                <a:spcPts val="0"/>
              </a:spcBef>
              <a:spcAft>
                <a:spcPts val="0"/>
              </a:spcAft>
              <a:defRPr/>
            </a:pPr>
            <a:r>
              <a:rPr lang="en-US" sz="2000" b="1" kern="0" dirty="0">
                <a:solidFill>
                  <a:srgbClr val="003882"/>
                </a:solidFill>
                <a:latin typeface="Arial"/>
              </a:rPr>
              <a:t>ETSI SmartBAN – </a:t>
            </a:r>
            <a:r>
              <a:rPr lang="en-US" sz="2000" b="1" kern="0" dirty="0" err="1">
                <a:solidFill>
                  <a:srgbClr val="003882"/>
                </a:solidFill>
                <a:latin typeface="Arial"/>
              </a:rPr>
              <a:t>CareWare</a:t>
            </a:r>
            <a:r>
              <a:rPr lang="en-US" sz="2000" b="1" kern="0" dirty="0">
                <a:solidFill>
                  <a:srgbClr val="003882"/>
                </a:solidFill>
                <a:latin typeface="Arial"/>
              </a:rPr>
              <a:t> EU project demonstrator (</a:t>
            </a:r>
            <a:r>
              <a:rPr lang="en-US" sz="2000" b="1" i="1" kern="0" dirty="0">
                <a:solidFill>
                  <a:srgbClr val="003882"/>
                </a:solidFill>
                <a:latin typeface="Arial"/>
              </a:rPr>
              <a:t>cont</a:t>
            </a:r>
            <a:r>
              <a:rPr lang="en-US" sz="2000" b="1" kern="0" dirty="0">
                <a:solidFill>
                  <a:srgbClr val="003882"/>
                </a:solidFill>
                <a:latin typeface="Arial"/>
              </a:rPr>
              <a:t>)</a:t>
            </a:r>
          </a:p>
        </p:txBody>
      </p:sp>
      <p:sp>
        <p:nvSpPr>
          <p:cNvPr id="4" name="Espace réservé du contenu 7"/>
          <p:cNvSpPr>
            <a:spLocks noGrp="1"/>
          </p:cNvSpPr>
          <p:nvPr>
            <p:ph idx="1"/>
          </p:nvPr>
        </p:nvSpPr>
        <p:spPr>
          <a:xfrm>
            <a:off x="655171" y="1544092"/>
            <a:ext cx="8058524" cy="4615408"/>
          </a:xfrm>
        </p:spPr>
        <p:txBody>
          <a:bodyPr>
            <a:normAutofit fontScale="92500" lnSpcReduction="10000"/>
          </a:bodyPr>
          <a:lstStyle/>
          <a:p>
            <a:pPr marL="0" indent="0" eaLnBrk="0" fontAlgn="base" hangingPunct="0">
              <a:lnSpc>
                <a:spcPct val="90000"/>
              </a:lnSpc>
              <a:spcBef>
                <a:spcPts val="2000"/>
              </a:spcBef>
              <a:spcAft>
                <a:spcPts val="900"/>
              </a:spcAft>
              <a:buClrTx/>
              <a:buSzTx/>
              <a:buNone/>
              <a:defRPr/>
            </a:pPr>
            <a:r>
              <a:rPr lang="en-GB" u="sng" dirty="0">
                <a:solidFill>
                  <a:srgbClr val="1582A8"/>
                </a:solidFill>
                <a:cs typeface="Times New Roman" pitchFamily="18" charset="0"/>
              </a:rPr>
              <a:t>Few SWRL </a:t>
            </a:r>
            <a:r>
              <a:rPr lang="en-GB" i="1" u="sng" dirty="0">
                <a:solidFill>
                  <a:srgbClr val="1582A8"/>
                </a:solidFill>
                <a:cs typeface="Times New Roman" pitchFamily="18" charset="0"/>
              </a:rPr>
              <a:t>(</a:t>
            </a:r>
            <a:r>
              <a:rPr lang="en-GB" sz="1900" i="1" u="sng" dirty="0">
                <a:solidFill>
                  <a:schemeClr val="bg1">
                    <a:lumMod val="50000"/>
                  </a:schemeClr>
                </a:solidFill>
                <a:cs typeface="Times New Roman" pitchFamily="18" charset="0"/>
              </a:rPr>
              <a:t>Semantic Web Rule Language</a:t>
            </a:r>
            <a:r>
              <a:rPr lang="en-GB" i="1" u="sng" dirty="0">
                <a:solidFill>
                  <a:srgbClr val="1582A8"/>
                </a:solidFill>
                <a:cs typeface="Times New Roman" pitchFamily="18" charset="0"/>
              </a:rPr>
              <a:t>)</a:t>
            </a:r>
            <a:r>
              <a:rPr lang="en-GB" u="sng" dirty="0">
                <a:solidFill>
                  <a:srgbClr val="1582A8"/>
                </a:solidFill>
                <a:cs typeface="Times New Roman" pitchFamily="18" charset="0"/>
              </a:rPr>
              <a:t> rules used:</a:t>
            </a:r>
          </a:p>
          <a:p>
            <a:pPr marL="342900" lvl="2" indent="-342900" eaLnBrk="0" fontAlgn="base" hangingPunct="0">
              <a:lnSpc>
                <a:spcPct val="90000"/>
              </a:lnSpc>
              <a:spcBef>
                <a:spcPts val="300"/>
              </a:spcBef>
              <a:spcAft>
                <a:spcPts val="300"/>
              </a:spcAft>
              <a:buClrTx/>
              <a:buFont typeface="Wingdings" pitchFamily="2" charset="2"/>
              <a:buChar char="q"/>
              <a:defRPr/>
            </a:pPr>
            <a:r>
              <a:rPr lang="en-US" sz="1900" b="1" kern="0" dirty="0">
                <a:solidFill>
                  <a:srgbClr val="1A4669"/>
                </a:solidFill>
              </a:rPr>
              <a:t>Maximum Heart Rate exceeded:</a:t>
            </a:r>
          </a:p>
          <a:p>
            <a:pPr marL="444500" lvl="3" indent="12700" eaLnBrk="0" fontAlgn="base" hangingPunct="0">
              <a:lnSpc>
                <a:spcPct val="90000"/>
              </a:lnSpc>
              <a:spcBef>
                <a:spcPts val="300"/>
              </a:spcBef>
              <a:spcAft>
                <a:spcPts val="900"/>
              </a:spcAft>
              <a:buNone/>
              <a:defRPr/>
            </a:pPr>
            <a:r>
              <a:rPr lang="en-US" sz="1700" b="1" i="1" dirty="0">
                <a:solidFill>
                  <a:schemeClr val="bg2">
                    <a:lumMod val="75000"/>
                  </a:schemeClr>
                </a:solidFill>
              </a:rPr>
              <a:t>WBAN(?W), </a:t>
            </a:r>
            <a:r>
              <a:rPr lang="en-US" sz="1700" b="1" i="1" dirty="0" err="1">
                <a:solidFill>
                  <a:schemeClr val="bg2">
                    <a:lumMod val="75000"/>
                  </a:schemeClr>
                </a:solidFill>
              </a:rPr>
              <a:t>hasContact</a:t>
            </a:r>
            <a:r>
              <a:rPr lang="en-US" sz="1700" b="1" i="1" dirty="0">
                <a:solidFill>
                  <a:schemeClr val="bg2">
                    <a:lumMod val="75000"/>
                  </a:schemeClr>
                </a:solidFill>
              </a:rPr>
              <a:t>(?W, ?P), Contains(?W, ?S), </a:t>
            </a:r>
            <a:r>
              <a:rPr lang="en-US" sz="1700" b="1" i="1" dirty="0" err="1">
                <a:solidFill>
                  <a:schemeClr val="bg2">
                    <a:lumMod val="75000"/>
                  </a:schemeClr>
                </a:solidFill>
              </a:rPr>
              <a:t>usedFor</a:t>
            </a:r>
            <a:r>
              <a:rPr lang="en-US" sz="1700" b="1" i="1" dirty="0">
                <a:solidFill>
                  <a:schemeClr val="bg2">
                    <a:lumMod val="75000"/>
                  </a:schemeClr>
                </a:solidFill>
              </a:rPr>
              <a:t>(?S, </a:t>
            </a:r>
            <a:r>
              <a:rPr lang="en-US" sz="1700" b="1" i="1" dirty="0" err="1">
                <a:solidFill>
                  <a:schemeClr val="bg2">
                    <a:lumMod val="75000"/>
                  </a:schemeClr>
                </a:solidFill>
              </a:rPr>
              <a:t>HeartBeat</a:t>
            </a:r>
            <a:r>
              <a:rPr lang="en-US" sz="1700" b="1" i="1" dirty="0">
                <a:solidFill>
                  <a:schemeClr val="bg2">
                    <a:lumMod val="75000"/>
                  </a:schemeClr>
                </a:solidFill>
              </a:rPr>
              <a:t>), measures(?S, ?</a:t>
            </a:r>
            <a:r>
              <a:rPr lang="en-US" sz="1700" b="1" i="1" dirty="0" err="1">
                <a:solidFill>
                  <a:schemeClr val="bg2">
                    <a:lumMod val="75000"/>
                  </a:schemeClr>
                </a:solidFill>
              </a:rPr>
              <a:t>Mes</a:t>
            </a:r>
            <a:r>
              <a:rPr lang="en-US" sz="1700" b="1" i="1" dirty="0">
                <a:solidFill>
                  <a:schemeClr val="bg2">
                    <a:lumMod val="75000"/>
                  </a:schemeClr>
                </a:solidFill>
              </a:rPr>
              <a:t>), value(?</a:t>
            </a:r>
            <a:r>
              <a:rPr lang="en-US" sz="1700" b="1" i="1" dirty="0" err="1">
                <a:solidFill>
                  <a:schemeClr val="bg2">
                    <a:lumMod val="75000"/>
                  </a:schemeClr>
                </a:solidFill>
              </a:rPr>
              <a:t>Mes</a:t>
            </a:r>
            <a:r>
              <a:rPr lang="en-US" sz="1700" b="1" i="1" dirty="0">
                <a:solidFill>
                  <a:schemeClr val="bg2">
                    <a:lumMod val="75000"/>
                  </a:schemeClr>
                </a:solidFill>
              </a:rPr>
              <a:t>, ?</a:t>
            </a:r>
            <a:r>
              <a:rPr lang="en-US" sz="1700" b="1" i="1" dirty="0" err="1">
                <a:solidFill>
                  <a:schemeClr val="bg2">
                    <a:lumMod val="75000"/>
                  </a:schemeClr>
                </a:solidFill>
              </a:rPr>
              <a:t>mesure</a:t>
            </a:r>
            <a:r>
              <a:rPr lang="en-US" sz="1700" b="1" i="1" dirty="0">
                <a:solidFill>
                  <a:schemeClr val="bg2">
                    <a:lumMod val="75000"/>
                  </a:schemeClr>
                </a:solidFill>
              </a:rPr>
              <a:t>), </a:t>
            </a:r>
            <a:r>
              <a:rPr lang="en-US" sz="1700" b="1" i="1" dirty="0" err="1">
                <a:solidFill>
                  <a:schemeClr val="bg2">
                    <a:lumMod val="75000"/>
                  </a:schemeClr>
                </a:solidFill>
              </a:rPr>
              <a:t>MaxHR</a:t>
            </a:r>
            <a:r>
              <a:rPr lang="en-US" sz="1700" b="1" i="1" dirty="0">
                <a:solidFill>
                  <a:schemeClr val="bg2">
                    <a:lumMod val="75000"/>
                  </a:schemeClr>
                </a:solidFill>
              </a:rPr>
              <a:t>(?P, ?Q), </a:t>
            </a:r>
            <a:r>
              <a:rPr lang="en-US" sz="1700" b="1" i="1" dirty="0" err="1">
                <a:solidFill>
                  <a:schemeClr val="bg2">
                    <a:lumMod val="75000"/>
                  </a:schemeClr>
                </a:solidFill>
              </a:rPr>
              <a:t>hasValue</a:t>
            </a:r>
            <a:r>
              <a:rPr lang="en-US" sz="1700" b="1" i="1" dirty="0">
                <a:solidFill>
                  <a:schemeClr val="bg2">
                    <a:lumMod val="75000"/>
                  </a:schemeClr>
                </a:solidFill>
              </a:rPr>
              <a:t>(?Q, ?max), </a:t>
            </a:r>
            <a:r>
              <a:rPr lang="en-US" sz="1700" b="1" i="1" dirty="0" err="1">
                <a:solidFill>
                  <a:schemeClr val="bg2">
                    <a:lumMod val="75000"/>
                  </a:schemeClr>
                </a:solidFill>
              </a:rPr>
              <a:t>lessThan</a:t>
            </a:r>
            <a:r>
              <a:rPr lang="en-US" sz="1700" b="1" i="1" dirty="0">
                <a:solidFill>
                  <a:schemeClr val="bg2">
                    <a:lumMod val="75000"/>
                  </a:schemeClr>
                </a:solidFill>
              </a:rPr>
              <a:t>(?max, ?</a:t>
            </a:r>
            <a:r>
              <a:rPr lang="en-US" sz="1700" b="1" i="1" dirty="0" err="1">
                <a:solidFill>
                  <a:schemeClr val="bg2">
                    <a:lumMod val="75000"/>
                  </a:schemeClr>
                </a:solidFill>
              </a:rPr>
              <a:t>mesure</a:t>
            </a:r>
            <a:r>
              <a:rPr lang="en-US" sz="1700" b="1" i="1" dirty="0">
                <a:solidFill>
                  <a:schemeClr val="bg2">
                    <a:lumMod val="75000"/>
                  </a:schemeClr>
                </a:solidFill>
              </a:rPr>
              <a:t>) -&gt; valid(?</a:t>
            </a:r>
            <a:r>
              <a:rPr lang="en-US" sz="1700" b="1" i="1" dirty="0" err="1">
                <a:solidFill>
                  <a:schemeClr val="bg2">
                    <a:lumMod val="75000"/>
                  </a:schemeClr>
                </a:solidFill>
              </a:rPr>
              <a:t>Mes</a:t>
            </a:r>
            <a:r>
              <a:rPr lang="en-US" sz="1700" b="1" i="1" dirty="0">
                <a:solidFill>
                  <a:schemeClr val="bg2">
                    <a:lumMod val="75000"/>
                  </a:schemeClr>
                </a:solidFill>
              </a:rPr>
              <a:t>, false)</a:t>
            </a:r>
          </a:p>
          <a:p>
            <a:pPr marL="0" lvl="3" indent="12700" eaLnBrk="0" fontAlgn="base" hangingPunct="0">
              <a:lnSpc>
                <a:spcPct val="90000"/>
              </a:lnSpc>
              <a:spcBef>
                <a:spcPts val="300"/>
              </a:spcBef>
              <a:spcAft>
                <a:spcPts val="900"/>
              </a:spcAft>
              <a:buFont typeface="Wingdings" pitchFamily="2" charset="2"/>
              <a:buChar char="q"/>
              <a:defRPr/>
            </a:pPr>
            <a:r>
              <a:rPr lang="en-US" sz="1700" i="1" dirty="0">
                <a:solidFill>
                  <a:schemeClr val="bg2">
                    <a:lumMod val="75000"/>
                  </a:schemeClr>
                </a:solidFill>
              </a:rPr>
              <a:t>  </a:t>
            </a:r>
            <a:r>
              <a:rPr lang="en-US" sz="1900" dirty="0">
                <a:solidFill>
                  <a:srgbClr val="1A4669"/>
                </a:solidFill>
              </a:rPr>
              <a:t>Fall detection</a:t>
            </a:r>
          </a:p>
          <a:p>
            <a:pPr marL="444500" lvl="3" indent="12700">
              <a:lnSpc>
                <a:spcPct val="90000"/>
              </a:lnSpc>
              <a:spcBef>
                <a:spcPts val="300"/>
              </a:spcBef>
              <a:spcAft>
                <a:spcPts val="900"/>
              </a:spcAft>
              <a:buNone/>
              <a:defRPr/>
            </a:pPr>
            <a:r>
              <a:rPr lang="en-GB" sz="1700" i="1" dirty="0">
                <a:solidFill>
                  <a:schemeClr val="bg2">
                    <a:lumMod val="75000"/>
                  </a:schemeClr>
                </a:solidFill>
              </a:rPr>
              <a:t>WSN(?W), </a:t>
            </a:r>
            <a:r>
              <a:rPr lang="en-GB" sz="1700" i="1" dirty="0" err="1">
                <a:solidFill>
                  <a:schemeClr val="bg2">
                    <a:lumMod val="75000"/>
                  </a:schemeClr>
                </a:solidFill>
              </a:rPr>
              <a:t>ComposedOf</a:t>
            </a:r>
            <a:r>
              <a:rPr lang="en-GB" sz="1700" i="1" dirty="0">
                <a:solidFill>
                  <a:schemeClr val="bg2">
                    <a:lumMod val="75000"/>
                  </a:schemeClr>
                </a:solidFill>
              </a:rPr>
              <a:t>(?C, ?S), </a:t>
            </a:r>
            <a:r>
              <a:rPr lang="en-GB" sz="1700" i="1" dirty="0" err="1">
                <a:solidFill>
                  <a:schemeClr val="bg2">
                    <a:lumMod val="75000"/>
                  </a:schemeClr>
                </a:solidFill>
              </a:rPr>
              <a:t>usedFor</a:t>
            </a:r>
            <a:r>
              <a:rPr lang="en-GB" sz="1700" i="1" dirty="0">
                <a:solidFill>
                  <a:schemeClr val="bg2">
                    <a:lumMod val="75000"/>
                  </a:schemeClr>
                </a:solidFill>
              </a:rPr>
              <a:t>(?S, </a:t>
            </a:r>
            <a:r>
              <a:rPr lang="en-GB" sz="1700" i="1" dirty="0" err="1">
                <a:solidFill>
                  <a:schemeClr val="bg2">
                    <a:lumMod val="75000"/>
                  </a:schemeClr>
                </a:solidFill>
              </a:rPr>
              <a:t>LinearAcceleration</a:t>
            </a:r>
            <a:r>
              <a:rPr lang="en-GB" sz="1700" i="1" dirty="0">
                <a:solidFill>
                  <a:schemeClr val="bg2">
                    <a:lumMod val="75000"/>
                  </a:schemeClr>
                </a:solidFill>
              </a:rPr>
              <a:t>), </a:t>
            </a:r>
            <a:r>
              <a:rPr lang="en-GB" sz="1700" i="1" dirty="0" err="1">
                <a:solidFill>
                  <a:schemeClr val="bg2">
                    <a:lumMod val="75000"/>
                  </a:schemeClr>
                </a:solidFill>
              </a:rPr>
              <a:t>hasData</a:t>
            </a:r>
            <a:r>
              <a:rPr lang="en-GB" sz="1700" i="1" dirty="0">
                <a:solidFill>
                  <a:schemeClr val="bg2">
                    <a:lumMod val="75000"/>
                  </a:schemeClr>
                </a:solidFill>
              </a:rPr>
              <a:t>(</a:t>
            </a:r>
            <a:r>
              <a:rPr lang="en-GB" sz="1700" i="1" dirty="0" err="1">
                <a:solidFill>
                  <a:schemeClr val="bg2">
                    <a:lumMod val="75000"/>
                  </a:schemeClr>
                </a:solidFill>
              </a:rPr>
              <a:t>LinearAcceleration</a:t>
            </a:r>
            <a:r>
              <a:rPr lang="en-GB" sz="1700" i="1" dirty="0">
                <a:solidFill>
                  <a:schemeClr val="bg2">
                    <a:lumMod val="75000"/>
                  </a:schemeClr>
                </a:solidFill>
              </a:rPr>
              <a:t>, a), </a:t>
            </a:r>
            <a:r>
              <a:rPr lang="en-GB" sz="1700" i="1" dirty="0" err="1">
                <a:solidFill>
                  <a:schemeClr val="bg2">
                    <a:lumMod val="75000"/>
                  </a:schemeClr>
                </a:solidFill>
              </a:rPr>
              <a:t>hasData</a:t>
            </a:r>
            <a:r>
              <a:rPr lang="en-GB" sz="1700" i="1" dirty="0">
                <a:solidFill>
                  <a:schemeClr val="bg2">
                    <a:lumMod val="75000"/>
                  </a:schemeClr>
                </a:solidFill>
              </a:rPr>
              <a:t>(</a:t>
            </a:r>
            <a:r>
              <a:rPr lang="en-GB" sz="1700" i="1" dirty="0" err="1">
                <a:solidFill>
                  <a:schemeClr val="bg2">
                    <a:lumMod val="75000"/>
                  </a:schemeClr>
                </a:solidFill>
              </a:rPr>
              <a:t>LinearAcceleration</a:t>
            </a:r>
            <a:r>
              <a:rPr lang="en-GB" sz="1700" i="1" dirty="0">
                <a:solidFill>
                  <a:schemeClr val="bg2">
                    <a:lumMod val="75000"/>
                  </a:schemeClr>
                </a:solidFill>
              </a:rPr>
              <a:t>, </a:t>
            </a:r>
            <a:r>
              <a:rPr lang="en-GB" sz="1700" i="1" dirty="0" err="1">
                <a:solidFill>
                  <a:schemeClr val="bg2">
                    <a:lumMod val="75000"/>
                  </a:schemeClr>
                </a:solidFill>
              </a:rPr>
              <a:t>az</a:t>
            </a:r>
            <a:r>
              <a:rPr lang="en-GB" sz="1700" i="1" dirty="0">
                <a:solidFill>
                  <a:schemeClr val="bg2">
                    <a:lumMod val="75000"/>
                  </a:schemeClr>
                </a:solidFill>
              </a:rPr>
              <a:t>), </a:t>
            </a:r>
            <a:r>
              <a:rPr lang="en-GB" sz="1700" i="1" dirty="0" err="1">
                <a:solidFill>
                  <a:schemeClr val="bg2">
                    <a:lumMod val="75000"/>
                  </a:schemeClr>
                </a:solidFill>
              </a:rPr>
              <a:t>hasMesurement</a:t>
            </a:r>
            <a:r>
              <a:rPr lang="en-GB" sz="1700" i="1" dirty="0">
                <a:solidFill>
                  <a:schemeClr val="bg2">
                    <a:lumMod val="75000"/>
                  </a:schemeClr>
                </a:solidFill>
              </a:rPr>
              <a:t>(a, ?mesa1), </a:t>
            </a:r>
            <a:r>
              <a:rPr lang="en-GB" sz="1700" i="1" dirty="0" err="1">
                <a:solidFill>
                  <a:schemeClr val="bg2">
                    <a:lumMod val="75000"/>
                  </a:schemeClr>
                </a:solidFill>
              </a:rPr>
              <a:t>hasMesurement</a:t>
            </a:r>
            <a:r>
              <a:rPr lang="en-GB" sz="1700" i="1" dirty="0">
                <a:solidFill>
                  <a:schemeClr val="bg2">
                    <a:lumMod val="75000"/>
                  </a:schemeClr>
                </a:solidFill>
              </a:rPr>
              <a:t>(a, ?mesa2), </a:t>
            </a:r>
            <a:r>
              <a:rPr lang="en-GB" sz="1700" i="1" dirty="0" err="1">
                <a:solidFill>
                  <a:schemeClr val="bg2">
                    <a:lumMod val="75000"/>
                  </a:schemeClr>
                </a:solidFill>
              </a:rPr>
              <a:t>hasOwner</a:t>
            </a:r>
            <a:r>
              <a:rPr lang="en-GB" sz="1700" i="1" dirty="0">
                <a:solidFill>
                  <a:schemeClr val="bg2">
                    <a:lumMod val="75000"/>
                  </a:schemeClr>
                </a:solidFill>
              </a:rPr>
              <a:t>(?W, ?P), </a:t>
            </a:r>
            <a:r>
              <a:rPr lang="en-GB" sz="1700" i="1" dirty="0" err="1">
                <a:solidFill>
                  <a:schemeClr val="bg2">
                    <a:lumMod val="75000"/>
                  </a:schemeClr>
                </a:solidFill>
              </a:rPr>
              <a:t>isFormedof</a:t>
            </a:r>
            <a:r>
              <a:rPr lang="en-GB" sz="1700" i="1" dirty="0">
                <a:solidFill>
                  <a:schemeClr val="bg2">
                    <a:lumMod val="75000"/>
                  </a:schemeClr>
                </a:solidFill>
              </a:rPr>
              <a:t>(?W, ?C), uses(?P, ?C), </a:t>
            </a:r>
            <a:r>
              <a:rPr lang="en-GB" sz="1700" i="1" dirty="0" err="1">
                <a:solidFill>
                  <a:schemeClr val="bg2">
                    <a:lumMod val="75000"/>
                  </a:schemeClr>
                </a:solidFill>
              </a:rPr>
              <a:t>Engagedin</a:t>
            </a:r>
            <a:r>
              <a:rPr lang="en-GB" sz="1700" i="1" dirty="0">
                <a:solidFill>
                  <a:schemeClr val="bg2">
                    <a:lumMod val="75000"/>
                  </a:schemeClr>
                </a:solidFill>
              </a:rPr>
              <a:t>(?W, </a:t>
            </a:r>
            <a:r>
              <a:rPr lang="en-GB" sz="1700" i="1" dirty="0" err="1">
                <a:solidFill>
                  <a:schemeClr val="bg2">
                    <a:lumMod val="75000"/>
                  </a:schemeClr>
                </a:solidFill>
              </a:rPr>
              <a:t>LinearAcceleration</a:t>
            </a:r>
            <a:r>
              <a:rPr lang="en-GB" sz="1700" i="1" dirty="0">
                <a:solidFill>
                  <a:schemeClr val="bg2">
                    <a:lumMod val="75000"/>
                  </a:schemeClr>
                </a:solidFill>
              </a:rPr>
              <a:t>), </a:t>
            </a:r>
            <a:r>
              <a:rPr lang="en-GB" sz="1700" i="1" dirty="0" err="1">
                <a:solidFill>
                  <a:schemeClr val="bg2">
                    <a:lumMod val="75000"/>
                  </a:schemeClr>
                </a:solidFill>
              </a:rPr>
              <a:t>TimeStamp</a:t>
            </a:r>
            <a:r>
              <a:rPr lang="en-GB" sz="1700" i="1" dirty="0">
                <a:solidFill>
                  <a:schemeClr val="bg2">
                    <a:lumMod val="75000"/>
                  </a:schemeClr>
                </a:solidFill>
              </a:rPr>
              <a:t>(?mesa1, ?t1), </a:t>
            </a:r>
            <a:r>
              <a:rPr lang="en-GB" sz="1700" i="1" dirty="0" err="1">
                <a:solidFill>
                  <a:schemeClr val="bg2">
                    <a:lumMod val="75000"/>
                  </a:schemeClr>
                </a:solidFill>
              </a:rPr>
              <a:t>TimeStamp</a:t>
            </a:r>
            <a:r>
              <a:rPr lang="en-GB" sz="1700" i="1" dirty="0">
                <a:solidFill>
                  <a:schemeClr val="bg2">
                    <a:lumMod val="75000"/>
                  </a:schemeClr>
                </a:solidFill>
              </a:rPr>
              <a:t>(?mesa2, ?t2), value(?mesa1, ?val1), value(?mesa2, ?val2), </a:t>
            </a:r>
            <a:r>
              <a:rPr lang="en-GB" sz="1700" i="1" dirty="0" err="1">
                <a:solidFill>
                  <a:schemeClr val="bg2">
                    <a:lumMod val="75000"/>
                  </a:schemeClr>
                </a:solidFill>
              </a:rPr>
              <a:t>greaterThan</a:t>
            </a:r>
            <a:r>
              <a:rPr lang="en-GB" sz="1700" i="1" dirty="0">
                <a:solidFill>
                  <a:schemeClr val="bg2">
                    <a:lumMod val="75000"/>
                  </a:schemeClr>
                </a:solidFill>
              </a:rPr>
              <a:t>(?val2,9), </a:t>
            </a:r>
            <a:r>
              <a:rPr lang="en-GB" sz="1700" i="1" dirty="0" err="1">
                <a:solidFill>
                  <a:schemeClr val="bg2">
                    <a:lumMod val="75000"/>
                  </a:schemeClr>
                </a:solidFill>
              </a:rPr>
              <a:t>lessThan</a:t>
            </a:r>
            <a:r>
              <a:rPr lang="en-GB" sz="1700" i="1" dirty="0">
                <a:solidFill>
                  <a:schemeClr val="bg2">
                    <a:lumMod val="75000"/>
                  </a:schemeClr>
                </a:solidFill>
              </a:rPr>
              <a:t>(?val1,1), </a:t>
            </a:r>
            <a:r>
              <a:rPr lang="en-GB" sz="1700" i="1" dirty="0" err="1">
                <a:solidFill>
                  <a:schemeClr val="bg2">
                    <a:lumMod val="75000"/>
                  </a:schemeClr>
                </a:solidFill>
              </a:rPr>
              <a:t>subtractDayTimeDurations</a:t>
            </a:r>
            <a:r>
              <a:rPr lang="en-GB" sz="1700" i="1" dirty="0">
                <a:solidFill>
                  <a:schemeClr val="bg2">
                    <a:lumMod val="75000"/>
                  </a:schemeClr>
                </a:solidFill>
              </a:rPr>
              <a:t> (?t3,?t2,?t1), </a:t>
            </a:r>
            <a:r>
              <a:rPr lang="en-GB" sz="1700" i="1" dirty="0" err="1">
                <a:solidFill>
                  <a:schemeClr val="bg2">
                    <a:lumMod val="75000"/>
                  </a:schemeClr>
                </a:solidFill>
              </a:rPr>
              <a:t>greaterThan</a:t>
            </a:r>
            <a:r>
              <a:rPr lang="en-GB" sz="1700" i="1" dirty="0">
                <a:solidFill>
                  <a:schemeClr val="bg2">
                    <a:lumMod val="75000"/>
                  </a:schemeClr>
                </a:solidFill>
              </a:rPr>
              <a:t>(?t3,0), </a:t>
            </a:r>
            <a:r>
              <a:rPr lang="en-GB" sz="1700" i="1" dirty="0" err="1">
                <a:solidFill>
                  <a:schemeClr val="bg2">
                    <a:lumMod val="75000"/>
                  </a:schemeClr>
                </a:solidFill>
              </a:rPr>
              <a:t>lessThan</a:t>
            </a:r>
            <a:r>
              <a:rPr lang="en-GB" sz="1700" i="1" dirty="0">
                <a:solidFill>
                  <a:schemeClr val="bg2">
                    <a:lumMod val="75000"/>
                  </a:schemeClr>
                </a:solidFill>
              </a:rPr>
              <a:t>(?t3,1) -&gt;</a:t>
            </a:r>
            <a:r>
              <a:rPr lang="en-GB" sz="1700" i="1" dirty="0" err="1">
                <a:solidFill>
                  <a:schemeClr val="bg2">
                    <a:lumMod val="75000"/>
                  </a:schemeClr>
                </a:solidFill>
              </a:rPr>
              <a:t>hasStatus</a:t>
            </a:r>
            <a:r>
              <a:rPr lang="en-GB" sz="1700" i="1" dirty="0">
                <a:solidFill>
                  <a:schemeClr val="bg2">
                    <a:lumMod val="75000"/>
                  </a:schemeClr>
                </a:solidFill>
              </a:rPr>
              <a:t>(?</a:t>
            </a:r>
            <a:r>
              <a:rPr lang="en-GB" sz="1700" i="1" dirty="0" err="1">
                <a:solidFill>
                  <a:schemeClr val="bg2">
                    <a:lumMod val="75000"/>
                  </a:schemeClr>
                </a:solidFill>
              </a:rPr>
              <a:t>P,Falling</a:t>
            </a:r>
            <a:r>
              <a:rPr lang="en-GB" sz="1700" i="1" dirty="0">
                <a:solidFill>
                  <a:schemeClr val="bg2">
                    <a:lumMod val="75000"/>
                  </a:schemeClr>
                </a:solidFill>
              </a:rPr>
              <a:t>)</a:t>
            </a:r>
          </a:p>
          <a:p>
            <a:pPr marL="342900" lvl="2" indent="-342900" eaLnBrk="0" fontAlgn="base" hangingPunct="0">
              <a:lnSpc>
                <a:spcPct val="90000"/>
              </a:lnSpc>
              <a:spcBef>
                <a:spcPts val="1200"/>
              </a:spcBef>
              <a:spcAft>
                <a:spcPts val="300"/>
              </a:spcAft>
              <a:buClrTx/>
              <a:buFont typeface="Wingdings" pitchFamily="2" charset="2"/>
              <a:buChar char="q"/>
              <a:defRPr/>
            </a:pPr>
            <a:r>
              <a:rPr lang="en-US" sz="1900" b="1" kern="0" dirty="0">
                <a:solidFill>
                  <a:srgbClr val="1A4669"/>
                </a:solidFill>
              </a:rPr>
              <a:t>Node discovery query:</a:t>
            </a:r>
          </a:p>
          <a:p>
            <a:pPr marL="444500" lvl="3" indent="12700" eaLnBrk="0" fontAlgn="base" hangingPunct="0">
              <a:lnSpc>
                <a:spcPct val="90000"/>
              </a:lnSpc>
              <a:spcBef>
                <a:spcPts val="300"/>
              </a:spcBef>
              <a:spcAft>
                <a:spcPts val="1200"/>
              </a:spcAft>
              <a:buNone/>
              <a:defRPr/>
            </a:pPr>
            <a:r>
              <a:rPr lang="en-US" sz="1700" b="1" i="1" dirty="0">
                <a:solidFill>
                  <a:schemeClr val="bg2">
                    <a:lumMod val="75000"/>
                  </a:schemeClr>
                </a:solidFill>
              </a:rPr>
              <a:t>SELECT ?WBAN ?Nodes ?Hub WHERE { ?WBAN </a:t>
            </a:r>
            <a:r>
              <a:rPr lang="en-US" sz="1700" b="1" i="1" dirty="0" err="1">
                <a:solidFill>
                  <a:schemeClr val="bg2">
                    <a:lumMod val="75000"/>
                  </a:schemeClr>
                </a:solidFill>
              </a:rPr>
              <a:t>full:Contains</a:t>
            </a:r>
            <a:r>
              <a:rPr lang="en-US" sz="1700" b="1" i="1" dirty="0">
                <a:solidFill>
                  <a:schemeClr val="bg2">
                    <a:lumMod val="75000"/>
                  </a:schemeClr>
                </a:solidFill>
              </a:rPr>
              <a:t> ?Nodes. ?WBAN </a:t>
            </a:r>
            <a:r>
              <a:rPr lang="en-US" sz="1700" b="1" i="1" dirty="0" err="1">
                <a:solidFill>
                  <a:schemeClr val="bg2">
                    <a:lumMod val="75000"/>
                  </a:schemeClr>
                </a:solidFill>
              </a:rPr>
              <a:t>full:ElectHub?Hub</a:t>
            </a:r>
            <a:r>
              <a:rPr lang="en-US" sz="1700" b="1" i="1" dirty="0">
                <a:solidFill>
                  <a:schemeClr val="bg2">
                    <a:lumMod val="75000"/>
                  </a:schemeClr>
                </a:solidFill>
              </a:rPr>
              <a:t>. }</a:t>
            </a:r>
            <a:endParaRPr lang="en-GB" sz="1700" b="1" i="1" dirty="0">
              <a:solidFill>
                <a:schemeClr val="bg2">
                  <a:lumMod val="75000"/>
                </a:schemeClr>
              </a:solidFill>
            </a:endParaRPr>
          </a:p>
        </p:txBody>
      </p:sp>
      <p:sp>
        <p:nvSpPr>
          <p:cNvPr id="2" name="日付プレースホルダー 1">
            <a:extLst>
              <a:ext uri="{FF2B5EF4-FFF2-40B4-BE49-F238E27FC236}">
                <a16:creationId xmlns:a16="http://schemas.microsoft.com/office/drawing/2014/main" id="{39B793B0-BD53-4414-A67C-E99943E5E254}"/>
              </a:ext>
            </a:extLst>
          </p:cNvPr>
          <p:cNvSpPr>
            <a:spLocks noGrp="1"/>
          </p:cNvSpPr>
          <p:nvPr>
            <p:ph type="dt" sz="half" idx="11"/>
          </p:nvPr>
        </p:nvSpPr>
        <p:spPr/>
        <p:txBody>
          <a:bodyPr/>
          <a:lstStyle/>
          <a:p>
            <a:r>
              <a:rPr lang="en-US" altLang="ja-JP"/>
              <a:t>November 2018</a:t>
            </a:r>
            <a:endParaRPr lang="en-US" altLang="ja-JP" dirty="0"/>
          </a:p>
        </p:txBody>
      </p:sp>
      <p:sp>
        <p:nvSpPr>
          <p:cNvPr id="3" name="フッター プレースホルダー 2">
            <a:extLst>
              <a:ext uri="{FF2B5EF4-FFF2-40B4-BE49-F238E27FC236}">
                <a16:creationId xmlns:a16="http://schemas.microsoft.com/office/drawing/2014/main" id="{439CF459-FDDB-4197-8645-9F8FAC4C9159}"/>
              </a:ext>
            </a:extLst>
          </p:cNvPr>
          <p:cNvSpPr>
            <a:spLocks noGrp="1"/>
          </p:cNvSpPr>
          <p:nvPr>
            <p:ph type="ftr" sz="quarter" idx="12"/>
          </p:nvPr>
        </p:nvSpPr>
        <p:spPr/>
        <p:txBody>
          <a:bodyPr/>
          <a:lstStyle/>
          <a:p>
            <a:r>
              <a:rPr lang="en-US" altLang="ja-JP"/>
              <a:t>John Farserotu(CSEM) </a:t>
            </a:r>
            <a:endParaRPr lang="en-US" altLang="ja-JP" dirty="0"/>
          </a:p>
        </p:txBody>
      </p:sp>
      <p:sp>
        <p:nvSpPr>
          <p:cNvPr id="7" name="スライド番号プレースホルダー 6">
            <a:extLst>
              <a:ext uri="{FF2B5EF4-FFF2-40B4-BE49-F238E27FC236}">
                <a16:creationId xmlns:a16="http://schemas.microsoft.com/office/drawing/2014/main" id="{A5D3492B-FE0A-4B58-8AA6-6F4136F8D05D}"/>
              </a:ext>
            </a:extLst>
          </p:cNvPr>
          <p:cNvSpPr txBox="1">
            <a:spLocks/>
          </p:cNvSpPr>
          <p:nvPr/>
        </p:nvSpPr>
        <p:spPr bwMode="auto">
          <a:xfrm>
            <a:off x="4067946" y="6475412"/>
            <a:ext cx="827490" cy="215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dirty="0"/>
              <a:t>Slide </a:t>
            </a:r>
            <a:fld id="{018E0977-DC1B-42DD-B45E-59C02A783531}" type="slidenum">
              <a:rPr lang="en-US" altLang="ja-JP" smtClean="0"/>
              <a:pPr/>
              <a:t>10</a:t>
            </a:fld>
            <a:endParaRPr lang="en-US" altLang="ja-JP" dirty="0"/>
          </a:p>
        </p:txBody>
      </p:sp>
    </p:spTree>
    <p:extLst>
      <p:ext uri="{BB962C8B-B14F-4D97-AF65-F5344CB8AC3E}">
        <p14:creationId xmlns:p14="http://schemas.microsoft.com/office/powerpoint/2010/main" val="3785771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1" end="1"/>
                                            </p:txEl>
                                          </p:spTgt>
                                        </p:tgtEl>
                                        <p:attrNameLst>
                                          <p:attrName>ppt_c</p:attrName>
                                        </p:attrNameLst>
                                      </p:cBhvr>
                                      <p:to>
                                        <a:srgbClr val="E0E0E0"/>
                                      </p:to>
                                    </p:animClr>
                                  </p:sub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2" end="2"/>
                                            </p:txEl>
                                          </p:spTgt>
                                        </p:tgtEl>
                                        <p:attrNameLst>
                                          <p:attrName>ppt_c</p:attrName>
                                        </p:attrNameLst>
                                      </p:cBhvr>
                                      <p:to>
                                        <a:srgbClr val="E0E0E0"/>
                                      </p:to>
                                    </p:animClr>
                                  </p:sub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3" end="3"/>
                                            </p:txEl>
                                          </p:spTgt>
                                        </p:tgtEl>
                                        <p:attrNameLst>
                                          <p:attrName>ppt_c</p:attrName>
                                        </p:attrNameLst>
                                      </p:cBhvr>
                                      <p:to>
                                        <a:srgbClr val="E0E0E0"/>
                                      </p:to>
                                    </p:animClr>
                                  </p:sub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4" end="4"/>
                                            </p:txEl>
                                          </p:spTgt>
                                        </p:tgtEl>
                                        <p:attrNameLst>
                                          <p:attrName>ppt_c</p:attrName>
                                        </p:attrNameLst>
                                      </p:cBhvr>
                                      <p:to>
                                        <a:srgbClr val="E0E0E0"/>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7" descr="5%"/>
          <p:cNvSpPr>
            <a:spLocks noGrp="1"/>
          </p:cNvSpPr>
          <p:nvPr>
            <p:ph idx="1"/>
          </p:nvPr>
        </p:nvSpPr>
        <p:spPr>
          <a:xfrm>
            <a:off x="655195" y="1509713"/>
            <a:ext cx="8125247" cy="4813969"/>
          </a:xfrm>
        </p:spPr>
        <p:txBody>
          <a:bodyPr/>
          <a:lstStyle/>
          <a:p>
            <a:pPr marL="266700" lvl="1" indent="-266700">
              <a:lnSpc>
                <a:spcPct val="90000"/>
              </a:lnSpc>
              <a:spcBef>
                <a:spcPts val="0"/>
              </a:spcBef>
              <a:spcAft>
                <a:spcPts val="400"/>
              </a:spcAft>
              <a:buFont typeface="Wingdings" pitchFamily="2" charset="2"/>
              <a:buChar char="q"/>
              <a:defRPr/>
            </a:pPr>
            <a:r>
              <a:rPr lang="en-US" sz="1900" kern="1200" dirty="0">
                <a:latin typeface="Arial" charset="0"/>
                <a:ea typeface="+mn-ea"/>
                <a:cs typeface="Times New Roman" pitchFamily="18" charset="0"/>
              </a:rPr>
              <a:t>SmartM2M STF “SAREF extensions for Automotive, eHealth/Ageing-well and Water domains” (</a:t>
            </a:r>
            <a:r>
              <a:rPr lang="en-US" sz="1500" i="1" kern="1200" dirty="0">
                <a:latin typeface="Arial" charset="0"/>
                <a:ea typeface="+mn-ea"/>
                <a:cs typeface="Times New Roman" pitchFamily="18" charset="0"/>
              </a:rPr>
              <a:t>EC funding, beginning 2018?</a:t>
            </a:r>
            <a:r>
              <a:rPr lang="en-US" sz="1900" kern="1200" dirty="0">
                <a:latin typeface="Arial" charset="0"/>
                <a:ea typeface="+mn-ea"/>
                <a:cs typeface="Times New Roman" pitchFamily="18" charset="0"/>
              </a:rPr>
              <a:t>):</a:t>
            </a:r>
          </a:p>
          <a:p>
            <a:pPr marL="355600" lvl="1" indent="0">
              <a:lnSpc>
                <a:spcPct val="90000"/>
              </a:lnSpc>
              <a:spcBef>
                <a:spcPts val="0"/>
              </a:spcBef>
              <a:spcAft>
                <a:spcPts val="0"/>
              </a:spcAft>
              <a:buNone/>
              <a:defRPr/>
            </a:pPr>
            <a:r>
              <a:rPr lang="en-US" sz="1700" i="1" dirty="0">
                <a:solidFill>
                  <a:srgbClr val="00B050"/>
                </a:solidFill>
              </a:rPr>
              <a:t>BANs and SmartBAN TC (in particular TS 103 378 reference model) are  mentioned as ‘to be addressed’ in STF document in a WI on eHealth / Ageing-well </a:t>
            </a:r>
            <a:r>
              <a:rPr lang="en-US" sz="1700" i="1" dirty="0">
                <a:solidFill>
                  <a:srgbClr val="C00000"/>
                </a:solidFill>
              </a:rPr>
              <a:t>=&gt; SmartBAN involvement within this STF, in particular SmartBAN expert(</a:t>
            </a:r>
            <a:r>
              <a:rPr lang="en-US" sz="1500" i="1" dirty="0">
                <a:solidFill>
                  <a:srgbClr val="C00000"/>
                </a:solidFill>
              </a:rPr>
              <a:t>s</a:t>
            </a:r>
            <a:r>
              <a:rPr lang="en-US" sz="1700" i="1" dirty="0">
                <a:solidFill>
                  <a:srgbClr val="C00000"/>
                </a:solidFill>
              </a:rPr>
              <a:t>) funding by the STF, has to be discussed, adopted and scheduled during the joint meeting.</a:t>
            </a:r>
          </a:p>
          <a:p>
            <a:pPr marL="0" lvl="1" indent="0">
              <a:lnSpc>
                <a:spcPct val="90000"/>
              </a:lnSpc>
              <a:spcBef>
                <a:spcPts val="2400"/>
              </a:spcBef>
              <a:spcAft>
                <a:spcPts val="400"/>
              </a:spcAft>
              <a:buFont typeface="Wingdings" pitchFamily="2" charset="2"/>
              <a:buChar char="q"/>
              <a:defRPr/>
            </a:pPr>
            <a:r>
              <a:rPr lang="en-US" sz="2200" dirty="0">
                <a:solidFill>
                  <a:srgbClr val="1A4669"/>
                </a:solidFill>
              </a:rPr>
              <a:t> </a:t>
            </a:r>
            <a:r>
              <a:rPr lang="en-US" sz="1900" kern="1200" dirty="0">
                <a:latin typeface="Arial" charset="0"/>
                <a:ea typeface="+mn-ea"/>
                <a:cs typeface="Times New Roman" pitchFamily="18" charset="0"/>
              </a:rPr>
              <a:t>SmartBAN TS 103 378 r1:</a:t>
            </a:r>
          </a:p>
          <a:p>
            <a:pPr marL="355600" lvl="2" indent="0" defTabSz="812800">
              <a:lnSpc>
                <a:spcPct val="90000"/>
              </a:lnSpc>
              <a:spcBef>
                <a:spcPts val="0"/>
              </a:spcBef>
              <a:spcAft>
                <a:spcPts val="200"/>
              </a:spcAft>
              <a:buNone/>
              <a:defRPr/>
            </a:pPr>
            <a:r>
              <a:rPr lang="en-US" sz="1700" i="1" dirty="0">
                <a:solidFill>
                  <a:srgbClr val="00B050"/>
                </a:solidFill>
              </a:rPr>
              <a:t>SmartBAN reference model mapping and/or alignment with SAREF for “wellbeing for ageing well, </a:t>
            </a:r>
            <a:r>
              <a:rPr lang="en-US" sz="1700" i="1" dirty="0" err="1">
                <a:solidFill>
                  <a:srgbClr val="00B050"/>
                </a:solidFill>
              </a:rPr>
              <a:t>wearables</a:t>
            </a:r>
            <a:r>
              <a:rPr lang="en-US" sz="1700" i="1" dirty="0">
                <a:solidFill>
                  <a:srgbClr val="00B050"/>
                </a:solidFill>
              </a:rPr>
              <a:t>, eHealth, wellness, …” use cases </a:t>
            </a:r>
            <a:r>
              <a:rPr lang="en-US" sz="1700" i="1" dirty="0">
                <a:solidFill>
                  <a:srgbClr val="C00000"/>
                </a:solidFill>
              </a:rPr>
              <a:t>=&gt; new STF ? Or included within SmartM2M STF “SAREF extensions…” for its specific use cases? This has to be raised during the joint meeting.</a:t>
            </a:r>
          </a:p>
          <a:p>
            <a:pPr marL="0" indent="0">
              <a:lnSpc>
                <a:spcPct val="90000"/>
              </a:lnSpc>
              <a:spcBef>
                <a:spcPts val="2400"/>
              </a:spcBef>
              <a:spcAft>
                <a:spcPts val="400"/>
              </a:spcAft>
              <a:defRPr/>
            </a:pPr>
            <a:r>
              <a:rPr lang="en-US" sz="2200" dirty="0"/>
              <a:t> </a:t>
            </a:r>
            <a:r>
              <a:rPr lang="en-US" sz="1900" kern="1200" dirty="0">
                <a:solidFill>
                  <a:srgbClr val="1582A8"/>
                </a:solidFill>
                <a:latin typeface="Arial" charset="0"/>
                <a:cs typeface="Times New Roman" pitchFamily="18" charset="0"/>
              </a:rPr>
              <a:t>SmartBAN achievements usage on real use case(</a:t>
            </a:r>
            <a:r>
              <a:rPr lang="en-US" sz="1700" i="1" kern="1200" dirty="0">
                <a:solidFill>
                  <a:srgbClr val="1582A8"/>
                </a:solidFill>
                <a:latin typeface="Arial" charset="0"/>
                <a:cs typeface="Times New Roman" pitchFamily="18" charset="0"/>
              </a:rPr>
              <a:t>s</a:t>
            </a:r>
            <a:r>
              <a:rPr lang="en-US" sz="1900" kern="1200" dirty="0">
                <a:solidFill>
                  <a:srgbClr val="1582A8"/>
                </a:solidFill>
                <a:latin typeface="Arial" charset="0"/>
                <a:cs typeface="Times New Roman" pitchFamily="18" charset="0"/>
              </a:rPr>
              <a:t>):</a:t>
            </a:r>
          </a:p>
          <a:p>
            <a:pPr marL="355600" lvl="1" indent="0">
              <a:lnSpc>
                <a:spcPct val="90000"/>
              </a:lnSpc>
              <a:spcBef>
                <a:spcPts val="0"/>
              </a:spcBef>
              <a:spcAft>
                <a:spcPts val="0"/>
              </a:spcAft>
              <a:buNone/>
              <a:defRPr/>
            </a:pPr>
            <a:r>
              <a:rPr lang="en-US" sz="1700" i="1" dirty="0">
                <a:solidFill>
                  <a:srgbClr val="00B050"/>
                </a:solidFill>
              </a:rPr>
              <a:t>SmartBAN TS 103 378 &amp; TR 103 327 was carried out on </a:t>
            </a:r>
            <a:r>
              <a:rPr lang="en-US" sz="1700" i="1" dirty="0" err="1">
                <a:solidFill>
                  <a:srgbClr val="00B050"/>
                </a:solidFill>
              </a:rPr>
              <a:t>CareWare</a:t>
            </a:r>
            <a:r>
              <a:rPr lang="en-US" sz="1700" i="1" dirty="0">
                <a:solidFill>
                  <a:srgbClr val="00B050"/>
                </a:solidFill>
              </a:rPr>
              <a:t> project ‘Elderly at home monitoring and support’ use case </a:t>
            </a:r>
            <a:r>
              <a:rPr lang="en-US" sz="1700" i="1" dirty="0">
                <a:solidFill>
                  <a:srgbClr val="C00000"/>
                </a:solidFill>
              </a:rPr>
              <a:t>=&gt; interesting from a SmartM2M perspective?</a:t>
            </a:r>
          </a:p>
        </p:txBody>
      </p:sp>
      <p:sp>
        <p:nvSpPr>
          <p:cNvPr id="11266" name="Title 1"/>
          <p:cNvSpPr>
            <a:spLocks noGrp="1"/>
          </p:cNvSpPr>
          <p:nvPr>
            <p:ph type="title"/>
          </p:nvPr>
        </p:nvSpPr>
        <p:spPr>
          <a:xfrm>
            <a:off x="331788" y="890588"/>
            <a:ext cx="8504237" cy="609600"/>
          </a:xfrm>
        </p:spPr>
        <p:txBody>
          <a:bodyPr/>
          <a:lstStyle/>
          <a:p>
            <a:pPr algn="l"/>
            <a:r>
              <a:rPr lang="en-US" sz="2200" dirty="0"/>
              <a:t>Upper layer aspects and potential cooperation</a:t>
            </a:r>
          </a:p>
        </p:txBody>
      </p:sp>
      <p:sp>
        <p:nvSpPr>
          <p:cNvPr id="2" name="日付プレースホルダー 1">
            <a:extLst>
              <a:ext uri="{FF2B5EF4-FFF2-40B4-BE49-F238E27FC236}">
                <a16:creationId xmlns:a16="http://schemas.microsoft.com/office/drawing/2014/main" id="{136BAF76-A85D-400E-B97E-B9DFE8AA08A0}"/>
              </a:ext>
            </a:extLst>
          </p:cNvPr>
          <p:cNvSpPr>
            <a:spLocks noGrp="1"/>
          </p:cNvSpPr>
          <p:nvPr>
            <p:ph type="dt" sz="half" idx="11"/>
          </p:nvPr>
        </p:nvSpPr>
        <p:spPr/>
        <p:txBody>
          <a:bodyPr/>
          <a:lstStyle/>
          <a:p>
            <a:r>
              <a:rPr lang="en-US" altLang="ja-JP"/>
              <a:t>November 2018</a:t>
            </a:r>
            <a:endParaRPr lang="en-US" altLang="ja-JP" dirty="0"/>
          </a:p>
        </p:txBody>
      </p:sp>
      <p:sp>
        <p:nvSpPr>
          <p:cNvPr id="3" name="フッター プレースホルダー 2">
            <a:extLst>
              <a:ext uri="{FF2B5EF4-FFF2-40B4-BE49-F238E27FC236}">
                <a16:creationId xmlns:a16="http://schemas.microsoft.com/office/drawing/2014/main" id="{E0230E0E-ED25-4905-B658-660625B667C2}"/>
              </a:ext>
            </a:extLst>
          </p:cNvPr>
          <p:cNvSpPr>
            <a:spLocks noGrp="1"/>
          </p:cNvSpPr>
          <p:nvPr>
            <p:ph type="ftr" sz="quarter" idx="12"/>
          </p:nvPr>
        </p:nvSpPr>
        <p:spPr/>
        <p:txBody>
          <a:bodyPr/>
          <a:lstStyle/>
          <a:p>
            <a:r>
              <a:rPr lang="en-US" altLang="ja-JP" dirty="0"/>
              <a:t>John </a:t>
            </a:r>
            <a:r>
              <a:rPr lang="en-US" altLang="ja-JP" dirty="0" err="1"/>
              <a:t>Farserotu</a:t>
            </a:r>
            <a:r>
              <a:rPr lang="en-US" altLang="ja-JP" dirty="0"/>
              <a:t>(CSEM) </a:t>
            </a:r>
          </a:p>
        </p:txBody>
      </p:sp>
      <p:sp>
        <p:nvSpPr>
          <p:cNvPr id="8" name="スライド番号プレースホルダー 6">
            <a:extLst>
              <a:ext uri="{FF2B5EF4-FFF2-40B4-BE49-F238E27FC236}">
                <a16:creationId xmlns:a16="http://schemas.microsoft.com/office/drawing/2014/main" id="{419ADBE2-C47B-41E1-B063-45DC6854B5A2}"/>
              </a:ext>
            </a:extLst>
          </p:cNvPr>
          <p:cNvSpPr txBox="1">
            <a:spLocks/>
          </p:cNvSpPr>
          <p:nvPr/>
        </p:nvSpPr>
        <p:spPr bwMode="auto">
          <a:xfrm>
            <a:off x="2117036" y="6475412"/>
            <a:ext cx="2778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dirty="0"/>
              <a:t>Slide </a:t>
            </a:r>
            <a:fld id="{018E0977-DC1B-42DD-B45E-59C02A783531}" type="slidenum">
              <a:rPr lang="en-US" altLang="ja-JP" smtClean="0"/>
              <a:pPr/>
              <a:t>11</a:t>
            </a:fld>
            <a:endParaRPr lang="en-US" altLang="ja-JP" dirty="0"/>
          </a:p>
        </p:txBody>
      </p:sp>
      <p:sp>
        <p:nvSpPr>
          <p:cNvPr id="4" name="スライド番号プレースホルダー 3">
            <a:extLst>
              <a:ext uri="{FF2B5EF4-FFF2-40B4-BE49-F238E27FC236}">
                <a16:creationId xmlns:a16="http://schemas.microsoft.com/office/drawing/2014/main" id="{2D2C9B51-0D6B-4182-9A89-BBD62ABD2D99}"/>
              </a:ext>
            </a:extLst>
          </p:cNvPr>
          <p:cNvSpPr>
            <a:spLocks noGrp="1"/>
          </p:cNvSpPr>
          <p:nvPr>
            <p:ph type="sldNum" sz="quarter" idx="13"/>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388811997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F5F5F5"/>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3" end="3"/>
                                            </p:txEl>
                                          </p:spTgt>
                                        </p:tgtEl>
                                        <p:attrNameLst>
                                          <p:attrName>ppt_c</p:attrName>
                                        </p:attrNameLst>
                                      </p:cBhvr>
                                      <p:to>
                                        <a:srgbClr val="F5F5F5"/>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5" end="5"/>
                                            </p:txEl>
                                          </p:spTgt>
                                        </p:tgtEl>
                                        <p:attrNameLst>
                                          <p:attrName>ppt_c</p:attrName>
                                        </p:attrNameLst>
                                      </p:cBhvr>
                                      <p:to>
                                        <a:srgbClr val="F5F5F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40698" y="948876"/>
            <a:ext cx="8504237" cy="609600"/>
          </a:xfrm>
        </p:spPr>
        <p:txBody>
          <a:bodyPr/>
          <a:lstStyle/>
          <a:p>
            <a:pPr algn="l"/>
            <a:r>
              <a:rPr lang="en-US" sz="2400" b="1" dirty="0">
                <a:solidFill>
                  <a:schemeClr val="tx1"/>
                </a:solidFill>
              </a:rPr>
              <a:t>Lower layer aspects and potential cooperation - Device, Radio, MAC, and Network definitions</a:t>
            </a:r>
            <a:br>
              <a:rPr lang="en-US" sz="2400" dirty="0">
                <a:solidFill>
                  <a:schemeClr val="tx1"/>
                </a:solidFill>
              </a:rPr>
            </a:br>
            <a:endParaRPr lang="en-US" sz="2400" dirty="0">
              <a:solidFill>
                <a:schemeClr val="tx1"/>
              </a:solidFill>
            </a:endParaRPr>
          </a:p>
        </p:txBody>
      </p:sp>
      <p:sp>
        <p:nvSpPr>
          <p:cNvPr id="5124" name="Espace réservé du numéro de diapositive 5"/>
          <p:cNvSpPr>
            <a:spLocks noGrp="1"/>
          </p:cNvSpPr>
          <p:nvPr>
            <p:ph type="sldNum" sz="quarter" idx="11"/>
          </p:nvPr>
        </p:nvSpPr>
        <p:spPr>
          <a:noFill/>
        </p:spPr>
        <p:txBody>
          <a:bodyPr/>
          <a:lstStyle/>
          <a:p>
            <a:fld id="{D5034B7D-7295-4BBE-B1B7-ECD2CBF189A7}" type="slidenum">
              <a:rPr lang="en-GB" smtClean="0">
                <a:solidFill>
                  <a:srgbClr val="FFFFFF"/>
                </a:solidFill>
              </a:rPr>
              <a:pPr/>
              <a:t>12</a:t>
            </a:fld>
            <a:endParaRPr lang="en-GB">
              <a:solidFill>
                <a:srgbClr val="FFFFFF"/>
              </a:solidFill>
            </a:endParaRPr>
          </a:p>
        </p:txBody>
      </p:sp>
      <p:sp>
        <p:nvSpPr>
          <p:cNvPr id="5" name="Espace réservé du contenu 7"/>
          <p:cNvSpPr txBox="1">
            <a:spLocks/>
          </p:cNvSpPr>
          <p:nvPr/>
        </p:nvSpPr>
        <p:spPr bwMode="auto">
          <a:xfrm>
            <a:off x="230188" y="1660363"/>
            <a:ext cx="8742362" cy="4162923"/>
          </a:xfrm>
          <a:prstGeom prst="rect">
            <a:avLst/>
          </a:prstGeom>
          <a:noFill/>
          <a:ln w="9525">
            <a:noFill/>
            <a:miter lim="800000"/>
            <a:headEnd/>
            <a:tailEnd/>
          </a:ln>
        </p:spPr>
        <p:txBody>
          <a:bodyPr/>
          <a:lstStyle/>
          <a:p>
            <a:pPr marL="342000" indent="-342000" hangingPunct="0">
              <a:spcBef>
                <a:spcPts val="1800"/>
              </a:spcBef>
              <a:spcAft>
                <a:spcPts val="0"/>
              </a:spcAft>
              <a:buClr>
                <a:srgbClr val="2A6EA8"/>
              </a:buClr>
              <a:buSzPct val="100000"/>
              <a:buFont typeface="Wingdings" pitchFamily="2" charset="2"/>
              <a:buChar char="q"/>
              <a:defRPr/>
            </a:pPr>
            <a:r>
              <a:rPr lang="en-GB" b="1" dirty="0">
                <a:solidFill>
                  <a:srgbClr val="1582A8"/>
                </a:solidFill>
                <a:cs typeface="Times New Roman" pitchFamily="18" charset="0"/>
              </a:rPr>
              <a:t>M2M Device: A device that runs M2M Application(s) using M2M Service Capabilities. </a:t>
            </a:r>
            <a:r>
              <a:rPr lang="en-GB" sz="1600" b="1" dirty="0">
                <a:solidFill>
                  <a:srgbClr val="000000"/>
                </a:solidFill>
                <a:cs typeface="Times New Roman" pitchFamily="18" charset="0"/>
              </a:rPr>
              <a:t>(Source: ETSI TS 102 690)</a:t>
            </a:r>
          </a:p>
          <a:p>
            <a:pPr marL="799200" lvl="2" indent="-342000" hangingPunct="0">
              <a:spcBef>
                <a:spcPts val="600"/>
              </a:spcBef>
              <a:spcAft>
                <a:spcPts val="0"/>
              </a:spcAft>
              <a:buClr>
                <a:srgbClr val="2A6EA8"/>
              </a:buClr>
              <a:buSzPct val="100000"/>
              <a:buFont typeface="Wingdings" panose="05000000000000000000" pitchFamily="2" charset="2"/>
              <a:buChar char="ü"/>
              <a:defRPr/>
            </a:pPr>
            <a:r>
              <a:rPr lang="en-GB" sz="1600" b="1" kern="0" dirty="0">
                <a:solidFill>
                  <a:srgbClr val="FF0000"/>
                </a:solidFill>
                <a:latin typeface="Arial"/>
                <a:cs typeface="Times New Roman" pitchFamily="18" charset="0"/>
              </a:rPr>
              <a:t>This could be a </a:t>
            </a:r>
            <a:r>
              <a:rPr lang="en-GB" sz="1600" b="1" kern="0" dirty="0" err="1">
                <a:solidFill>
                  <a:srgbClr val="FF0000"/>
                </a:solidFill>
                <a:latin typeface="Arial"/>
                <a:cs typeface="Times New Roman" pitchFamily="18" charset="0"/>
              </a:rPr>
              <a:t>SmartBAN</a:t>
            </a:r>
            <a:r>
              <a:rPr lang="en-GB" sz="1600" b="1" kern="0" dirty="0">
                <a:solidFill>
                  <a:srgbClr val="FF0000"/>
                </a:solidFill>
                <a:latin typeface="Arial"/>
                <a:cs typeface="Times New Roman" pitchFamily="18" charset="0"/>
              </a:rPr>
              <a:t> node device?</a:t>
            </a:r>
          </a:p>
          <a:p>
            <a:pPr marL="799200" lvl="2" indent="-342000" hangingPunct="0">
              <a:spcBef>
                <a:spcPts val="600"/>
              </a:spcBef>
              <a:spcAft>
                <a:spcPts val="0"/>
              </a:spcAft>
              <a:buClr>
                <a:srgbClr val="2A6EA8"/>
              </a:buClr>
              <a:buSzPct val="100000"/>
              <a:buFont typeface="Wingdings" panose="05000000000000000000" pitchFamily="2" charset="2"/>
              <a:buChar char="ü"/>
              <a:defRPr/>
            </a:pPr>
            <a:r>
              <a:rPr lang="en-GB" sz="1600" b="1" kern="0" dirty="0">
                <a:solidFill>
                  <a:srgbClr val="002060"/>
                </a:solidFill>
                <a:latin typeface="Arial"/>
                <a:cs typeface="Times New Roman" pitchFamily="18" charset="0"/>
              </a:rPr>
              <a:t>Can be connected directly to Network Domain via Access Network (WLAN etc.) −&gt; </a:t>
            </a:r>
            <a:r>
              <a:rPr lang="en-GB" sz="1600" b="1" kern="0" dirty="0">
                <a:solidFill>
                  <a:srgbClr val="FF0000"/>
                </a:solidFill>
                <a:latin typeface="Arial"/>
                <a:cs typeface="Times New Roman" pitchFamily="18" charset="0"/>
              </a:rPr>
              <a:t>Compare to relaying to other bands</a:t>
            </a:r>
            <a:r>
              <a:rPr lang="en-GB" sz="1600" b="1" kern="0" dirty="0">
                <a:solidFill>
                  <a:srgbClr val="002060"/>
                </a:solidFill>
                <a:latin typeface="Arial"/>
                <a:cs typeface="Times New Roman" pitchFamily="18" charset="0"/>
              </a:rPr>
              <a:t> as discussed in the </a:t>
            </a:r>
            <a:r>
              <a:rPr lang="en-GB" sz="1600" b="1" kern="0" dirty="0" err="1">
                <a:solidFill>
                  <a:srgbClr val="002060"/>
                </a:solidFill>
                <a:latin typeface="Arial"/>
                <a:cs typeface="Times New Roman" pitchFamily="18" charset="0"/>
              </a:rPr>
              <a:t>SmartBAN</a:t>
            </a:r>
            <a:r>
              <a:rPr lang="en-GB" sz="1600" b="1" kern="0" dirty="0">
                <a:solidFill>
                  <a:srgbClr val="002060"/>
                </a:solidFill>
                <a:latin typeface="Arial"/>
                <a:cs typeface="Times New Roman" pitchFamily="18" charset="0"/>
              </a:rPr>
              <a:t> MAC rev.</a:t>
            </a:r>
          </a:p>
          <a:p>
            <a:pPr marL="342000" lvl="1" indent="-342000" hangingPunct="0">
              <a:spcBef>
                <a:spcPts val="1200"/>
              </a:spcBef>
              <a:spcAft>
                <a:spcPts val="0"/>
              </a:spcAft>
              <a:buClr>
                <a:srgbClr val="2A6EA8"/>
              </a:buClr>
              <a:buSzPct val="100000"/>
              <a:buFont typeface="Wingdings" pitchFamily="2" charset="2"/>
              <a:buChar char="q"/>
              <a:defRPr/>
            </a:pPr>
            <a:r>
              <a:rPr lang="en-GB" b="1" kern="0" dirty="0">
                <a:solidFill>
                  <a:srgbClr val="1582A8"/>
                </a:solidFill>
                <a:latin typeface="Arial"/>
                <a:cs typeface="Times New Roman" pitchFamily="18" charset="0"/>
              </a:rPr>
              <a:t>M2M Area Network. </a:t>
            </a:r>
            <a:r>
              <a:rPr lang="en-GB" sz="1600" b="1" dirty="0">
                <a:solidFill>
                  <a:srgbClr val="000000"/>
                </a:solidFill>
                <a:cs typeface="Times New Roman" pitchFamily="18" charset="0"/>
              </a:rPr>
              <a:t>(Source: ETSI TS 102 690)</a:t>
            </a:r>
            <a:endParaRPr lang="en-GB" sz="1600" b="1" kern="0" dirty="0">
              <a:solidFill>
                <a:srgbClr val="000000"/>
              </a:solidFill>
              <a:latin typeface="Arial"/>
              <a:cs typeface="Times New Roman" pitchFamily="18" charset="0"/>
            </a:endParaRPr>
          </a:p>
          <a:p>
            <a:pPr marL="799200" lvl="2" indent="-342000" hangingPunct="0">
              <a:spcBef>
                <a:spcPts val="600"/>
              </a:spcBef>
              <a:spcAft>
                <a:spcPts val="0"/>
              </a:spcAft>
              <a:buClr>
                <a:srgbClr val="2A6EA8"/>
              </a:buClr>
              <a:buSzPct val="100000"/>
              <a:buFont typeface="Wingdings" panose="05000000000000000000" pitchFamily="2" charset="2"/>
              <a:buChar char="ü"/>
              <a:defRPr/>
            </a:pPr>
            <a:r>
              <a:rPr lang="en-GB" sz="1600" b="1" kern="0" dirty="0">
                <a:solidFill>
                  <a:srgbClr val="1A4669"/>
                </a:solidFill>
                <a:latin typeface="Arial"/>
                <a:cs typeface="Times New Roman" pitchFamily="18" charset="0"/>
              </a:rPr>
              <a:t>Provides connectivity between M2M Devices and M2M Gateways.</a:t>
            </a:r>
          </a:p>
          <a:p>
            <a:pPr marL="799200" lvl="3" indent="-342000" hangingPunct="0">
              <a:spcBef>
                <a:spcPts val="600"/>
              </a:spcBef>
              <a:spcAft>
                <a:spcPts val="0"/>
              </a:spcAft>
              <a:buClr>
                <a:srgbClr val="2A6EA8"/>
              </a:buClr>
              <a:buSzPct val="100000"/>
              <a:buFont typeface="Wingdings" panose="05000000000000000000" pitchFamily="2" charset="2"/>
              <a:buChar char="ü"/>
              <a:defRPr/>
            </a:pPr>
            <a:r>
              <a:rPr lang="en-GB" sz="1600" b="1" kern="0" dirty="0">
                <a:solidFill>
                  <a:srgbClr val="1A4669"/>
                </a:solidFill>
                <a:latin typeface="Arial"/>
                <a:cs typeface="Times New Roman" pitchFamily="18" charset="0"/>
              </a:rPr>
              <a:t>E.g. </a:t>
            </a:r>
            <a:r>
              <a:rPr lang="en-GB" sz="1600" b="1" kern="0" dirty="0" err="1">
                <a:solidFill>
                  <a:srgbClr val="1A4669"/>
                </a:solidFill>
                <a:latin typeface="Arial"/>
                <a:cs typeface="Times New Roman" pitchFamily="18" charset="0"/>
              </a:rPr>
              <a:t>Zigee</a:t>
            </a:r>
            <a:r>
              <a:rPr lang="en-GB" sz="1600" b="1" kern="0" dirty="0">
                <a:solidFill>
                  <a:srgbClr val="1A4669"/>
                </a:solidFill>
                <a:latin typeface="Arial"/>
                <a:cs typeface="Times New Roman" pitchFamily="18" charset="0"/>
              </a:rPr>
              <a:t>, Bluetooth. </a:t>
            </a:r>
            <a:r>
              <a:rPr lang="en-GB" sz="1600" b="1" kern="0" dirty="0">
                <a:solidFill>
                  <a:srgbClr val="FF0000"/>
                </a:solidFill>
                <a:latin typeface="Arial"/>
                <a:cs typeface="Times New Roman" pitchFamily="18" charset="0"/>
              </a:rPr>
              <a:t>BAN defined by TC </a:t>
            </a:r>
            <a:r>
              <a:rPr lang="en-GB" sz="1600" b="1" kern="0" dirty="0" err="1">
                <a:solidFill>
                  <a:srgbClr val="FF0000"/>
                </a:solidFill>
                <a:latin typeface="Arial"/>
                <a:cs typeface="Times New Roman" pitchFamily="18" charset="0"/>
              </a:rPr>
              <a:t>SmartBAN</a:t>
            </a:r>
            <a:r>
              <a:rPr lang="en-GB" sz="1600" b="1" kern="0" dirty="0">
                <a:solidFill>
                  <a:srgbClr val="FF0000"/>
                </a:solidFill>
                <a:latin typeface="Arial"/>
                <a:cs typeface="Times New Roman" pitchFamily="18" charset="0"/>
              </a:rPr>
              <a:t>?</a:t>
            </a:r>
          </a:p>
          <a:p>
            <a:pPr marL="342000" lvl="2" indent="-342000" hangingPunct="0">
              <a:spcBef>
                <a:spcPts val="1200"/>
              </a:spcBef>
              <a:spcAft>
                <a:spcPts val="0"/>
              </a:spcAft>
              <a:buClr>
                <a:srgbClr val="2A6EA8"/>
              </a:buClr>
              <a:buSzPct val="100000"/>
              <a:buFont typeface="Wingdings" pitchFamily="2" charset="2"/>
              <a:buChar char="q"/>
              <a:defRPr/>
            </a:pPr>
            <a:r>
              <a:rPr lang="en-GB" b="1" kern="0" dirty="0">
                <a:solidFill>
                  <a:srgbClr val="1582A8"/>
                </a:solidFill>
                <a:latin typeface="Arial"/>
                <a:cs typeface="Times New Roman" pitchFamily="18" charset="0"/>
              </a:rPr>
              <a:t>M2M Gateway. </a:t>
            </a:r>
            <a:r>
              <a:rPr lang="en-GB" sz="1600" b="1" dirty="0">
                <a:solidFill>
                  <a:srgbClr val="000000"/>
                </a:solidFill>
                <a:cs typeface="Times New Roman" pitchFamily="18" charset="0"/>
              </a:rPr>
              <a:t>(Source: ETSI TS 102 690)</a:t>
            </a:r>
            <a:endParaRPr lang="en-GB" sz="1600" b="1" kern="0" dirty="0">
              <a:solidFill>
                <a:srgbClr val="000000"/>
              </a:solidFill>
              <a:latin typeface="Arial"/>
              <a:cs typeface="Times New Roman" pitchFamily="18" charset="0"/>
            </a:endParaRPr>
          </a:p>
          <a:p>
            <a:pPr marL="799200" lvl="3" indent="-342000" hangingPunct="0">
              <a:spcBef>
                <a:spcPts val="600"/>
              </a:spcBef>
              <a:spcAft>
                <a:spcPts val="0"/>
              </a:spcAft>
              <a:buClr>
                <a:srgbClr val="2A6EA8"/>
              </a:buClr>
              <a:buSzPct val="100000"/>
              <a:buFont typeface="Wingdings" panose="05000000000000000000" pitchFamily="2" charset="2"/>
              <a:buChar char="ü"/>
              <a:defRPr/>
            </a:pPr>
            <a:r>
              <a:rPr lang="en-US" sz="1600" b="1" kern="0" dirty="0">
                <a:solidFill>
                  <a:srgbClr val="1A4669"/>
                </a:solidFill>
                <a:latin typeface="Arial"/>
                <a:cs typeface="Times New Roman" pitchFamily="18" charset="0"/>
              </a:rPr>
              <a:t>Gateway that runs M2M Application(s) using M2M Service Capabilities.</a:t>
            </a:r>
          </a:p>
          <a:p>
            <a:pPr marL="799200" lvl="3" indent="-342000" hangingPunct="0">
              <a:spcBef>
                <a:spcPts val="600"/>
              </a:spcBef>
              <a:spcAft>
                <a:spcPts val="0"/>
              </a:spcAft>
              <a:buClr>
                <a:srgbClr val="2A6EA8"/>
              </a:buClr>
              <a:buSzPct val="100000"/>
              <a:buFont typeface="Wingdings" panose="05000000000000000000" pitchFamily="2" charset="2"/>
              <a:buChar char="ü"/>
              <a:defRPr/>
            </a:pPr>
            <a:r>
              <a:rPr lang="en-US" sz="1600" b="1" kern="0" dirty="0">
                <a:solidFill>
                  <a:srgbClr val="1A4669"/>
                </a:solidFill>
                <a:latin typeface="Arial"/>
                <a:cs typeface="Times New Roman" pitchFamily="18" charset="0"/>
              </a:rPr>
              <a:t>Acts as a proxy between M2M Devices and the Network Domain.</a:t>
            </a:r>
          </a:p>
          <a:p>
            <a:pPr marL="799200" lvl="3" indent="-342000" hangingPunct="0">
              <a:spcBef>
                <a:spcPts val="600"/>
              </a:spcBef>
              <a:spcAft>
                <a:spcPts val="0"/>
              </a:spcAft>
              <a:buClr>
                <a:srgbClr val="2A6EA8"/>
              </a:buClr>
              <a:buSzPct val="100000"/>
              <a:buFont typeface="Wingdings" panose="05000000000000000000" pitchFamily="2" charset="2"/>
              <a:buChar char="ü"/>
              <a:defRPr/>
            </a:pPr>
            <a:r>
              <a:rPr lang="en-US" sz="1600" b="1" kern="0" dirty="0" err="1">
                <a:solidFill>
                  <a:srgbClr val="FF0000"/>
                </a:solidFill>
                <a:latin typeface="Arial"/>
                <a:cs typeface="Times New Roman" pitchFamily="18" charset="0"/>
              </a:rPr>
              <a:t>SmartBAN</a:t>
            </a:r>
            <a:r>
              <a:rPr lang="en-US" sz="1600" b="1" kern="0" dirty="0">
                <a:solidFill>
                  <a:srgbClr val="FF0000"/>
                </a:solidFill>
                <a:latin typeface="Arial"/>
                <a:cs typeface="Times New Roman" pitchFamily="18" charset="0"/>
              </a:rPr>
              <a:t> Hub?</a:t>
            </a:r>
            <a:r>
              <a:rPr lang="en-GB" sz="1600" b="1" kern="0" dirty="0">
                <a:solidFill>
                  <a:srgbClr val="FF0000"/>
                </a:solidFill>
                <a:latin typeface="Arial"/>
                <a:cs typeface="Times New Roman" pitchFamily="18" charset="0"/>
              </a:rPr>
              <a:t> </a:t>
            </a:r>
            <a:endParaRPr lang="en-GB" sz="1600" b="1" kern="0" dirty="0">
              <a:solidFill>
                <a:srgbClr val="FF0000"/>
              </a:solidFill>
              <a:latin typeface="Arial"/>
            </a:endParaRPr>
          </a:p>
        </p:txBody>
      </p:sp>
      <p:sp>
        <p:nvSpPr>
          <p:cNvPr id="6" name="Espace réservé du contenu 7"/>
          <p:cNvSpPr txBox="1">
            <a:spLocks/>
          </p:cNvSpPr>
          <p:nvPr/>
        </p:nvSpPr>
        <p:spPr bwMode="auto">
          <a:xfrm>
            <a:off x="1193984" y="5878539"/>
            <a:ext cx="6646734" cy="687804"/>
          </a:xfrm>
          <a:prstGeom prst="rect">
            <a:avLst/>
          </a:prstGeom>
          <a:noFill/>
          <a:ln w="9525">
            <a:noFill/>
            <a:miter lim="800000"/>
            <a:headEnd/>
            <a:tailEnd/>
          </a:ln>
        </p:spPr>
        <p:txBody>
          <a:bodyPr/>
          <a:lstStyle/>
          <a:p>
            <a:pPr algn="ctr" hangingPunct="0">
              <a:spcBef>
                <a:spcPts val="1800"/>
              </a:spcBef>
              <a:spcAft>
                <a:spcPts val="0"/>
              </a:spcAft>
              <a:buClr>
                <a:srgbClr val="2A6EA8"/>
              </a:buClr>
              <a:buSzPct val="100000"/>
              <a:defRPr/>
            </a:pPr>
            <a:r>
              <a:rPr lang="en-GB" sz="1600" b="1" dirty="0">
                <a:solidFill>
                  <a:srgbClr val="1582A8"/>
                </a:solidFill>
                <a:cs typeface="Times New Roman" pitchFamily="18" charset="0"/>
              </a:rPr>
              <a:t>Possible to combine </a:t>
            </a:r>
            <a:r>
              <a:rPr lang="en-GB" sz="1600" b="1" dirty="0" err="1">
                <a:solidFill>
                  <a:srgbClr val="1582A8"/>
                </a:solidFill>
                <a:cs typeface="Times New Roman" pitchFamily="18" charset="0"/>
              </a:rPr>
              <a:t>SmartBAN</a:t>
            </a:r>
            <a:r>
              <a:rPr lang="en-GB" sz="1600" b="1" dirty="0">
                <a:solidFill>
                  <a:srgbClr val="1582A8"/>
                </a:solidFill>
                <a:cs typeface="Times New Roman" pitchFamily="18" charset="0"/>
              </a:rPr>
              <a:t> PHY / MAC (and Marc’s WIs) and SmartM2M specifications as ETSI’s </a:t>
            </a:r>
            <a:r>
              <a:rPr lang="en-GB" sz="1600" b="1" dirty="0" err="1">
                <a:solidFill>
                  <a:srgbClr val="1582A8"/>
                </a:solidFill>
                <a:cs typeface="Times New Roman" pitchFamily="18" charset="0"/>
              </a:rPr>
              <a:t>IoT</a:t>
            </a:r>
            <a:r>
              <a:rPr lang="en-GB" sz="1600" b="1" dirty="0">
                <a:solidFill>
                  <a:srgbClr val="1582A8"/>
                </a:solidFill>
                <a:cs typeface="Times New Roman" pitchFamily="18" charset="0"/>
              </a:rPr>
              <a:t> solution? </a:t>
            </a:r>
          </a:p>
        </p:txBody>
      </p:sp>
      <p:sp>
        <p:nvSpPr>
          <p:cNvPr id="2" name="日付プレースホルダー 1">
            <a:extLst>
              <a:ext uri="{FF2B5EF4-FFF2-40B4-BE49-F238E27FC236}">
                <a16:creationId xmlns:a16="http://schemas.microsoft.com/office/drawing/2014/main" id="{6D4866B0-A663-4EBA-81B6-FB9DFF952030}"/>
              </a:ext>
            </a:extLst>
          </p:cNvPr>
          <p:cNvSpPr>
            <a:spLocks noGrp="1"/>
          </p:cNvSpPr>
          <p:nvPr>
            <p:ph type="dt" sz="half" idx="11"/>
          </p:nvPr>
        </p:nvSpPr>
        <p:spPr/>
        <p:txBody>
          <a:bodyPr/>
          <a:lstStyle/>
          <a:p>
            <a:r>
              <a:rPr lang="en-US" altLang="ja-JP"/>
              <a:t>November 2018</a:t>
            </a:r>
            <a:endParaRPr lang="en-US" altLang="ja-JP" dirty="0"/>
          </a:p>
        </p:txBody>
      </p:sp>
      <p:sp>
        <p:nvSpPr>
          <p:cNvPr id="3" name="フッター プレースホルダー 2">
            <a:extLst>
              <a:ext uri="{FF2B5EF4-FFF2-40B4-BE49-F238E27FC236}">
                <a16:creationId xmlns:a16="http://schemas.microsoft.com/office/drawing/2014/main" id="{F41A64AC-6882-4948-BFA0-7ABF64F56C5D}"/>
              </a:ext>
            </a:extLst>
          </p:cNvPr>
          <p:cNvSpPr>
            <a:spLocks noGrp="1"/>
          </p:cNvSpPr>
          <p:nvPr>
            <p:ph type="ftr" sz="quarter" idx="12"/>
          </p:nvPr>
        </p:nvSpPr>
        <p:spPr>
          <a:xfrm>
            <a:off x="5076056" y="6515169"/>
            <a:ext cx="3816424" cy="215444"/>
          </a:xfrm>
        </p:spPr>
        <p:txBody>
          <a:bodyPr/>
          <a:lstStyle/>
          <a:p>
            <a:r>
              <a:rPr lang="en-US" altLang="ja-JP"/>
              <a:t>John Farserotu(CSEM) </a:t>
            </a:r>
            <a:endParaRPr lang="en-US" altLang="ja-JP" dirty="0"/>
          </a:p>
        </p:txBody>
      </p:sp>
      <p:sp>
        <p:nvSpPr>
          <p:cNvPr id="8" name="スライド番号プレースホルダー 6">
            <a:extLst>
              <a:ext uri="{FF2B5EF4-FFF2-40B4-BE49-F238E27FC236}">
                <a16:creationId xmlns:a16="http://schemas.microsoft.com/office/drawing/2014/main" id="{B20A1914-CF15-4BAE-B211-23AF3520475D}"/>
              </a:ext>
            </a:extLst>
          </p:cNvPr>
          <p:cNvSpPr txBox="1">
            <a:spLocks/>
          </p:cNvSpPr>
          <p:nvPr/>
        </p:nvSpPr>
        <p:spPr bwMode="auto">
          <a:xfrm>
            <a:off x="4214192" y="6475413"/>
            <a:ext cx="68124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12</a:t>
            </a:fld>
            <a:endParaRPr lang="en-US" altLang="ja-JP" dirty="0"/>
          </a:p>
        </p:txBody>
      </p:sp>
    </p:spTree>
    <p:extLst>
      <p:ext uri="{BB962C8B-B14F-4D97-AF65-F5344CB8AC3E}">
        <p14:creationId xmlns:p14="http://schemas.microsoft.com/office/powerpoint/2010/main" val="132701909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3200" b="1" dirty="0"/>
              <a:t>Questions, </a:t>
            </a:r>
            <a:r>
              <a:rPr lang="fr-CH" sz="3200" b="1" dirty="0" err="1"/>
              <a:t>roundtable</a:t>
            </a:r>
            <a:r>
              <a:rPr lang="fr-CH" sz="3200" b="1" dirty="0"/>
              <a:t> and wrap-up</a:t>
            </a:r>
            <a:endParaRPr lang="en-GB" sz="3200" b="1" dirty="0"/>
          </a:p>
        </p:txBody>
      </p:sp>
      <p:sp>
        <p:nvSpPr>
          <p:cNvPr id="3" name="Content Placeholder 2"/>
          <p:cNvSpPr>
            <a:spLocks noGrp="1"/>
          </p:cNvSpPr>
          <p:nvPr>
            <p:ph idx="1"/>
          </p:nvPr>
        </p:nvSpPr>
        <p:spPr>
          <a:xfrm>
            <a:off x="685799" y="1981200"/>
            <a:ext cx="8100391" cy="4114800"/>
          </a:xfrm>
        </p:spPr>
        <p:txBody>
          <a:bodyPr/>
          <a:lstStyle/>
          <a:p>
            <a:r>
              <a:rPr lang="en-US" sz="2400" dirty="0"/>
              <a:t>Are there potential areas for cooperation? If so, what?</a:t>
            </a:r>
          </a:p>
          <a:p>
            <a:r>
              <a:rPr lang="en-US" sz="2400" dirty="0"/>
              <a:t>Is it possible to combine the work done in TC </a:t>
            </a:r>
            <a:r>
              <a:rPr lang="en-US" sz="2400" dirty="0" err="1"/>
              <a:t>SmartBAN</a:t>
            </a:r>
            <a:r>
              <a:rPr lang="en-US" sz="2400" dirty="0"/>
              <a:t> and TC SmartM2M into ETSI’s </a:t>
            </a:r>
            <a:r>
              <a:rPr lang="en-US" sz="2400" dirty="0" err="1"/>
              <a:t>IoT</a:t>
            </a:r>
            <a:r>
              <a:rPr lang="en-US" sz="2400" dirty="0"/>
              <a:t> solution covering layers from physical through application?</a:t>
            </a:r>
          </a:p>
          <a:p>
            <a:r>
              <a:rPr lang="fr-CH" sz="2400" dirty="0"/>
              <a:t>Joint SmartBAN-SmartM2M workshop in 2018?</a:t>
            </a:r>
          </a:p>
        </p:txBody>
      </p:sp>
      <p:sp>
        <p:nvSpPr>
          <p:cNvPr id="5" name="日付プレースホルダー 4">
            <a:extLst>
              <a:ext uri="{FF2B5EF4-FFF2-40B4-BE49-F238E27FC236}">
                <a16:creationId xmlns:a16="http://schemas.microsoft.com/office/drawing/2014/main" id="{5784E842-CCA2-478A-AF3E-AFEFF8EF9337}"/>
              </a:ext>
            </a:extLst>
          </p:cNvPr>
          <p:cNvSpPr>
            <a:spLocks noGrp="1"/>
          </p:cNvSpPr>
          <p:nvPr>
            <p:ph type="dt" sz="half" idx="11"/>
          </p:nvPr>
        </p:nvSpPr>
        <p:spPr>
          <a:xfrm>
            <a:off x="694422" y="394156"/>
            <a:ext cx="1600200" cy="215444"/>
          </a:xfrm>
        </p:spPr>
        <p:txBody>
          <a:bodyPr/>
          <a:lstStyle/>
          <a:p>
            <a:r>
              <a:rPr lang="en-US" altLang="ja-JP"/>
              <a:t>November 2018</a:t>
            </a:r>
            <a:endParaRPr lang="en-US" altLang="ja-JP" dirty="0"/>
          </a:p>
        </p:txBody>
      </p:sp>
      <p:sp>
        <p:nvSpPr>
          <p:cNvPr id="6" name="フッター プレースホルダー 5">
            <a:extLst>
              <a:ext uri="{FF2B5EF4-FFF2-40B4-BE49-F238E27FC236}">
                <a16:creationId xmlns:a16="http://schemas.microsoft.com/office/drawing/2014/main" id="{F0919F60-D606-463B-B7B5-84CA3054320C}"/>
              </a:ext>
            </a:extLst>
          </p:cNvPr>
          <p:cNvSpPr>
            <a:spLocks noGrp="1"/>
          </p:cNvSpPr>
          <p:nvPr>
            <p:ph type="ftr" sz="quarter" idx="12"/>
          </p:nvPr>
        </p:nvSpPr>
        <p:spPr/>
        <p:txBody>
          <a:bodyPr/>
          <a:lstStyle/>
          <a:p>
            <a:r>
              <a:rPr lang="en-US" altLang="ja-JP"/>
              <a:t>John Farserotu(CSEM) </a:t>
            </a:r>
            <a:endParaRPr lang="en-US" altLang="ja-JP" dirty="0"/>
          </a:p>
        </p:txBody>
      </p:sp>
      <p:sp>
        <p:nvSpPr>
          <p:cNvPr id="7" name="スライド番号プレースホルダー 6">
            <a:extLst>
              <a:ext uri="{FF2B5EF4-FFF2-40B4-BE49-F238E27FC236}">
                <a16:creationId xmlns:a16="http://schemas.microsoft.com/office/drawing/2014/main" id="{53359E0C-E7DC-4405-9425-7233512B5108}"/>
              </a:ext>
            </a:extLst>
          </p:cNvPr>
          <p:cNvSpPr txBox="1">
            <a:spLocks/>
          </p:cNvSpPr>
          <p:nvPr/>
        </p:nvSpPr>
        <p:spPr bwMode="auto">
          <a:xfrm>
            <a:off x="3955774" y="6475412"/>
            <a:ext cx="939661" cy="215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13</a:t>
            </a:fld>
            <a:endParaRPr lang="en-US" altLang="ja-JP" dirty="0"/>
          </a:p>
        </p:txBody>
      </p:sp>
      <p:sp>
        <p:nvSpPr>
          <p:cNvPr id="8" name="スライド番号プレースホルダー 7">
            <a:extLst>
              <a:ext uri="{FF2B5EF4-FFF2-40B4-BE49-F238E27FC236}">
                <a16:creationId xmlns:a16="http://schemas.microsoft.com/office/drawing/2014/main" id="{90ED3F9E-17A1-4F39-A0BE-1DFFCEE1585D}"/>
              </a:ext>
            </a:extLst>
          </p:cNvPr>
          <p:cNvSpPr>
            <a:spLocks noGrp="1"/>
          </p:cNvSpPr>
          <p:nvPr>
            <p:ph type="sldNum" sz="quarter" idx="13"/>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2769109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57" y="2877481"/>
            <a:ext cx="8504237" cy="609600"/>
          </a:xfrm>
        </p:spPr>
        <p:txBody>
          <a:bodyPr/>
          <a:lstStyle/>
          <a:p>
            <a:r>
              <a:rPr lang="fr-CH" dirty="0" err="1"/>
              <a:t>Thank</a:t>
            </a:r>
            <a:r>
              <a:rPr lang="fr-CH" dirty="0"/>
              <a:t> </a:t>
            </a:r>
            <a:r>
              <a:rPr lang="fr-CH" dirty="0" err="1"/>
              <a:t>you</a:t>
            </a:r>
            <a:r>
              <a:rPr lang="fr-CH" dirty="0"/>
              <a:t> for </a:t>
            </a:r>
            <a:r>
              <a:rPr lang="fr-CH" dirty="0" err="1"/>
              <a:t>your</a:t>
            </a:r>
            <a:r>
              <a:rPr lang="fr-CH" dirty="0"/>
              <a:t> attention!</a:t>
            </a:r>
            <a:endParaRPr lang="en-GB" dirty="0"/>
          </a:p>
        </p:txBody>
      </p:sp>
      <p:sp>
        <p:nvSpPr>
          <p:cNvPr id="3" name="日付プレースホルダー 2">
            <a:extLst>
              <a:ext uri="{FF2B5EF4-FFF2-40B4-BE49-F238E27FC236}">
                <a16:creationId xmlns:a16="http://schemas.microsoft.com/office/drawing/2014/main" id="{60DC1DB2-E4D3-44C7-A8BE-3A3EF89ECDF6}"/>
              </a:ext>
            </a:extLst>
          </p:cNvPr>
          <p:cNvSpPr>
            <a:spLocks noGrp="1"/>
          </p:cNvSpPr>
          <p:nvPr>
            <p:ph type="dt" sz="half" idx="11"/>
          </p:nvPr>
        </p:nvSpPr>
        <p:spPr>
          <a:xfrm>
            <a:off x="614909" y="384217"/>
            <a:ext cx="1600200" cy="215444"/>
          </a:xfrm>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3EEB0495-9EA8-4F17-828D-2D6B8CDC5C04}"/>
              </a:ext>
            </a:extLst>
          </p:cNvPr>
          <p:cNvSpPr>
            <a:spLocks noGrp="1"/>
          </p:cNvSpPr>
          <p:nvPr>
            <p:ph type="ftr" sz="quarter" idx="12"/>
          </p:nvPr>
        </p:nvSpPr>
        <p:spPr/>
        <p:txBody>
          <a:bodyPr/>
          <a:lstStyle/>
          <a:p>
            <a:r>
              <a:rPr lang="en-US" altLang="ja-JP"/>
              <a:t>John Farserotu(CSEM) </a:t>
            </a:r>
            <a:endParaRPr lang="en-US" altLang="ja-JP" dirty="0"/>
          </a:p>
        </p:txBody>
      </p:sp>
      <p:sp>
        <p:nvSpPr>
          <p:cNvPr id="6" name="スライド番号プレースホルダー 6">
            <a:extLst>
              <a:ext uri="{FF2B5EF4-FFF2-40B4-BE49-F238E27FC236}">
                <a16:creationId xmlns:a16="http://schemas.microsoft.com/office/drawing/2014/main" id="{0BBC2E50-9870-4C7E-9DF2-CF8E6507E1E8}"/>
              </a:ext>
            </a:extLst>
          </p:cNvPr>
          <p:cNvSpPr txBox="1">
            <a:spLocks/>
          </p:cNvSpPr>
          <p:nvPr/>
        </p:nvSpPr>
        <p:spPr bwMode="auto">
          <a:xfrm>
            <a:off x="4067946" y="6475413"/>
            <a:ext cx="82749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14</a:t>
            </a:fld>
            <a:endParaRPr lang="en-US" altLang="ja-JP" dirty="0"/>
          </a:p>
        </p:txBody>
      </p:sp>
      <p:sp>
        <p:nvSpPr>
          <p:cNvPr id="7" name="スライド番号プレースホルダー 6">
            <a:extLst>
              <a:ext uri="{FF2B5EF4-FFF2-40B4-BE49-F238E27FC236}">
                <a16:creationId xmlns:a16="http://schemas.microsoft.com/office/drawing/2014/main" id="{6CD57207-2242-4CCD-9BB1-B833A6547D62}"/>
              </a:ext>
            </a:extLst>
          </p:cNvPr>
          <p:cNvSpPr>
            <a:spLocks noGrp="1"/>
          </p:cNvSpPr>
          <p:nvPr>
            <p:ph type="sldNum" sz="quarter" idx="13"/>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1586933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ETSI TC </a:t>
            </a:r>
            <a:r>
              <a:rPr lang="en-GB" dirty="0" err="1"/>
              <a:t>SmartBAN</a:t>
            </a:r>
            <a:endParaRPr lang="en-GB" dirty="0"/>
          </a:p>
        </p:txBody>
      </p:sp>
      <p:sp>
        <p:nvSpPr>
          <p:cNvPr id="4" name="Slide Number Placeholder 3"/>
          <p:cNvSpPr>
            <a:spLocks noGrp="1"/>
          </p:cNvSpPr>
          <p:nvPr>
            <p:ph type="sldNum" sz="quarter" idx="10"/>
          </p:nvPr>
        </p:nvSpPr>
        <p:spPr/>
        <p:txBody>
          <a:bodyPr/>
          <a:lstStyle/>
          <a:p>
            <a:pPr>
              <a:defRPr/>
            </a:pPr>
            <a:endParaRPr lang="en-US" dirty="0">
              <a:solidFill>
                <a:prstClr val="black"/>
              </a:solidFill>
            </a:endParaRPr>
          </a:p>
        </p:txBody>
      </p:sp>
      <p:pic>
        <p:nvPicPr>
          <p:cNvPr id="6" name="Picture 5"/>
          <p:cNvPicPr>
            <a:picLocks noChangeAspect="1"/>
          </p:cNvPicPr>
          <p:nvPr/>
        </p:nvPicPr>
        <p:blipFill>
          <a:blip r:embed="rId3" cstate="print"/>
          <a:stretch>
            <a:fillRect/>
          </a:stretch>
        </p:blipFill>
        <p:spPr>
          <a:xfrm>
            <a:off x="874153" y="4164378"/>
            <a:ext cx="3566469" cy="829128"/>
          </a:xfrm>
          <a:prstGeom prst="rect">
            <a:avLst/>
          </a:prstGeom>
        </p:spPr>
      </p:pic>
      <p:sp>
        <p:nvSpPr>
          <p:cNvPr id="8" name="Rectangle 7"/>
          <p:cNvSpPr/>
          <p:nvPr/>
        </p:nvSpPr>
        <p:spPr>
          <a:xfrm>
            <a:off x="331076" y="1587652"/>
            <a:ext cx="4493172" cy="2917722"/>
          </a:xfrm>
          <a:prstGeom prst="rect">
            <a:avLst/>
          </a:prstGeom>
        </p:spPr>
        <p:txBody>
          <a:bodyPr wrap="square">
            <a:spAutoFit/>
          </a:bodyPr>
          <a:lstStyle/>
          <a:p>
            <a:pPr marL="271463" indent="-271463" fontAlgn="auto">
              <a:lnSpc>
                <a:spcPct val="120000"/>
              </a:lnSpc>
              <a:spcBef>
                <a:spcPct val="30000"/>
              </a:spcBef>
              <a:spcAft>
                <a:spcPts val="0"/>
              </a:spcAft>
              <a:buClr>
                <a:srgbClr val="0070BC"/>
              </a:buClr>
              <a:buFont typeface="Verdana" pitchFamily="34" charset="0"/>
              <a:buChar char="•"/>
              <a:defRPr/>
            </a:pPr>
            <a:r>
              <a:rPr lang="fr-CH" kern="0" dirty="0">
                <a:solidFill>
                  <a:srgbClr val="3C3C3C"/>
                </a:solidFill>
                <a:latin typeface="Calibri"/>
                <a:ea typeface="ＭＳ Ｐゴシック" charset="0"/>
              </a:rPr>
              <a:t>ETSI </a:t>
            </a:r>
            <a:r>
              <a:rPr lang="fr-CH" kern="0" dirty="0" err="1">
                <a:solidFill>
                  <a:srgbClr val="3C3C3C"/>
                </a:solidFill>
                <a:latin typeface="Calibri"/>
                <a:ea typeface="ＭＳ Ｐゴシック" charset="0"/>
              </a:rPr>
              <a:t>Technical</a:t>
            </a:r>
            <a:r>
              <a:rPr lang="fr-CH" kern="0" dirty="0">
                <a:solidFill>
                  <a:srgbClr val="3C3C3C"/>
                </a:solidFill>
                <a:latin typeface="Calibri"/>
                <a:ea typeface="ＭＳ Ｐゴシック" charset="0"/>
              </a:rPr>
              <a:t> </a:t>
            </a:r>
            <a:r>
              <a:rPr lang="fr-CH" kern="0" dirty="0" err="1">
                <a:solidFill>
                  <a:srgbClr val="3C3C3C"/>
                </a:solidFill>
                <a:latin typeface="Calibri"/>
                <a:ea typeface="ＭＳ Ｐゴシック" charset="0"/>
              </a:rPr>
              <a:t>Committee</a:t>
            </a:r>
            <a:r>
              <a:rPr lang="fr-CH" kern="0" dirty="0">
                <a:solidFill>
                  <a:srgbClr val="3C3C3C"/>
                </a:solidFill>
                <a:latin typeface="Calibri"/>
                <a:ea typeface="ＭＳ Ｐゴシック" charset="0"/>
              </a:rPr>
              <a:t> (TC)  Smart BAN (</a:t>
            </a:r>
            <a:r>
              <a:rPr lang="fr-CH" kern="0" dirty="0" err="1">
                <a:solidFill>
                  <a:srgbClr val="4F81BD"/>
                </a:solidFill>
                <a:latin typeface="Calibri"/>
                <a:ea typeface="ＭＳ Ｐゴシック" charset="0"/>
              </a:rPr>
              <a:t>SmartBAN</a:t>
            </a:r>
            <a:r>
              <a:rPr lang="fr-CH" kern="0" dirty="0">
                <a:solidFill>
                  <a:srgbClr val="3C3C3C"/>
                </a:solidFill>
                <a:latin typeface="Calibri"/>
                <a:ea typeface="ＭＳ Ｐゴシック" charset="0"/>
              </a:rPr>
              <a:t>) </a:t>
            </a:r>
            <a:r>
              <a:rPr lang="fr-CH" kern="0" dirty="0" err="1">
                <a:solidFill>
                  <a:srgbClr val="3C3C3C"/>
                </a:solidFill>
                <a:latin typeface="Calibri"/>
                <a:ea typeface="ＭＳ Ｐゴシック" charset="0"/>
              </a:rPr>
              <a:t>was</a:t>
            </a:r>
            <a:r>
              <a:rPr lang="fr-CH" kern="0" dirty="0">
                <a:solidFill>
                  <a:srgbClr val="3C3C3C"/>
                </a:solidFill>
                <a:latin typeface="Calibri"/>
                <a:ea typeface="ＭＳ Ｐゴシック" charset="0"/>
              </a:rPr>
              <a:t> </a:t>
            </a:r>
            <a:r>
              <a:rPr lang="fr-CH" kern="0" dirty="0" err="1">
                <a:solidFill>
                  <a:srgbClr val="3C3C3C"/>
                </a:solidFill>
                <a:latin typeface="Calibri"/>
                <a:ea typeface="ＭＳ Ｐゴシック" charset="0"/>
              </a:rPr>
              <a:t>approved</a:t>
            </a:r>
            <a:r>
              <a:rPr lang="fr-CH" kern="0" dirty="0">
                <a:solidFill>
                  <a:srgbClr val="3C3C3C"/>
                </a:solidFill>
                <a:latin typeface="Calibri"/>
                <a:ea typeface="ＭＳ Ｐゴシック" charset="0"/>
              </a:rPr>
              <a:t> March 2013. </a:t>
            </a:r>
          </a:p>
          <a:p>
            <a:pPr marL="271463" indent="-271463" fontAlgn="auto">
              <a:lnSpc>
                <a:spcPct val="120000"/>
              </a:lnSpc>
              <a:spcBef>
                <a:spcPct val="30000"/>
              </a:spcBef>
              <a:spcAft>
                <a:spcPts val="0"/>
              </a:spcAft>
              <a:buClr>
                <a:srgbClr val="0070BC"/>
              </a:buClr>
              <a:buFont typeface="Verdana" pitchFamily="34" charset="0"/>
              <a:buChar char="•"/>
              <a:defRPr/>
            </a:pPr>
            <a:r>
              <a:rPr lang="fr-CH" kern="0" dirty="0">
                <a:solidFill>
                  <a:srgbClr val="3C3C3C"/>
                </a:solidFill>
                <a:latin typeface="Calibri"/>
                <a:ea typeface="ＭＳ Ｐゴシック" charset="0"/>
              </a:rPr>
              <a:t>It </a:t>
            </a:r>
            <a:r>
              <a:rPr lang="en-GB" kern="0" dirty="0">
                <a:solidFill>
                  <a:srgbClr val="3C3C3C"/>
                </a:solidFill>
                <a:latin typeface="Calibri"/>
                <a:ea typeface="ＭＳ Ｐゴシック" charset="0"/>
              </a:rPr>
              <a:t>is responsible for the development of ETSI standards, specifications and reports etc. s</a:t>
            </a:r>
            <a:r>
              <a:rPr lang="en-GB" kern="0" dirty="0" err="1">
                <a:solidFill>
                  <a:srgbClr val="3C3C3C"/>
                </a:solidFill>
                <a:latin typeface="Calibri"/>
                <a:ea typeface="ＭＳ Ｐゴシック" charset="0"/>
              </a:rPr>
              <a:t>upporting</a:t>
            </a:r>
            <a:r>
              <a:rPr lang="en-GB" kern="0" dirty="0">
                <a:solidFill>
                  <a:srgbClr val="3C3C3C"/>
                </a:solidFill>
                <a:latin typeface="Calibri"/>
                <a:ea typeface="ＭＳ Ｐゴシック" charset="0"/>
              </a:rPr>
              <a:t> </a:t>
            </a:r>
            <a:r>
              <a:rPr lang="en-GB" kern="0" dirty="0" err="1">
                <a:solidFill>
                  <a:srgbClr val="3C3C3C"/>
                </a:solidFill>
                <a:latin typeface="Calibri"/>
                <a:ea typeface="ＭＳ Ｐゴシック" charset="0"/>
              </a:rPr>
              <a:t>SmartBAN</a:t>
            </a:r>
            <a:r>
              <a:rPr lang="en-GB" kern="0" dirty="0">
                <a:solidFill>
                  <a:srgbClr val="3C3C3C"/>
                </a:solidFill>
                <a:latin typeface="Calibri"/>
                <a:ea typeface="ＭＳ Ｐゴシック" charset="0"/>
              </a:rPr>
              <a:t> technologies in e.g. </a:t>
            </a:r>
            <a:r>
              <a:rPr lang="en-GB" kern="0" dirty="0">
                <a:solidFill>
                  <a:srgbClr val="4F81BD"/>
                </a:solidFill>
                <a:latin typeface="Calibri"/>
                <a:ea typeface="ＭＳ Ｐゴシック" charset="0"/>
              </a:rPr>
              <a:t>health</a:t>
            </a:r>
            <a:r>
              <a:rPr lang="en-GB" kern="0" dirty="0">
                <a:solidFill>
                  <a:srgbClr val="3C3C3C"/>
                </a:solidFill>
                <a:latin typeface="Calibri"/>
                <a:ea typeface="ＭＳ Ｐゴシック" charset="0"/>
              </a:rPr>
              <a:t>, </a:t>
            </a:r>
            <a:r>
              <a:rPr lang="en-GB" kern="0" dirty="0">
                <a:solidFill>
                  <a:srgbClr val="4F81BD"/>
                </a:solidFill>
                <a:latin typeface="Calibri"/>
                <a:ea typeface="ＭＳ Ｐゴシック" charset="0"/>
              </a:rPr>
              <a:t>wellness</a:t>
            </a:r>
            <a:r>
              <a:rPr lang="en-GB" kern="0" dirty="0">
                <a:solidFill>
                  <a:srgbClr val="3C3C3C"/>
                </a:solidFill>
                <a:latin typeface="Calibri"/>
                <a:ea typeface="ＭＳ Ｐゴシック" charset="0"/>
              </a:rPr>
              <a:t>, </a:t>
            </a:r>
            <a:r>
              <a:rPr lang="en-GB" kern="0" dirty="0">
                <a:solidFill>
                  <a:srgbClr val="4F81BD"/>
                </a:solidFill>
                <a:latin typeface="Calibri"/>
                <a:ea typeface="ＭＳ Ｐゴシック" charset="0"/>
              </a:rPr>
              <a:t>sport</a:t>
            </a:r>
            <a:r>
              <a:rPr lang="en-GB" kern="0" dirty="0">
                <a:solidFill>
                  <a:srgbClr val="3C3C3C"/>
                </a:solidFill>
                <a:latin typeface="Calibri"/>
                <a:ea typeface="ＭＳ Ｐゴシック" charset="0"/>
              </a:rPr>
              <a:t>, </a:t>
            </a:r>
            <a:r>
              <a:rPr lang="en-GB" kern="0" dirty="0">
                <a:solidFill>
                  <a:srgbClr val="4F81BD"/>
                </a:solidFill>
                <a:latin typeface="Calibri"/>
                <a:ea typeface="ＭＳ Ｐゴシック" charset="0"/>
              </a:rPr>
              <a:t>smart living </a:t>
            </a:r>
            <a:r>
              <a:rPr lang="en-GB" kern="0" dirty="0">
                <a:solidFill>
                  <a:srgbClr val="3C3C3C"/>
                </a:solidFill>
                <a:latin typeface="Calibri"/>
                <a:ea typeface="ＭＳ Ｐゴシック" charset="0"/>
              </a:rPr>
              <a:t>and other application domains.</a:t>
            </a:r>
          </a:p>
          <a:p>
            <a:pPr marL="271463" indent="-271463" fontAlgn="auto">
              <a:lnSpc>
                <a:spcPct val="120000"/>
              </a:lnSpc>
              <a:spcBef>
                <a:spcPct val="30000"/>
              </a:spcBef>
              <a:spcAft>
                <a:spcPts val="0"/>
              </a:spcAft>
              <a:buClr>
                <a:srgbClr val="0070BC"/>
              </a:buClr>
              <a:buFont typeface="Verdana" pitchFamily="34" charset="0"/>
              <a:buChar char="•"/>
              <a:defRPr/>
            </a:pPr>
            <a:endParaRPr lang="en-GB" kern="0" dirty="0">
              <a:solidFill>
                <a:srgbClr val="000000"/>
              </a:solidFill>
              <a:latin typeface="Times New Roman" charset="0"/>
              <a:ea typeface="ＭＳ Ｐゴシック" charset="0"/>
            </a:endParaRPr>
          </a:p>
        </p:txBody>
      </p:sp>
      <p:sp>
        <p:nvSpPr>
          <p:cNvPr id="9" name="Rectangle 8"/>
          <p:cNvSpPr/>
          <p:nvPr/>
        </p:nvSpPr>
        <p:spPr>
          <a:xfrm>
            <a:off x="4703379" y="1537340"/>
            <a:ext cx="4303987" cy="4247317"/>
          </a:xfrm>
          <a:prstGeom prst="rect">
            <a:avLst/>
          </a:prstGeom>
        </p:spPr>
        <p:txBody>
          <a:bodyPr wrap="square">
            <a:spAutoFit/>
          </a:bodyPr>
          <a:lstStyle/>
          <a:p>
            <a:pPr marL="271463" indent="-271463" fontAlgn="auto">
              <a:lnSpc>
                <a:spcPct val="120000"/>
              </a:lnSpc>
              <a:spcBef>
                <a:spcPct val="30000"/>
              </a:spcBef>
              <a:spcAft>
                <a:spcPts val="0"/>
              </a:spcAft>
              <a:buClr>
                <a:srgbClr val="0070BC"/>
              </a:buClr>
              <a:buFont typeface="Verdana" pitchFamily="34" charset="0"/>
              <a:buChar char="•"/>
              <a:defRPr/>
            </a:pPr>
            <a:r>
              <a:rPr lang="en-US" kern="0" dirty="0" err="1">
                <a:solidFill>
                  <a:srgbClr val="3C3C3C"/>
                </a:solidFill>
                <a:latin typeface="Calibri"/>
                <a:ea typeface="ＭＳ Ｐゴシック" charset="0"/>
              </a:rPr>
              <a:t>SmartBAN</a:t>
            </a:r>
            <a:r>
              <a:rPr lang="en-US" kern="0" dirty="0">
                <a:solidFill>
                  <a:srgbClr val="3C3C3C"/>
                </a:solidFill>
                <a:latin typeface="Calibri"/>
                <a:ea typeface="ＭＳ Ｐゴシック" charset="0"/>
              </a:rPr>
              <a:t> covers </a:t>
            </a:r>
            <a:r>
              <a:rPr lang="en-US" kern="0" dirty="0">
                <a:solidFill>
                  <a:srgbClr val="4F81BD"/>
                </a:solidFill>
                <a:latin typeface="Calibri"/>
                <a:ea typeface="ＭＳ Ｐゴシック" charset="0"/>
              </a:rPr>
              <a:t>communication </a:t>
            </a:r>
            <a:r>
              <a:rPr lang="en-US" kern="0" dirty="0">
                <a:solidFill>
                  <a:srgbClr val="3C3C3C"/>
                </a:solidFill>
                <a:latin typeface="Calibri"/>
                <a:ea typeface="ＭＳ Ｐゴシック" charset="0"/>
              </a:rPr>
              <a:t>and associated </a:t>
            </a:r>
            <a:r>
              <a:rPr lang="en-US" kern="0" dirty="0">
                <a:solidFill>
                  <a:srgbClr val="4F81BD"/>
                </a:solidFill>
                <a:latin typeface="Calibri"/>
                <a:ea typeface="ＭＳ Ｐゴシック" charset="0"/>
              </a:rPr>
              <a:t>physical layer</a:t>
            </a:r>
            <a:r>
              <a:rPr lang="en-US" kern="0" dirty="0">
                <a:solidFill>
                  <a:srgbClr val="3C3C3C"/>
                </a:solidFill>
                <a:latin typeface="Calibri"/>
                <a:ea typeface="ＭＳ Ｐゴシック" charset="0"/>
              </a:rPr>
              <a:t>, </a:t>
            </a:r>
            <a:r>
              <a:rPr lang="en-US" kern="0" dirty="0">
                <a:solidFill>
                  <a:srgbClr val="4F81BD"/>
                </a:solidFill>
                <a:latin typeface="Calibri"/>
                <a:ea typeface="ＭＳ Ｐゴシック" charset="0"/>
              </a:rPr>
              <a:t>network layer</a:t>
            </a:r>
            <a:r>
              <a:rPr lang="en-US" kern="0" dirty="0">
                <a:solidFill>
                  <a:srgbClr val="3C3C3C"/>
                </a:solidFill>
                <a:latin typeface="Calibri"/>
                <a:ea typeface="ＭＳ Ｐゴシック" charset="0"/>
              </a:rPr>
              <a:t>, </a:t>
            </a:r>
            <a:r>
              <a:rPr lang="en-US" kern="0" dirty="0">
                <a:solidFill>
                  <a:srgbClr val="4F81BD"/>
                </a:solidFill>
                <a:latin typeface="Calibri"/>
                <a:ea typeface="ＭＳ Ｐゴシック" charset="0"/>
              </a:rPr>
              <a:t>security</a:t>
            </a:r>
            <a:r>
              <a:rPr lang="en-US" kern="0" dirty="0">
                <a:solidFill>
                  <a:srgbClr val="3C3C3C"/>
                </a:solidFill>
                <a:latin typeface="Calibri"/>
                <a:ea typeface="ＭＳ Ｐゴシック" charset="0"/>
              </a:rPr>
              <a:t>, </a:t>
            </a:r>
            <a:r>
              <a:rPr lang="en-US" kern="0" dirty="0" err="1">
                <a:solidFill>
                  <a:srgbClr val="4F81BD"/>
                </a:solidFill>
                <a:latin typeface="Calibri"/>
                <a:ea typeface="ＭＳ Ｐゴシック" charset="0"/>
              </a:rPr>
              <a:t>QoS</a:t>
            </a:r>
            <a:r>
              <a:rPr lang="en-US" kern="0" dirty="0">
                <a:solidFill>
                  <a:srgbClr val="3C3C3C"/>
                </a:solidFill>
                <a:latin typeface="Calibri"/>
                <a:ea typeface="ＭＳ Ｐゴシック" charset="0"/>
              </a:rPr>
              <a:t> and also provision of generic applications and services (e.g. web) for </a:t>
            </a:r>
            <a:r>
              <a:rPr lang="en-US" kern="0" dirty="0" err="1">
                <a:solidFill>
                  <a:srgbClr val="4F81BD"/>
                </a:solidFill>
                <a:latin typeface="Calibri"/>
                <a:ea typeface="ＭＳ Ｐゴシック" charset="0"/>
              </a:rPr>
              <a:t>standardisation</a:t>
            </a:r>
            <a:r>
              <a:rPr lang="en-US" kern="0" dirty="0">
                <a:solidFill>
                  <a:srgbClr val="3C3C3C"/>
                </a:solidFill>
                <a:latin typeface="Calibri"/>
                <a:ea typeface="ＭＳ Ｐゴシック" charset="0"/>
              </a:rPr>
              <a:t> in the area of </a:t>
            </a:r>
            <a:r>
              <a:rPr lang="en-US" kern="0" dirty="0">
                <a:solidFill>
                  <a:srgbClr val="4F81BD"/>
                </a:solidFill>
                <a:latin typeface="Calibri"/>
                <a:ea typeface="ＭＳ Ｐゴシック" charset="0"/>
              </a:rPr>
              <a:t>BAN technologies</a:t>
            </a:r>
            <a:r>
              <a:rPr lang="en-US" kern="0" dirty="0">
                <a:solidFill>
                  <a:srgbClr val="3C3C3C"/>
                </a:solidFill>
                <a:latin typeface="Calibri"/>
                <a:ea typeface="ＭＳ Ｐゴシック" charset="0"/>
              </a:rPr>
              <a:t>.</a:t>
            </a:r>
          </a:p>
          <a:p>
            <a:pPr marL="271463" indent="-271463" fontAlgn="auto">
              <a:lnSpc>
                <a:spcPct val="120000"/>
              </a:lnSpc>
              <a:spcBef>
                <a:spcPct val="30000"/>
              </a:spcBef>
              <a:spcAft>
                <a:spcPts val="0"/>
              </a:spcAft>
              <a:buClr>
                <a:srgbClr val="0070BC"/>
              </a:buClr>
              <a:buFont typeface="Verdana" pitchFamily="34" charset="0"/>
              <a:buChar char="•"/>
              <a:defRPr/>
            </a:pPr>
            <a:r>
              <a:rPr lang="en-US" kern="0" dirty="0" err="1">
                <a:solidFill>
                  <a:srgbClr val="3C3C3C"/>
                </a:solidFill>
                <a:latin typeface="Calibri"/>
                <a:ea typeface="ＭＳ Ｐゴシック" charset="0"/>
              </a:rPr>
              <a:t>SmartBAN</a:t>
            </a:r>
            <a:r>
              <a:rPr lang="en-US" kern="0" dirty="0">
                <a:solidFill>
                  <a:srgbClr val="3C3C3C"/>
                </a:solidFill>
                <a:latin typeface="Calibri"/>
                <a:ea typeface="ＭＳ Ｐゴシック" charset="0"/>
              </a:rPr>
              <a:t> takes a comprehensive view from </a:t>
            </a:r>
            <a:r>
              <a:rPr lang="en-US" kern="0" dirty="0">
                <a:solidFill>
                  <a:srgbClr val="4F81BD"/>
                </a:solidFill>
                <a:latin typeface="Calibri"/>
                <a:ea typeface="ＭＳ Ｐゴシック" charset="0"/>
              </a:rPr>
              <a:t>PHY/MAC</a:t>
            </a:r>
            <a:r>
              <a:rPr lang="en-US" kern="0" dirty="0">
                <a:solidFill>
                  <a:srgbClr val="3C3C3C"/>
                </a:solidFill>
                <a:latin typeface="Calibri"/>
                <a:ea typeface="ＭＳ Ｐゴシック" charset="0"/>
              </a:rPr>
              <a:t> to </a:t>
            </a:r>
            <a:r>
              <a:rPr lang="en-US" kern="0" dirty="0">
                <a:solidFill>
                  <a:srgbClr val="4F81BD"/>
                </a:solidFill>
                <a:latin typeface="Calibri"/>
                <a:ea typeface="ＭＳ Ｐゴシック" charset="0"/>
              </a:rPr>
              <a:t>higher layer system </a:t>
            </a:r>
            <a:r>
              <a:rPr lang="en-US" kern="0" dirty="0">
                <a:solidFill>
                  <a:srgbClr val="3C3C3C"/>
                </a:solidFill>
                <a:latin typeface="Calibri"/>
                <a:ea typeface="ＭＳ Ｐゴシック" charset="0"/>
              </a:rPr>
              <a:t>aspects (e.g. </a:t>
            </a:r>
            <a:r>
              <a:rPr lang="en-US" kern="0" dirty="0">
                <a:solidFill>
                  <a:srgbClr val="4F81BD"/>
                </a:solidFill>
                <a:latin typeface="Calibri"/>
                <a:ea typeface="ＭＳ Ｐゴシック" charset="0"/>
              </a:rPr>
              <a:t>heterogeneity management</a:t>
            </a:r>
            <a:r>
              <a:rPr lang="en-US" kern="0" dirty="0">
                <a:solidFill>
                  <a:srgbClr val="3C3C3C"/>
                </a:solidFill>
                <a:latin typeface="Calibri"/>
                <a:ea typeface="ＭＳ Ｐゴシック" charset="0"/>
              </a:rPr>
              <a:t>,  </a:t>
            </a:r>
            <a:r>
              <a:rPr lang="en-US" kern="0" dirty="0">
                <a:solidFill>
                  <a:srgbClr val="4F81BD"/>
                </a:solidFill>
                <a:latin typeface="Calibri"/>
                <a:ea typeface="ＭＳ Ｐゴシック" charset="0"/>
              </a:rPr>
              <a:t>data transfer</a:t>
            </a:r>
            <a:r>
              <a:rPr lang="en-US" kern="0" dirty="0">
                <a:solidFill>
                  <a:srgbClr val="3C3C3C"/>
                </a:solidFill>
                <a:latin typeface="Calibri"/>
                <a:ea typeface="ＭＳ Ｐゴシック" charset="0"/>
              </a:rPr>
              <a:t>, </a:t>
            </a:r>
            <a:r>
              <a:rPr lang="en-US" kern="0" dirty="0">
                <a:solidFill>
                  <a:srgbClr val="4F81BD"/>
                </a:solidFill>
                <a:latin typeface="Calibri"/>
                <a:ea typeface="ＭＳ Ｐゴシック" charset="0"/>
              </a:rPr>
              <a:t>coexistence</a:t>
            </a:r>
            <a:r>
              <a:rPr lang="en-US" kern="0" dirty="0">
                <a:solidFill>
                  <a:srgbClr val="3C3C3C"/>
                </a:solidFill>
                <a:latin typeface="Calibri"/>
                <a:ea typeface="ＭＳ Ｐゴシック" charset="0"/>
              </a:rPr>
              <a:t>, </a:t>
            </a:r>
            <a:r>
              <a:rPr lang="en-US" kern="0" dirty="0">
                <a:solidFill>
                  <a:srgbClr val="4F81BD"/>
                </a:solidFill>
                <a:latin typeface="Calibri"/>
                <a:ea typeface="ＭＳ Ｐゴシック" charset="0"/>
              </a:rPr>
              <a:t>interaction</a:t>
            </a:r>
            <a:r>
              <a:rPr lang="en-US" kern="0" dirty="0">
                <a:solidFill>
                  <a:srgbClr val="3C3C3C"/>
                </a:solidFill>
                <a:latin typeface="Calibri"/>
                <a:ea typeface="ＭＳ Ｐゴシック" charset="0"/>
              </a:rPr>
              <a:t>). </a:t>
            </a:r>
          </a:p>
          <a:p>
            <a:pPr marL="271463" indent="-271463" fontAlgn="auto">
              <a:lnSpc>
                <a:spcPct val="120000"/>
              </a:lnSpc>
              <a:spcBef>
                <a:spcPct val="30000"/>
              </a:spcBef>
              <a:spcAft>
                <a:spcPts val="0"/>
              </a:spcAft>
              <a:buClr>
                <a:srgbClr val="0070BC"/>
              </a:buClr>
              <a:buFont typeface="Verdana" pitchFamily="34" charset="0"/>
              <a:buChar char="•"/>
              <a:defRPr/>
            </a:pPr>
            <a:endParaRPr lang="en-US" kern="0" dirty="0">
              <a:solidFill>
                <a:srgbClr val="3C3C3C"/>
              </a:solidFill>
              <a:latin typeface="Calibri"/>
              <a:ea typeface="ＭＳ Ｐゴシック" charset="0"/>
            </a:endParaRPr>
          </a:p>
        </p:txBody>
      </p:sp>
      <p:sp>
        <p:nvSpPr>
          <p:cNvPr id="11" name="Rectangle 10"/>
          <p:cNvSpPr/>
          <p:nvPr/>
        </p:nvSpPr>
        <p:spPr>
          <a:xfrm>
            <a:off x="1303282" y="5105376"/>
            <a:ext cx="1923475" cy="276999"/>
          </a:xfrm>
          <a:prstGeom prst="rect">
            <a:avLst/>
          </a:prstGeom>
        </p:spPr>
        <p:txBody>
          <a:bodyPr wrap="none">
            <a:spAutoFit/>
          </a:bodyPr>
          <a:lstStyle/>
          <a:p>
            <a:pPr fontAlgn="auto">
              <a:spcBef>
                <a:spcPts val="0"/>
              </a:spcBef>
              <a:spcAft>
                <a:spcPts val="0"/>
              </a:spcAft>
              <a:defRPr/>
            </a:pPr>
            <a:r>
              <a:rPr lang="en-GB" sz="1200" i="1" kern="0" dirty="0">
                <a:solidFill>
                  <a:srgbClr val="3C3C3C"/>
                </a:solidFill>
                <a:ea typeface="ＭＳ Ｐゴシック" charset="0"/>
                <a:hlinkClick r:id="rId4"/>
              </a:rPr>
              <a:t>www.</a:t>
            </a:r>
            <a:r>
              <a:rPr lang="en-GB" sz="1200" b="1" i="1" kern="0" dirty="0">
                <a:solidFill>
                  <a:srgbClr val="3C3C3C"/>
                </a:solidFill>
                <a:ea typeface="ＭＳ Ｐゴシック" charset="0"/>
                <a:hlinkClick r:id="rId4"/>
              </a:rPr>
              <a:t>hermes</a:t>
            </a:r>
            <a:r>
              <a:rPr lang="en-GB" sz="1200" i="1" kern="0" dirty="0">
                <a:solidFill>
                  <a:srgbClr val="3C3C3C"/>
                </a:solidFill>
                <a:ea typeface="ＭＳ Ｐゴシック" charset="0"/>
                <a:hlinkClick r:id="rId4"/>
              </a:rPr>
              <a:t>-europe.net/</a:t>
            </a:r>
            <a:r>
              <a:rPr lang="en-GB" sz="1200" kern="0" dirty="0">
                <a:solidFill>
                  <a:srgbClr val="3C3C3C"/>
                </a:solidFill>
                <a:ea typeface="ＭＳ Ｐゴシック" charset="0"/>
              </a:rPr>
              <a:t>‎</a:t>
            </a:r>
          </a:p>
        </p:txBody>
      </p:sp>
      <p:sp>
        <p:nvSpPr>
          <p:cNvPr id="14" name="TextBox 5"/>
          <p:cNvSpPr txBox="1">
            <a:spLocks noChangeArrowheads="1"/>
          </p:cNvSpPr>
          <p:nvPr/>
        </p:nvSpPr>
        <p:spPr bwMode="auto">
          <a:xfrm>
            <a:off x="2239341" y="5959381"/>
            <a:ext cx="491833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CH" altLang="en-US" sz="1600" b="1" i="1" kern="0" dirty="0">
                <a:solidFill>
                  <a:srgbClr val="1F497D"/>
                </a:solidFill>
                <a:latin typeface="Calibri" pitchFamily="34" charset="0"/>
                <a:ea typeface="ＭＳ Ｐゴシック" charset="0"/>
              </a:rPr>
              <a:t>Use </a:t>
            </a:r>
            <a:r>
              <a:rPr lang="fr-CH" altLang="en-US" sz="1600" b="1" i="1" kern="0" dirty="0" err="1">
                <a:solidFill>
                  <a:srgbClr val="1F497D"/>
                </a:solidFill>
                <a:latin typeface="Calibri" pitchFamily="34" charset="0"/>
                <a:ea typeface="ＭＳ Ｐゴシック" charset="0"/>
              </a:rPr>
              <a:t>what</a:t>
            </a:r>
            <a:r>
              <a:rPr lang="fr-CH" altLang="en-US" sz="1600" b="1" i="1" kern="0" dirty="0">
                <a:solidFill>
                  <a:srgbClr val="1F497D"/>
                </a:solidFill>
                <a:latin typeface="Calibri" pitchFamily="34" charset="0"/>
                <a:ea typeface="ＭＳ Ｐゴシック" charset="0"/>
              </a:rPr>
              <a:t> </a:t>
            </a:r>
            <a:r>
              <a:rPr lang="fr-CH" altLang="en-US" sz="1600" b="1" i="1" kern="0" dirty="0" err="1">
                <a:solidFill>
                  <a:srgbClr val="1F497D"/>
                </a:solidFill>
                <a:latin typeface="Calibri" pitchFamily="34" charset="0"/>
                <a:ea typeface="ＭＳ Ｐゴシック" charset="0"/>
              </a:rPr>
              <a:t>exists</a:t>
            </a:r>
            <a:r>
              <a:rPr lang="fr-CH" altLang="en-US" sz="1600" b="1" i="1" kern="0" dirty="0">
                <a:solidFill>
                  <a:srgbClr val="1F497D"/>
                </a:solidFill>
                <a:latin typeface="Calibri" pitchFamily="34" charset="0"/>
                <a:ea typeface="ＭＳ Ｐゴシック" charset="0"/>
              </a:rPr>
              <a:t>, </a:t>
            </a:r>
            <a:r>
              <a:rPr lang="fr-CH" altLang="en-US" sz="1600" b="1" i="1" kern="0" dirty="0" err="1">
                <a:solidFill>
                  <a:srgbClr val="1F497D"/>
                </a:solidFill>
                <a:latin typeface="Calibri" pitchFamily="34" charset="0"/>
                <a:ea typeface="ＭＳ Ｐゴシック" charset="0"/>
              </a:rPr>
              <a:t>fill</a:t>
            </a:r>
            <a:r>
              <a:rPr lang="fr-CH" altLang="en-US" sz="1600" b="1" i="1" kern="0" dirty="0">
                <a:solidFill>
                  <a:srgbClr val="1F497D"/>
                </a:solidFill>
                <a:latin typeface="Calibri" pitchFamily="34" charset="0"/>
                <a:ea typeface="ＭＳ Ｐゴシック" charset="0"/>
              </a:rPr>
              <a:t> in the gaps and </a:t>
            </a:r>
            <a:r>
              <a:rPr lang="fr-CH" altLang="en-US" sz="1600" b="1" i="1" kern="0" dirty="0" err="1">
                <a:solidFill>
                  <a:srgbClr val="1F497D"/>
                </a:solidFill>
                <a:latin typeface="Calibri" pitchFamily="34" charset="0"/>
                <a:ea typeface="ＭＳ Ｐゴシック" charset="0"/>
              </a:rPr>
              <a:t>make</a:t>
            </a:r>
            <a:r>
              <a:rPr lang="fr-CH" altLang="en-US" sz="1600" b="1" i="1" kern="0" dirty="0">
                <a:solidFill>
                  <a:srgbClr val="1F497D"/>
                </a:solidFill>
                <a:latin typeface="Calibri" pitchFamily="34" charset="0"/>
                <a:ea typeface="ＭＳ Ｐゴシック" charset="0"/>
              </a:rPr>
              <a:t> </a:t>
            </a:r>
            <a:r>
              <a:rPr lang="fr-CH" altLang="en-US" sz="1600" b="1" i="1" kern="0" dirty="0" err="1">
                <a:solidFill>
                  <a:srgbClr val="1F497D"/>
                </a:solidFill>
                <a:latin typeface="Calibri" pitchFamily="34" charset="0"/>
                <a:ea typeface="ＭＳ Ｐゴシック" charset="0"/>
              </a:rPr>
              <a:t>it</a:t>
            </a:r>
            <a:r>
              <a:rPr lang="fr-CH" altLang="en-US" sz="1600" b="1" i="1" kern="0" dirty="0">
                <a:solidFill>
                  <a:srgbClr val="1F497D"/>
                </a:solidFill>
                <a:latin typeface="Calibri" pitchFamily="34" charset="0"/>
                <a:ea typeface="ＭＳ Ｐゴシック" charset="0"/>
              </a:rPr>
              <a:t> </a:t>
            </a:r>
            <a:r>
              <a:rPr lang="fr-CH" altLang="en-US" sz="1600" b="1" i="1" kern="0" dirty="0" err="1">
                <a:solidFill>
                  <a:srgbClr val="1F497D"/>
                </a:solidFill>
                <a:latin typeface="Calibri" pitchFamily="34" charset="0"/>
                <a:ea typeface="ＭＳ Ｐゴシック" charset="0"/>
              </a:rPr>
              <a:t>work</a:t>
            </a:r>
            <a:r>
              <a:rPr lang="fr-CH" altLang="en-US" sz="1600" b="1" i="1" kern="0" dirty="0">
                <a:solidFill>
                  <a:srgbClr val="1F497D"/>
                </a:solidFill>
                <a:latin typeface="Calibri" pitchFamily="34" charset="0"/>
                <a:ea typeface="ＭＳ Ｐゴシック" charset="0"/>
              </a:rPr>
              <a:t> </a:t>
            </a:r>
            <a:r>
              <a:rPr lang="fr-CH" altLang="en-US" sz="1600" b="1" i="1" kern="0" dirty="0" err="1">
                <a:solidFill>
                  <a:srgbClr val="1F497D"/>
                </a:solidFill>
                <a:latin typeface="Calibri" pitchFamily="34" charset="0"/>
                <a:ea typeface="ＭＳ Ｐゴシック" charset="0"/>
              </a:rPr>
              <a:t>better</a:t>
            </a:r>
            <a:endParaRPr lang="fr-CH" altLang="en-US" sz="1600" b="1" i="1" kern="0" dirty="0">
              <a:solidFill>
                <a:srgbClr val="1F497D"/>
              </a:solidFill>
              <a:latin typeface="Calibri" pitchFamily="34" charset="0"/>
              <a:ea typeface="ＭＳ Ｐゴシック" charset="0"/>
            </a:endParaRPr>
          </a:p>
        </p:txBody>
      </p:sp>
      <p:sp>
        <p:nvSpPr>
          <p:cNvPr id="3" name="日付プレースホルダー 2">
            <a:extLst>
              <a:ext uri="{FF2B5EF4-FFF2-40B4-BE49-F238E27FC236}">
                <a16:creationId xmlns:a16="http://schemas.microsoft.com/office/drawing/2014/main" id="{3867558A-6F75-4F44-8D1E-8324F750CE00}"/>
              </a:ext>
            </a:extLst>
          </p:cNvPr>
          <p:cNvSpPr>
            <a:spLocks noGrp="1"/>
          </p:cNvSpPr>
          <p:nvPr>
            <p:ph type="dt" sz="half" idx="11"/>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3B8BE64D-6643-4D7A-B498-4AB7EF138132}"/>
              </a:ext>
            </a:extLst>
          </p:cNvPr>
          <p:cNvSpPr>
            <a:spLocks noGrp="1"/>
          </p:cNvSpPr>
          <p:nvPr>
            <p:ph type="ftr" sz="quarter" idx="12"/>
          </p:nvPr>
        </p:nvSpPr>
        <p:spPr/>
        <p:txBody>
          <a:bodyPr/>
          <a:lstStyle/>
          <a:p>
            <a:r>
              <a:rPr lang="en-US" altLang="ja-JP"/>
              <a:t>John Farserotu(CSEM) </a:t>
            </a:r>
            <a:endParaRPr lang="en-US" altLang="ja-JP" dirty="0"/>
          </a:p>
        </p:txBody>
      </p:sp>
      <p:sp>
        <p:nvSpPr>
          <p:cNvPr id="12" name="スライド番号プレースホルダー 6">
            <a:extLst>
              <a:ext uri="{FF2B5EF4-FFF2-40B4-BE49-F238E27FC236}">
                <a16:creationId xmlns:a16="http://schemas.microsoft.com/office/drawing/2014/main" id="{19AA3AD8-B6B8-4FFC-BF52-BD29D3B72CB1}"/>
              </a:ext>
            </a:extLst>
          </p:cNvPr>
          <p:cNvSpPr txBox="1">
            <a:spLocks/>
          </p:cNvSpPr>
          <p:nvPr/>
        </p:nvSpPr>
        <p:spPr bwMode="auto">
          <a:xfrm>
            <a:off x="4214192" y="6475413"/>
            <a:ext cx="68124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15</a:t>
            </a:fld>
            <a:endParaRPr lang="en-US" altLang="ja-JP" dirty="0"/>
          </a:p>
        </p:txBody>
      </p:sp>
    </p:spTree>
    <p:extLst>
      <p:ext uri="{BB962C8B-B14F-4D97-AF65-F5344CB8AC3E}">
        <p14:creationId xmlns:p14="http://schemas.microsoft.com/office/powerpoint/2010/main" val="39215876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7935"/>
            <a:ext cx="8020878" cy="1066800"/>
          </a:xfrm>
        </p:spPr>
        <p:txBody>
          <a:bodyPr/>
          <a:lstStyle/>
          <a:p>
            <a:r>
              <a:rPr lang="fr-CH" sz="3200" b="1" dirty="0" err="1"/>
              <a:t>SmartBAN</a:t>
            </a:r>
            <a:r>
              <a:rPr lang="fr-CH" sz="3200" b="1" dirty="0"/>
              <a:t> in the </a:t>
            </a:r>
            <a:r>
              <a:rPr lang="fr-CH" sz="3200" b="1" dirty="0" err="1"/>
              <a:t>IoT</a:t>
            </a:r>
            <a:r>
              <a:rPr lang="fr-CH" sz="3200" b="1" dirty="0"/>
              <a:t> – </a:t>
            </a:r>
            <a:r>
              <a:rPr lang="fr-CH" sz="3200" b="1" dirty="0" err="1"/>
              <a:t>where</a:t>
            </a:r>
            <a:r>
              <a:rPr lang="fr-CH" sz="3200" b="1" dirty="0"/>
              <a:t> are </a:t>
            </a:r>
            <a:r>
              <a:rPr lang="fr-CH" sz="3200" b="1" dirty="0" err="1"/>
              <a:t>we</a:t>
            </a:r>
            <a:r>
              <a:rPr lang="fr-CH" sz="3200" b="1" dirty="0"/>
              <a:t> </a:t>
            </a:r>
            <a:r>
              <a:rPr lang="fr-CH" sz="3200" b="1" dirty="0" err="1"/>
              <a:t>today</a:t>
            </a:r>
            <a:r>
              <a:rPr lang="fr-CH" sz="3200" b="1" dirty="0"/>
              <a:t>?</a:t>
            </a:r>
            <a:endParaRPr lang="en-GB" sz="3200" b="1" dirty="0"/>
          </a:p>
        </p:txBody>
      </p:sp>
      <p:sp>
        <p:nvSpPr>
          <p:cNvPr id="4" name="Slide Number Placeholder 3"/>
          <p:cNvSpPr>
            <a:spLocks noGrp="1"/>
          </p:cNvSpPr>
          <p:nvPr>
            <p:ph type="sldNum" sz="quarter" idx="10"/>
          </p:nvPr>
        </p:nvSpPr>
        <p:spPr/>
        <p:txBody>
          <a:bodyPr/>
          <a:lstStyle/>
          <a:p>
            <a:pPr>
              <a:defRPr/>
            </a:pPr>
            <a:endParaRPr lang="en-US" dirty="0">
              <a:solidFill>
                <a:prstClr val="black"/>
              </a:solidFill>
            </a:endParaRPr>
          </a:p>
        </p:txBody>
      </p:sp>
      <p:pic>
        <p:nvPicPr>
          <p:cNvPr id="54" name="Picture 5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414345" y="4564117"/>
            <a:ext cx="981845" cy="981845"/>
          </a:xfrm>
          <a:prstGeom prst="rect">
            <a:avLst/>
          </a:prstGeom>
        </p:spPr>
      </p:pic>
      <p:pic>
        <p:nvPicPr>
          <p:cNvPr id="56" name="Picture 55"/>
          <p:cNvPicPr>
            <a:picLocks noChangeAspect="1"/>
          </p:cNvPicPr>
          <p:nvPr/>
        </p:nvPicPr>
        <p:blipFill>
          <a:blip r:embed="rId4" cstate="print"/>
          <a:stretch>
            <a:fillRect/>
          </a:stretch>
        </p:blipFill>
        <p:spPr>
          <a:xfrm>
            <a:off x="283774" y="2472232"/>
            <a:ext cx="1563663" cy="1905714"/>
          </a:xfrm>
          <a:prstGeom prst="rect">
            <a:avLst/>
          </a:prstGeom>
        </p:spPr>
      </p:pic>
      <p:pic>
        <p:nvPicPr>
          <p:cNvPr id="57" name="Picture 56"/>
          <p:cNvPicPr>
            <a:picLocks noChangeAspect="1"/>
          </p:cNvPicPr>
          <p:nvPr/>
        </p:nvPicPr>
        <p:blipFill>
          <a:blip r:embed="rId5" cstate="print"/>
          <a:stretch>
            <a:fillRect/>
          </a:stretch>
        </p:blipFill>
        <p:spPr>
          <a:xfrm>
            <a:off x="893438" y="4539876"/>
            <a:ext cx="1566808" cy="1908213"/>
          </a:xfrm>
          <a:prstGeom prst="rect">
            <a:avLst/>
          </a:prstGeom>
        </p:spPr>
      </p:pic>
      <p:pic>
        <p:nvPicPr>
          <p:cNvPr id="59" name="Picture 58"/>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2333295" y="1532658"/>
            <a:ext cx="1902373" cy="1105274"/>
          </a:xfrm>
          <a:prstGeom prst="rect">
            <a:avLst/>
          </a:prstGeom>
        </p:spPr>
      </p:pic>
      <p:pic>
        <p:nvPicPr>
          <p:cNvPr id="60" name="Picture 59"/>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2217834" y="3048002"/>
            <a:ext cx="2568033" cy="1891784"/>
          </a:xfrm>
          <a:prstGeom prst="rect">
            <a:avLst/>
          </a:prstGeom>
        </p:spPr>
      </p:pic>
      <p:pic>
        <p:nvPicPr>
          <p:cNvPr id="61" name="Picture 60"/>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461640" y="2456794"/>
            <a:ext cx="981845" cy="981845"/>
          </a:xfrm>
          <a:prstGeom prst="rect">
            <a:avLst/>
          </a:prstGeom>
        </p:spPr>
      </p:pic>
      <p:pic>
        <p:nvPicPr>
          <p:cNvPr id="62" name="Picture 61"/>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278164" y="1128184"/>
            <a:ext cx="1468822" cy="1468822"/>
          </a:xfrm>
          <a:prstGeom prst="rect">
            <a:avLst/>
          </a:prstGeom>
        </p:spPr>
      </p:pic>
      <p:cxnSp>
        <p:nvCxnSpPr>
          <p:cNvPr id="64" name="Elbow Connector 63"/>
          <p:cNvCxnSpPr/>
          <p:nvPr/>
        </p:nvCxnSpPr>
        <p:spPr>
          <a:xfrm>
            <a:off x="4099034" y="4740166"/>
            <a:ext cx="515007" cy="50449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66" name="Elbow Connector 65"/>
          <p:cNvCxnSpPr/>
          <p:nvPr/>
        </p:nvCxnSpPr>
        <p:spPr>
          <a:xfrm flipV="1">
            <a:off x="4382814" y="3100552"/>
            <a:ext cx="346841" cy="18918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16" name="Elbow Connector 115"/>
          <p:cNvCxnSpPr/>
          <p:nvPr/>
        </p:nvCxnSpPr>
        <p:spPr>
          <a:xfrm flipV="1">
            <a:off x="1492469" y="2200907"/>
            <a:ext cx="861847" cy="857603"/>
          </a:xfrm>
          <a:prstGeom prst="bent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8" name="Elbow Connector 117"/>
          <p:cNvCxnSpPr/>
          <p:nvPr/>
        </p:nvCxnSpPr>
        <p:spPr>
          <a:xfrm>
            <a:off x="1555531" y="3331779"/>
            <a:ext cx="777766" cy="462455"/>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6" name="Elbow Connector 125"/>
          <p:cNvCxnSpPr>
            <a:endCxn id="138" idx="1"/>
          </p:cNvCxnSpPr>
          <p:nvPr/>
        </p:nvCxnSpPr>
        <p:spPr>
          <a:xfrm>
            <a:off x="2204077" y="5413964"/>
            <a:ext cx="567556" cy="527573"/>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2406870" y="3731175"/>
            <a:ext cx="2291255" cy="523220"/>
          </a:xfrm>
          <a:prstGeom prst="rect">
            <a:avLst/>
          </a:prstGeom>
          <a:noFill/>
        </p:spPr>
        <p:txBody>
          <a:bodyPr wrap="square" rtlCol="0">
            <a:spAutoFit/>
          </a:bodyPr>
          <a:lstStyle/>
          <a:p>
            <a:r>
              <a:rPr lang="fr-CH" sz="1400" dirty="0" err="1">
                <a:solidFill>
                  <a:prstClr val="black"/>
                </a:solidFill>
                <a:latin typeface="Calibri" panose="020F0502020204030204" pitchFamily="34" charset="0"/>
                <a:ea typeface="ＭＳ Ｐゴシック" charset="0"/>
              </a:rPr>
              <a:t>Backbone</a:t>
            </a:r>
            <a:r>
              <a:rPr lang="fr-CH" sz="1400" dirty="0">
                <a:solidFill>
                  <a:prstClr val="black"/>
                </a:solidFill>
                <a:latin typeface="Calibri" panose="020F0502020204030204" pitchFamily="34" charset="0"/>
                <a:ea typeface="ＭＳ Ｐゴシック" charset="0"/>
              </a:rPr>
              <a:t>, </a:t>
            </a:r>
            <a:r>
              <a:rPr lang="fr-CH" sz="1400" dirty="0" err="1">
                <a:solidFill>
                  <a:prstClr val="black"/>
                </a:solidFill>
                <a:latin typeface="Calibri" panose="020F0502020204030204" pitchFamily="34" charset="0"/>
                <a:ea typeface="ＭＳ Ｐゴシック" charset="0"/>
              </a:rPr>
              <a:t>dedicated</a:t>
            </a:r>
            <a:r>
              <a:rPr lang="fr-CH" sz="1400" dirty="0">
                <a:solidFill>
                  <a:prstClr val="black"/>
                </a:solidFill>
                <a:latin typeface="Calibri" panose="020F0502020204030204" pitchFamily="34" charset="0"/>
                <a:ea typeface="ＭＳ Ｐゴシック" charset="0"/>
              </a:rPr>
              <a:t> cloud, infrastructure network… </a:t>
            </a:r>
            <a:endParaRPr lang="en-GB" sz="1400" dirty="0">
              <a:solidFill>
                <a:prstClr val="black"/>
              </a:solidFill>
              <a:latin typeface="Calibri" panose="020F0502020204030204" pitchFamily="34" charset="0"/>
              <a:ea typeface="ＭＳ Ｐゴシック" charset="0"/>
            </a:endParaRPr>
          </a:p>
        </p:txBody>
      </p:sp>
      <p:pic>
        <p:nvPicPr>
          <p:cNvPr id="138" name="Content Placeholder 137"/>
          <p:cNvPicPr>
            <a:picLocks noGrp="1" noChangeAspect="1"/>
          </p:cNvPicPr>
          <p:nvPr>
            <p:ph idx="1"/>
          </p:nvPr>
        </p:nvPicPr>
        <p:blipFill>
          <a:blip r:embed="rId9" cstate="email">
            <a:extLst>
              <a:ext uri="{28A0092B-C50C-407E-A947-70E740481C1C}">
                <a14:useLocalDpi xmlns:a14="http://schemas.microsoft.com/office/drawing/2010/main" val="0"/>
              </a:ext>
            </a:extLst>
          </a:blip>
          <a:stretch>
            <a:fillRect/>
          </a:stretch>
        </p:blipFill>
        <p:spPr>
          <a:xfrm>
            <a:off x="2771633" y="5434985"/>
            <a:ext cx="1570313" cy="1013104"/>
          </a:xfrm>
        </p:spPr>
      </p:pic>
      <p:sp>
        <p:nvSpPr>
          <p:cNvPr id="139" name="Content Placeholder 2"/>
          <p:cNvSpPr txBox="1">
            <a:spLocks/>
          </p:cNvSpPr>
          <p:nvPr/>
        </p:nvSpPr>
        <p:spPr bwMode="auto">
          <a:xfrm>
            <a:off x="5126695" y="1631296"/>
            <a:ext cx="3880672" cy="449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10"/>
              </a:buBlip>
              <a:defRPr sz="2400" b="1" kern="1200">
                <a:solidFill>
                  <a:srgbClr val="404040"/>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ＭＳ Ｐゴシック" charset="0"/>
                <a:cs typeface="+mn-cs"/>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ＭＳ Ｐゴシック" charset="0"/>
                <a:cs typeface="+mn-cs"/>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ＭＳ Ｐゴシック" charset="0"/>
                <a:cs typeface="+mn-cs"/>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0" dirty="0"/>
              <a:t>The work of TC </a:t>
            </a:r>
            <a:r>
              <a:rPr lang="en-US" sz="1600" b="0" dirty="0" err="1"/>
              <a:t>SmartBAN</a:t>
            </a:r>
            <a:r>
              <a:rPr lang="en-US" sz="1600" b="0" dirty="0"/>
              <a:t> is documented in the following ETSI Technical Specifications (TS) and Technical Reports (TR):</a:t>
            </a:r>
          </a:p>
          <a:p>
            <a:pPr lvl="1">
              <a:buClr>
                <a:srgbClr val="1F497D"/>
              </a:buClr>
            </a:pPr>
            <a:r>
              <a:rPr lang="en-US" sz="1400" dirty="0">
                <a:cs typeface="ＭＳ Ｐゴシック" charset="0"/>
              </a:rPr>
              <a:t>TS: </a:t>
            </a:r>
            <a:r>
              <a:rPr lang="en-US" sz="1400" dirty="0" err="1">
                <a:cs typeface="ＭＳ Ｐゴシック" charset="0"/>
              </a:rPr>
              <a:t>SmartBAN</a:t>
            </a:r>
            <a:r>
              <a:rPr lang="en-US" sz="1400" dirty="0">
                <a:cs typeface="ＭＳ Ｐゴシック" charset="0"/>
              </a:rPr>
              <a:t> </a:t>
            </a:r>
            <a:r>
              <a:rPr lang="en-US" sz="1400" dirty="0">
                <a:solidFill>
                  <a:srgbClr val="00B0F0"/>
                </a:solidFill>
                <a:cs typeface="ＭＳ Ｐゴシック" charset="0"/>
              </a:rPr>
              <a:t>Unified data representation formats, semantic and open data model</a:t>
            </a:r>
          </a:p>
          <a:p>
            <a:pPr lvl="1">
              <a:buClr>
                <a:srgbClr val="1F497D"/>
              </a:buClr>
            </a:pPr>
            <a:r>
              <a:rPr lang="en-US" sz="1400" dirty="0">
                <a:cs typeface="ＭＳ Ｐゴシック" charset="0"/>
              </a:rPr>
              <a:t>TS: </a:t>
            </a:r>
            <a:r>
              <a:rPr lang="en-US" sz="1400" dirty="0" err="1">
                <a:cs typeface="ＭＳ Ｐゴシック" charset="0"/>
              </a:rPr>
              <a:t>SmartBAN</a:t>
            </a:r>
            <a:r>
              <a:rPr lang="en-US" sz="1400" dirty="0">
                <a:cs typeface="ＭＳ Ｐゴシック" charset="0"/>
              </a:rPr>
              <a:t> </a:t>
            </a:r>
            <a:r>
              <a:rPr lang="en-US" sz="1400" dirty="0">
                <a:solidFill>
                  <a:srgbClr val="00B0F0"/>
                </a:solidFill>
                <a:cs typeface="ＭＳ Ｐゴシック" charset="0"/>
              </a:rPr>
              <a:t>Data representation and transfer, service and application; standardized interfaces, APIs and infrastructure for heterogeneity MG</a:t>
            </a:r>
            <a:r>
              <a:rPr lang="en-US" sz="1400" dirty="0">
                <a:cs typeface="ＭＳ Ｐゴシック" charset="0"/>
              </a:rPr>
              <a:t>T </a:t>
            </a:r>
          </a:p>
          <a:p>
            <a:pPr lvl="1">
              <a:buClr>
                <a:srgbClr val="1F497D"/>
              </a:buClr>
            </a:pPr>
            <a:r>
              <a:rPr lang="en-US" sz="1400" dirty="0">
                <a:cs typeface="ＭＳ Ｐゴシック" charset="0"/>
              </a:rPr>
              <a:t>TR: </a:t>
            </a:r>
            <a:r>
              <a:rPr lang="en-US" sz="1400" dirty="0" err="1">
                <a:cs typeface="ＭＳ Ｐゴシック" charset="0"/>
              </a:rPr>
              <a:t>SmartBAN</a:t>
            </a:r>
            <a:r>
              <a:rPr lang="en-US" sz="1400" dirty="0">
                <a:cs typeface="ＭＳ Ｐゴシック" charset="0"/>
              </a:rPr>
              <a:t> </a:t>
            </a:r>
            <a:r>
              <a:rPr lang="en-US" sz="1400" dirty="0">
                <a:solidFill>
                  <a:srgbClr val="00B0F0"/>
                </a:solidFill>
                <a:cs typeface="ＭＳ Ｐゴシック" charset="0"/>
              </a:rPr>
              <a:t>Measurements and Modelling of </a:t>
            </a:r>
            <a:r>
              <a:rPr lang="en-US" sz="1400" dirty="0" err="1">
                <a:solidFill>
                  <a:srgbClr val="00B0F0"/>
                </a:solidFill>
                <a:cs typeface="ＭＳ Ｐゴシック" charset="0"/>
              </a:rPr>
              <a:t>SmartBAN</a:t>
            </a:r>
            <a:r>
              <a:rPr lang="en-US" sz="1400" dirty="0">
                <a:solidFill>
                  <a:srgbClr val="00B0F0"/>
                </a:solidFill>
                <a:cs typeface="ＭＳ Ｐゴシック" charset="0"/>
              </a:rPr>
              <a:t> RF environment</a:t>
            </a:r>
          </a:p>
          <a:p>
            <a:pPr lvl="1">
              <a:buClr>
                <a:srgbClr val="1F497D"/>
              </a:buClr>
            </a:pPr>
            <a:r>
              <a:rPr lang="en-US" sz="1400" dirty="0">
                <a:cs typeface="ＭＳ Ｐゴシック" charset="0"/>
              </a:rPr>
              <a:t>TS: </a:t>
            </a:r>
            <a:r>
              <a:rPr lang="en-US" sz="1400" dirty="0">
                <a:solidFill>
                  <a:srgbClr val="00B0F0"/>
                </a:solidFill>
                <a:cs typeface="ＭＳ Ｐゴシック" charset="0"/>
              </a:rPr>
              <a:t>Low complexity MAC and routing </a:t>
            </a:r>
            <a:r>
              <a:rPr lang="en-US" sz="1400" dirty="0">
                <a:cs typeface="ＭＳ Ｐゴシック" charset="0"/>
              </a:rPr>
              <a:t>for </a:t>
            </a:r>
            <a:r>
              <a:rPr lang="en-US" sz="1400" dirty="0" err="1">
                <a:cs typeface="ＭＳ Ｐゴシック" charset="0"/>
              </a:rPr>
              <a:t>SmartBAN</a:t>
            </a:r>
            <a:endParaRPr lang="en-US" sz="1400" dirty="0">
              <a:cs typeface="ＭＳ Ｐゴシック" charset="0"/>
            </a:endParaRPr>
          </a:p>
          <a:p>
            <a:pPr lvl="1">
              <a:buClr>
                <a:srgbClr val="1F497D"/>
              </a:buClr>
            </a:pPr>
            <a:r>
              <a:rPr lang="en-US" sz="1400" dirty="0">
                <a:cs typeface="ＭＳ Ｐゴシック" charset="0"/>
              </a:rPr>
              <a:t>TS: </a:t>
            </a:r>
            <a:r>
              <a:rPr lang="en-US" sz="1400" dirty="0">
                <a:solidFill>
                  <a:srgbClr val="00B0F0"/>
                </a:solidFill>
                <a:cs typeface="ＭＳ Ｐゴシック" charset="0"/>
              </a:rPr>
              <a:t>Enhanced, ultra-low power PHY</a:t>
            </a:r>
            <a:r>
              <a:rPr lang="en-US" sz="1400" dirty="0">
                <a:cs typeface="ＭＳ Ｐゴシック" charset="0"/>
              </a:rPr>
              <a:t> for </a:t>
            </a:r>
            <a:r>
              <a:rPr lang="en-US" sz="1400" dirty="0" err="1">
                <a:cs typeface="ＭＳ Ｐゴシック" charset="0"/>
              </a:rPr>
              <a:t>SmartBAN</a:t>
            </a:r>
            <a:r>
              <a:rPr lang="en-US" sz="1400" dirty="0">
                <a:cs typeface="ＭＳ Ｐゴシック" charset="0"/>
              </a:rPr>
              <a:t>.</a:t>
            </a:r>
          </a:p>
          <a:p>
            <a:r>
              <a:rPr lang="en-US" sz="1600" b="0" dirty="0"/>
              <a:t>To be defined: smart control, network management, application to M-Band, security, </a:t>
            </a:r>
            <a:r>
              <a:rPr lang="en-US" sz="1600" b="0" dirty="0" err="1"/>
              <a:t>SmartBAN</a:t>
            </a:r>
            <a:r>
              <a:rPr lang="en-US" sz="1600" b="0" dirty="0"/>
              <a:t> implant </a:t>
            </a:r>
            <a:r>
              <a:rPr lang="en-US" sz="1600" b="0" dirty="0" err="1"/>
              <a:t>comm</a:t>
            </a:r>
            <a:endParaRPr lang="en-US" sz="1600" b="0" dirty="0"/>
          </a:p>
        </p:txBody>
      </p:sp>
      <p:cxnSp>
        <p:nvCxnSpPr>
          <p:cNvPr id="154" name="Elbow Connector 153"/>
          <p:cNvCxnSpPr/>
          <p:nvPr/>
        </p:nvCxnSpPr>
        <p:spPr>
          <a:xfrm flipV="1">
            <a:off x="2049517" y="4708634"/>
            <a:ext cx="515007" cy="409909"/>
          </a:xfrm>
          <a:prstGeom prst="bent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4" name="Elbow Connector 193"/>
          <p:cNvCxnSpPr>
            <a:stCxn id="59" idx="2"/>
            <a:endCxn id="60" idx="0"/>
          </p:cNvCxnSpPr>
          <p:nvPr/>
        </p:nvCxnSpPr>
        <p:spPr>
          <a:xfrm rot="16200000" flipH="1">
            <a:off x="3188131" y="2734282"/>
            <a:ext cx="410070" cy="217369"/>
          </a:xfrm>
          <a:prstGeom prst="bentConnector3">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6" name="Elbow Connector 195"/>
          <p:cNvCxnSpPr>
            <a:stCxn id="138" idx="0"/>
          </p:cNvCxnSpPr>
          <p:nvPr/>
        </p:nvCxnSpPr>
        <p:spPr>
          <a:xfrm rot="16200000" flipV="1">
            <a:off x="3101150" y="4979345"/>
            <a:ext cx="735726" cy="175554"/>
          </a:xfrm>
          <a:prstGeom prst="bentConnector3">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99" name="TextBox 198"/>
          <p:cNvSpPr txBox="1"/>
          <p:nvPr/>
        </p:nvSpPr>
        <p:spPr>
          <a:xfrm rot="4138365">
            <a:off x="945931" y="4393324"/>
            <a:ext cx="492443" cy="461665"/>
          </a:xfrm>
          <a:prstGeom prst="rect">
            <a:avLst/>
          </a:prstGeom>
          <a:noFill/>
        </p:spPr>
        <p:txBody>
          <a:bodyPr wrap="none" rtlCol="0">
            <a:spAutoFit/>
          </a:bodyPr>
          <a:lstStyle/>
          <a:p>
            <a:r>
              <a:rPr lang="fr-CH" sz="2400" dirty="0">
                <a:solidFill>
                  <a:prstClr val="black"/>
                </a:solidFill>
                <a:latin typeface="Times New Roman" charset="0"/>
                <a:ea typeface="ＭＳ Ｐゴシック" charset="0"/>
              </a:rPr>
              <a:t>…</a:t>
            </a:r>
            <a:endParaRPr lang="en-GB" sz="2400" dirty="0">
              <a:solidFill>
                <a:prstClr val="black"/>
              </a:solidFill>
              <a:latin typeface="Times New Roman" charset="0"/>
              <a:ea typeface="ＭＳ Ｐゴシック" charset="0"/>
            </a:endParaRPr>
          </a:p>
        </p:txBody>
      </p:sp>
      <p:cxnSp>
        <p:nvCxnSpPr>
          <p:cNvPr id="201" name="Straight Connector 200"/>
          <p:cNvCxnSpPr/>
          <p:nvPr/>
        </p:nvCxnSpPr>
        <p:spPr>
          <a:xfrm flipV="1">
            <a:off x="1408387" y="3226676"/>
            <a:ext cx="73572" cy="73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117833" y="5586247"/>
            <a:ext cx="73572" cy="73572"/>
          </a:xfrm>
          <a:prstGeom prst="line">
            <a:avLst/>
          </a:prstGeom>
        </p:spPr>
        <p:style>
          <a:lnRef idx="1">
            <a:schemeClr val="accent1"/>
          </a:lnRef>
          <a:fillRef idx="0">
            <a:schemeClr val="accent1"/>
          </a:fillRef>
          <a:effectRef idx="0">
            <a:schemeClr val="accent1"/>
          </a:effectRef>
          <a:fontRef idx="minor">
            <a:schemeClr val="tx1"/>
          </a:fontRef>
        </p:style>
      </p:cxnSp>
      <p:sp>
        <p:nvSpPr>
          <p:cNvPr id="3" name="日付プレースホルダー 2">
            <a:extLst>
              <a:ext uri="{FF2B5EF4-FFF2-40B4-BE49-F238E27FC236}">
                <a16:creationId xmlns:a16="http://schemas.microsoft.com/office/drawing/2014/main" id="{255A8FE4-C8EA-42F2-A4EC-4F7A4DF6AC65}"/>
              </a:ext>
            </a:extLst>
          </p:cNvPr>
          <p:cNvSpPr>
            <a:spLocks noGrp="1"/>
          </p:cNvSpPr>
          <p:nvPr>
            <p:ph type="dt" sz="half" idx="11"/>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3FDD4468-EDD7-4796-BC0B-C85527B76E54}"/>
              </a:ext>
            </a:extLst>
          </p:cNvPr>
          <p:cNvSpPr>
            <a:spLocks noGrp="1"/>
          </p:cNvSpPr>
          <p:nvPr>
            <p:ph type="ftr" sz="quarter" idx="12"/>
          </p:nvPr>
        </p:nvSpPr>
        <p:spPr/>
        <p:txBody>
          <a:bodyPr/>
          <a:lstStyle/>
          <a:p>
            <a:r>
              <a:rPr lang="en-US" altLang="ja-JP"/>
              <a:t>John Farserotu(CSEM) </a:t>
            </a:r>
            <a:endParaRPr lang="en-US" altLang="ja-JP" dirty="0"/>
          </a:p>
        </p:txBody>
      </p:sp>
    </p:spTree>
    <p:extLst>
      <p:ext uri="{BB962C8B-B14F-4D97-AF65-F5344CB8AC3E}">
        <p14:creationId xmlns:p14="http://schemas.microsoft.com/office/powerpoint/2010/main" val="14027662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Next steps for </a:t>
            </a:r>
            <a:r>
              <a:rPr lang="en-GB" dirty="0" err="1"/>
              <a:t>SmartBAN</a:t>
            </a:r>
            <a:endParaRPr lang="en-GB" dirty="0"/>
          </a:p>
        </p:txBody>
      </p:sp>
      <p:sp>
        <p:nvSpPr>
          <p:cNvPr id="3" name="Content Placeholder 2"/>
          <p:cNvSpPr>
            <a:spLocks noGrp="1"/>
          </p:cNvSpPr>
          <p:nvPr>
            <p:ph idx="1"/>
          </p:nvPr>
        </p:nvSpPr>
        <p:spPr>
          <a:xfrm>
            <a:off x="684483" y="1610820"/>
            <a:ext cx="7772400" cy="4114800"/>
          </a:xfrm>
        </p:spPr>
        <p:txBody>
          <a:bodyPr/>
          <a:lstStyle/>
          <a:p>
            <a:r>
              <a:rPr lang="fr-CH" sz="2000" dirty="0"/>
              <a:t>Release of TR 103 394 - System Description </a:t>
            </a:r>
            <a:r>
              <a:rPr lang="fr-CH" sz="2000" dirty="0" err="1"/>
              <a:t>SmartBAN</a:t>
            </a:r>
            <a:endParaRPr lang="fr-CH" sz="2000" dirty="0"/>
          </a:p>
          <a:p>
            <a:r>
              <a:rPr lang="fr-CH" sz="2000" dirty="0"/>
              <a:t>NWI on implant communication </a:t>
            </a:r>
            <a:r>
              <a:rPr lang="fr-CH" sz="2000" dirty="0" err="1"/>
              <a:t>liason</a:t>
            </a:r>
            <a:r>
              <a:rPr lang="fr-CH" sz="2000" dirty="0"/>
              <a:t> </a:t>
            </a:r>
            <a:r>
              <a:rPr lang="fr-CH" sz="2000" dirty="0" err="1"/>
              <a:t>with</a:t>
            </a:r>
            <a:r>
              <a:rPr lang="fr-CH" sz="2000" dirty="0"/>
              <a:t> ERM TG 30</a:t>
            </a:r>
          </a:p>
          <a:p>
            <a:r>
              <a:rPr lang="fr-CH" sz="2000" dirty="0"/>
              <a:t>Possible </a:t>
            </a:r>
            <a:r>
              <a:rPr lang="fr-CH" sz="2000" dirty="0" err="1"/>
              <a:t>STF’s</a:t>
            </a:r>
            <a:r>
              <a:rPr lang="fr-CH" sz="2000" dirty="0"/>
              <a:t> in ETSI</a:t>
            </a:r>
          </a:p>
          <a:p>
            <a:pPr lvl="1"/>
            <a:r>
              <a:rPr lang="fr-CH" sz="1800" dirty="0"/>
              <a:t>Joint STF </a:t>
            </a:r>
            <a:r>
              <a:rPr lang="fr-CH" sz="1800" dirty="0" err="1"/>
              <a:t>with</a:t>
            </a:r>
            <a:r>
              <a:rPr lang="fr-CH" sz="1800" dirty="0"/>
              <a:t> </a:t>
            </a:r>
            <a:r>
              <a:rPr lang="fr-CH" sz="1800" dirty="0" err="1"/>
              <a:t>SmartBAN</a:t>
            </a:r>
            <a:r>
              <a:rPr lang="fr-CH" sz="1800" dirty="0"/>
              <a:t> and SmartM2M</a:t>
            </a:r>
          </a:p>
          <a:p>
            <a:pPr lvl="1"/>
            <a:r>
              <a:rPr lang="en-US" sz="1800" dirty="0"/>
              <a:t>STF envisioned for merging and/or aligning the </a:t>
            </a:r>
            <a:r>
              <a:rPr lang="en-US" sz="1800" dirty="0" err="1"/>
              <a:t>SmartBAN</a:t>
            </a:r>
            <a:r>
              <a:rPr lang="en-US" sz="1800" dirty="0"/>
              <a:t> ontology with SAREF + oneM2M ontologies</a:t>
            </a:r>
          </a:p>
          <a:p>
            <a:pPr lvl="1"/>
            <a:r>
              <a:rPr lang="en-US" sz="1800" dirty="0" err="1"/>
              <a:t>SmartBANs</a:t>
            </a:r>
            <a:r>
              <a:rPr lang="en-US" sz="1800" dirty="0"/>
              <a:t> security and privacy </a:t>
            </a:r>
          </a:p>
          <a:p>
            <a:pPr lvl="1"/>
            <a:r>
              <a:rPr lang="en-US" sz="1800" dirty="0"/>
              <a:t>Semantic discovery/annotation/binding mechanisms for constrained nodes/Things</a:t>
            </a:r>
          </a:p>
          <a:p>
            <a:r>
              <a:rPr lang="fr-CH" sz="2000" dirty="0"/>
              <a:t>Collaboration </a:t>
            </a:r>
            <a:r>
              <a:rPr lang="fr-CH" sz="2000" dirty="0" err="1"/>
              <a:t>with</a:t>
            </a:r>
            <a:r>
              <a:rPr lang="fr-CH" sz="2000" dirty="0"/>
              <a:t> ACTIVAGE </a:t>
            </a:r>
            <a:r>
              <a:rPr lang="fr-CH" sz="2000" dirty="0" err="1"/>
              <a:t>e.g</a:t>
            </a:r>
            <a:r>
              <a:rPr lang="fr-CH" sz="2000" dirty="0"/>
              <a:t>. on </a:t>
            </a:r>
            <a:r>
              <a:rPr lang="fr-CH" sz="2000" dirty="0" err="1"/>
              <a:t>wearables</a:t>
            </a:r>
            <a:r>
              <a:rPr lang="fr-CH" sz="2000" dirty="0"/>
              <a:t>, WBAN  and </a:t>
            </a:r>
            <a:r>
              <a:rPr lang="fr-CH" sz="2000" dirty="0" err="1"/>
              <a:t>semantic</a:t>
            </a:r>
            <a:r>
              <a:rPr lang="fr-CH" sz="2000" dirty="0"/>
              <a:t> </a:t>
            </a:r>
            <a:r>
              <a:rPr lang="fr-CH" sz="2000" dirty="0" err="1"/>
              <a:t>interoperability</a:t>
            </a:r>
            <a:r>
              <a:rPr lang="fr-CH" sz="2000" dirty="0"/>
              <a:t> for Active &amp; </a:t>
            </a:r>
            <a:r>
              <a:rPr lang="fr-CH" sz="2000" dirty="0" err="1"/>
              <a:t>Healthy</a:t>
            </a:r>
            <a:r>
              <a:rPr lang="fr-CH" sz="2000" dirty="0"/>
              <a:t> </a:t>
            </a:r>
            <a:r>
              <a:rPr lang="fr-CH" sz="2000" dirty="0" err="1"/>
              <a:t>Ageing</a:t>
            </a:r>
            <a:r>
              <a:rPr lang="fr-CH" sz="2000" dirty="0"/>
              <a:t> </a:t>
            </a:r>
            <a:r>
              <a:rPr lang="fr-CH" sz="2000" dirty="0" err="1"/>
              <a:t>IoT</a:t>
            </a:r>
            <a:r>
              <a:rPr lang="fr-CH" sz="2000" dirty="0"/>
              <a:t>  </a:t>
            </a:r>
          </a:p>
        </p:txBody>
      </p:sp>
      <p:sp>
        <p:nvSpPr>
          <p:cNvPr id="4" name="Slide Number Placeholder 3"/>
          <p:cNvSpPr>
            <a:spLocks noGrp="1"/>
          </p:cNvSpPr>
          <p:nvPr>
            <p:ph type="sldNum" sz="quarter" idx="10"/>
          </p:nvPr>
        </p:nvSpPr>
        <p:spPr/>
        <p:txBody>
          <a:bodyPr/>
          <a:lstStyle/>
          <a:p>
            <a:pPr>
              <a:defRPr/>
            </a:pPr>
            <a:endParaRPr lang="en-US" dirty="0">
              <a:solidFill>
                <a:prstClr val="black"/>
              </a:solidFill>
            </a:endParaRPr>
          </a:p>
        </p:txBody>
      </p:sp>
      <p:sp>
        <p:nvSpPr>
          <p:cNvPr id="6" name="Rectangle 5"/>
          <p:cNvSpPr/>
          <p:nvPr/>
        </p:nvSpPr>
        <p:spPr>
          <a:xfrm>
            <a:off x="1990956" y="5854295"/>
            <a:ext cx="5529944" cy="707886"/>
          </a:xfrm>
          <a:prstGeom prst="rect">
            <a:avLst/>
          </a:prstGeom>
        </p:spPr>
        <p:txBody>
          <a:bodyPr wrap="square">
            <a:spAutoFit/>
          </a:bodyPr>
          <a:lstStyle/>
          <a:p>
            <a:pPr algn="ctr" eaLnBrk="0" hangingPunct="0">
              <a:spcBef>
                <a:spcPct val="20000"/>
              </a:spcBef>
              <a:buSzPct val="90000"/>
            </a:pPr>
            <a:r>
              <a:rPr lang="en-US" sz="2000" b="1" i="1" dirty="0">
                <a:solidFill>
                  <a:srgbClr val="1F497D"/>
                </a:solidFill>
                <a:latin typeface="Calibri"/>
                <a:ea typeface="ＭＳ Ｐゴシック" charset="0"/>
              </a:rPr>
              <a:t>A </a:t>
            </a:r>
            <a:r>
              <a:rPr lang="en-US" sz="2000" b="1" i="1" dirty="0" err="1">
                <a:solidFill>
                  <a:srgbClr val="1F497D"/>
                </a:solidFill>
                <a:latin typeface="Calibri"/>
                <a:ea typeface="ＭＳ Ｐゴシック" charset="0"/>
              </a:rPr>
              <a:t>SmartBAN</a:t>
            </a:r>
            <a:r>
              <a:rPr lang="en-US" sz="2000" b="1" i="1" dirty="0">
                <a:solidFill>
                  <a:srgbClr val="1F497D"/>
                </a:solidFill>
                <a:latin typeface="Calibri"/>
                <a:ea typeface="ＭＳ Ｐゴシック" charset="0"/>
              </a:rPr>
              <a:t> workshop is planned at ETSI in the January-February timeframe 2018</a:t>
            </a:r>
            <a:endParaRPr lang="en-GB" sz="2000" b="1" i="1" dirty="0">
              <a:solidFill>
                <a:srgbClr val="1F497D"/>
              </a:solidFill>
              <a:latin typeface="Calibri"/>
              <a:ea typeface="ＭＳ Ｐゴシック" charset="0"/>
            </a:endParaRPr>
          </a:p>
        </p:txBody>
      </p:sp>
      <p:sp>
        <p:nvSpPr>
          <p:cNvPr id="5" name="日付プレースホルダー 4">
            <a:extLst>
              <a:ext uri="{FF2B5EF4-FFF2-40B4-BE49-F238E27FC236}">
                <a16:creationId xmlns:a16="http://schemas.microsoft.com/office/drawing/2014/main" id="{5F49799E-C32D-49CE-9CF9-7C8E445CB6E9}"/>
              </a:ext>
            </a:extLst>
          </p:cNvPr>
          <p:cNvSpPr>
            <a:spLocks noGrp="1"/>
          </p:cNvSpPr>
          <p:nvPr>
            <p:ph type="dt" sz="half" idx="11"/>
          </p:nvPr>
        </p:nvSpPr>
        <p:spPr/>
        <p:txBody>
          <a:bodyPr/>
          <a:lstStyle/>
          <a:p>
            <a:r>
              <a:rPr lang="en-US" altLang="ja-JP"/>
              <a:t>November 2018</a:t>
            </a:r>
            <a:endParaRPr lang="en-US" altLang="ja-JP" dirty="0"/>
          </a:p>
        </p:txBody>
      </p:sp>
      <p:sp>
        <p:nvSpPr>
          <p:cNvPr id="7" name="フッター プレースホルダー 6">
            <a:extLst>
              <a:ext uri="{FF2B5EF4-FFF2-40B4-BE49-F238E27FC236}">
                <a16:creationId xmlns:a16="http://schemas.microsoft.com/office/drawing/2014/main" id="{4A2940CC-E752-4592-9AF6-10E0376CB433}"/>
              </a:ext>
            </a:extLst>
          </p:cNvPr>
          <p:cNvSpPr>
            <a:spLocks noGrp="1"/>
          </p:cNvSpPr>
          <p:nvPr>
            <p:ph type="ftr" sz="quarter" idx="12"/>
          </p:nvPr>
        </p:nvSpPr>
        <p:spPr/>
        <p:txBody>
          <a:bodyPr/>
          <a:lstStyle/>
          <a:p>
            <a:r>
              <a:rPr lang="en-US" altLang="ja-JP"/>
              <a:t>John Farserotu(CSEM) </a:t>
            </a:r>
            <a:endParaRPr lang="en-US" altLang="ja-JP" dirty="0"/>
          </a:p>
        </p:txBody>
      </p:sp>
      <p:sp>
        <p:nvSpPr>
          <p:cNvPr id="8" name="スライド番号プレースホルダー 6">
            <a:extLst>
              <a:ext uri="{FF2B5EF4-FFF2-40B4-BE49-F238E27FC236}">
                <a16:creationId xmlns:a16="http://schemas.microsoft.com/office/drawing/2014/main" id="{58FDE246-4FAD-46B1-8516-2998AFAE55A1}"/>
              </a:ext>
            </a:extLst>
          </p:cNvPr>
          <p:cNvSpPr txBox="1">
            <a:spLocks/>
          </p:cNvSpPr>
          <p:nvPr/>
        </p:nvSpPr>
        <p:spPr bwMode="auto">
          <a:xfrm>
            <a:off x="3945836" y="6475412"/>
            <a:ext cx="949600" cy="215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17</a:t>
            </a:fld>
            <a:endParaRPr lang="en-US" altLang="ja-JP" dirty="0"/>
          </a:p>
        </p:txBody>
      </p:sp>
    </p:spTree>
    <p:extLst>
      <p:ext uri="{BB962C8B-B14F-4D97-AF65-F5344CB8AC3E}">
        <p14:creationId xmlns:p14="http://schemas.microsoft.com/office/powerpoint/2010/main" val="33326914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5" descr="5%"/>
          <p:cNvSpPr>
            <a:spLocks noGrp="1"/>
          </p:cNvSpPr>
          <p:nvPr>
            <p:ph type="subTitle" idx="1"/>
          </p:nvPr>
        </p:nvSpPr>
        <p:spPr>
          <a:xfrm>
            <a:off x="685800" y="2960482"/>
            <a:ext cx="8137525" cy="1727200"/>
          </a:xfrm>
          <a:noFill/>
        </p:spPr>
        <p:txBody>
          <a:bodyPr/>
          <a:lstStyle/>
          <a:p>
            <a:r>
              <a:rPr lang="en-US" dirty="0"/>
              <a:t>ETSI, Sophia </a:t>
            </a:r>
            <a:r>
              <a:rPr lang="en-US" dirty="0" err="1"/>
              <a:t>Antipolis</a:t>
            </a:r>
            <a:endParaRPr lang="en-US" dirty="0"/>
          </a:p>
          <a:p>
            <a:r>
              <a:rPr lang="en-US" dirty="0"/>
              <a:t>November 9 2017</a:t>
            </a:r>
          </a:p>
        </p:txBody>
      </p:sp>
      <p:sp>
        <p:nvSpPr>
          <p:cNvPr id="2" name="Title 1"/>
          <p:cNvSpPr>
            <a:spLocks noGrp="1"/>
          </p:cNvSpPr>
          <p:nvPr>
            <p:ph type="ctrTitle"/>
          </p:nvPr>
        </p:nvSpPr>
        <p:spPr>
          <a:xfrm>
            <a:off x="685800" y="1563894"/>
            <a:ext cx="7772400" cy="1470025"/>
          </a:xfrm>
        </p:spPr>
        <p:txBody>
          <a:bodyPr/>
          <a:lstStyle/>
          <a:p>
            <a:r>
              <a:rPr lang="fr-CH" dirty="0" err="1"/>
              <a:t>SmartBAN</a:t>
            </a:r>
            <a:r>
              <a:rPr lang="fr-CH" dirty="0"/>
              <a:t> – SmartM2M joint meeting</a:t>
            </a:r>
            <a:endParaRPr lang="en-GB" dirty="0"/>
          </a:p>
        </p:txBody>
      </p:sp>
      <p:sp>
        <p:nvSpPr>
          <p:cNvPr id="4" name="テキスト ボックス 5">
            <a:extLst>
              <a:ext uri="{FF2B5EF4-FFF2-40B4-BE49-F238E27FC236}">
                <a16:creationId xmlns:a16="http://schemas.microsoft.com/office/drawing/2014/main" id="{92D3ADBB-AF58-4958-9B25-8B0C85EAC328}"/>
              </a:ext>
            </a:extLst>
          </p:cNvPr>
          <p:cNvSpPr txBox="1"/>
          <p:nvPr/>
        </p:nvSpPr>
        <p:spPr>
          <a:xfrm>
            <a:off x="395536" y="4293096"/>
            <a:ext cx="8424936" cy="1323435"/>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lang="en-US" altLang="ja-JP" sz="2000" dirty="0">
                <a:solidFill>
                  <a:srgbClr val="000000"/>
                </a:solidFill>
                <a:latin typeface="Hiragino Sans W5" panose="020B0400000000000000" pitchFamily="34" charset="-128"/>
                <a:ea typeface="Hiragino Sans W5" panose="020B0400000000000000" pitchFamily="34" charset="-128"/>
                <a:cs typeface="Times New Roman"/>
                <a:sym typeface="Times New Roman"/>
              </a:rPr>
              <a:t>John </a:t>
            </a:r>
            <a:r>
              <a:rPr lang="en-US" altLang="ja-JP" sz="2000" dirty="0" err="1">
                <a:solidFill>
                  <a:srgbClr val="000000"/>
                </a:solidFill>
                <a:latin typeface="Hiragino Sans W5" panose="020B0400000000000000" pitchFamily="34" charset="-128"/>
                <a:ea typeface="Hiragino Sans W5" panose="020B0400000000000000" pitchFamily="34" charset="-128"/>
                <a:cs typeface="Times New Roman"/>
                <a:sym typeface="Times New Roman"/>
              </a:rPr>
              <a:t>Farseroutu</a:t>
            </a:r>
            <a:endParaRPr lang="en-US" altLang="ja-JP" sz="2000" dirty="0">
              <a:solidFill>
                <a:srgbClr val="000000"/>
              </a:solidFill>
              <a:latin typeface="Hiragino Sans W5" panose="020B0400000000000000" pitchFamily="34" charset="-128"/>
              <a:ea typeface="Hiragino Sans W5" panose="020B0400000000000000" pitchFamily="34" charset="-128"/>
              <a:cs typeface="Times New Roman"/>
              <a:sym typeface="Times New Roman"/>
            </a:endParaRP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endParaRPr lang="en-US" altLang="ja-JP" sz="2000" dirty="0">
              <a:solidFill>
                <a:srgbClr val="000000"/>
              </a:solidFill>
              <a:latin typeface="Hiragino Sans W5" panose="020B0400000000000000" pitchFamily="34" charset="-128"/>
              <a:ea typeface="Hiragino Sans W5" panose="020B0400000000000000" pitchFamily="34" charset="-128"/>
              <a:cs typeface="Times New Roman"/>
              <a:sym typeface="Times New Roman"/>
            </a:endParaRP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lang="en-US" altLang="ja-JP" sz="2000" dirty="0">
                <a:solidFill>
                  <a:srgbClr val="000000"/>
                </a:solidFill>
                <a:latin typeface="Hiragino Sans W5" panose="020B0400000000000000" pitchFamily="34" charset="-128"/>
                <a:ea typeface="Hiragino Sans W5" panose="020B0400000000000000" pitchFamily="34" charset="-128"/>
                <a:cs typeface="Times New Roman"/>
                <a:sym typeface="Times New Roman"/>
              </a:rPr>
              <a:t>Chair TC </a:t>
            </a:r>
            <a:r>
              <a:rPr lang="en-US" altLang="ja-JP" sz="2000" dirty="0" err="1">
                <a:solidFill>
                  <a:srgbClr val="000000"/>
                </a:solidFill>
                <a:latin typeface="Hiragino Sans W5" panose="020B0400000000000000" pitchFamily="34" charset="-128"/>
                <a:ea typeface="Hiragino Sans W5" panose="020B0400000000000000" pitchFamily="34" charset="-128"/>
                <a:cs typeface="Times New Roman"/>
                <a:sym typeface="Times New Roman"/>
              </a:rPr>
              <a:t>SmartBAN</a:t>
            </a:r>
            <a:r>
              <a:rPr lang="en-US" altLang="ja-JP" sz="2000" dirty="0">
                <a:solidFill>
                  <a:srgbClr val="000000"/>
                </a:solidFill>
                <a:latin typeface="Hiragino Sans W5" panose="020B0400000000000000" pitchFamily="34" charset="-128"/>
                <a:ea typeface="Hiragino Sans W5" panose="020B0400000000000000" pitchFamily="34" charset="-128"/>
                <a:cs typeface="Times New Roman"/>
                <a:sym typeface="Times New Roman"/>
              </a:rPr>
              <a:t>, ETSI</a:t>
            </a: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CESM, Switzerland</a:t>
            </a:r>
            <a:endParaRPr kumimoji="0" lang="en-US" altLang="ja-JP" sz="16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endParaRPr>
          </a:p>
        </p:txBody>
      </p:sp>
      <p:sp>
        <p:nvSpPr>
          <p:cNvPr id="5" name="正方形/長方形 4">
            <a:extLst>
              <a:ext uri="{FF2B5EF4-FFF2-40B4-BE49-F238E27FC236}">
                <a16:creationId xmlns:a16="http://schemas.microsoft.com/office/drawing/2014/main" id="{B61691D6-8538-42ED-8B62-308B872801C3}"/>
              </a:ext>
            </a:extLst>
          </p:cNvPr>
          <p:cNvSpPr/>
          <p:nvPr/>
        </p:nvSpPr>
        <p:spPr>
          <a:xfrm>
            <a:off x="1385191" y="5812972"/>
            <a:ext cx="7182339" cy="646331"/>
          </a:xfrm>
          <a:prstGeom prst="rect">
            <a:avLst/>
          </a:prstGeom>
        </p:spPr>
        <p:txBody>
          <a:bodyPr wrap="square">
            <a:spAutoFit/>
          </a:bodyPr>
          <a:lstStyle/>
          <a:p>
            <a:r>
              <a:rPr lang="en-US" altLang="ja-JP" dirty="0">
                <a:solidFill>
                  <a:srgbClr val="000000"/>
                </a:solidFill>
                <a:latin typeface="Times New Roman" pitchFamily="18" charset="0"/>
                <a:ea typeface="ＭＳ Ｐゴシック" charset="-128"/>
              </a:rPr>
              <a:t>This slides are copies of presentation in ETSI Joint meeting between </a:t>
            </a:r>
            <a:r>
              <a:rPr lang="en-US" altLang="ja-JP" dirty="0" err="1">
                <a:solidFill>
                  <a:srgbClr val="000000"/>
                </a:solidFill>
                <a:latin typeface="Times New Roman" pitchFamily="18" charset="0"/>
                <a:ea typeface="ＭＳ Ｐゴシック" charset="-128"/>
              </a:rPr>
              <a:t>SmartBAN</a:t>
            </a:r>
            <a:r>
              <a:rPr lang="en-US" altLang="ja-JP" dirty="0">
                <a:solidFill>
                  <a:srgbClr val="000000"/>
                </a:solidFill>
                <a:latin typeface="Times New Roman" pitchFamily="18" charset="0"/>
                <a:ea typeface="ＭＳ Ｐゴシック" charset="-128"/>
              </a:rPr>
              <a:t> and SmartM2M, Sophia Antipolis on November 9, 2017</a:t>
            </a:r>
            <a:endParaRPr lang="ja-JP" altLang="en-US" dirty="0"/>
          </a:p>
        </p:txBody>
      </p:sp>
      <p:sp>
        <p:nvSpPr>
          <p:cNvPr id="3" name="日付プレースホルダー 2">
            <a:extLst>
              <a:ext uri="{FF2B5EF4-FFF2-40B4-BE49-F238E27FC236}">
                <a16:creationId xmlns:a16="http://schemas.microsoft.com/office/drawing/2014/main" id="{80F329C8-68B3-4D1A-90CA-2E5D605C3D41}"/>
              </a:ext>
            </a:extLst>
          </p:cNvPr>
          <p:cNvSpPr>
            <a:spLocks noGrp="1"/>
          </p:cNvSpPr>
          <p:nvPr>
            <p:ph type="dt" sz="half" idx="2"/>
          </p:nvPr>
        </p:nvSpPr>
        <p:spPr/>
        <p:txBody>
          <a:bodyPr/>
          <a:lstStyle/>
          <a:p>
            <a:r>
              <a:rPr lang="en-US" altLang="ja-JP"/>
              <a:t>November 2018</a:t>
            </a:r>
            <a:endParaRPr lang="en-US" altLang="ja-JP" dirty="0"/>
          </a:p>
        </p:txBody>
      </p:sp>
      <p:sp>
        <p:nvSpPr>
          <p:cNvPr id="6" name="フッター プレースホルダー 5">
            <a:extLst>
              <a:ext uri="{FF2B5EF4-FFF2-40B4-BE49-F238E27FC236}">
                <a16:creationId xmlns:a16="http://schemas.microsoft.com/office/drawing/2014/main" id="{C96391E9-D2D2-401A-9165-7E011548419D}"/>
              </a:ext>
            </a:extLst>
          </p:cNvPr>
          <p:cNvSpPr>
            <a:spLocks noGrp="1"/>
          </p:cNvSpPr>
          <p:nvPr>
            <p:ph type="ftr" sz="quarter" idx="3"/>
          </p:nvPr>
        </p:nvSpPr>
        <p:spPr/>
        <p:txBody>
          <a:bodyPr/>
          <a:lstStyle/>
          <a:p>
            <a:r>
              <a:rPr lang="en-US" altLang="ja-JP"/>
              <a:t>John Farserotu(CSEM) </a:t>
            </a:r>
            <a:endParaRPr lang="en-US" altLang="ja-JP" dirty="0"/>
          </a:p>
        </p:txBody>
      </p:sp>
      <p:sp>
        <p:nvSpPr>
          <p:cNvPr id="7" name="スライド番号プレースホルダー 6">
            <a:extLst>
              <a:ext uri="{FF2B5EF4-FFF2-40B4-BE49-F238E27FC236}">
                <a16:creationId xmlns:a16="http://schemas.microsoft.com/office/drawing/2014/main" id="{166BDCE0-7157-43CE-ADBD-12E9044DADB7}"/>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2</a:t>
            </a:fld>
            <a:endParaRPr lang="en-US" altLang="ja-JP" dirty="0"/>
          </a:p>
        </p:txBody>
      </p:sp>
    </p:spTree>
    <p:extLst>
      <p:ext uri="{BB962C8B-B14F-4D97-AF65-F5344CB8AC3E}">
        <p14:creationId xmlns:p14="http://schemas.microsoft.com/office/powerpoint/2010/main" val="1397743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err="1"/>
              <a:t>Outline</a:t>
            </a:r>
            <a:endParaRPr lang="en-GB" dirty="0"/>
          </a:p>
        </p:txBody>
      </p:sp>
      <p:sp>
        <p:nvSpPr>
          <p:cNvPr id="3" name="Content Placeholder 2"/>
          <p:cNvSpPr>
            <a:spLocks noGrp="1"/>
          </p:cNvSpPr>
          <p:nvPr>
            <p:ph idx="1"/>
          </p:nvPr>
        </p:nvSpPr>
        <p:spPr/>
        <p:txBody>
          <a:bodyPr/>
          <a:lstStyle/>
          <a:p>
            <a:r>
              <a:rPr lang="en-US" sz="2400" dirty="0"/>
              <a:t>13:00 Opening and welcome</a:t>
            </a:r>
          </a:p>
          <a:p>
            <a:r>
              <a:rPr lang="en-US" sz="2400" dirty="0"/>
              <a:t>13:05 Approval of the agenda</a:t>
            </a:r>
          </a:p>
          <a:p>
            <a:r>
              <a:rPr lang="en-US" sz="2400" dirty="0"/>
              <a:t>13:10 </a:t>
            </a:r>
            <a:r>
              <a:rPr lang="en-US" sz="2400" dirty="0" err="1"/>
              <a:t>SmartBAN</a:t>
            </a:r>
            <a:r>
              <a:rPr lang="en-US" sz="2400" dirty="0"/>
              <a:t> overview / status</a:t>
            </a:r>
          </a:p>
          <a:p>
            <a:r>
              <a:rPr lang="en-US" sz="2400" dirty="0"/>
              <a:t>13:20 SmartM2M overview / status</a:t>
            </a:r>
          </a:p>
          <a:p>
            <a:r>
              <a:rPr lang="en-US" sz="2400" dirty="0"/>
              <a:t>13:30 Upper layer aspects and potential cooperation</a:t>
            </a:r>
          </a:p>
          <a:p>
            <a:r>
              <a:rPr lang="en-US" sz="2400" dirty="0"/>
              <a:t>14:10 Lower layer aspects and potential cooperation</a:t>
            </a:r>
          </a:p>
          <a:p>
            <a:r>
              <a:rPr lang="en-US" sz="2400" dirty="0"/>
              <a:t>14:45 Questions, roundtable and wrap-up</a:t>
            </a:r>
          </a:p>
          <a:p>
            <a:r>
              <a:rPr lang="en-US" sz="2400" dirty="0"/>
              <a:t>15:00 Close</a:t>
            </a:r>
          </a:p>
          <a:p>
            <a:endParaRPr lang="en-US" sz="2400" dirty="0"/>
          </a:p>
        </p:txBody>
      </p:sp>
      <p:sp>
        <p:nvSpPr>
          <p:cNvPr id="5" name="日付プレースホルダー 4">
            <a:extLst>
              <a:ext uri="{FF2B5EF4-FFF2-40B4-BE49-F238E27FC236}">
                <a16:creationId xmlns:a16="http://schemas.microsoft.com/office/drawing/2014/main" id="{AD715D7F-77E0-4376-B512-73FF4D4C7BEC}"/>
              </a:ext>
            </a:extLst>
          </p:cNvPr>
          <p:cNvSpPr>
            <a:spLocks noGrp="1"/>
          </p:cNvSpPr>
          <p:nvPr>
            <p:ph type="dt" sz="half" idx="11"/>
          </p:nvPr>
        </p:nvSpPr>
        <p:spPr>
          <a:xfrm>
            <a:off x="773932" y="356056"/>
            <a:ext cx="1600200" cy="215444"/>
          </a:xfrm>
        </p:spPr>
        <p:txBody>
          <a:bodyPr/>
          <a:lstStyle/>
          <a:p>
            <a:r>
              <a:rPr lang="en-US" altLang="ja-JP"/>
              <a:t>November 2018</a:t>
            </a:r>
            <a:endParaRPr lang="en-US" altLang="ja-JP" dirty="0"/>
          </a:p>
        </p:txBody>
      </p:sp>
      <p:sp>
        <p:nvSpPr>
          <p:cNvPr id="6" name="フッター プレースホルダー 5">
            <a:extLst>
              <a:ext uri="{FF2B5EF4-FFF2-40B4-BE49-F238E27FC236}">
                <a16:creationId xmlns:a16="http://schemas.microsoft.com/office/drawing/2014/main" id="{14884C5C-9DE9-4C65-8888-3B03CFBB4675}"/>
              </a:ext>
            </a:extLst>
          </p:cNvPr>
          <p:cNvSpPr>
            <a:spLocks noGrp="1"/>
          </p:cNvSpPr>
          <p:nvPr>
            <p:ph type="ftr" sz="quarter" idx="12"/>
          </p:nvPr>
        </p:nvSpPr>
        <p:spPr/>
        <p:txBody>
          <a:bodyPr/>
          <a:lstStyle/>
          <a:p>
            <a:r>
              <a:rPr lang="en-US" altLang="ja-JP"/>
              <a:t>John Farserotu(CSEM) </a:t>
            </a:r>
            <a:endParaRPr lang="en-US" altLang="ja-JP" dirty="0"/>
          </a:p>
        </p:txBody>
      </p:sp>
      <p:sp>
        <p:nvSpPr>
          <p:cNvPr id="7" name="スライド番号プレースホルダー 6">
            <a:extLst>
              <a:ext uri="{FF2B5EF4-FFF2-40B4-BE49-F238E27FC236}">
                <a16:creationId xmlns:a16="http://schemas.microsoft.com/office/drawing/2014/main" id="{AE84EF1E-9329-4656-9BE9-1E1488A494E0}"/>
              </a:ext>
            </a:extLst>
          </p:cNvPr>
          <p:cNvSpPr>
            <a:spLocks noGrp="1"/>
          </p:cNvSpPr>
          <p:nvPr>
            <p:ph type="sldNum" sz="quarter" idx="13"/>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41178994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9881" y="862648"/>
            <a:ext cx="8504237" cy="609600"/>
          </a:xfrm>
        </p:spPr>
        <p:txBody>
          <a:bodyPr/>
          <a:lstStyle/>
          <a:p>
            <a:r>
              <a:rPr lang="nl-NL" dirty="0"/>
              <a:t>Smart BAN </a:t>
            </a:r>
            <a:r>
              <a:rPr lang="en-US" dirty="0"/>
              <a:t>motivation</a:t>
            </a:r>
          </a:p>
        </p:txBody>
      </p:sp>
      <p:sp>
        <p:nvSpPr>
          <p:cNvPr id="3" name="Tijdelijke aanduiding voor inhoud 2"/>
          <p:cNvSpPr>
            <a:spLocks noGrp="1"/>
          </p:cNvSpPr>
          <p:nvPr>
            <p:ph idx="1"/>
          </p:nvPr>
        </p:nvSpPr>
        <p:spPr>
          <a:xfrm>
            <a:off x="319881" y="1472248"/>
            <a:ext cx="8528050" cy="4714875"/>
          </a:xfrm>
        </p:spPr>
        <p:txBody>
          <a:bodyPr/>
          <a:lstStyle/>
          <a:p>
            <a:r>
              <a:rPr lang="en-US" sz="1800" b="0" dirty="0"/>
              <a:t>SmartBAN started as academic research by European researchers</a:t>
            </a:r>
          </a:p>
          <a:p>
            <a:r>
              <a:rPr lang="en-US" sz="1800" b="0" dirty="0"/>
              <a:t>SmartBAN aims at a smart BAN design with improved and dedicated performance for medical, health improvement and sport and leisure applications, further to existing BAN standards</a:t>
            </a:r>
          </a:p>
          <a:p>
            <a:r>
              <a:rPr lang="en-US" sz="1800" b="0" dirty="0"/>
              <a:t>SmartBAN is built on attracted industrial attention</a:t>
            </a:r>
          </a:p>
          <a:p>
            <a:pPr marL="0" indent="0">
              <a:buNone/>
            </a:pPr>
            <a:endParaRPr lang="en-US" sz="1800" dirty="0"/>
          </a:p>
          <a:p>
            <a:pPr marL="0" indent="0">
              <a:buNone/>
            </a:pPr>
            <a:r>
              <a:rPr lang="en-US" sz="1800" dirty="0"/>
              <a:t>SmartBAN design features</a:t>
            </a:r>
          </a:p>
          <a:p>
            <a:r>
              <a:rPr lang="en-US" sz="1800" b="0" dirty="0"/>
              <a:t>Star concept + multi hub relay</a:t>
            </a:r>
          </a:p>
          <a:p>
            <a:r>
              <a:rPr lang="en-US" sz="1800" b="0" dirty="0"/>
              <a:t>Efficient MAC and PHY, yielding very low latency emerging messaging, very low energy consumption, very fast initial set up time, channel reassignment</a:t>
            </a:r>
          </a:p>
          <a:p>
            <a:r>
              <a:rPr lang="en-US" sz="1800" b="0" dirty="0"/>
              <a:t>Real-time radio channel assignment (subject of further research)</a:t>
            </a:r>
          </a:p>
          <a:p>
            <a:r>
              <a:rPr lang="en-US" sz="1800" b="0" dirty="0"/>
              <a:t>Smartness: Semantic approach, semantic interoperablity, heterogeneity management, IoT compliance</a:t>
            </a:r>
            <a:br>
              <a:rPr lang="en-US" sz="1800" b="0" dirty="0"/>
            </a:br>
            <a:r>
              <a:rPr lang="en-US" sz="1800" b="0" dirty="0"/>
              <a:t>Automatic node discovery (e.g. semantic discovery of nodes, composition (e.g. semantic discovery of nodes</a:t>
            </a:r>
          </a:p>
        </p:txBody>
      </p:sp>
      <p:sp>
        <p:nvSpPr>
          <p:cNvPr id="4" name="Tijdelijke aanduiding voor dianummer 3"/>
          <p:cNvSpPr>
            <a:spLocks noGrp="1"/>
          </p:cNvSpPr>
          <p:nvPr>
            <p:ph type="sldNum" sz="quarter" idx="11"/>
          </p:nvPr>
        </p:nvSpPr>
        <p:spPr/>
        <p:txBody>
          <a:bodyPr/>
          <a:lstStyle/>
          <a:p>
            <a:pPr>
              <a:defRPr/>
            </a:pPr>
            <a:fld id="{D685ABA5-089F-4BBA-9AF9-AE906E138502}" type="slidenum">
              <a:rPr lang="en-GB" smtClean="0">
                <a:solidFill>
                  <a:srgbClr val="FFFFFF"/>
                </a:solidFill>
              </a:rPr>
              <a:pPr>
                <a:defRPr/>
              </a:pPr>
              <a:t>4</a:t>
            </a:fld>
            <a:endParaRPr lang="en-GB">
              <a:solidFill>
                <a:srgbClr val="FFFFFF"/>
              </a:solidFill>
            </a:endParaRPr>
          </a:p>
        </p:txBody>
      </p:sp>
      <p:sp>
        <p:nvSpPr>
          <p:cNvPr id="5" name="日付プレースホルダー 4">
            <a:extLst>
              <a:ext uri="{FF2B5EF4-FFF2-40B4-BE49-F238E27FC236}">
                <a16:creationId xmlns:a16="http://schemas.microsoft.com/office/drawing/2014/main" id="{9660E2B8-D571-4206-B9B1-62B78D8A1215}"/>
              </a:ext>
            </a:extLst>
          </p:cNvPr>
          <p:cNvSpPr>
            <a:spLocks noGrp="1"/>
          </p:cNvSpPr>
          <p:nvPr>
            <p:ph type="dt" sz="half" idx="11"/>
          </p:nvPr>
        </p:nvSpPr>
        <p:spPr/>
        <p:txBody>
          <a:bodyPr/>
          <a:lstStyle/>
          <a:p>
            <a:r>
              <a:rPr lang="en-US" altLang="ja-JP"/>
              <a:t>November 2018</a:t>
            </a:r>
            <a:endParaRPr lang="en-US" altLang="ja-JP" dirty="0"/>
          </a:p>
        </p:txBody>
      </p:sp>
      <p:sp>
        <p:nvSpPr>
          <p:cNvPr id="6" name="フッター プレースホルダー 5">
            <a:extLst>
              <a:ext uri="{FF2B5EF4-FFF2-40B4-BE49-F238E27FC236}">
                <a16:creationId xmlns:a16="http://schemas.microsoft.com/office/drawing/2014/main" id="{B30B0559-8508-4551-8335-6AF5E93048B2}"/>
              </a:ext>
            </a:extLst>
          </p:cNvPr>
          <p:cNvSpPr>
            <a:spLocks noGrp="1"/>
          </p:cNvSpPr>
          <p:nvPr>
            <p:ph type="ftr" sz="quarter" idx="12"/>
          </p:nvPr>
        </p:nvSpPr>
        <p:spPr/>
        <p:txBody>
          <a:bodyPr/>
          <a:lstStyle/>
          <a:p>
            <a:r>
              <a:rPr lang="en-US" altLang="ja-JP"/>
              <a:t>John Farserotu(CSEM) </a:t>
            </a:r>
            <a:endParaRPr lang="en-US" altLang="ja-JP" dirty="0"/>
          </a:p>
        </p:txBody>
      </p:sp>
      <p:sp>
        <p:nvSpPr>
          <p:cNvPr id="7" name="スライド番号プレースホルダー 6">
            <a:extLst>
              <a:ext uri="{FF2B5EF4-FFF2-40B4-BE49-F238E27FC236}">
                <a16:creationId xmlns:a16="http://schemas.microsoft.com/office/drawing/2014/main" id="{6D1695A4-724C-4A79-BC1E-B78A43130E58}"/>
              </a:ext>
            </a:extLst>
          </p:cNvPr>
          <p:cNvSpPr txBox="1">
            <a:spLocks/>
          </p:cNvSpPr>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4</a:t>
            </a:fld>
            <a:endParaRPr lang="en-US" altLang="ja-JP" dirty="0"/>
          </a:p>
        </p:txBody>
      </p:sp>
    </p:spTree>
    <p:extLst>
      <p:ext uri="{BB962C8B-B14F-4D97-AF65-F5344CB8AC3E}">
        <p14:creationId xmlns:p14="http://schemas.microsoft.com/office/powerpoint/2010/main" val="6604416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Espace réservé du numéro de diapositive 3"/>
          <p:cNvSpPr>
            <a:spLocks noGrp="1"/>
          </p:cNvSpPr>
          <p:nvPr>
            <p:ph type="sldNum" sz="quarter" idx="11"/>
          </p:nvPr>
        </p:nvSpPr>
        <p:spPr>
          <a:xfrm>
            <a:off x="8504238" y="6384925"/>
            <a:ext cx="468312" cy="249238"/>
          </a:xfrm>
          <a:noFill/>
        </p:spPr>
        <p:txBody>
          <a:bodyPr/>
          <a:lstStyle/>
          <a:p>
            <a:fld id="{C397B02B-90B8-45CD-86CE-87EA0B77EC66}" type="slidenum">
              <a:rPr lang="en-GB" smtClean="0">
                <a:solidFill>
                  <a:srgbClr val="FFFFFF"/>
                </a:solidFill>
              </a:rPr>
              <a:pPr/>
              <a:t>5</a:t>
            </a:fld>
            <a:endParaRPr lang="en-GB">
              <a:solidFill>
                <a:srgbClr val="FFFFFF"/>
              </a:solidFill>
            </a:endParaRPr>
          </a:p>
        </p:txBody>
      </p:sp>
      <p:sp>
        <p:nvSpPr>
          <p:cNvPr id="10" name="Espace réservé du contenu 7"/>
          <p:cNvSpPr>
            <a:spLocks noGrp="1"/>
          </p:cNvSpPr>
          <p:nvPr>
            <p:ph idx="1"/>
          </p:nvPr>
        </p:nvSpPr>
        <p:spPr bwMode="auto">
          <a:xfrm>
            <a:off x="1539508" y="1573179"/>
            <a:ext cx="7045094" cy="4886343"/>
          </a:xfrm>
          <a:prstGeom prst="rect">
            <a:avLst/>
          </a:prstGeom>
          <a:pattFill prst="pct5">
            <a:fgClr>
              <a:sysClr val="window" lastClr="FFFFFF"/>
            </a:fgClr>
            <a:bgClr>
              <a:sysClr val="window" lastClr="FFFFFF"/>
            </a:bgClr>
          </a:pattFill>
          <a:ln w="9525">
            <a:noFill/>
            <a:miter lim="800000"/>
            <a:headEnd/>
            <a:tailEnd/>
          </a:ln>
        </p:spPr>
        <p:txBody>
          <a:bodyPr>
            <a:normAutofit fontScale="85000" lnSpcReduction="20000"/>
          </a:bodyPr>
          <a:lstStyle/>
          <a:p>
            <a:pPr marL="0" marR="0" lvl="0" indent="0" defTabSz="914400" eaLnBrk="0" fontAlgn="base" latinLnBrk="0" hangingPunct="0">
              <a:lnSpc>
                <a:spcPct val="90000"/>
              </a:lnSpc>
              <a:spcBef>
                <a:spcPts val="1200"/>
              </a:spcBef>
              <a:spcAft>
                <a:spcPts val="600"/>
              </a:spcAft>
              <a:buClrTx/>
              <a:buSzTx/>
              <a:buFontTx/>
              <a:buNone/>
              <a:tabLst/>
              <a:defRPr/>
            </a:pPr>
            <a:r>
              <a:rPr kumimoji="0" lang="en-GB" sz="2200" i="0" u="sng" strike="noStrike" kern="0" cap="none" spc="0" normalizeH="0" baseline="0" noProof="0" dirty="0">
                <a:ln>
                  <a:noFill/>
                </a:ln>
                <a:solidFill>
                  <a:srgbClr val="1582A8"/>
                </a:solidFill>
                <a:effectLst/>
                <a:uLnTx/>
                <a:uFillTx/>
                <a:cs typeface="Times New Roman" pitchFamily="18" charset="0"/>
              </a:rPr>
              <a:t>SmartBAN data model divided into four main parts: (</a:t>
            </a:r>
            <a:r>
              <a:rPr kumimoji="0" lang="en-GB" i="1" u="none" strike="noStrike" kern="0" cap="none" spc="0" normalizeH="0" baseline="0" noProof="0" dirty="0">
                <a:ln>
                  <a:noFill/>
                </a:ln>
                <a:solidFill>
                  <a:srgbClr val="B8B8B8">
                    <a:lumMod val="75000"/>
                  </a:srgbClr>
                </a:solidFill>
                <a:effectLst/>
                <a:uLnTx/>
                <a:uFillTx/>
              </a:rPr>
              <a:t>modularity purposes</a:t>
            </a:r>
            <a:r>
              <a:rPr kumimoji="0" lang="en-GB" sz="2200" i="0" u="sng" strike="noStrike" kern="0" cap="none" spc="0" normalizeH="0" baseline="0" noProof="0" dirty="0">
                <a:ln>
                  <a:noFill/>
                </a:ln>
                <a:solidFill>
                  <a:srgbClr val="1582A8"/>
                </a:solidFill>
                <a:effectLst/>
                <a:uLnTx/>
                <a:uFillTx/>
                <a:cs typeface="Times New Roman" pitchFamily="18" charset="0"/>
              </a:rPr>
              <a:t>)</a:t>
            </a:r>
            <a:r>
              <a:rPr kumimoji="0" lang="en-GB" sz="1800" i="0" u="sng" strike="noStrike" kern="0" cap="none" spc="0" normalizeH="0" baseline="0" noProof="0" dirty="0">
                <a:ln>
                  <a:noFill/>
                </a:ln>
                <a:solidFill>
                  <a:srgbClr val="1582A8"/>
                </a:solidFill>
                <a:effectLst/>
                <a:uLnTx/>
                <a:uFillTx/>
                <a:cs typeface="Times New Roman" pitchFamily="18" charset="0"/>
              </a:rPr>
              <a:t> </a:t>
            </a:r>
          </a:p>
          <a:p>
            <a:pPr marL="342900" marR="0" lvl="2" indent="-342900" defTabSz="914400" eaLnBrk="0" fontAlgn="base" latinLnBrk="0" hangingPunct="0">
              <a:lnSpc>
                <a:spcPct val="90000"/>
              </a:lnSpc>
              <a:spcBef>
                <a:spcPts val="1200"/>
              </a:spcBef>
              <a:spcAft>
                <a:spcPts val="1200"/>
              </a:spcAft>
              <a:buClrTx/>
              <a:buSzTx/>
              <a:buFont typeface="Wingdings" pitchFamily="2" charset="2"/>
              <a:buChar char="q"/>
              <a:tabLst/>
              <a:defRPr/>
            </a:pPr>
            <a:r>
              <a:rPr kumimoji="0" lang="en-GB" sz="2000" b="1" i="0" u="none" strike="noStrike" kern="0" cap="none" spc="0" normalizeH="0" baseline="0" noProof="0" dirty="0">
                <a:ln>
                  <a:noFill/>
                </a:ln>
                <a:solidFill>
                  <a:srgbClr val="1A4669"/>
                </a:solidFill>
                <a:effectLst/>
                <a:uLnTx/>
                <a:uFillTx/>
              </a:rPr>
              <a:t>WBAN (</a:t>
            </a:r>
            <a:r>
              <a:rPr kumimoji="0" lang="en-GB" sz="1800" b="1" i="1" u="none" strike="noStrike" kern="0" cap="none" spc="0" normalizeH="0" baseline="0" noProof="0" dirty="0">
                <a:ln>
                  <a:noFill/>
                </a:ln>
                <a:solidFill>
                  <a:srgbClr val="B8B8B8">
                    <a:lumMod val="75000"/>
                  </a:srgbClr>
                </a:solidFill>
                <a:effectLst/>
                <a:uLnTx/>
                <a:uFillTx/>
              </a:rPr>
              <a:t>SmartBAN or BAN cluster in the TC SmartBAN context, this part of the ontology has been generalized for WSNs as </a:t>
            </a:r>
            <a:r>
              <a:rPr kumimoji="0" lang="en-GB" sz="1800" b="1" i="1" u="none" strike="noStrike" kern="0" cap="none" spc="0" normalizeH="0" baseline="0" noProof="0" dirty="0" err="1">
                <a:ln>
                  <a:noFill/>
                </a:ln>
                <a:solidFill>
                  <a:srgbClr val="B8B8B8">
                    <a:lumMod val="75000"/>
                  </a:srgbClr>
                </a:solidFill>
                <a:effectLst/>
                <a:uLnTx/>
                <a:uFillTx/>
              </a:rPr>
              <a:t>MyOntoSens</a:t>
            </a:r>
            <a:r>
              <a:rPr kumimoji="0" lang="en-GB" sz="2000" b="1" i="0" u="none" strike="noStrike" kern="0" cap="none" spc="0" normalizeH="0" baseline="0" noProof="0" dirty="0">
                <a:ln>
                  <a:noFill/>
                </a:ln>
                <a:solidFill>
                  <a:srgbClr val="1A4669"/>
                </a:solidFill>
                <a:effectLst/>
                <a:uLnTx/>
                <a:uFillTx/>
              </a:rPr>
              <a:t>),</a:t>
            </a:r>
          </a:p>
          <a:p>
            <a:pPr marL="342900" marR="0" lvl="2" indent="-342900" defTabSz="914400" eaLnBrk="0" fontAlgn="base" latinLnBrk="0" hangingPunct="0">
              <a:lnSpc>
                <a:spcPct val="90000"/>
              </a:lnSpc>
              <a:spcBef>
                <a:spcPts val="1800"/>
              </a:spcBef>
              <a:spcAft>
                <a:spcPts val="1200"/>
              </a:spcAft>
              <a:buClrTx/>
              <a:buSzTx/>
              <a:buFont typeface="Wingdings" pitchFamily="2" charset="2"/>
              <a:buChar char="q"/>
              <a:tabLst/>
              <a:defRPr/>
            </a:pPr>
            <a:r>
              <a:rPr kumimoji="0" lang="en-GB" sz="2000" b="1" i="0" u="none" strike="noStrike" kern="0" cap="none" spc="0" normalizeH="0" baseline="0" noProof="0" dirty="0">
                <a:ln>
                  <a:noFill/>
                </a:ln>
                <a:solidFill>
                  <a:srgbClr val="1A4669"/>
                </a:solidFill>
                <a:effectLst/>
                <a:uLnTx/>
                <a:uFillTx/>
              </a:rPr>
              <a:t>Nodes (</a:t>
            </a:r>
            <a:r>
              <a:rPr kumimoji="0" lang="en-GB" sz="1800" b="1" i="1" u="none" strike="noStrike" kern="0" cap="none" spc="0" normalizeH="0" baseline="0" noProof="0" dirty="0">
                <a:ln>
                  <a:noFill/>
                </a:ln>
                <a:solidFill>
                  <a:srgbClr val="B8B8B8">
                    <a:lumMod val="75000"/>
                  </a:srgbClr>
                </a:solidFill>
                <a:effectLst/>
                <a:uLnTx/>
                <a:uFillTx/>
              </a:rPr>
              <a:t>i.e. Hub, coordinator, sensors, actuators, relays</a:t>
            </a:r>
            <a:r>
              <a:rPr kumimoji="0" lang="en-GB" sz="2000" b="1" i="0" u="none" strike="noStrike" kern="0" cap="none" spc="0" normalizeH="0" baseline="0" noProof="0" dirty="0">
                <a:ln>
                  <a:noFill/>
                </a:ln>
                <a:solidFill>
                  <a:srgbClr val="1A4669"/>
                </a:solidFill>
                <a:effectLst/>
                <a:uLnTx/>
                <a:uFillTx/>
              </a:rPr>
              <a:t>),</a:t>
            </a:r>
          </a:p>
          <a:p>
            <a:pPr marL="342900" marR="0" lvl="2" indent="-342900" defTabSz="914400" eaLnBrk="0" fontAlgn="base" latinLnBrk="0" hangingPunct="0">
              <a:lnSpc>
                <a:spcPct val="90000"/>
              </a:lnSpc>
              <a:spcBef>
                <a:spcPts val="1800"/>
              </a:spcBef>
              <a:spcAft>
                <a:spcPts val="1200"/>
              </a:spcAft>
              <a:buClrTx/>
              <a:buSzTx/>
              <a:buFont typeface="Wingdings" pitchFamily="2" charset="2"/>
              <a:buChar char="q"/>
              <a:tabLst/>
              <a:defRPr/>
            </a:pPr>
            <a:r>
              <a:rPr kumimoji="0" lang="en-GB" sz="2000" b="1" i="0" u="none" strike="noStrike" kern="0" cap="none" spc="0" normalizeH="0" baseline="0" noProof="0" dirty="0">
                <a:ln>
                  <a:noFill/>
                </a:ln>
                <a:solidFill>
                  <a:srgbClr val="1A4669"/>
                </a:solidFill>
                <a:effectLst/>
                <a:uLnTx/>
                <a:uFillTx/>
              </a:rPr>
              <a:t>Process (</a:t>
            </a:r>
            <a:r>
              <a:rPr kumimoji="0" lang="en-GB" sz="1800" b="1" i="1" u="none" strike="noStrike" kern="0" cap="none" spc="0" normalizeH="0" baseline="0" noProof="0" dirty="0">
                <a:ln>
                  <a:noFill/>
                </a:ln>
                <a:solidFill>
                  <a:srgbClr val="B8B8B8">
                    <a:lumMod val="75000"/>
                  </a:srgbClr>
                </a:solidFill>
                <a:effectLst/>
                <a:uLnTx/>
                <a:uFillTx/>
              </a:rPr>
              <a:t>i.e. processes, corresponding measurements and associated data</a:t>
            </a:r>
            <a:r>
              <a:rPr kumimoji="0" lang="en-GB" sz="2000" b="1" i="0" u="none" strike="noStrike" kern="0" cap="none" spc="0" normalizeH="0" baseline="0" noProof="0" dirty="0">
                <a:ln>
                  <a:noFill/>
                </a:ln>
                <a:solidFill>
                  <a:srgbClr val="1A4669"/>
                </a:solidFill>
                <a:effectLst/>
                <a:uLnTx/>
                <a:uFillTx/>
              </a:rPr>
              <a:t>),</a:t>
            </a:r>
          </a:p>
          <a:p>
            <a:pPr marL="342900" marR="0" lvl="2" indent="-342900" defTabSz="914400" eaLnBrk="0" fontAlgn="base" latinLnBrk="0" hangingPunct="0">
              <a:lnSpc>
                <a:spcPct val="90000"/>
              </a:lnSpc>
              <a:spcBef>
                <a:spcPts val="600"/>
              </a:spcBef>
              <a:spcAft>
                <a:spcPts val="1800"/>
              </a:spcAft>
              <a:buClrTx/>
              <a:buSzTx/>
              <a:buFontTx/>
              <a:buNone/>
              <a:tabLst/>
              <a:defRPr/>
            </a:pPr>
            <a:r>
              <a:rPr kumimoji="0" lang="en-GB" sz="3000" b="1" i="0" u="none" strike="noStrike" kern="0" cap="none" spc="0" normalizeH="0" baseline="0" noProof="0" dirty="0">
                <a:ln>
                  <a:noFill/>
                </a:ln>
                <a:solidFill>
                  <a:srgbClr val="1A4669"/>
                </a:solidFill>
                <a:effectLst/>
                <a:uLnTx/>
                <a:uFillTx/>
              </a:rPr>
              <a:t>+</a:t>
            </a:r>
          </a:p>
          <a:p>
            <a:pPr marL="342900" marR="0" lvl="2" indent="-342900" defTabSz="914400" eaLnBrk="0" fontAlgn="base" latinLnBrk="0" hangingPunct="0">
              <a:lnSpc>
                <a:spcPct val="90000"/>
              </a:lnSpc>
              <a:spcBef>
                <a:spcPts val="600"/>
              </a:spcBef>
              <a:spcAft>
                <a:spcPts val="600"/>
              </a:spcAft>
              <a:buClrTx/>
              <a:buSzTx/>
              <a:buFont typeface="Wingdings" pitchFamily="2" charset="2"/>
              <a:buChar char="q"/>
              <a:tabLst/>
              <a:defRPr/>
            </a:pPr>
            <a:r>
              <a:rPr kumimoji="0" lang="en-GB" sz="2100" b="1" i="0" u="none" strike="noStrike" kern="0" cap="none" spc="0" normalizeH="0" baseline="0" noProof="0" dirty="0">
                <a:ln>
                  <a:noFill/>
                </a:ln>
                <a:solidFill>
                  <a:srgbClr val="1A4669"/>
                </a:solidFill>
                <a:effectLst/>
                <a:uLnTx/>
                <a:uFillTx/>
              </a:rPr>
              <a:t> Service (</a:t>
            </a:r>
            <a:r>
              <a:rPr kumimoji="0" lang="en-GB" sz="1800" b="1" i="1" u="none" strike="noStrike" kern="0" cap="none" spc="0" normalizeH="0" baseline="0" noProof="0" dirty="0">
                <a:ln>
                  <a:noFill/>
                </a:ln>
                <a:solidFill>
                  <a:srgbClr val="B8B8B8">
                    <a:lumMod val="75000"/>
                  </a:srgbClr>
                </a:solidFill>
                <a:effectLst/>
                <a:uLnTx/>
                <a:uFillTx/>
              </a:rPr>
              <a:t>Semantic Web + Sensor as a Service strategies considered</a:t>
            </a:r>
            <a:r>
              <a:rPr kumimoji="0" lang="en-GB" sz="2100" b="1" i="0" u="none" strike="noStrike" kern="0" cap="none" spc="0" normalizeH="0" baseline="0" noProof="0" dirty="0">
                <a:ln>
                  <a:noFill/>
                </a:ln>
                <a:solidFill>
                  <a:srgbClr val="1A4669"/>
                </a:solidFill>
                <a:effectLst/>
                <a:uLnTx/>
                <a:uFillTx/>
              </a:rPr>
              <a:t>).</a:t>
            </a:r>
          </a:p>
          <a:p>
            <a:pPr marL="0" marR="0" lvl="2" indent="0" defTabSz="914400" eaLnBrk="0" fontAlgn="base" latinLnBrk="0" hangingPunct="0">
              <a:lnSpc>
                <a:spcPct val="120000"/>
              </a:lnSpc>
              <a:spcBef>
                <a:spcPts val="1800"/>
              </a:spcBef>
              <a:spcAft>
                <a:spcPts val="1800"/>
              </a:spcAft>
              <a:buClrTx/>
              <a:buSzTx/>
              <a:buFontTx/>
              <a:buNone/>
              <a:tabLst/>
              <a:defRPr/>
            </a:pPr>
            <a:r>
              <a:rPr kumimoji="0" lang="en-GB" sz="2200" b="1" i="0" u="sng" strike="noStrike" kern="0" cap="none" spc="0" normalizeH="0" baseline="0" noProof="0" dirty="0">
                <a:ln>
                  <a:noFill/>
                </a:ln>
                <a:solidFill>
                  <a:srgbClr val="1582A8"/>
                </a:solidFill>
                <a:effectLst/>
                <a:uLnTx/>
                <a:uFillTx/>
                <a:cs typeface="Times New Roman" pitchFamily="18" charset="0"/>
              </a:rPr>
              <a:t>Languages actually used for the SmartBAN data model formalization and management:</a:t>
            </a:r>
            <a:r>
              <a:rPr kumimoji="0" lang="en-GB" sz="2200" b="1" i="0" u="none" strike="noStrike" kern="0" cap="none" spc="0" normalizeH="0" baseline="0" noProof="0" dirty="0">
                <a:ln>
                  <a:noFill/>
                </a:ln>
                <a:solidFill>
                  <a:srgbClr val="1582A8"/>
                </a:solidFill>
                <a:effectLst/>
                <a:uLnTx/>
                <a:uFillTx/>
                <a:cs typeface="Times New Roman" pitchFamily="18" charset="0"/>
              </a:rPr>
              <a:t> </a:t>
            </a:r>
            <a:r>
              <a:rPr kumimoji="0" lang="en-GB" sz="2000" b="1" i="0" u="none" strike="noStrike" kern="0" cap="none" spc="0" normalizeH="0" baseline="0" noProof="0" dirty="0">
                <a:ln>
                  <a:noFill/>
                </a:ln>
                <a:solidFill>
                  <a:srgbClr val="1A4669"/>
                </a:solidFill>
                <a:effectLst/>
                <a:uLnTx/>
                <a:uFillTx/>
              </a:rPr>
              <a:t>OWL DL + JSON-LD, SPARQL </a:t>
            </a:r>
            <a:r>
              <a:rPr kumimoji="0" lang="en-GB" sz="2000" b="1" i="0" u="none" strike="noStrike" kern="0" cap="none" spc="0" normalizeH="0" baseline="0" noProof="0" dirty="0">
                <a:ln>
                  <a:noFill/>
                </a:ln>
                <a:solidFill>
                  <a:sysClr val="windowText" lastClr="000000">
                    <a:lumMod val="50000"/>
                    <a:lumOff val="50000"/>
                  </a:sysClr>
                </a:solidFill>
                <a:effectLst/>
                <a:uLnTx/>
                <a:uFillTx/>
              </a:rPr>
              <a:t>for semantic query/search</a:t>
            </a:r>
            <a:r>
              <a:rPr kumimoji="0" lang="en-GB" sz="2000" b="1" i="0" u="none" strike="noStrike" kern="0" cap="none" spc="0" normalizeH="0" baseline="0" noProof="0" dirty="0">
                <a:ln>
                  <a:noFill/>
                </a:ln>
                <a:solidFill>
                  <a:srgbClr val="1A4669"/>
                </a:solidFill>
                <a:effectLst/>
                <a:uLnTx/>
                <a:uFillTx/>
              </a:rPr>
              <a:t>, SWRL </a:t>
            </a:r>
            <a:r>
              <a:rPr kumimoji="0" lang="en-GB" sz="2000" b="1" i="0" u="none" strike="noStrike" kern="0" cap="none" spc="0" normalizeH="0" baseline="0" noProof="0" dirty="0">
                <a:ln>
                  <a:noFill/>
                </a:ln>
                <a:solidFill>
                  <a:sysClr val="windowText" lastClr="000000">
                    <a:lumMod val="50000"/>
                    <a:lumOff val="50000"/>
                  </a:sysClr>
                </a:solidFill>
                <a:effectLst/>
                <a:uLnTx/>
                <a:uFillTx/>
              </a:rPr>
              <a:t>for semantic rule integration and embedded semantic data analytics</a:t>
            </a:r>
            <a:endParaRPr kumimoji="0" lang="fr-FR" sz="2000" b="1" i="0" u="none" strike="noStrike" kern="0" cap="none" spc="0" normalizeH="0" baseline="0" noProof="0" dirty="0">
              <a:ln>
                <a:noFill/>
              </a:ln>
              <a:solidFill>
                <a:sysClr val="windowText" lastClr="000000">
                  <a:lumMod val="50000"/>
                  <a:lumOff val="50000"/>
                </a:sysClr>
              </a:solidFill>
              <a:effectLst/>
              <a:uLnTx/>
              <a:uFillTx/>
            </a:endParaRPr>
          </a:p>
        </p:txBody>
      </p:sp>
      <p:grpSp>
        <p:nvGrpSpPr>
          <p:cNvPr id="2" name="Groupe 10"/>
          <p:cNvGrpSpPr/>
          <p:nvPr/>
        </p:nvGrpSpPr>
        <p:grpSpPr>
          <a:xfrm>
            <a:off x="292138" y="2141172"/>
            <a:ext cx="1468073" cy="1644242"/>
            <a:chOff x="285226" y="2114026"/>
            <a:chExt cx="1468073" cy="1644242"/>
          </a:xfrm>
        </p:grpSpPr>
        <p:sp>
          <p:nvSpPr>
            <p:cNvPr id="12" name="Accolade ouvrante 11"/>
            <p:cNvSpPr/>
            <p:nvPr/>
          </p:nvSpPr>
          <p:spPr>
            <a:xfrm>
              <a:off x="1409351" y="2114026"/>
              <a:ext cx="343948" cy="1644242"/>
            </a:xfrm>
            <a:prstGeom prst="leftBrace">
              <a:avLst/>
            </a:prstGeom>
            <a:noFill/>
            <a:ln w="25400" cap="flat" cmpd="sng" algn="ctr">
              <a:solidFill>
                <a:srgbClr val="001489">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latin typeface="Arial"/>
                <a:ea typeface="+mn-ea"/>
                <a:cs typeface="+mn-cs"/>
              </a:endParaRPr>
            </a:p>
          </p:txBody>
        </p:sp>
        <p:sp>
          <p:nvSpPr>
            <p:cNvPr id="13" name="ZoneTexte 12"/>
            <p:cNvSpPr txBox="1"/>
            <p:nvPr/>
          </p:nvSpPr>
          <p:spPr>
            <a:xfrm>
              <a:off x="285226" y="2541864"/>
              <a:ext cx="1186543" cy="78483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rgbClr val="8A0000"/>
                  </a:solidFill>
                  <a:effectLst/>
                  <a:uLnTx/>
                  <a:uFillTx/>
                </a:rPr>
                <a:t>SmartBAN</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rgbClr val="8A0000"/>
                  </a:solidFill>
                  <a:effectLst/>
                  <a:uLnTx/>
                  <a:uFillTx/>
                </a:rPr>
                <a:t>Core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err="1">
                  <a:ln>
                    <a:noFill/>
                  </a:ln>
                  <a:solidFill>
                    <a:srgbClr val="8A0000"/>
                  </a:solidFill>
                  <a:effectLst/>
                  <a:uLnTx/>
                  <a:uFillTx/>
                </a:rPr>
                <a:t>Ontologies</a:t>
              </a:r>
              <a:endParaRPr kumimoji="0" lang="en-US" sz="1500" b="1" i="0" u="none" strike="noStrike" kern="0" cap="none" spc="0" normalizeH="0" baseline="0" noProof="0" dirty="0">
                <a:ln>
                  <a:noFill/>
                </a:ln>
                <a:solidFill>
                  <a:srgbClr val="8A0000"/>
                </a:solidFill>
                <a:effectLst/>
                <a:uLnTx/>
                <a:uFillTx/>
              </a:endParaRPr>
            </a:p>
          </p:txBody>
        </p:sp>
      </p:grpSp>
      <p:grpSp>
        <p:nvGrpSpPr>
          <p:cNvPr id="3" name="Groupe 13"/>
          <p:cNvGrpSpPr/>
          <p:nvPr/>
        </p:nvGrpSpPr>
        <p:grpSpPr>
          <a:xfrm>
            <a:off x="318703" y="4380062"/>
            <a:ext cx="1451295" cy="784830"/>
            <a:chOff x="278235" y="4221061"/>
            <a:chExt cx="1451295" cy="784830"/>
          </a:xfrm>
        </p:grpSpPr>
        <p:sp>
          <p:nvSpPr>
            <p:cNvPr id="15" name="Accolade ouvrante 14"/>
            <p:cNvSpPr/>
            <p:nvPr/>
          </p:nvSpPr>
          <p:spPr>
            <a:xfrm>
              <a:off x="1385582" y="4446164"/>
              <a:ext cx="343948" cy="360727"/>
            </a:xfrm>
            <a:prstGeom prst="leftBrace">
              <a:avLst/>
            </a:prstGeom>
            <a:noFill/>
            <a:ln w="25400" cap="flat" cmpd="sng" algn="ctr">
              <a:solidFill>
                <a:srgbClr val="001489">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latin typeface="Arial"/>
                <a:ea typeface="+mn-ea"/>
                <a:cs typeface="+mn-cs"/>
              </a:endParaRPr>
            </a:p>
          </p:txBody>
        </p:sp>
        <p:sp>
          <p:nvSpPr>
            <p:cNvPr id="16" name="ZoneTexte 15"/>
            <p:cNvSpPr txBox="1"/>
            <p:nvPr/>
          </p:nvSpPr>
          <p:spPr>
            <a:xfrm>
              <a:off x="278235" y="4221061"/>
              <a:ext cx="1186543" cy="78483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rgbClr val="8A0000"/>
                  </a:solidFill>
                  <a:effectLst/>
                  <a:uLnTx/>
                  <a:uFillTx/>
                </a:rPr>
                <a:t>SmartBAN</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rgbClr val="8A0000"/>
                  </a:solidFill>
                  <a:effectLst/>
                  <a:uLnTx/>
                  <a:uFillTx/>
                </a:rPr>
                <a:t>Service </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rgbClr val="8A0000"/>
                  </a:solidFill>
                  <a:effectLst/>
                  <a:uLnTx/>
                  <a:uFillTx/>
                </a:rPr>
                <a:t>Ontology</a:t>
              </a:r>
            </a:p>
          </p:txBody>
        </p:sp>
      </p:grpSp>
      <p:sp>
        <p:nvSpPr>
          <p:cNvPr id="17" name="Titre 6"/>
          <p:cNvSpPr>
            <a:spLocks noGrp="1"/>
          </p:cNvSpPr>
          <p:nvPr>
            <p:ph type="title"/>
          </p:nvPr>
        </p:nvSpPr>
        <p:spPr>
          <a:xfrm>
            <a:off x="1372888" y="948984"/>
            <a:ext cx="7045094" cy="223445"/>
          </a:xfrm>
        </p:spPr>
        <p:txBody>
          <a:bodyPr/>
          <a:lstStyle/>
          <a:p>
            <a:pPr algn="l"/>
            <a:r>
              <a:rPr lang="en-US" sz="2400" b="1" dirty="0"/>
              <a:t>ETSI 103 378 SmartBAN open data model &amp; ontology specification</a:t>
            </a:r>
            <a:endParaRPr lang="fr-FR" sz="2400" b="1" dirty="0"/>
          </a:p>
        </p:txBody>
      </p:sp>
      <p:grpSp>
        <p:nvGrpSpPr>
          <p:cNvPr id="4" name="Groupe 19"/>
          <p:cNvGrpSpPr/>
          <p:nvPr/>
        </p:nvGrpSpPr>
        <p:grpSpPr>
          <a:xfrm>
            <a:off x="1778465" y="3992772"/>
            <a:ext cx="6149131" cy="600164"/>
            <a:chOff x="2298583" y="4034717"/>
            <a:chExt cx="6149131" cy="600164"/>
          </a:xfrm>
        </p:grpSpPr>
        <p:sp>
          <p:nvSpPr>
            <p:cNvPr id="18" name="ZoneTexte 17"/>
            <p:cNvSpPr txBox="1"/>
            <p:nvPr/>
          </p:nvSpPr>
          <p:spPr>
            <a:xfrm>
              <a:off x="2671231" y="4034717"/>
              <a:ext cx="5776483" cy="600164"/>
            </a:xfrm>
            <a:prstGeom prst="rect">
              <a:avLst/>
            </a:prstGeom>
            <a:noFill/>
          </p:spPr>
          <p:txBody>
            <a:bodyPr wrap="square" rtlCol="0">
              <a:spAutoFit/>
            </a:bodyPr>
            <a:lstStyle/>
            <a:p>
              <a:r>
                <a:rPr lang="en-US" sz="1100" b="1" dirty="0">
                  <a:solidFill>
                    <a:srgbClr val="007033"/>
                  </a:solidFill>
                </a:rPr>
                <a:t>data/semantic interoperability, discovery &amp; composition, information reusability, embedded semantic analytics, automated control, modularity, extensibility, </a:t>
              </a:r>
              <a:r>
                <a:rPr lang="en-US" sz="1100" b="1" dirty="0" err="1">
                  <a:solidFill>
                    <a:srgbClr val="007033"/>
                  </a:solidFill>
                </a:rPr>
                <a:t>SaaS</a:t>
              </a:r>
              <a:r>
                <a:rPr lang="en-US" sz="1100" b="1" dirty="0">
                  <a:solidFill>
                    <a:srgbClr val="007033"/>
                  </a:solidFill>
                </a:rPr>
                <a:t>, </a:t>
              </a:r>
              <a:r>
                <a:rPr lang="en-US" sz="1100" b="1" dirty="0" err="1">
                  <a:solidFill>
                    <a:srgbClr val="007033"/>
                  </a:solidFill>
                </a:rPr>
                <a:t>WoT</a:t>
              </a:r>
              <a:r>
                <a:rPr lang="en-US" sz="1100" b="1" dirty="0">
                  <a:solidFill>
                    <a:srgbClr val="007033"/>
                  </a:solidFill>
                </a:rPr>
                <a:t>, BAN nodes &amp; services discovery, new applications development scaling</a:t>
              </a:r>
              <a:endParaRPr lang="fr-FR" sz="1100" b="1" dirty="0">
                <a:solidFill>
                  <a:srgbClr val="007033"/>
                </a:solidFill>
              </a:endParaRPr>
            </a:p>
          </p:txBody>
        </p:sp>
        <p:sp>
          <p:nvSpPr>
            <p:cNvPr id="19" name="ZoneTexte 18"/>
            <p:cNvSpPr txBox="1"/>
            <p:nvPr/>
          </p:nvSpPr>
          <p:spPr>
            <a:xfrm>
              <a:off x="2298583" y="4127383"/>
              <a:ext cx="319318" cy="369332"/>
            </a:xfrm>
            <a:prstGeom prst="rect">
              <a:avLst/>
            </a:prstGeom>
            <a:noFill/>
          </p:spPr>
          <p:txBody>
            <a:bodyPr wrap="none" rtlCol="0">
              <a:spAutoFit/>
            </a:bodyPr>
            <a:lstStyle/>
            <a:p>
              <a:r>
                <a:rPr lang="fr-FR" b="1" dirty="0">
                  <a:solidFill>
                    <a:srgbClr val="C00000"/>
                  </a:solidFill>
                </a:rPr>
                <a:t>=</a:t>
              </a:r>
            </a:p>
          </p:txBody>
        </p:sp>
      </p:grpSp>
      <p:sp>
        <p:nvSpPr>
          <p:cNvPr id="5" name="日付プレースホルダー 4">
            <a:extLst>
              <a:ext uri="{FF2B5EF4-FFF2-40B4-BE49-F238E27FC236}">
                <a16:creationId xmlns:a16="http://schemas.microsoft.com/office/drawing/2014/main" id="{F8E6443D-F235-44F0-AB25-1780497EA74E}"/>
              </a:ext>
            </a:extLst>
          </p:cNvPr>
          <p:cNvSpPr>
            <a:spLocks noGrp="1"/>
          </p:cNvSpPr>
          <p:nvPr>
            <p:ph type="dt" sz="half" idx="11"/>
          </p:nvPr>
        </p:nvSpPr>
        <p:spPr/>
        <p:txBody>
          <a:bodyPr/>
          <a:lstStyle/>
          <a:p>
            <a:r>
              <a:rPr lang="en-US" altLang="ja-JP"/>
              <a:t>November 2018</a:t>
            </a:r>
            <a:endParaRPr lang="en-US" altLang="ja-JP" dirty="0"/>
          </a:p>
        </p:txBody>
      </p:sp>
      <p:sp>
        <p:nvSpPr>
          <p:cNvPr id="6" name="フッター プレースホルダー 5">
            <a:extLst>
              <a:ext uri="{FF2B5EF4-FFF2-40B4-BE49-F238E27FC236}">
                <a16:creationId xmlns:a16="http://schemas.microsoft.com/office/drawing/2014/main" id="{7936C96D-08B7-4ABB-BDE4-A67593E216B0}"/>
              </a:ext>
            </a:extLst>
          </p:cNvPr>
          <p:cNvSpPr>
            <a:spLocks noGrp="1"/>
          </p:cNvSpPr>
          <p:nvPr>
            <p:ph type="ftr" sz="quarter" idx="12"/>
          </p:nvPr>
        </p:nvSpPr>
        <p:spPr/>
        <p:txBody>
          <a:bodyPr/>
          <a:lstStyle/>
          <a:p>
            <a:r>
              <a:rPr lang="en-US" altLang="ja-JP"/>
              <a:t>John Farserotu(CSEM) </a:t>
            </a:r>
            <a:endParaRPr lang="en-US" altLang="ja-JP" dirty="0"/>
          </a:p>
        </p:txBody>
      </p:sp>
      <p:sp>
        <p:nvSpPr>
          <p:cNvPr id="20" name="スライド番号プレースホルダー 6">
            <a:extLst>
              <a:ext uri="{FF2B5EF4-FFF2-40B4-BE49-F238E27FC236}">
                <a16:creationId xmlns:a16="http://schemas.microsoft.com/office/drawing/2014/main" id="{1E290444-8546-48B8-92DB-8D357EA0134C}"/>
              </a:ext>
            </a:extLst>
          </p:cNvPr>
          <p:cNvSpPr txBox="1">
            <a:spLocks/>
          </p:cNvSpPr>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5</a:t>
            </a:fld>
            <a:endParaRPr lang="en-US" altLang="ja-JP" dirty="0"/>
          </a:p>
        </p:txBody>
      </p:sp>
    </p:spTree>
    <p:extLst>
      <p:ext uri="{BB962C8B-B14F-4D97-AF65-F5344CB8AC3E}">
        <p14:creationId xmlns:p14="http://schemas.microsoft.com/office/powerpoint/2010/main" val="144879332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500"/>
                                  </p:stCondLst>
                                  <p:childTnLst>
                                    <p:set>
                                      <p:cBhvr>
                                        <p:cTn id="13" dur="1" fill="hold">
                                          <p:stCondLst>
                                            <p:cond delay="0"/>
                                          </p:stCondLst>
                                        </p:cTn>
                                        <p:tgtEl>
                                          <p:spTgt spid="10">
                                            <p:txEl>
                                              <p:pRg st="2" end="2"/>
                                            </p:txEl>
                                          </p:spTgt>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50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nodeType="afterEffect">
                                  <p:stCondLst>
                                    <p:cond delay="50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
                                            <p:txEl>
                                              <p:pRg st="4" end="4"/>
                                            </p:txEl>
                                          </p:spTgt>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nodeType="afterEffect">
                                  <p:stCondLst>
                                    <p:cond delay="50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par>
                          <p:cTn id="27" fill="hold">
                            <p:stCondLst>
                              <p:cond delay="500"/>
                            </p:stCondLst>
                            <p:childTnLst>
                              <p:par>
                                <p:cTn id="28" presetID="1" presetClass="entr" presetSubtype="0" fill="hold" nodeType="afterEffect">
                                  <p:stCondLst>
                                    <p:cond delay="500"/>
                                  </p:stCondLst>
                                  <p:childTnLst>
                                    <p:set>
                                      <p:cBhvr>
                                        <p:cTn id="29" dur="1" fill="hold">
                                          <p:stCondLst>
                                            <p:cond delay="0"/>
                                          </p:stCondLst>
                                        </p:cTn>
                                        <p:tgtEl>
                                          <p:spTgt spid="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Espace réservé du numéro de diapositive 3"/>
          <p:cNvSpPr>
            <a:spLocks noGrp="1"/>
          </p:cNvSpPr>
          <p:nvPr>
            <p:ph type="sldNum" sz="quarter" idx="11"/>
          </p:nvPr>
        </p:nvSpPr>
        <p:spPr>
          <a:xfrm>
            <a:off x="8504238" y="6414742"/>
            <a:ext cx="468312" cy="249238"/>
          </a:xfrm>
          <a:noFill/>
        </p:spPr>
        <p:txBody>
          <a:bodyPr/>
          <a:lstStyle/>
          <a:p>
            <a:fld id="{C397B02B-90B8-45CD-86CE-87EA0B77EC66}" type="slidenum">
              <a:rPr lang="en-GB" smtClean="0">
                <a:solidFill>
                  <a:srgbClr val="FFFFFF"/>
                </a:solidFill>
              </a:rPr>
              <a:pPr/>
              <a:t>6</a:t>
            </a:fld>
            <a:endParaRPr lang="en-GB">
              <a:solidFill>
                <a:srgbClr val="FFFFFF"/>
              </a:solidFill>
            </a:endParaRPr>
          </a:p>
        </p:txBody>
      </p:sp>
      <p:sp>
        <p:nvSpPr>
          <p:cNvPr id="6" name="Espace réservé du contenu 7"/>
          <p:cNvSpPr>
            <a:spLocks noGrp="1"/>
          </p:cNvSpPr>
          <p:nvPr>
            <p:ph idx="1"/>
          </p:nvPr>
        </p:nvSpPr>
        <p:spPr>
          <a:xfrm>
            <a:off x="1476867" y="1423372"/>
            <a:ext cx="4370885" cy="456566"/>
          </a:xfrm>
        </p:spPr>
        <p:txBody>
          <a:bodyPr>
            <a:normAutofit/>
          </a:bodyPr>
          <a:lstStyle/>
          <a:p>
            <a:pPr marL="0" lvl="0" indent="0" eaLnBrk="0" fontAlgn="base" hangingPunct="0">
              <a:lnSpc>
                <a:spcPct val="90000"/>
              </a:lnSpc>
              <a:spcBef>
                <a:spcPts val="1200"/>
              </a:spcBef>
              <a:spcAft>
                <a:spcPts val="600"/>
              </a:spcAft>
              <a:buClrTx/>
              <a:buSzTx/>
              <a:buNone/>
              <a:defRPr/>
            </a:pPr>
            <a:r>
              <a:rPr lang="en-GB" sz="1600" u="sng" dirty="0">
                <a:solidFill>
                  <a:srgbClr val="1582A8"/>
                </a:solidFill>
                <a:cs typeface="Times New Roman" pitchFamily="18" charset="0"/>
              </a:rPr>
              <a:t>SmartBAN Core </a:t>
            </a:r>
            <a:r>
              <a:rPr lang="en-GB" sz="1600" u="sng" dirty="0" err="1">
                <a:solidFill>
                  <a:srgbClr val="1582A8"/>
                </a:solidFill>
                <a:cs typeface="Times New Roman" pitchFamily="18" charset="0"/>
              </a:rPr>
              <a:t>Ontologies</a:t>
            </a:r>
            <a:r>
              <a:rPr lang="en-GB" sz="1600" u="sng" dirty="0">
                <a:solidFill>
                  <a:srgbClr val="1582A8"/>
                </a:solidFill>
                <a:cs typeface="Times New Roman" pitchFamily="18" charset="0"/>
              </a:rPr>
              <a:t> simplified view:</a:t>
            </a:r>
          </a:p>
        </p:txBody>
      </p:sp>
      <p:pic>
        <p:nvPicPr>
          <p:cNvPr id="8" name="Picture 7"/>
          <p:cNvPicPr>
            <a:picLocks noChangeAspect="1" noChangeArrowheads="1"/>
          </p:cNvPicPr>
          <p:nvPr/>
        </p:nvPicPr>
        <p:blipFill>
          <a:blip r:embed="rId3" cstate="print"/>
          <a:srcRect/>
          <a:stretch>
            <a:fillRect/>
          </a:stretch>
        </p:blipFill>
        <p:spPr bwMode="auto">
          <a:xfrm>
            <a:off x="1866900" y="4285526"/>
            <a:ext cx="5410200" cy="2111375"/>
          </a:xfrm>
          <a:prstGeom prst="rect">
            <a:avLst/>
          </a:prstGeom>
          <a:noFill/>
          <a:ln w="9525">
            <a:noFill/>
            <a:miter lim="800000"/>
            <a:headEnd/>
            <a:tailEnd/>
          </a:ln>
          <a:effectLst/>
        </p:spPr>
      </p:pic>
      <p:sp>
        <p:nvSpPr>
          <p:cNvPr id="9" name="Espace réservé du contenu 7"/>
          <p:cNvSpPr txBox="1">
            <a:spLocks/>
          </p:cNvSpPr>
          <p:nvPr/>
        </p:nvSpPr>
        <p:spPr>
          <a:xfrm>
            <a:off x="1478495" y="4102753"/>
            <a:ext cx="4210096" cy="303052"/>
          </a:xfrm>
          <a:prstGeom prst="rect">
            <a:avLst/>
          </a:prstGeom>
        </p:spPr>
        <p:txBody>
          <a:bodyPr vert="horz" lIns="91440" tIns="45720" rIns="91440" bIns="45720" rtlCol="0">
            <a:normAutofit fontScale="92500"/>
          </a:bodyPr>
          <a:lstStyle/>
          <a:p>
            <a:pPr marL="0" marR="0" lvl="0" indent="0" algn="l" defTabSz="914400" rtl="0" eaLnBrk="0" fontAlgn="base" latinLnBrk="0" hangingPunct="0">
              <a:lnSpc>
                <a:spcPct val="90000"/>
              </a:lnSpc>
              <a:spcBef>
                <a:spcPts val="1200"/>
              </a:spcBef>
              <a:spcAft>
                <a:spcPts val="600"/>
              </a:spcAft>
              <a:buClrTx/>
              <a:buSzTx/>
              <a:buFont typeface="Wingdings" pitchFamily="2" charset="2"/>
              <a:buNone/>
              <a:tabLst/>
              <a:defRPr/>
            </a:pPr>
            <a:r>
              <a:rPr kumimoji="0" lang="en-GB" sz="1500" b="1" i="0" u="sng" strike="noStrike" kern="1200" cap="none" spc="0" normalizeH="0" baseline="0" noProof="0" dirty="0">
                <a:ln>
                  <a:noFill/>
                </a:ln>
                <a:solidFill>
                  <a:srgbClr val="1582A8"/>
                </a:solidFill>
                <a:effectLst/>
                <a:uLnTx/>
                <a:uFillTx/>
                <a:latin typeface="+mn-lt"/>
                <a:ea typeface="+mn-ea"/>
                <a:cs typeface="Times New Roman" pitchFamily="18" charset="0"/>
              </a:rPr>
              <a:t>SmartBAN Service Ontology simplified view:</a:t>
            </a:r>
          </a:p>
        </p:txBody>
      </p:sp>
      <p:sp>
        <p:nvSpPr>
          <p:cNvPr id="10" name="Titre 6"/>
          <p:cNvSpPr>
            <a:spLocks noGrp="1"/>
          </p:cNvSpPr>
          <p:nvPr>
            <p:ph type="title"/>
          </p:nvPr>
        </p:nvSpPr>
        <p:spPr>
          <a:xfrm>
            <a:off x="298265" y="782940"/>
            <a:ext cx="8955896" cy="408362"/>
          </a:xfrm>
        </p:spPr>
        <p:txBody>
          <a:bodyPr/>
          <a:lstStyle/>
          <a:p>
            <a:pPr algn="l"/>
            <a:r>
              <a:rPr lang="en-US" sz="2000" b="1" dirty="0"/>
              <a:t>ETSI 103 378 SmartBAN open data model &amp; ontology specification (</a:t>
            </a:r>
            <a:r>
              <a:rPr lang="en-US" sz="1800" b="1" i="1" dirty="0"/>
              <a:t>Cont.</a:t>
            </a:r>
            <a:r>
              <a:rPr lang="en-US" sz="2000" b="1" dirty="0"/>
              <a:t>)</a:t>
            </a:r>
            <a:endParaRPr lang="fr-FR" sz="2000" b="1" dirty="0"/>
          </a:p>
        </p:txBody>
      </p:sp>
      <p:pic>
        <p:nvPicPr>
          <p:cNvPr id="1026" name="Picture 2"/>
          <p:cNvPicPr>
            <a:picLocks noChangeAspect="1" noChangeArrowheads="1"/>
          </p:cNvPicPr>
          <p:nvPr/>
        </p:nvPicPr>
        <p:blipFill>
          <a:blip r:embed="rId4" cstate="print"/>
          <a:srcRect/>
          <a:stretch>
            <a:fillRect/>
          </a:stretch>
        </p:blipFill>
        <p:spPr bwMode="auto">
          <a:xfrm>
            <a:off x="1853968" y="1739488"/>
            <a:ext cx="5419288" cy="2305283"/>
          </a:xfrm>
          <a:prstGeom prst="rect">
            <a:avLst/>
          </a:prstGeom>
          <a:noFill/>
          <a:ln w="9525">
            <a:noFill/>
            <a:miter lim="800000"/>
            <a:headEnd/>
            <a:tailEnd/>
          </a:ln>
          <a:effectLst/>
        </p:spPr>
      </p:pic>
      <p:sp>
        <p:nvSpPr>
          <p:cNvPr id="2" name="日付プレースホルダー 1">
            <a:extLst>
              <a:ext uri="{FF2B5EF4-FFF2-40B4-BE49-F238E27FC236}">
                <a16:creationId xmlns:a16="http://schemas.microsoft.com/office/drawing/2014/main" id="{EC962234-0A2F-41DE-ACE5-56BF07E2108E}"/>
              </a:ext>
            </a:extLst>
          </p:cNvPr>
          <p:cNvSpPr>
            <a:spLocks noGrp="1"/>
          </p:cNvSpPr>
          <p:nvPr>
            <p:ph type="dt" sz="half" idx="11"/>
          </p:nvPr>
        </p:nvSpPr>
        <p:spPr/>
        <p:txBody>
          <a:bodyPr/>
          <a:lstStyle/>
          <a:p>
            <a:r>
              <a:rPr lang="en-US" altLang="ja-JP"/>
              <a:t>November 2018</a:t>
            </a:r>
            <a:endParaRPr lang="en-US" altLang="ja-JP" dirty="0"/>
          </a:p>
        </p:txBody>
      </p:sp>
      <p:sp>
        <p:nvSpPr>
          <p:cNvPr id="3" name="フッター プレースホルダー 2">
            <a:extLst>
              <a:ext uri="{FF2B5EF4-FFF2-40B4-BE49-F238E27FC236}">
                <a16:creationId xmlns:a16="http://schemas.microsoft.com/office/drawing/2014/main" id="{37BC98D1-EE29-4D16-88E9-81BD99C27142}"/>
              </a:ext>
            </a:extLst>
          </p:cNvPr>
          <p:cNvSpPr>
            <a:spLocks noGrp="1"/>
          </p:cNvSpPr>
          <p:nvPr>
            <p:ph type="ftr" sz="quarter" idx="12"/>
          </p:nvPr>
        </p:nvSpPr>
        <p:spPr>
          <a:xfrm>
            <a:off x="5076056" y="6505229"/>
            <a:ext cx="3816424" cy="215444"/>
          </a:xfrm>
        </p:spPr>
        <p:txBody>
          <a:bodyPr/>
          <a:lstStyle/>
          <a:p>
            <a:r>
              <a:rPr lang="en-US" altLang="ja-JP"/>
              <a:t>John Farserotu(CSEM) </a:t>
            </a:r>
            <a:endParaRPr lang="en-US" altLang="ja-JP" dirty="0"/>
          </a:p>
        </p:txBody>
      </p:sp>
      <p:sp>
        <p:nvSpPr>
          <p:cNvPr id="11" name="スライド番号プレースホルダー 6">
            <a:extLst>
              <a:ext uri="{FF2B5EF4-FFF2-40B4-BE49-F238E27FC236}">
                <a16:creationId xmlns:a16="http://schemas.microsoft.com/office/drawing/2014/main" id="{5C0F7418-D520-4E15-A0C8-94A90AB42428}"/>
              </a:ext>
            </a:extLst>
          </p:cNvPr>
          <p:cNvSpPr txBox="1">
            <a:spLocks/>
          </p:cNvSpPr>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6</a:t>
            </a:fld>
            <a:endParaRPr lang="en-US" altLang="ja-JP" dirty="0"/>
          </a:p>
        </p:txBody>
      </p:sp>
    </p:spTree>
    <p:extLst>
      <p:ext uri="{BB962C8B-B14F-4D97-AF65-F5344CB8AC3E}">
        <p14:creationId xmlns:p14="http://schemas.microsoft.com/office/powerpoint/2010/main" val="375635646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102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50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2"/>
          <p:cNvSpPr>
            <a:spLocks noGrp="1"/>
          </p:cNvSpPr>
          <p:nvPr>
            <p:ph type="sldNum" sz="quarter" idx="11"/>
          </p:nvPr>
        </p:nvSpPr>
        <p:spPr>
          <a:noFill/>
        </p:spPr>
        <p:txBody>
          <a:bodyPr/>
          <a:lstStyle/>
          <a:p>
            <a:fld id="{F6B8D783-AE3F-4264-8DCE-B3E0B63897E9}" type="slidenum">
              <a:rPr lang="en-GB" smtClean="0">
                <a:solidFill>
                  <a:srgbClr val="FFFFFF"/>
                </a:solidFill>
              </a:rPr>
              <a:pPr/>
              <a:t>7</a:t>
            </a:fld>
            <a:endParaRPr lang="en-GB">
              <a:solidFill>
                <a:srgbClr val="FFFFFF"/>
              </a:solidFill>
            </a:endParaRPr>
          </a:p>
        </p:txBody>
      </p:sp>
      <p:sp>
        <p:nvSpPr>
          <p:cNvPr id="7" name="Content Placeholder 15"/>
          <p:cNvSpPr>
            <a:spLocks noGrp="1"/>
          </p:cNvSpPr>
          <p:nvPr>
            <p:ph sz="quarter" idx="4294967295"/>
          </p:nvPr>
        </p:nvSpPr>
        <p:spPr>
          <a:xfrm>
            <a:off x="519775" y="4799823"/>
            <a:ext cx="8019107" cy="1621443"/>
          </a:xfrm>
          <a:prstGeom prst="rect">
            <a:avLst/>
          </a:prstGeom>
        </p:spPr>
        <p:txBody>
          <a:bodyPr/>
          <a:lstStyle/>
          <a:p>
            <a:pPr lvl="0" algn="just" eaLnBrk="1" hangingPunct="1">
              <a:buClr>
                <a:srgbClr val="EC008C"/>
              </a:buClr>
              <a:buFont typeface="Wingdings" panose="05000000000000000000" pitchFamily="2" charset="2"/>
              <a:buChar char="v"/>
              <a:defRPr/>
            </a:pPr>
            <a:r>
              <a:rPr lang="en-US" sz="1600" b="0" kern="1200" dirty="0">
                <a:solidFill>
                  <a:srgbClr val="002060"/>
                </a:solidFill>
                <a:latin typeface="Calibri" pitchFamily="34" charset="0"/>
              </a:rPr>
              <a:t>Direct mapping between oneM2M Network Layer and SmartBAN Data Provision Layer and its generic Agents (</a:t>
            </a:r>
            <a:r>
              <a:rPr lang="en-US" sz="1400" b="0" i="1" kern="1200" dirty="0">
                <a:solidFill>
                  <a:srgbClr val="002060"/>
                </a:solidFill>
                <a:latin typeface="Calibri" pitchFamily="34" charset="0"/>
              </a:rPr>
              <a:t>equivalent to oneM2M NSEs</a:t>
            </a:r>
            <a:r>
              <a:rPr lang="en-US" sz="1600" b="0" kern="1200" dirty="0">
                <a:solidFill>
                  <a:srgbClr val="002060"/>
                </a:solidFill>
                <a:latin typeface="Calibri" pitchFamily="34" charset="0"/>
              </a:rPr>
              <a:t>),</a:t>
            </a:r>
          </a:p>
          <a:p>
            <a:pPr lvl="0" algn="just" eaLnBrk="1" hangingPunct="1">
              <a:buClr>
                <a:srgbClr val="EC008C"/>
              </a:buClr>
              <a:buFont typeface="Wingdings" panose="05000000000000000000" pitchFamily="2" charset="2"/>
              <a:buChar char="v"/>
              <a:defRPr/>
            </a:pPr>
            <a:r>
              <a:rPr lang="en-US" sz="1600" b="0" kern="1200" dirty="0">
                <a:solidFill>
                  <a:srgbClr val="002060"/>
                </a:solidFill>
                <a:latin typeface="Calibri" pitchFamily="34" charset="0"/>
              </a:rPr>
              <a:t>oneM2M Service Layer and SmartBAN Service Layer and its generic Agents (</a:t>
            </a:r>
            <a:r>
              <a:rPr lang="en-US" sz="1400" b="0" i="1" kern="1200" dirty="0">
                <a:solidFill>
                  <a:srgbClr val="002060"/>
                </a:solidFill>
                <a:latin typeface="Calibri" pitchFamily="34" charset="0"/>
              </a:rPr>
              <a:t>equivalent to oneM2M CSEs</a:t>
            </a:r>
            <a:r>
              <a:rPr lang="en-US" sz="1600" b="0" kern="1200" dirty="0">
                <a:solidFill>
                  <a:srgbClr val="002060"/>
                </a:solidFill>
                <a:latin typeface="Calibri" pitchFamily="34" charset="0"/>
              </a:rPr>
              <a:t>),</a:t>
            </a:r>
          </a:p>
          <a:p>
            <a:pPr lvl="0" algn="just" eaLnBrk="1" hangingPunct="1">
              <a:buClr>
                <a:srgbClr val="EC008C"/>
              </a:buClr>
              <a:buFont typeface="Wingdings" panose="05000000000000000000" pitchFamily="2" charset="2"/>
              <a:buChar char="v"/>
              <a:defRPr/>
            </a:pPr>
            <a:r>
              <a:rPr lang="en-US" sz="1600" b="0" kern="1200" dirty="0">
                <a:solidFill>
                  <a:srgbClr val="002060"/>
                </a:solidFill>
                <a:latin typeface="Calibri" pitchFamily="34" charset="0"/>
              </a:rPr>
              <a:t>oneM2M application layer and SmartBAN Application Layer and its application agents (</a:t>
            </a:r>
            <a:r>
              <a:rPr lang="en-US" sz="1600" b="0" i="1" kern="1200" dirty="0">
                <a:solidFill>
                  <a:srgbClr val="002060"/>
                </a:solidFill>
                <a:latin typeface="Calibri" pitchFamily="34" charset="0"/>
              </a:rPr>
              <a:t>equivalent to oneM2M AE</a:t>
            </a:r>
            <a:r>
              <a:rPr lang="en-US" sz="1600" b="0" kern="1200" dirty="0">
                <a:solidFill>
                  <a:srgbClr val="002060"/>
                </a:solidFill>
                <a:latin typeface="Calibri" pitchFamily="34" charset="0"/>
              </a:rPr>
              <a:t>). </a:t>
            </a:r>
          </a:p>
        </p:txBody>
      </p:sp>
      <p:sp>
        <p:nvSpPr>
          <p:cNvPr id="9" name="Rectangle 8"/>
          <p:cNvSpPr/>
          <p:nvPr/>
        </p:nvSpPr>
        <p:spPr>
          <a:xfrm>
            <a:off x="962836" y="727348"/>
            <a:ext cx="7998284" cy="400110"/>
          </a:xfrm>
          <a:prstGeom prst="rect">
            <a:avLst/>
          </a:prstGeom>
        </p:spPr>
        <p:txBody>
          <a:bodyPr wrap="square">
            <a:spAutoFit/>
          </a:bodyPr>
          <a:lstStyle/>
          <a:p>
            <a:pPr lvl="0">
              <a:spcBef>
                <a:spcPct val="20000"/>
              </a:spcBef>
              <a:buClr>
                <a:srgbClr val="EC008C"/>
              </a:buClr>
            </a:pPr>
            <a:r>
              <a:rPr lang="en-US" sz="2000" b="1" kern="0" dirty="0">
                <a:solidFill>
                  <a:srgbClr val="1A4669"/>
                </a:solidFill>
              </a:rPr>
              <a:t>ETSI TR 103 327 SmartBAN reference architecture</a:t>
            </a:r>
            <a:endParaRPr lang="en-GB" altLang="en-US" sz="1850" b="1" dirty="0">
              <a:solidFill>
                <a:srgbClr val="00447C"/>
              </a:solidFill>
              <a:latin typeface="Calibri"/>
            </a:endParaRPr>
          </a:p>
        </p:txBody>
      </p:sp>
      <p:grpSp>
        <p:nvGrpSpPr>
          <p:cNvPr id="2" name="Groupe 10"/>
          <p:cNvGrpSpPr/>
          <p:nvPr/>
        </p:nvGrpSpPr>
        <p:grpSpPr>
          <a:xfrm>
            <a:off x="1283516" y="1103702"/>
            <a:ext cx="7546638" cy="3717364"/>
            <a:chOff x="1132514" y="1352177"/>
            <a:chExt cx="7546638" cy="3717364"/>
          </a:xfrm>
        </p:grpSpPr>
        <p:pic>
          <p:nvPicPr>
            <p:cNvPr id="1026" name="Picture 2"/>
            <p:cNvPicPr>
              <a:picLocks noChangeAspect="1" noChangeArrowheads="1"/>
            </p:cNvPicPr>
            <p:nvPr/>
          </p:nvPicPr>
          <p:blipFill>
            <a:blip r:embed="rId2" cstate="print"/>
            <a:srcRect/>
            <a:stretch>
              <a:fillRect/>
            </a:stretch>
          </p:blipFill>
          <p:spPr bwMode="auto">
            <a:xfrm>
              <a:off x="1162246" y="1352177"/>
              <a:ext cx="7516906" cy="3717364"/>
            </a:xfrm>
            <a:prstGeom prst="rect">
              <a:avLst/>
            </a:prstGeom>
            <a:noFill/>
            <a:ln w="9525">
              <a:noFill/>
              <a:miter lim="800000"/>
              <a:headEnd/>
              <a:tailEnd/>
            </a:ln>
            <a:effectLst/>
          </p:spPr>
        </p:pic>
        <p:sp>
          <p:nvSpPr>
            <p:cNvPr id="6" name="Rectangle 5"/>
            <p:cNvSpPr/>
            <p:nvPr/>
          </p:nvSpPr>
          <p:spPr bwMode="auto">
            <a:xfrm>
              <a:off x="1132514" y="1996385"/>
              <a:ext cx="2189527" cy="46166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0000">
                      <a:lumMod val="50000"/>
                      <a:lumOff val="50000"/>
                    </a:srgbClr>
                  </a:solidFill>
                  <a:effectLst/>
                  <a:uLnTx/>
                  <a:uFillTx/>
                  <a:latin typeface="Calibri"/>
                  <a:cs typeface="+mn-cs"/>
                </a:rPr>
                <a:t>Application Entities implementing a given SmartBAN application logic (</a:t>
              </a:r>
              <a:r>
                <a:rPr kumimoji="0" lang="en-US" sz="700" b="1" i="1" u="none" strike="noStrike" kern="0" cap="none" spc="0" normalizeH="0" baseline="0" noProof="0" dirty="0">
                  <a:ln>
                    <a:noFill/>
                  </a:ln>
                  <a:solidFill>
                    <a:srgbClr val="000000">
                      <a:lumMod val="50000"/>
                      <a:lumOff val="50000"/>
                    </a:srgbClr>
                  </a:solidFill>
                  <a:effectLst/>
                  <a:uLnTx/>
                  <a:uFillTx/>
                  <a:latin typeface="Calibri"/>
                  <a:cs typeface="+mn-cs"/>
                </a:rPr>
                <a:t>e.g. data monitoring, patient evaluation result, patient notification...</a:t>
              </a:r>
              <a:r>
                <a:rPr kumimoji="0" lang="en-US" sz="800" b="1" i="0" u="none" strike="noStrike" kern="0" cap="none" spc="0" normalizeH="0" baseline="0" noProof="0" dirty="0">
                  <a:ln>
                    <a:noFill/>
                  </a:ln>
                  <a:solidFill>
                    <a:srgbClr val="000000">
                      <a:lumMod val="50000"/>
                      <a:lumOff val="50000"/>
                    </a:srgbClr>
                  </a:solidFill>
                  <a:effectLst/>
                  <a:uLnTx/>
                  <a:uFillTx/>
                  <a:latin typeface="Calibri"/>
                  <a:cs typeface="+mn-cs"/>
                </a:rPr>
                <a:t>)</a:t>
              </a:r>
              <a:endParaRPr kumimoji="0" lang="fr-FR" sz="800" b="1" i="0" u="none" strike="noStrike" kern="0" cap="none" spc="0" normalizeH="0" baseline="0" noProof="0" dirty="0">
                <a:ln>
                  <a:noFill/>
                </a:ln>
                <a:solidFill>
                  <a:srgbClr val="000000">
                    <a:lumMod val="50000"/>
                    <a:lumOff val="50000"/>
                  </a:srgbClr>
                </a:solidFill>
                <a:effectLst/>
                <a:uLnTx/>
                <a:uFillTx/>
                <a:latin typeface="Calibri"/>
                <a:cs typeface="+mn-cs"/>
              </a:endParaRPr>
            </a:p>
          </p:txBody>
        </p:sp>
        <p:sp>
          <p:nvSpPr>
            <p:cNvPr id="8" name="Rectangle 7"/>
            <p:cNvSpPr/>
            <p:nvPr/>
          </p:nvSpPr>
          <p:spPr bwMode="auto">
            <a:xfrm>
              <a:off x="1492876" y="2864106"/>
              <a:ext cx="1736885" cy="33855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0000">
                      <a:lumMod val="50000"/>
                      <a:lumOff val="50000"/>
                    </a:srgbClr>
                  </a:solidFill>
                  <a:effectLst/>
                  <a:uLnTx/>
                  <a:uFillTx/>
                  <a:latin typeface="Calibri"/>
                  <a:cs typeface="+mn-cs"/>
                </a:rPr>
                <a:t>Generic entities related to service management functionalities</a:t>
              </a:r>
              <a:endParaRPr kumimoji="0" lang="fr-FR" sz="800" b="1" i="0" u="none" strike="noStrike" kern="0" cap="none" spc="0" normalizeH="0" baseline="0" noProof="0" dirty="0">
                <a:ln>
                  <a:noFill/>
                </a:ln>
                <a:solidFill>
                  <a:srgbClr val="000000">
                    <a:lumMod val="50000"/>
                    <a:lumOff val="50000"/>
                  </a:srgbClr>
                </a:solidFill>
                <a:effectLst/>
                <a:uLnTx/>
                <a:uFillTx/>
                <a:latin typeface="Calibri"/>
                <a:cs typeface="+mn-cs"/>
              </a:endParaRPr>
            </a:p>
          </p:txBody>
        </p:sp>
        <p:sp>
          <p:nvSpPr>
            <p:cNvPr id="10" name="Rectangle 9"/>
            <p:cNvSpPr/>
            <p:nvPr/>
          </p:nvSpPr>
          <p:spPr bwMode="auto">
            <a:xfrm>
              <a:off x="1148929" y="3748548"/>
              <a:ext cx="1946609"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0000">
                      <a:lumMod val="50000"/>
                      <a:lumOff val="50000"/>
                    </a:srgbClr>
                  </a:solidFill>
                  <a:effectLst/>
                  <a:uLnTx/>
                  <a:uFillTx/>
                  <a:latin typeface="Calibri"/>
                  <a:cs typeface="+mn-cs"/>
                </a:rPr>
                <a:t>Entities mainly providing semantic and </a:t>
              </a:r>
              <a:r>
                <a:rPr kumimoji="0" lang="en-US" sz="800" b="1" i="0" u="none" strike="noStrike" kern="0" cap="none" spc="0" normalizeH="0" baseline="0" noProof="0" dirty="0" err="1">
                  <a:ln>
                    <a:noFill/>
                  </a:ln>
                  <a:solidFill>
                    <a:srgbClr val="000000">
                      <a:lumMod val="50000"/>
                      <a:lumOff val="50000"/>
                    </a:srgbClr>
                  </a:solidFill>
                  <a:effectLst/>
                  <a:uLnTx/>
                  <a:uFillTx/>
                  <a:latin typeface="Calibri"/>
                  <a:cs typeface="+mn-cs"/>
                </a:rPr>
                <a:t>ontologies</a:t>
              </a:r>
              <a:r>
                <a:rPr kumimoji="0" lang="en-US" sz="800" b="1" i="0" u="none" strike="noStrike" kern="0" cap="none" spc="0" normalizeH="0" baseline="0" noProof="0" dirty="0">
                  <a:ln>
                    <a:noFill/>
                  </a:ln>
                  <a:solidFill>
                    <a:srgbClr val="000000">
                      <a:lumMod val="50000"/>
                      <a:lumOff val="50000"/>
                    </a:srgbClr>
                  </a:solidFill>
                  <a:effectLst/>
                  <a:uLnTx/>
                  <a:uFillTx/>
                  <a:latin typeface="Calibri"/>
                  <a:cs typeface="+mn-cs"/>
                </a:rPr>
                <a:t> management functionalities + additional embedded intelligence related functionalities</a:t>
              </a:r>
              <a:endParaRPr kumimoji="0" lang="fr-FR" sz="800" b="1" i="0" u="none" strike="noStrike" kern="0" cap="none" spc="0" normalizeH="0" baseline="0" noProof="0" dirty="0">
                <a:ln>
                  <a:noFill/>
                </a:ln>
                <a:solidFill>
                  <a:srgbClr val="000000">
                    <a:lumMod val="50000"/>
                    <a:lumOff val="50000"/>
                  </a:srgbClr>
                </a:solidFill>
                <a:effectLst/>
                <a:uLnTx/>
                <a:uFillTx/>
                <a:latin typeface="Calibri"/>
                <a:cs typeface="+mn-cs"/>
              </a:endParaRPr>
            </a:p>
          </p:txBody>
        </p:sp>
      </p:grpSp>
      <p:grpSp>
        <p:nvGrpSpPr>
          <p:cNvPr id="3" name="Groupe 11"/>
          <p:cNvGrpSpPr/>
          <p:nvPr/>
        </p:nvGrpSpPr>
        <p:grpSpPr>
          <a:xfrm>
            <a:off x="50334" y="1563546"/>
            <a:ext cx="1431680" cy="3154261"/>
            <a:chOff x="7801760" y="4681057"/>
            <a:chExt cx="1431680" cy="3095538"/>
          </a:xfrm>
        </p:grpSpPr>
        <p:sp>
          <p:nvSpPr>
            <p:cNvPr id="13" name="Accolade fermante 12"/>
            <p:cNvSpPr/>
            <p:nvPr/>
          </p:nvSpPr>
          <p:spPr>
            <a:xfrm rot="10800000">
              <a:off x="8856923" y="4681057"/>
              <a:ext cx="376517" cy="3095538"/>
            </a:xfrm>
            <a:prstGeom prst="rightBrace">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bg2"/>
                </a:solidFill>
              </a:endParaRPr>
            </a:p>
          </p:txBody>
        </p:sp>
        <p:sp>
          <p:nvSpPr>
            <p:cNvPr id="14" name="ZoneTexte 13"/>
            <p:cNvSpPr txBox="1"/>
            <p:nvPr/>
          </p:nvSpPr>
          <p:spPr>
            <a:xfrm>
              <a:off x="7801760" y="5796786"/>
              <a:ext cx="1098465" cy="861774"/>
            </a:xfrm>
            <a:prstGeom prst="rect">
              <a:avLst/>
            </a:prstGeom>
            <a:noFill/>
          </p:spPr>
          <p:txBody>
            <a:bodyPr wrap="square" rtlCol="0">
              <a:spAutoFit/>
            </a:bodyPr>
            <a:lstStyle/>
            <a:p>
              <a:pPr algn="r"/>
              <a:r>
                <a:rPr lang="en-GB" sz="1000" b="1" dirty="0">
                  <a:solidFill>
                    <a:srgbClr val="00B050"/>
                  </a:solidFill>
                </a:rPr>
                <a:t>Device,</a:t>
              </a:r>
            </a:p>
            <a:p>
              <a:pPr algn="r"/>
              <a:r>
                <a:rPr lang="en-GB" sz="1000" b="1" dirty="0">
                  <a:solidFill>
                    <a:srgbClr val="00B050"/>
                  </a:solidFill>
                </a:rPr>
                <a:t>Syntactic, Network &amp; Semantic</a:t>
              </a:r>
            </a:p>
            <a:p>
              <a:pPr algn="r"/>
              <a:r>
                <a:rPr lang="en-GB" sz="1000" b="1" dirty="0">
                  <a:solidFill>
                    <a:srgbClr val="00B050"/>
                  </a:solidFill>
                </a:rPr>
                <a:t>Interoperability</a:t>
              </a:r>
            </a:p>
          </p:txBody>
        </p:sp>
      </p:grpSp>
      <p:sp>
        <p:nvSpPr>
          <p:cNvPr id="4" name="日付プレースホルダー 3">
            <a:extLst>
              <a:ext uri="{FF2B5EF4-FFF2-40B4-BE49-F238E27FC236}">
                <a16:creationId xmlns:a16="http://schemas.microsoft.com/office/drawing/2014/main" id="{787AE4BB-8FB6-4630-8D74-60011AB509AD}"/>
              </a:ext>
            </a:extLst>
          </p:cNvPr>
          <p:cNvSpPr>
            <a:spLocks noGrp="1"/>
          </p:cNvSpPr>
          <p:nvPr>
            <p:ph type="dt" sz="half" idx="11"/>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48763247-57A9-4569-8470-566BA63F70AB}"/>
              </a:ext>
            </a:extLst>
          </p:cNvPr>
          <p:cNvSpPr>
            <a:spLocks noGrp="1"/>
          </p:cNvSpPr>
          <p:nvPr>
            <p:ph type="ftr" sz="quarter" idx="12"/>
          </p:nvPr>
        </p:nvSpPr>
        <p:spPr>
          <a:xfrm>
            <a:off x="5076056" y="6525113"/>
            <a:ext cx="3816424" cy="215444"/>
          </a:xfrm>
        </p:spPr>
        <p:txBody>
          <a:bodyPr/>
          <a:lstStyle/>
          <a:p>
            <a:r>
              <a:rPr lang="en-US" altLang="ja-JP" dirty="0"/>
              <a:t>John </a:t>
            </a:r>
            <a:r>
              <a:rPr lang="en-US" altLang="ja-JP" dirty="0" err="1"/>
              <a:t>Farserotu</a:t>
            </a:r>
            <a:r>
              <a:rPr lang="en-US" altLang="ja-JP" dirty="0"/>
              <a:t>(CSEM) </a:t>
            </a:r>
          </a:p>
        </p:txBody>
      </p:sp>
      <p:sp>
        <p:nvSpPr>
          <p:cNvPr id="15" name="スライド番号プレースホルダー 6">
            <a:extLst>
              <a:ext uri="{FF2B5EF4-FFF2-40B4-BE49-F238E27FC236}">
                <a16:creationId xmlns:a16="http://schemas.microsoft.com/office/drawing/2014/main" id="{4F0B3AFF-83FB-45BC-ADA8-0326DD699816}"/>
              </a:ext>
            </a:extLst>
          </p:cNvPr>
          <p:cNvSpPr txBox="1">
            <a:spLocks/>
          </p:cNvSpPr>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7</a:t>
            </a:fld>
            <a:endParaRPr lang="en-US" altLang="ja-JP" dirty="0"/>
          </a:p>
        </p:txBody>
      </p:sp>
    </p:spTree>
    <p:extLst>
      <p:ext uri="{BB962C8B-B14F-4D97-AF65-F5344CB8AC3E}">
        <p14:creationId xmlns:p14="http://schemas.microsoft.com/office/powerpoint/2010/main" val="586232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0" end="0"/>
                                            </p:txEl>
                                          </p:spTgt>
                                        </p:tgtEl>
                                        <p:attrNameLst>
                                          <p:attrName>ppt_c</p:attrName>
                                        </p:attrNameLst>
                                      </p:cBhvr>
                                      <p:to>
                                        <a:srgbClr val="F8F8F8"/>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1" end="1"/>
                                            </p:txEl>
                                          </p:spTgt>
                                        </p:tgtEl>
                                        <p:attrNameLst>
                                          <p:attrName>ppt_c</p:attrName>
                                        </p:attrNameLst>
                                      </p:cBhvr>
                                      <p:to>
                                        <a:srgbClr val="F8F8F8"/>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Espace réservé du numéro de diapositive 3"/>
          <p:cNvSpPr>
            <a:spLocks noGrp="1"/>
          </p:cNvSpPr>
          <p:nvPr>
            <p:ph type="sldNum" sz="quarter" idx="11"/>
          </p:nvPr>
        </p:nvSpPr>
        <p:spPr>
          <a:xfrm>
            <a:off x="8504238" y="6384925"/>
            <a:ext cx="468312" cy="249238"/>
          </a:xfrm>
          <a:noFill/>
        </p:spPr>
        <p:txBody>
          <a:bodyPr/>
          <a:lstStyle/>
          <a:p>
            <a:fld id="{C397B02B-90B8-45CD-86CE-87EA0B77EC66}" type="slidenum">
              <a:rPr lang="en-GB" smtClean="0">
                <a:solidFill>
                  <a:srgbClr val="FFFFFF"/>
                </a:solidFill>
              </a:rPr>
              <a:pPr/>
              <a:t>8</a:t>
            </a:fld>
            <a:endParaRPr lang="en-GB">
              <a:solidFill>
                <a:srgbClr val="FFFFFF"/>
              </a:solidFill>
            </a:endParaRPr>
          </a:p>
        </p:txBody>
      </p:sp>
      <p:sp>
        <p:nvSpPr>
          <p:cNvPr id="5" name="Rectangle 4"/>
          <p:cNvSpPr/>
          <p:nvPr/>
        </p:nvSpPr>
        <p:spPr>
          <a:xfrm>
            <a:off x="440021" y="768143"/>
            <a:ext cx="6665454" cy="400110"/>
          </a:xfrm>
          <a:prstGeom prst="rect">
            <a:avLst/>
          </a:prstGeom>
        </p:spPr>
        <p:txBody>
          <a:bodyPr wrap="square">
            <a:spAutoFit/>
          </a:bodyPr>
          <a:lstStyle/>
          <a:p>
            <a:pPr fontAlgn="auto">
              <a:spcBef>
                <a:spcPts val="0"/>
              </a:spcBef>
              <a:spcAft>
                <a:spcPts val="0"/>
              </a:spcAft>
              <a:defRPr/>
            </a:pPr>
            <a:r>
              <a:rPr lang="en-US" sz="2000" b="1" kern="0" dirty="0">
                <a:solidFill>
                  <a:srgbClr val="003882"/>
                </a:solidFill>
                <a:latin typeface="Arial"/>
                <a:ea typeface="+mj-ea"/>
                <a:cs typeface="+mj-cs"/>
              </a:rPr>
              <a:t>ETSI SmartBAN – </a:t>
            </a:r>
            <a:r>
              <a:rPr lang="en-US" sz="2000" b="1" kern="0" dirty="0" err="1">
                <a:solidFill>
                  <a:srgbClr val="003882"/>
                </a:solidFill>
                <a:latin typeface="Arial"/>
                <a:ea typeface="+mj-ea"/>
                <a:cs typeface="+mj-cs"/>
              </a:rPr>
              <a:t>CareWare</a:t>
            </a:r>
            <a:r>
              <a:rPr lang="en-US" sz="2000" b="1" kern="0" dirty="0">
                <a:solidFill>
                  <a:srgbClr val="003882"/>
                </a:solidFill>
                <a:latin typeface="Arial"/>
                <a:ea typeface="+mj-ea"/>
                <a:cs typeface="+mj-cs"/>
              </a:rPr>
              <a:t> EU project demonstrator</a:t>
            </a:r>
            <a:endParaRPr kumimoji="0" lang="en-US" sz="2000" b="1" i="0" u="none" strike="noStrike" kern="0" cap="none" spc="0" normalizeH="0" baseline="0" noProof="0" dirty="0">
              <a:ln>
                <a:noFill/>
              </a:ln>
              <a:solidFill>
                <a:srgbClr val="003882"/>
              </a:solidFill>
              <a:effectLst/>
              <a:uLnTx/>
              <a:uFillTx/>
              <a:latin typeface="Arial"/>
              <a:ea typeface="+mj-ea"/>
              <a:cs typeface="+mj-cs"/>
            </a:endParaRPr>
          </a:p>
        </p:txBody>
      </p:sp>
      <p:pic>
        <p:nvPicPr>
          <p:cNvPr id="4" name="Image 3" descr="CareWare-SmartBAN-Elderly copy.jpg"/>
          <p:cNvPicPr>
            <a:picLocks noChangeAspect="1"/>
          </p:cNvPicPr>
          <p:nvPr/>
        </p:nvPicPr>
        <p:blipFill>
          <a:blip r:embed="rId3" cstate="print"/>
          <a:stretch>
            <a:fillRect/>
          </a:stretch>
        </p:blipFill>
        <p:spPr>
          <a:xfrm>
            <a:off x="285224" y="1693017"/>
            <a:ext cx="5637403" cy="3196207"/>
          </a:xfrm>
          <a:prstGeom prst="rect">
            <a:avLst/>
          </a:prstGeom>
        </p:spPr>
      </p:pic>
      <p:sp>
        <p:nvSpPr>
          <p:cNvPr id="6" name="ZoneTexte 8"/>
          <p:cNvSpPr txBox="1">
            <a:spLocks noChangeArrowheads="1"/>
          </p:cNvSpPr>
          <p:nvPr/>
        </p:nvSpPr>
        <p:spPr bwMode="auto">
          <a:xfrm>
            <a:off x="431799" y="1169855"/>
            <a:ext cx="5969001" cy="384721"/>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900" b="1" i="0" u="sng" strike="noStrike" kern="0" cap="none" spc="0" normalizeH="0" baseline="0" noProof="0" dirty="0">
                <a:ln>
                  <a:noFill/>
                </a:ln>
                <a:solidFill>
                  <a:srgbClr val="2A6EA8"/>
                </a:solidFill>
                <a:effectLst/>
                <a:uLnTx/>
                <a:uFillTx/>
                <a:cs typeface="Times New Roman" pitchFamily="18" charset="0"/>
              </a:rPr>
              <a:t>Elderly at home support &amp; monitoring use case</a:t>
            </a:r>
            <a:endParaRPr kumimoji="0" lang="fr-FR" sz="1900" b="1" i="0" u="sng" strike="noStrike" kern="0" cap="none" spc="0" normalizeH="0" baseline="0" noProof="0" dirty="0">
              <a:ln>
                <a:noFill/>
              </a:ln>
              <a:solidFill>
                <a:srgbClr val="2A6EA8"/>
              </a:solidFill>
              <a:effectLst/>
              <a:uLnTx/>
              <a:uFillTx/>
              <a:cs typeface="Times New Roman" pitchFamily="18" charset="0"/>
            </a:endParaRPr>
          </a:p>
        </p:txBody>
      </p:sp>
      <p:sp>
        <p:nvSpPr>
          <p:cNvPr id="7" name="Rectangle 6"/>
          <p:cNvSpPr/>
          <p:nvPr/>
        </p:nvSpPr>
        <p:spPr>
          <a:xfrm>
            <a:off x="540331" y="4852909"/>
            <a:ext cx="8420789" cy="1538883"/>
          </a:xfrm>
          <a:prstGeom prst="rect">
            <a:avLst/>
          </a:prstGeom>
        </p:spPr>
        <p:txBody>
          <a:bodyPr wrap="square">
            <a:spAutoFit/>
          </a:bodyPr>
          <a:lstStyle/>
          <a:p>
            <a:pPr>
              <a:spcAft>
                <a:spcPts val="600"/>
              </a:spcAft>
            </a:pPr>
            <a:r>
              <a:rPr lang="en-US" sz="1900" b="1" u="sng" dirty="0">
                <a:solidFill>
                  <a:srgbClr val="1582A8"/>
                </a:solidFill>
                <a:latin typeface="+mn-lt"/>
                <a:cs typeface="Times New Roman" pitchFamily="18" charset="0"/>
              </a:rPr>
              <a:t>Local Server (</a:t>
            </a:r>
            <a:r>
              <a:rPr lang="en-US" sz="1700" b="1" i="1" u="sng" dirty="0">
                <a:solidFill>
                  <a:schemeClr val="tx1">
                    <a:lumMod val="50000"/>
                    <a:lumOff val="50000"/>
                  </a:schemeClr>
                </a:solidFill>
                <a:latin typeface="+mn-lt"/>
                <a:cs typeface="Times New Roman" pitchFamily="18" charset="0"/>
              </a:rPr>
              <a:t>semantic server ; Pico </a:t>
            </a:r>
            <a:r>
              <a:rPr lang="en-US" sz="1700" b="1" i="1" u="sng" dirty="0" err="1">
                <a:solidFill>
                  <a:schemeClr val="tx1">
                    <a:lumMod val="50000"/>
                    <a:lumOff val="50000"/>
                  </a:schemeClr>
                </a:solidFill>
                <a:latin typeface="+mn-lt"/>
                <a:cs typeface="Times New Roman" pitchFamily="18" charset="0"/>
              </a:rPr>
              <a:t>Gw</a:t>
            </a:r>
            <a:r>
              <a:rPr lang="en-US" sz="1900" b="1" u="sng" dirty="0">
                <a:solidFill>
                  <a:srgbClr val="1582A8"/>
                </a:solidFill>
                <a:latin typeface="+mn-lt"/>
                <a:cs typeface="Times New Roman" pitchFamily="18" charset="0"/>
              </a:rPr>
              <a:t>):</a:t>
            </a:r>
            <a:r>
              <a:rPr lang="en-US" dirty="0"/>
              <a:t> </a:t>
            </a:r>
            <a:r>
              <a:rPr lang="en-US" sz="1700" kern="0" dirty="0">
                <a:solidFill>
                  <a:srgbClr val="1A4669"/>
                </a:solidFill>
                <a:latin typeface="+mn-lt"/>
              </a:rPr>
              <a:t>Gateway, data processing, semantic data creating, Local Cluster ontology management + local monitoring and control,</a:t>
            </a:r>
          </a:p>
          <a:p>
            <a:r>
              <a:rPr lang="en-US" sz="1900" b="1" u="sng" dirty="0">
                <a:solidFill>
                  <a:srgbClr val="1582A8"/>
                </a:solidFill>
                <a:latin typeface="+mn-lt"/>
                <a:cs typeface="Times New Roman" pitchFamily="18" charset="0"/>
              </a:rPr>
              <a:t>Remote Servers (</a:t>
            </a:r>
            <a:r>
              <a:rPr lang="en-US" sz="1700" b="1" i="1" u="sng" dirty="0">
                <a:solidFill>
                  <a:schemeClr val="tx1">
                    <a:lumMod val="50000"/>
                    <a:lumOff val="50000"/>
                  </a:schemeClr>
                </a:solidFill>
                <a:latin typeface="+mn-lt"/>
                <a:cs typeface="Times New Roman" pitchFamily="18" charset="0"/>
              </a:rPr>
              <a:t>e.g. cloud servers</a:t>
            </a:r>
            <a:r>
              <a:rPr lang="en-US" sz="1900" b="1" u="sng" dirty="0">
                <a:solidFill>
                  <a:srgbClr val="1582A8"/>
                </a:solidFill>
                <a:latin typeface="+mn-lt"/>
                <a:cs typeface="Times New Roman" pitchFamily="18" charset="0"/>
              </a:rPr>
              <a:t>):</a:t>
            </a:r>
            <a:r>
              <a:rPr lang="en-US" dirty="0"/>
              <a:t> </a:t>
            </a:r>
            <a:r>
              <a:rPr lang="en-US" sz="1700" kern="0" dirty="0">
                <a:solidFill>
                  <a:srgbClr val="1A4669"/>
                </a:solidFill>
                <a:latin typeface="+mn-lt"/>
              </a:rPr>
              <a:t>data processing, semantic data creating, full ontology management , Caregivers/relatives’ coordination (</a:t>
            </a:r>
            <a:r>
              <a:rPr lang="en-US" sz="1500" i="1" kern="0" dirty="0">
                <a:solidFill>
                  <a:schemeClr val="tx1">
                    <a:lumMod val="50000"/>
                    <a:lumOff val="50000"/>
                  </a:schemeClr>
                </a:solidFill>
                <a:latin typeface="+mn-lt"/>
              </a:rPr>
              <a:t>monitoring and control purposes</a:t>
            </a:r>
            <a:r>
              <a:rPr lang="en-US" sz="1700" kern="0" dirty="0">
                <a:solidFill>
                  <a:srgbClr val="1A4669"/>
                </a:solidFill>
                <a:latin typeface="+mn-lt"/>
              </a:rPr>
              <a:t>), notification management.</a:t>
            </a:r>
          </a:p>
        </p:txBody>
      </p:sp>
      <p:cxnSp>
        <p:nvCxnSpPr>
          <p:cNvPr id="9" name="Connecteur droit 8"/>
          <p:cNvCxnSpPr/>
          <p:nvPr/>
        </p:nvCxnSpPr>
        <p:spPr>
          <a:xfrm>
            <a:off x="2702858" y="4355060"/>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4" cstate="print"/>
          <a:srcRect/>
          <a:stretch>
            <a:fillRect/>
          </a:stretch>
        </p:blipFill>
        <p:spPr bwMode="auto">
          <a:xfrm>
            <a:off x="5303984" y="1692493"/>
            <a:ext cx="3429000" cy="2506663"/>
          </a:xfrm>
          <a:prstGeom prst="rect">
            <a:avLst/>
          </a:prstGeom>
          <a:noFill/>
          <a:ln w="9525">
            <a:noFill/>
            <a:miter lim="800000"/>
            <a:headEnd/>
            <a:tailEnd/>
          </a:ln>
          <a:effectLst/>
        </p:spPr>
      </p:pic>
      <p:sp>
        <p:nvSpPr>
          <p:cNvPr id="27" name="Arc 26"/>
          <p:cNvSpPr/>
          <p:nvPr/>
        </p:nvSpPr>
        <p:spPr>
          <a:xfrm>
            <a:off x="1613648" y="2159756"/>
            <a:ext cx="1054248" cy="2375647"/>
          </a:xfrm>
          <a:prstGeom prst="arc">
            <a:avLst>
              <a:gd name="adj1" fmla="val 16200000"/>
              <a:gd name="adj2" fmla="val 383545"/>
            </a:avLst>
          </a:prstGeom>
          <a:ln w="19050">
            <a:solidFill>
              <a:srgbClr val="1BACDF"/>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2" name="Groupe 36"/>
          <p:cNvGrpSpPr/>
          <p:nvPr/>
        </p:nvGrpSpPr>
        <p:grpSpPr>
          <a:xfrm>
            <a:off x="21772" y="1600804"/>
            <a:ext cx="1873366" cy="2342929"/>
            <a:chOff x="21772" y="1809523"/>
            <a:chExt cx="1873366" cy="2342929"/>
          </a:xfrm>
        </p:grpSpPr>
        <p:grpSp>
          <p:nvGrpSpPr>
            <p:cNvPr id="3" name="Groupe 34"/>
            <p:cNvGrpSpPr/>
            <p:nvPr/>
          </p:nvGrpSpPr>
          <p:grpSpPr>
            <a:xfrm>
              <a:off x="21772" y="1809523"/>
              <a:ext cx="1873366" cy="2342929"/>
              <a:chOff x="21772" y="1809523"/>
              <a:chExt cx="1873366" cy="2342929"/>
            </a:xfrm>
          </p:grpSpPr>
          <p:grpSp>
            <p:nvGrpSpPr>
              <p:cNvPr id="8" name="Groupe 32"/>
              <p:cNvGrpSpPr/>
              <p:nvPr/>
            </p:nvGrpSpPr>
            <p:grpSpPr>
              <a:xfrm>
                <a:off x="137396" y="1809523"/>
                <a:ext cx="1757742" cy="2342929"/>
                <a:chOff x="137396" y="1809523"/>
                <a:chExt cx="1757742" cy="2342929"/>
              </a:xfrm>
            </p:grpSpPr>
            <p:grpSp>
              <p:nvGrpSpPr>
                <p:cNvPr id="11" name="Groupe 24"/>
                <p:cNvGrpSpPr/>
                <p:nvPr/>
              </p:nvGrpSpPr>
              <p:grpSpPr>
                <a:xfrm>
                  <a:off x="505610" y="1809523"/>
                  <a:ext cx="1389528" cy="2342929"/>
                  <a:chOff x="505610" y="1809523"/>
                  <a:chExt cx="1389528" cy="2439748"/>
                </a:xfrm>
              </p:grpSpPr>
              <p:grpSp>
                <p:nvGrpSpPr>
                  <p:cNvPr id="12" name="Groupe 17"/>
                  <p:cNvGrpSpPr/>
                  <p:nvPr/>
                </p:nvGrpSpPr>
                <p:grpSpPr>
                  <a:xfrm>
                    <a:off x="1269402" y="1818042"/>
                    <a:ext cx="625736" cy="2431229"/>
                    <a:chOff x="1269402" y="1904103"/>
                    <a:chExt cx="625736" cy="2207112"/>
                  </a:xfrm>
                </p:grpSpPr>
                <p:sp>
                  <p:nvSpPr>
                    <p:cNvPr id="14" name="Arc 13"/>
                    <p:cNvSpPr/>
                    <p:nvPr/>
                  </p:nvSpPr>
                  <p:spPr>
                    <a:xfrm>
                      <a:off x="1269402" y="2592592"/>
                      <a:ext cx="625736" cy="1518623"/>
                    </a:xfrm>
                    <a:prstGeom prst="arc">
                      <a:avLst/>
                    </a:prstGeom>
                    <a:ln w="19050">
                      <a:solidFill>
                        <a:srgbClr val="1BACDF"/>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6" name="Connecteur droit 15"/>
                    <p:cNvCxnSpPr/>
                    <p:nvPr/>
                  </p:nvCxnSpPr>
                  <p:spPr>
                    <a:xfrm>
                      <a:off x="1559859" y="1904103"/>
                      <a:ext cx="10758" cy="1559859"/>
                    </a:xfrm>
                    <a:prstGeom prst="line">
                      <a:avLst/>
                    </a:prstGeom>
                    <a:ln w="19050">
                      <a:solidFill>
                        <a:srgbClr val="1BACDF"/>
                      </a:solidFill>
                    </a:ln>
                  </p:spPr>
                  <p:style>
                    <a:lnRef idx="1">
                      <a:schemeClr val="accent1"/>
                    </a:lnRef>
                    <a:fillRef idx="0">
                      <a:schemeClr val="accent1"/>
                    </a:fillRef>
                    <a:effectRef idx="0">
                      <a:schemeClr val="accent1"/>
                    </a:effectRef>
                    <a:fontRef idx="minor">
                      <a:schemeClr val="tx1"/>
                    </a:fontRef>
                  </p:style>
                </p:cxnSp>
              </p:grpSp>
              <p:pic>
                <p:nvPicPr>
                  <p:cNvPr id="19" name="Image 18" descr="SBD_H10.jpg"/>
                  <p:cNvPicPr>
                    <a:picLocks noChangeAspect="1"/>
                  </p:cNvPicPr>
                  <p:nvPr/>
                </p:nvPicPr>
                <p:blipFill>
                  <a:blip r:embed="rId5" cstate="print"/>
                  <a:stretch>
                    <a:fillRect/>
                  </a:stretch>
                </p:blipFill>
                <p:spPr>
                  <a:xfrm>
                    <a:off x="520401" y="1809523"/>
                    <a:ext cx="946943" cy="524885"/>
                  </a:xfrm>
                  <a:prstGeom prst="rect">
                    <a:avLst/>
                  </a:prstGeom>
                </p:spPr>
              </p:pic>
              <p:pic>
                <p:nvPicPr>
                  <p:cNvPr id="20" name="Image 19" descr="SBD_Ardui.jpg"/>
                  <p:cNvPicPr>
                    <a:picLocks noChangeAspect="1"/>
                  </p:cNvPicPr>
                  <p:nvPr/>
                </p:nvPicPr>
                <p:blipFill>
                  <a:blip r:embed="rId6" cstate="print"/>
                  <a:stretch>
                    <a:fillRect/>
                  </a:stretch>
                </p:blipFill>
                <p:spPr>
                  <a:xfrm flipH="1">
                    <a:off x="505610" y="2406277"/>
                    <a:ext cx="935912" cy="541323"/>
                  </a:xfrm>
                  <a:prstGeom prst="rect">
                    <a:avLst/>
                  </a:prstGeom>
                </p:spPr>
              </p:pic>
              <p:pic>
                <p:nvPicPr>
                  <p:cNvPr id="21" name="Image 20" descr="SBD_HPST.jpg"/>
                  <p:cNvPicPr>
                    <a:picLocks noChangeAspect="1"/>
                  </p:cNvPicPr>
                  <p:nvPr/>
                </p:nvPicPr>
                <p:blipFill>
                  <a:blip r:embed="rId7" cstate="print"/>
                  <a:stretch>
                    <a:fillRect/>
                  </a:stretch>
                </p:blipFill>
                <p:spPr>
                  <a:xfrm>
                    <a:off x="570153" y="3033586"/>
                    <a:ext cx="870767" cy="473418"/>
                  </a:xfrm>
                  <a:prstGeom prst="rect">
                    <a:avLst/>
                  </a:prstGeom>
                </p:spPr>
              </p:pic>
            </p:grpSp>
            <p:sp>
              <p:nvSpPr>
                <p:cNvPr id="32" name="ZoneTexte 31"/>
                <p:cNvSpPr txBox="1"/>
                <p:nvPr/>
              </p:nvSpPr>
              <p:spPr>
                <a:xfrm>
                  <a:off x="137396" y="1904103"/>
                  <a:ext cx="442749" cy="338554"/>
                </a:xfrm>
                <a:prstGeom prst="rect">
                  <a:avLst/>
                </a:prstGeom>
                <a:noFill/>
              </p:spPr>
              <p:txBody>
                <a:bodyPr wrap="none" rtlCol="0">
                  <a:spAutoFit/>
                </a:bodyPr>
                <a:lstStyle/>
                <a:p>
                  <a:pPr algn="r"/>
                  <a:r>
                    <a:rPr lang="fr-FR" sz="800" b="1" dirty="0">
                      <a:solidFill>
                        <a:schemeClr val="tx2"/>
                      </a:solidFill>
                    </a:rPr>
                    <a:t>H10</a:t>
                  </a:r>
                </a:p>
                <a:p>
                  <a:pPr algn="r"/>
                  <a:r>
                    <a:rPr lang="fr-FR" sz="800" b="1" dirty="0">
                      <a:solidFill>
                        <a:schemeClr val="tx2"/>
                      </a:solidFill>
                    </a:rPr>
                    <a:t>Polar</a:t>
                  </a:r>
                </a:p>
              </p:txBody>
            </p:sp>
          </p:grpSp>
          <p:sp>
            <p:nvSpPr>
              <p:cNvPr id="34" name="ZoneTexte 33"/>
              <p:cNvSpPr txBox="1"/>
              <p:nvPr/>
            </p:nvSpPr>
            <p:spPr>
              <a:xfrm>
                <a:off x="21772" y="2418806"/>
                <a:ext cx="630301" cy="461665"/>
              </a:xfrm>
              <a:prstGeom prst="rect">
                <a:avLst/>
              </a:prstGeom>
              <a:noFill/>
            </p:spPr>
            <p:txBody>
              <a:bodyPr wrap="none" rtlCol="0">
                <a:spAutoFit/>
              </a:bodyPr>
              <a:lstStyle/>
              <a:p>
                <a:pPr algn="r"/>
                <a:r>
                  <a:rPr lang="en-GB" sz="800" b="1" dirty="0" err="1">
                    <a:solidFill>
                      <a:schemeClr val="tx2"/>
                    </a:solidFill>
                  </a:rPr>
                  <a:t>Arduino</a:t>
                </a:r>
                <a:endParaRPr lang="en-GB" sz="800" b="1" dirty="0">
                  <a:solidFill>
                    <a:schemeClr val="tx2"/>
                  </a:solidFill>
                </a:endParaRPr>
              </a:p>
              <a:p>
                <a:pPr algn="r"/>
                <a:r>
                  <a:rPr lang="en-GB" sz="800" b="1" dirty="0">
                    <a:solidFill>
                      <a:schemeClr val="tx2"/>
                    </a:solidFill>
                  </a:rPr>
                  <a:t>Sensor</a:t>
                </a:r>
              </a:p>
              <a:p>
                <a:pPr algn="r"/>
                <a:r>
                  <a:rPr lang="en-GB" sz="800" b="1" dirty="0">
                    <a:solidFill>
                      <a:schemeClr val="tx2"/>
                    </a:solidFill>
                  </a:rPr>
                  <a:t>Emulator</a:t>
                </a:r>
              </a:p>
            </p:txBody>
          </p:sp>
        </p:grpSp>
        <p:sp>
          <p:nvSpPr>
            <p:cNvPr id="36" name="ZoneTexte 35"/>
            <p:cNvSpPr txBox="1"/>
            <p:nvPr/>
          </p:nvSpPr>
          <p:spPr>
            <a:xfrm>
              <a:off x="119746" y="2970903"/>
              <a:ext cx="534121" cy="461665"/>
            </a:xfrm>
            <a:prstGeom prst="rect">
              <a:avLst/>
            </a:prstGeom>
            <a:noFill/>
          </p:spPr>
          <p:txBody>
            <a:bodyPr wrap="none" rtlCol="0">
              <a:spAutoFit/>
            </a:bodyPr>
            <a:lstStyle/>
            <a:p>
              <a:pPr algn="r"/>
              <a:r>
                <a:rPr lang="fr-FR" sz="800" b="1" dirty="0">
                  <a:solidFill>
                    <a:schemeClr val="tx2"/>
                  </a:solidFill>
                </a:rPr>
                <a:t>TI</a:t>
              </a:r>
            </a:p>
            <a:p>
              <a:pPr algn="r"/>
              <a:r>
                <a:rPr lang="fr-FR" sz="800" b="1" dirty="0" err="1">
                  <a:solidFill>
                    <a:schemeClr val="tx2"/>
                  </a:solidFill>
                </a:rPr>
                <a:t>Sensor</a:t>
              </a:r>
              <a:endParaRPr lang="fr-FR" sz="800" b="1" dirty="0">
                <a:solidFill>
                  <a:schemeClr val="tx2"/>
                </a:solidFill>
              </a:endParaRPr>
            </a:p>
            <a:p>
              <a:pPr algn="r"/>
              <a:r>
                <a:rPr lang="fr-FR" sz="800" b="1" dirty="0">
                  <a:solidFill>
                    <a:schemeClr val="tx2"/>
                  </a:solidFill>
                </a:rPr>
                <a:t>Tag</a:t>
              </a:r>
            </a:p>
          </p:txBody>
        </p:sp>
      </p:grpSp>
      <p:grpSp>
        <p:nvGrpSpPr>
          <p:cNvPr id="15" name="Groupe 38"/>
          <p:cNvGrpSpPr/>
          <p:nvPr/>
        </p:nvGrpSpPr>
        <p:grpSpPr>
          <a:xfrm>
            <a:off x="1667958" y="1595429"/>
            <a:ext cx="1042582" cy="713142"/>
            <a:chOff x="1667958" y="1804148"/>
            <a:chExt cx="1042582" cy="713142"/>
          </a:xfrm>
        </p:grpSpPr>
        <p:pic>
          <p:nvPicPr>
            <p:cNvPr id="26" name="Image 25" descr="SBD_SP.jpg"/>
            <p:cNvPicPr>
              <a:picLocks noChangeAspect="1"/>
            </p:cNvPicPr>
            <p:nvPr/>
          </p:nvPicPr>
          <p:blipFill>
            <a:blip r:embed="rId8" cstate="print"/>
            <a:stretch>
              <a:fillRect/>
            </a:stretch>
          </p:blipFill>
          <p:spPr>
            <a:xfrm>
              <a:off x="1667958" y="1804148"/>
              <a:ext cx="478640" cy="713142"/>
            </a:xfrm>
            <a:prstGeom prst="rect">
              <a:avLst/>
            </a:prstGeom>
          </p:spPr>
        </p:pic>
        <p:sp>
          <p:nvSpPr>
            <p:cNvPr id="38" name="ZoneTexte 37"/>
            <p:cNvSpPr txBox="1"/>
            <p:nvPr/>
          </p:nvSpPr>
          <p:spPr>
            <a:xfrm>
              <a:off x="2062542" y="1891554"/>
              <a:ext cx="647998" cy="461665"/>
            </a:xfrm>
            <a:prstGeom prst="rect">
              <a:avLst/>
            </a:prstGeom>
            <a:noFill/>
          </p:spPr>
          <p:txBody>
            <a:bodyPr wrap="none" rtlCol="0">
              <a:spAutoFit/>
            </a:bodyPr>
            <a:lstStyle/>
            <a:p>
              <a:r>
                <a:rPr lang="fr-FR" sz="800" b="1" dirty="0">
                  <a:solidFill>
                    <a:schemeClr val="tx2"/>
                  </a:solidFill>
                </a:rPr>
                <a:t>Samsung</a:t>
              </a:r>
            </a:p>
            <a:p>
              <a:r>
                <a:rPr lang="fr-FR" sz="800" b="1" dirty="0" err="1">
                  <a:solidFill>
                    <a:schemeClr val="tx2"/>
                  </a:solidFill>
                </a:rPr>
                <a:t>Galaxy</a:t>
              </a:r>
              <a:endParaRPr lang="fr-FR" sz="800" b="1" dirty="0">
                <a:solidFill>
                  <a:schemeClr val="tx2"/>
                </a:solidFill>
              </a:endParaRPr>
            </a:p>
            <a:p>
              <a:r>
                <a:rPr lang="fr-FR" sz="800" b="1" dirty="0">
                  <a:solidFill>
                    <a:schemeClr val="tx2"/>
                  </a:solidFill>
                </a:rPr>
                <a:t>S5</a:t>
              </a:r>
            </a:p>
          </p:txBody>
        </p:sp>
      </p:grpSp>
      <p:grpSp>
        <p:nvGrpSpPr>
          <p:cNvPr id="17" name="Groupe 40"/>
          <p:cNvGrpSpPr/>
          <p:nvPr/>
        </p:nvGrpSpPr>
        <p:grpSpPr>
          <a:xfrm>
            <a:off x="3098202" y="3707065"/>
            <a:ext cx="1302829" cy="1088478"/>
            <a:chOff x="3098202" y="3915784"/>
            <a:chExt cx="1302829" cy="1088478"/>
          </a:xfrm>
        </p:grpSpPr>
        <p:grpSp>
          <p:nvGrpSpPr>
            <p:cNvPr id="18" name="Groupe 23"/>
            <p:cNvGrpSpPr/>
            <p:nvPr/>
          </p:nvGrpSpPr>
          <p:grpSpPr>
            <a:xfrm>
              <a:off x="3098202" y="3915784"/>
              <a:ext cx="1140312" cy="914400"/>
              <a:chOff x="3098202" y="3915784"/>
              <a:chExt cx="1140312" cy="914400"/>
            </a:xfrm>
          </p:grpSpPr>
          <p:sp>
            <p:nvSpPr>
              <p:cNvPr id="13" name="Arc 12"/>
              <p:cNvSpPr/>
              <p:nvPr/>
            </p:nvSpPr>
            <p:spPr>
              <a:xfrm>
                <a:off x="3098202" y="3915784"/>
                <a:ext cx="677732" cy="527126"/>
              </a:xfrm>
              <a:prstGeom prst="arc">
                <a:avLst/>
              </a:prstGeom>
              <a:ln w="19050">
                <a:solidFill>
                  <a:srgbClr val="05FF76"/>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pic>
            <p:nvPicPr>
              <p:cNvPr id="23" name="Image 22" descr="SBD_Rasp.jpg"/>
              <p:cNvPicPr>
                <a:picLocks noChangeAspect="1"/>
              </p:cNvPicPr>
              <p:nvPr/>
            </p:nvPicPr>
            <p:blipFill>
              <a:blip r:embed="rId9" cstate="print"/>
              <a:stretch>
                <a:fillRect/>
              </a:stretch>
            </p:blipFill>
            <p:spPr>
              <a:xfrm>
                <a:off x="3639746" y="4180019"/>
                <a:ext cx="598768" cy="650165"/>
              </a:xfrm>
              <a:prstGeom prst="rect">
                <a:avLst/>
              </a:prstGeom>
            </p:spPr>
          </p:pic>
        </p:grpSp>
        <p:sp>
          <p:nvSpPr>
            <p:cNvPr id="40" name="ZoneTexte 39"/>
            <p:cNvSpPr txBox="1"/>
            <p:nvPr/>
          </p:nvSpPr>
          <p:spPr>
            <a:xfrm>
              <a:off x="3488602" y="4788818"/>
              <a:ext cx="912429" cy="215444"/>
            </a:xfrm>
            <a:prstGeom prst="rect">
              <a:avLst/>
            </a:prstGeom>
            <a:noFill/>
          </p:spPr>
          <p:txBody>
            <a:bodyPr wrap="none" rtlCol="0">
              <a:spAutoFit/>
            </a:bodyPr>
            <a:lstStyle/>
            <a:p>
              <a:pPr algn="r"/>
              <a:r>
                <a:rPr lang="fr-FR" sz="800" b="1" dirty="0" err="1">
                  <a:solidFill>
                    <a:schemeClr val="tx2"/>
                  </a:solidFill>
                </a:rPr>
                <a:t>Raspberry</a:t>
              </a:r>
              <a:r>
                <a:rPr lang="fr-FR" sz="800" b="1" dirty="0">
                  <a:solidFill>
                    <a:schemeClr val="tx2"/>
                  </a:solidFill>
                </a:rPr>
                <a:t>-PI 3</a:t>
              </a:r>
            </a:p>
          </p:txBody>
        </p:sp>
      </p:grpSp>
      <p:grpSp>
        <p:nvGrpSpPr>
          <p:cNvPr id="24" name="Groupe 42"/>
          <p:cNvGrpSpPr/>
          <p:nvPr/>
        </p:nvGrpSpPr>
        <p:grpSpPr>
          <a:xfrm>
            <a:off x="3194473" y="2506096"/>
            <a:ext cx="947221" cy="474901"/>
            <a:chOff x="3194473" y="2714815"/>
            <a:chExt cx="947221" cy="474901"/>
          </a:xfrm>
        </p:grpSpPr>
        <p:pic>
          <p:nvPicPr>
            <p:cNvPr id="30" name="Image 29" descr="SBD_PC.jpg"/>
            <p:cNvPicPr>
              <a:picLocks noChangeAspect="1"/>
            </p:cNvPicPr>
            <p:nvPr/>
          </p:nvPicPr>
          <p:blipFill>
            <a:blip r:embed="rId10" cstate="print"/>
            <a:stretch>
              <a:fillRect/>
            </a:stretch>
          </p:blipFill>
          <p:spPr>
            <a:xfrm>
              <a:off x="3663127" y="2714815"/>
              <a:ext cx="478567" cy="415662"/>
            </a:xfrm>
            <a:prstGeom prst="rect">
              <a:avLst/>
            </a:prstGeom>
          </p:spPr>
        </p:pic>
        <p:sp>
          <p:nvSpPr>
            <p:cNvPr id="42" name="ZoneTexte 41"/>
            <p:cNvSpPr txBox="1"/>
            <p:nvPr/>
          </p:nvSpPr>
          <p:spPr>
            <a:xfrm>
              <a:off x="3194473" y="2851162"/>
              <a:ext cx="550215" cy="338554"/>
            </a:xfrm>
            <a:prstGeom prst="rect">
              <a:avLst/>
            </a:prstGeom>
            <a:noFill/>
          </p:spPr>
          <p:txBody>
            <a:bodyPr wrap="none" rtlCol="0">
              <a:spAutoFit/>
            </a:bodyPr>
            <a:lstStyle/>
            <a:p>
              <a:pPr algn="r"/>
              <a:r>
                <a:rPr lang="fr-FR" sz="800" b="1" dirty="0">
                  <a:solidFill>
                    <a:schemeClr val="tx2"/>
                  </a:solidFill>
                </a:rPr>
                <a:t>Lenovo</a:t>
              </a:r>
            </a:p>
            <a:p>
              <a:pPr algn="r"/>
              <a:r>
                <a:rPr lang="fr-FR" sz="800" b="1" dirty="0">
                  <a:solidFill>
                    <a:schemeClr val="tx2"/>
                  </a:solidFill>
                </a:rPr>
                <a:t>X230</a:t>
              </a:r>
            </a:p>
          </p:txBody>
        </p:sp>
      </p:grpSp>
      <p:grpSp>
        <p:nvGrpSpPr>
          <p:cNvPr id="25" name="Groupe 44"/>
          <p:cNvGrpSpPr/>
          <p:nvPr/>
        </p:nvGrpSpPr>
        <p:grpSpPr>
          <a:xfrm>
            <a:off x="3845859" y="1590757"/>
            <a:ext cx="949227" cy="728571"/>
            <a:chOff x="4043891" y="1799476"/>
            <a:chExt cx="736100" cy="728571"/>
          </a:xfrm>
        </p:grpSpPr>
        <p:pic>
          <p:nvPicPr>
            <p:cNvPr id="31" name="Image 30" descr="SBD_Tab.jpg"/>
            <p:cNvPicPr>
              <a:picLocks noChangeAspect="1"/>
            </p:cNvPicPr>
            <p:nvPr/>
          </p:nvPicPr>
          <p:blipFill>
            <a:blip r:embed="rId11" cstate="print"/>
            <a:stretch>
              <a:fillRect/>
            </a:stretch>
          </p:blipFill>
          <p:spPr>
            <a:xfrm>
              <a:off x="4201079" y="2091167"/>
              <a:ext cx="386698" cy="436880"/>
            </a:xfrm>
            <a:prstGeom prst="rect">
              <a:avLst/>
            </a:prstGeom>
          </p:spPr>
        </p:pic>
        <p:sp>
          <p:nvSpPr>
            <p:cNvPr id="44" name="ZoneTexte 43"/>
            <p:cNvSpPr txBox="1"/>
            <p:nvPr/>
          </p:nvSpPr>
          <p:spPr>
            <a:xfrm>
              <a:off x="4043891" y="1799476"/>
              <a:ext cx="736100" cy="338554"/>
            </a:xfrm>
            <a:prstGeom prst="rect">
              <a:avLst/>
            </a:prstGeom>
            <a:noFill/>
          </p:spPr>
          <p:txBody>
            <a:bodyPr wrap="none" rtlCol="0">
              <a:spAutoFit/>
            </a:bodyPr>
            <a:lstStyle/>
            <a:p>
              <a:pPr algn="ctr"/>
              <a:r>
                <a:rPr lang="fr-FR" sz="800" b="1" dirty="0">
                  <a:solidFill>
                    <a:schemeClr val="tx2"/>
                  </a:solidFill>
                </a:rPr>
                <a:t>Samsung</a:t>
              </a:r>
            </a:p>
            <a:p>
              <a:pPr algn="ctr"/>
              <a:r>
                <a:rPr lang="fr-FR" sz="800" b="1" dirty="0" err="1">
                  <a:solidFill>
                    <a:schemeClr val="tx2"/>
                  </a:solidFill>
                </a:rPr>
                <a:t>Galaxy</a:t>
              </a:r>
              <a:r>
                <a:rPr lang="fr-FR" sz="800" b="1" dirty="0">
                  <a:solidFill>
                    <a:schemeClr val="tx2"/>
                  </a:solidFill>
                </a:rPr>
                <a:t> Tab</a:t>
              </a:r>
            </a:p>
          </p:txBody>
        </p:sp>
      </p:grpSp>
      <p:grpSp>
        <p:nvGrpSpPr>
          <p:cNvPr id="28" name="Groupe 46"/>
          <p:cNvGrpSpPr/>
          <p:nvPr/>
        </p:nvGrpSpPr>
        <p:grpSpPr>
          <a:xfrm>
            <a:off x="2919634" y="4016558"/>
            <a:ext cx="697628" cy="651686"/>
            <a:chOff x="2919634" y="4225277"/>
            <a:chExt cx="697628" cy="651686"/>
          </a:xfrm>
        </p:grpSpPr>
        <p:pic>
          <p:nvPicPr>
            <p:cNvPr id="10" name="Image 9" descr="SBD_Bal.jpg"/>
            <p:cNvPicPr>
              <a:picLocks noChangeAspect="1"/>
            </p:cNvPicPr>
            <p:nvPr/>
          </p:nvPicPr>
          <p:blipFill>
            <a:blip r:embed="rId12" cstate="print"/>
            <a:stretch>
              <a:fillRect/>
            </a:stretch>
          </p:blipFill>
          <p:spPr>
            <a:xfrm>
              <a:off x="3030712" y="4225277"/>
              <a:ext cx="454766" cy="422023"/>
            </a:xfrm>
            <a:prstGeom prst="rect">
              <a:avLst/>
            </a:prstGeom>
            <a:ln>
              <a:solidFill>
                <a:srgbClr val="05FF76"/>
              </a:solidFill>
            </a:ln>
          </p:spPr>
        </p:pic>
        <p:sp>
          <p:nvSpPr>
            <p:cNvPr id="46" name="ZoneTexte 45"/>
            <p:cNvSpPr txBox="1"/>
            <p:nvPr/>
          </p:nvSpPr>
          <p:spPr>
            <a:xfrm>
              <a:off x="2919634" y="4661519"/>
              <a:ext cx="697628" cy="215444"/>
            </a:xfrm>
            <a:prstGeom prst="rect">
              <a:avLst/>
            </a:prstGeom>
            <a:noFill/>
          </p:spPr>
          <p:txBody>
            <a:bodyPr wrap="none" rtlCol="0">
              <a:spAutoFit/>
            </a:bodyPr>
            <a:lstStyle/>
            <a:p>
              <a:pPr algn="ctr"/>
              <a:r>
                <a:rPr lang="fr-FR" sz="800" b="1" dirty="0">
                  <a:solidFill>
                    <a:schemeClr val="tx2"/>
                  </a:solidFill>
                </a:rPr>
                <a:t>Pyle </a:t>
              </a:r>
              <a:r>
                <a:rPr lang="fr-FR" sz="800" b="1" dirty="0" err="1">
                  <a:solidFill>
                    <a:schemeClr val="tx2"/>
                  </a:solidFill>
                </a:rPr>
                <a:t>Scale</a:t>
              </a:r>
              <a:endParaRPr lang="fr-FR" sz="800" b="1" dirty="0">
                <a:solidFill>
                  <a:schemeClr val="tx2"/>
                </a:solidFill>
              </a:endParaRPr>
            </a:p>
          </p:txBody>
        </p:sp>
      </p:grpSp>
      <p:grpSp>
        <p:nvGrpSpPr>
          <p:cNvPr id="29" name="Groupe 48"/>
          <p:cNvGrpSpPr/>
          <p:nvPr/>
        </p:nvGrpSpPr>
        <p:grpSpPr>
          <a:xfrm>
            <a:off x="1652039" y="4036222"/>
            <a:ext cx="1106393" cy="767681"/>
            <a:chOff x="1652039" y="4244941"/>
            <a:chExt cx="1106393" cy="767681"/>
          </a:xfrm>
        </p:grpSpPr>
        <p:pic>
          <p:nvPicPr>
            <p:cNvPr id="22" name="Image 21" descr="SBD_TS.jpg"/>
            <p:cNvPicPr>
              <a:picLocks noChangeAspect="1"/>
            </p:cNvPicPr>
            <p:nvPr/>
          </p:nvPicPr>
          <p:blipFill>
            <a:blip r:embed="rId13" cstate="print"/>
            <a:stretch>
              <a:fillRect/>
            </a:stretch>
          </p:blipFill>
          <p:spPr>
            <a:xfrm>
              <a:off x="1947134" y="4244941"/>
              <a:ext cx="505610" cy="434639"/>
            </a:xfrm>
            <a:prstGeom prst="rect">
              <a:avLst/>
            </a:prstGeom>
            <a:ln>
              <a:solidFill>
                <a:srgbClr val="05FF76"/>
              </a:solidFill>
            </a:ln>
          </p:spPr>
        </p:pic>
        <p:sp>
          <p:nvSpPr>
            <p:cNvPr id="48" name="ZoneTexte 47"/>
            <p:cNvSpPr txBox="1"/>
            <p:nvPr/>
          </p:nvSpPr>
          <p:spPr>
            <a:xfrm>
              <a:off x="1652039" y="4674068"/>
              <a:ext cx="1106393" cy="338554"/>
            </a:xfrm>
            <a:prstGeom prst="rect">
              <a:avLst/>
            </a:prstGeom>
            <a:noFill/>
          </p:spPr>
          <p:txBody>
            <a:bodyPr wrap="none" rtlCol="0">
              <a:spAutoFit/>
            </a:bodyPr>
            <a:lstStyle/>
            <a:p>
              <a:pPr algn="ctr"/>
              <a:r>
                <a:rPr lang="fr-FR" sz="800" b="1" dirty="0">
                  <a:solidFill>
                    <a:schemeClr val="tx2"/>
                  </a:solidFill>
                </a:rPr>
                <a:t>Pyle </a:t>
              </a:r>
              <a:r>
                <a:rPr lang="fr-FR" sz="800" b="1" dirty="0" err="1">
                  <a:solidFill>
                    <a:schemeClr val="tx2"/>
                  </a:solidFill>
                </a:rPr>
                <a:t>Arterial</a:t>
              </a:r>
              <a:r>
                <a:rPr lang="fr-FR" sz="800" b="1" dirty="0">
                  <a:solidFill>
                    <a:schemeClr val="tx2"/>
                  </a:solidFill>
                </a:rPr>
                <a:t> Blood</a:t>
              </a:r>
            </a:p>
            <a:p>
              <a:pPr algn="ctr"/>
              <a:r>
                <a:rPr lang="fr-FR" sz="800" b="1" dirty="0">
                  <a:solidFill>
                    <a:schemeClr val="tx2"/>
                  </a:solidFill>
                </a:rPr>
                <a:t>Pressure Monitor</a:t>
              </a:r>
            </a:p>
          </p:txBody>
        </p:sp>
      </p:grpSp>
      <p:sp>
        <p:nvSpPr>
          <p:cNvPr id="2048" name="日付プレースホルダー 2047">
            <a:extLst>
              <a:ext uri="{FF2B5EF4-FFF2-40B4-BE49-F238E27FC236}">
                <a16:creationId xmlns:a16="http://schemas.microsoft.com/office/drawing/2014/main" id="{3C04F8B2-E139-436E-8682-E483839ABCBD}"/>
              </a:ext>
            </a:extLst>
          </p:cNvPr>
          <p:cNvSpPr>
            <a:spLocks noGrp="1"/>
          </p:cNvSpPr>
          <p:nvPr>
            <p:ph type="dt" sz="half" idx="11"/>
          </p:nvPr>
        </p:nvSpPr>
        <p:spPr/>
        <p:txBody>
          <a:bodyPr/>
          <a:lstStyle/>
          <a:p>
            <a:r>
              <a:rPr lang="en-US" altLang="ja-JP"/>
              <a:t>November 2018</a:t>
            </a:r>
            <a:endParaRPr lang="en-US" altLang="ja-JP" dirty="0"/>
          </a:p>
        </p:txBody>
      </p:sp>
      <p:sp>
        <p:nvSpPr>
          <p:cNvPr id="2049" name="フッター プレースホルダー 2048">
            <a:extLst>
              <a:ext uri="{FF2B5EF4-FFF2-40B4-BE49-F238E27FC236}">
                <a16:creationId xmlns:a16="http://schemas.microsoft.com/office/drawing/2014/main" id="{01ADB53A-67B2-4870-B274-E8B0ABDC267B}"/>
              </a:ext>
            </a:extLst>
          </p:cNvPr>
          <p:cNvSpPr>
            <a:spLocks noGrp="1"/>
          </p:cNvSpPr>
          <p:nvPr>
            <p:ph type="ftr" sz="quarter" idx="12"/>
          </p:nvPr>
        </p:nvSpPr>
        <p:spPr/>
        <p:txBody>
          <a:bodyPr/>
          <a:lstStyle/>
          <a:p>
            <a:r>
              <a:rPr lang="en-US" altLang="ja-JP"/>
              <a:t>John Farserotu(CSEM) </a:t>
            </a:r>
            <a:endParaRPr lang="en-US" altLang="ja-JP" dirty="0"/>
          </a:p>
        </p:txBody>
      </p:sp>
      <p:sp>
        <p:nvSpPr>
          <p:cNvPr id="45" name="スライド番号プレースホルダー 6">
            <a:extLst>
              <a:ext uri="{FF2B5EF4-FFF2-40B4-BE49-F238E27FC236}">
                <a16:creationId xmlns:a16="http://schemas.microsoft.com/office/drawing/2014/main" id="{DE8023C8-B87E-400E-9C9F-7074966F811E}"/>
              </a:ext>
            </a:extLst>
          </p:cNvPr>
          <p:cNvSpPr txBox="1">
            <a:spLocks/>
          </p:cNvSpPr>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8</a:t>
            </a:fld>
            <a:endParaRPr lang="en-US" altLang="ja-JP" dirty="0"/>
          </a:p>
        </p:txBody>
      </p:sp>
    </p:spTree>
    <p:extLst>
      <p:ext uri="{BB962C8B-B14F-4D97-AF65-F5344CB8AC3E}">
        <p14:creationId xmlns:p14="http://schemas.microsoft.com/office/powerpoint/2010/main" val="53391642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Espace réservé du numéro de diapositive 3"/>
          <p:cNvSpPr>
            <a:spLocks noGrp="1"/>
          </p:cNvSpPr>
          <p:nvPr>
            <p:ph type="sldNum" sz="quarter" idx="11"/>
          </p:nvPr>
        </p:nvSpPr>
        <p:spPr>
          <a:xfrm>
            <a:off x="8504238" y="6384925"/>
            <a:ext cx="468312" cy="249238"/>
          </a:xfrm>
          <a:noFill/>
        </p:spPr>
        <p:txBody>
          <a:bodyPr/>
          <a:lstStyle/>
          <a:p>
            <a:fld id="{C397B02B-90B8-45CD-86CE-87EA0B77EC66}" type="slidenum">
              <a:rPr lang="en-GB" smtClean="0">
                <a:solidFill>
                  <a:srgbClr val="FFFFFF"/>
                </a:solidFill>
              </a:rPr>
              <a:pPr/>
              <a:t>9</a:t>
            </a:fld>
            <a:endParaRPr lang="en-GB">
              <a:solidFill>
                <a:srgbClr val="FFFFFF"/>
              </a:solidFill>
            </a:endParaRPr>
          </a:p>
        </p:txBody>
      </p:sp>
      <p:sp>
        <p:nvSpPr>
          <p:cNvPr id="4" name="Espace réservé du contenu 7"/>
          <p:cNvSpPr>
            <a:spLocks noGrp="1"/>
          </p:cNvSpPr>
          <p:nvPr>
            <p:ph idx="1"/>
          </p:nvPr>
        </p:nvSpPr>
        <p:spPr>
          <a:xfrm>
            <a:off x="641722" y="1929986"/>
            <a:ext cx="8168791" cy="4417026"/>
          </a:xfrm>
        </p:spPr>
        <p:txBody>
          <a:bodyPr>
            <a:normAutofit fontScale="92500" lnSpcReduction="10000"/>
          </a:bodyPr>
          <a:lstStyle/>
          <a:p>
            <a:pPr marL="0" indent="0" eaLnBrk="0" fontAlgn="base" hangingPunct="0">
              <a:lnSpc>
                <a:spcPct val="90000"/>
              </a:lnSpc>
              <a:spcBef>
                <a:spcPts val="1200"/>
              </a:spcBef>
              <a:spcAft>
                <a:spcPts val="900"/>
              </a:spcAft>
              <a:buClrTx/>
              <a:buSzTx/>
              <a:buNone/>
              <a:defRPr/>
            </a:pPr>
            <a:r>
              <a:rPr lang="en-GB" u="sng" dirty="0">
                <a:solidFill>
                  <a:srgbClr val="1582A8"/>
                </a:solidFill>
                <a:cs typeface="Times New Roman" pitchFamily="18" charset="0"/>
              </a:rPr>
              <a:t>Ontology/semantic related  software used:</a:t>
            </a:r>
          </a:p>
          <a:p>
            <a:pPr marL="342900" lvl="2" indent="-342900" eaLnBrk="0" fontAlgn="base" hangingPunct="0">
              <a:lnSpc>
                <a:spcPct val="90000"/>
              </a:lnSpc>
              <a:spcBef>
                <a:spcPts val="300"/>
              </a:spcBef>
              <a:spcAft>
                <a:spcPts val="900"/>
              </a:spcAft>
              <a:buClrTx/>
              <a:buFont typeface="Wingdings" pitchFamily="2" charset="2"/>
              <a:buChar char="q"/>
              <a:defRPr/>
            </a:pPr>
            <a:r>
              <a:rPr lang="en-US" sz="1800" b="1" kern="0" dirty="0">
                <a:solidFill>
                  <a:srgbClr val="1A4669"/>
                </a:solidFill>
              </a:rPr>
              <a:t>Protégé for exploring, analyzing and testing the proposed ontology</a:t>
            </a:r>
            <a:r>
              <a:rPr lang="en-GB" sz="1800" b="1" kern="0" dirty="0">
                <a:solidFill>
                  <a:srgbClr val="1A4669"/>
                </a:solidFill>
              </a:rPr>
              <a:t>,</a:t>
            </a:r>
          </a:p>
          <a:p>
            <a:pPr marL="342900" lvl="2" indent="-342900" eaLnBrk="0" fontAlgn="base" hangingPunct="0">
              <a:lnSpc>
                <a:spcPct val="90000"/>
              </a:lnSpc>
              <a:spcBef>
                <a:spcPts val="300"/>
              </a:spcBef>
              <a:spcAft>
                <a:spcPts val="1200"/>
              </a:spcAft>
              <a:buClrTx/>
              <a:buFont typeface="Wingdings" pitchFamily="2" charset="2"/>
              <a:buChar char="q"/>
              <a:defRPr/>
            </a:pPr>
            <a:r>
              <a:rPr lang="en-US" sz="1800" b="1" kern="0" dirty="0">
                <a:solidFill>
                  <a:srgbClr val="1A4669"/>
                </a:solidFill>
              </a:rPr>
              <a:t>JENA API for ontology creation, access, modification, reasoning  (</a:t>
            </a:r>
            <a:r>
              <a:rPr lang="en-US" sz="1800" b="1" i="1" dirty="0">
                <a:solidFill>
                  <a:schemeClr val="bg2">
                    <a:lumMod val="75000"/>
                  </a:schemeClr>
                </a:solidFill>
              </a:rPr>
              <a:t>Pellet</a:t>
            </a:r>
            <a:r>
              <a:rPr lang="en-US" sz="1800" b="1" kern="0" dirty="0">
                <a:solidFill>
                  <a:srgbClr val="1A4669"/>
                </a:solidFill>
              </a:rPr>
              <a:t>) &amp; SPARQL query</a:t>
            </a:r>
            <a:r>
              <a:rPr lang="en-GB" sz="1800" b="1" kern="0" dirty="0">
                <a:solidFill>
                  <a:srgbClr val="1A4669"/>
                </a:solidFill>
              </a:rPr>
              <a:t> (</a:t>
            </a:r>
            <a:r>
              <a:rPr lang="en-GB" b="1" i="1" dirty="0">
                <a:solidFill>
                  <a:schemeClr val="bg2">
                    <a:lumMod val="75000"/>
                  </a:schemeClr>
                </a:solidFill>
              </a:rPr>
              <a:t>server side, Raspberry-PI based Pico-GW</a:t>
            </a:r>
            <a:r>
              <a:rPr lang="en-GB" sz="1800" b="1" kern="0" dirty="0">
                <a:solidFill>
                  <a:srgbClr val="1A4669"/>
                </a:solidFill>
              </a:rPr>
              <a:t>),</a:t>
            </a:r>
          </a:p>
          <a:p>
            <a:pPr marL="342900" lvl="2" indent="-342900" eaLnBrk="0" fontAlgn="base" hangingPunct="0">
              <a:lnSpc>
                <a:spcPct val="90000"/>
              </a:lnSpc>
              <a:spcBef>
                <a:spcPts val="300"/>
              </a:spcBef>
              <a:spcAft>
                <a:spcPts val="1200"/>
              </a:spcAft>
              <a:buClrTx/>
              <a:buFont typeface="Wingdings" pitchFamily="2" charset="2"/>
              <a:buChar char="q"/>
              <a:defRPr/>
            </a:pPr>
            <a:r>
              <a:rPr lang="en-US" sz="1800" b="1" kern="0" dirty="0" err="1">
                <a:solidFill>
                  <a:srgbClr val="1A4669"/>
                </a:solidFill>
              </a:rPr>
              <a:t>AndroJena</a:t>
            </a:r>
            <a:r>
              <a:rPr lang="en-US" sz="1800" b="1" kern="0" dirty="0">
                <a:solidFill>
                  <a:srgbClr val="1A4669"/>
                </a:solidFill>
              </a:rPr>
              <a:t> (</a:t>
            </a:r>
            <a:r>
              <a:rPr lang="en-US" b="1" i="1" dirty="0">
                <a:solidFill>
                  <a:schemeClr val="bg2">
                    <a:lumMod val="75000"/>
                  </a:schemeClr>
                </a:solidFill>
              </a:rPr>
              <a:t>android version of JENA ; some reasoning limitations</a:t>
            </a:r>
            <a:r>
              <a:rPr lang="en-US" sz="1800" b="1" kern="0" dirty="0">
                <a:solidFill>
                  <a:srgbClr val="1A4669"/>
                </a:solidFill>
              </a:rPr>
              <a:t>) + </a:t>
            </a:r>
            <a:r>
              <a:rPr lang="en-US" sz="1800" b="1" kern="0" dirty="0" err="1">
                <a:solidFill>
                  <a:srgbClr val="1A4669"/>
                </a:solidFill>
              </a:rPr>
              <a:t>Fuseki</a:t>
            </a:r>
            <a:r>
              <a:rPr lang="en-GB" sz="1800" b="1" kern="0" dirty="0">
                <a:solidFill>
                  <a:srgbClr val="1A4669"/>
                </a:solidFill>
              </a:rPr>
              <a:t> (</a:t>
            </a:r>
            <a:r>
              <a:rPr lang="en-GB" sz="1800" b="1" i="1" dirty="0">
                <a:solidFill>
                  <a:schemeClr val="bg2">
                    <a:lumMod val="75000"/>
                  </a:schemeClr>
                </a:solidFill>
              </a:rPr>
              <a:t>Smartphone-based BAN hub side</a:t>
            </a:r>
            <a:r>
              <a:rPr lang="en-GB" sz="1800" b="1" kern="0" dirty="0">
                <a:solidFill>
                  <a:srgbClr val="1A4669"/>
                </a:solidFill>
              </a:rPr>
              <a:t>),</a:t>
            </a:r>
          </a:p>
          <a:p>
            <a:pPr marL="342900" lvl="2" indent="-342900">
              <a:lnSpc>
                <a:spcPct val="90000"/>
              </a:lnSpc>
              <a:spcBef>
                <a:spcPts val="300"/>
              </a:spcBef>
              <a:spcAft>
                <a:spcPts val="1200"/>
              </a:spcAft>
              <a:buFont typeface="Wingdings" pitchFamily="2" charset="2"/>
              <a:buChar char="q"/>
              <a:defRPr/>
            </a:pPr>
            <a:r>
              <a:rPr lang="en-GB" sz="1800" dirty="0">
                <a:solidFill>
                  <a:srgbClr val="1A4669"/>
                </a:solidFill>
              </a:rPr>
              <a:t>OWL-DL (</a:t>
            </a:r>
            <a:r>
              <a:rPr lang="en-GB" i="1" dirty="0">
                <a:solidFill>
                  <a:schemeClr val="bg2">
                    <a:lumMod val="75000"/>
                  </a:schemeClr>
                </a:solidFill>
              </a:rPr>
              <a:t>server side, Raspberry-PI based Pico-GW</a:t>
            </a:r>
            <a:r>
              <a:rPr lang="en-GB" sz="1800" dirty="0">
                <a:solidFill>
                  <a:srgbClr val="1A4669"/>
                </a:solidFill>
              </a:rPr>
              <a:t>), JSON-LD/CBOR (</a:t>
            </a:r>
            <a:r>
              <a:rPr lang="en-GB" i="1" dirty="0">
                <a:solidFill>
                  <a:schemeClr val="bg2">
                    <a:lumMod val="75000"/>
                  </a:schemeClr>
                </a:solidFill>
              </a:rPr>
              <a:t>BAN side, Raspberry-PI based Pico-GW</a:t>
            </a:r>
            <a:r>
              <a:rPr lang="en-GB" sz="1800" dirty="0">
                <a:solidFill>
                  <a:srgbClr val="1A4669"/>
                </a:solidFill>
              </a:rPr>
              <a:t>),</a:t>
            </a:r>
          </a:p>
          <a:p>
            <a:pPr marL="342900" lvl="2" indent="-342900">
              <a:lnSpc>
                <a:spcPct val="90000"/>
              </a:lnSpc>
              <a:spcBef>
                <a:spcPts val="300"/>
              </a:spcBef>
              <a:spcAft>
                <a:spcPts val="1200"/>
              </a:spcAft>
              <a:buFont typeface="Wingdings" pitchFamily="2" charset="2"/>
              <a:buChar char="q"/>
              <a:defRPr/>
            </a:pPr>
            <a:r>
              <a:rPr lang="en-GB" sz="1800" dirty="0">
                <a:solidFill>
                  <a:srgbClr val="1A4669"/>
                </a:solidFill>
              </a:rPr>
              <a:t>SWRL for semantic rule-based embedded data analytic.</a:t>
            </a:r>
            <a:endParaRPr lang="en-GB" sz="1800" b="1" kern="0" dirty="0">
              <a:solidFill>
                <a:srgbClr val="1A4669"/>
              </a:solidFill>
            </a:endParaRPr>
          </a:p>
          <a:p>
            <a:pPr marL="0" lvl="2" indent="0">
              <a:lnSpc>
                <a:spcPct val="110000"/>
              </a:lnSpc>
              <a:spcBef>
                <a:spcPts val="1800"/>
              </a:spcBef>
              <a:spcAft>
                <a:spcPts val="600"/>
              </a:spcAft>
              <a:buNone/>
              <a:defRPr/>
            </a:pPr>
            <a:r>
              <a:rPr lang="en-GB" sz="2000" u="sng" dirty="0">
                <a:cs typeface="Times New Roman" pitchFamily="18" charset="0"/>
              </a:rPr>
              <a:t>IoT/oneM2M/communication related protocols used:</a:t>
            </a:r>
            <a:r>
              <a:rPr lang="en-GB" sz="2000" dirty="0">
                <a:cs typeface="Times New Roman" pitchFamily="18" charset="0"/>
              </a:rPr>
              <a:t> </a:t>
            </a:r>
            <a:r>
              <a:rPr lang="en-US" sz="1800" i="1" dirty="0">
                <a:solidFill>
                  <a:srgbClr val="1A4669"/>
                </a:solidFill>
              </a:rPr>
              <a:t>HTTP/REST, CoAP, JSON, MQTT, </a:t>
            </a:r>
            <a:r>
              <a:rPr lang="en-US" sz="1800" i="1" dirty="0" err="1">
                <a:solidFill>
                  <a:srgbClr val="1A4669"/>
                </a:solidFill>
              </a:rPr>
              <a:t>LoRa</a:t>
            </a:r>
            <a:r>
              <a:rPr lang="en-US" sz="1800" i="1" dirty="0">
                <a:solidFill>
                  <a:srgbClr val="1A4669"/>
                </a:solidFill>
              </a:rPr>
              <a:t>, Bluetooth LE</a:t>
            </a:r>
            <a:r>
              <a:rPr lang="en-US" sz="2000" dirty="0">
                <a:solidFill>
                  <a:srgbClr val="1A4669"/>
                </a:solidFill>
              </a:rPr>
              <a:t>.</a:t>
            </a:r>
            <a:endParaRPr lang="en-GB" sz="2000" u="sng" dirty="0">
              <a:cs typeface="Times New Roman" pitchFamily="18" charset="0"/>
            </a:endParaRPr>
          </a:p>
        </p:txBody>
      </p:sp>
      <p:sp>
        <p:nvSpPr>
          <p:cNvPr id="6" name="Rectangle 5"/>
          <p:cNvSpPr/>
          <p:nvPr/>
        </p:nvSpPr>
        <p:spPr>
          <a:xfrm>
            <a:off x="566251" y="1054349"/>
            <a:ext cx="8326229" cy="430887"/>
          </a:xfrm>
          <a:prstGeom prst="rect">
            <a:avLst/>
          </a:prstGeom>
        </p:spPr>
        <p:txBody>
          <a:bodyPr wrap="square">
            <a:spAutoFit/>
          </a:bodyPr>
          <a:lstStyle/>
          <a:p>
            <a:pPr fontAlgn="auto">
              <a:spcBef>
                <a:spcPts val="0"/>
              </a:spcBef>
              <a:spcAft>
                <a:spcPts val="0"/>
              </a:spcAft>
              <a:defRPr/>
            </a:pPr>
            <a:r>
              <a:rPr lang="en-US" sz="2200" b="1" kern="0" dirty="0">
                <a:solidFill>
                  <a:srgbClr val="003882"/>
                </a:solidFill>
                <a:latin typeface="Arial"/>
                <a:ea typeface="+mj-ea"/>
                <a:cs typeface="+mj-cs"/>
              </a:rPr>
              <a:t>ETSI SmartBAN – </a:t>
            </a:r>
            <a:r>
              <a:rPr lang="en-US" sz="2200" b="1" kern="0" dirty="0" err="1">
                <a:solidFill>
                  <a:srgbClr val="003882"/>
                </a:solidFill>
                <a:latin typeface="Arial"/>
                <a:ea typeface="+mj-ea"/>
                <a:cs typeface="+mj-cs"/>
              </a:rPr>
              <a:t>CareWare</a:t>
            </a:r>
            <a:r>
              <a:rPr lang="en-US" sz="2200" b="1" kern="0" dirty="0">
                <a:solidFill>
                  <a:srgbClr val="003882"/>
                </a:solidFill>
                <a:latin typeface="Arial"/>
                <a:ea typeface="+mj-ea"/>
                <a:cs typeface="+mj-cs"/>
              </a:rPr>
              <a:t> EU project demonstrator </a:t>
            </a:r>
            <a:r>
              <a:rPr lang="en-US" sz="2200" b="1" kern="0" dirty="0">
                <a:solidFill>
                  <a:srgbClr val="003882"/>
                </a:solidFill>
                <a:latin typeface="Arial"/>
              </a:rPr>
              <a:t>(</a:t>
            </a:r>
            <a:r>
              <a:rPr lang="en-US" sz="2000" b="1" i="1" kern="0" dirty="0">
                <a:solidFill>
                  <a:srgbClr val="003882"/>
                </a:solidFill>
                <a:latin typeface="Arial"/>
              </a:rPr>
              <a:t>cont.</a:t>
            </a:r>
            <a:r>
              <a:rPr lang="en-US" sz="2200" b="1" kern="0" dirty="0">
                <a:solidFill>
                  <a:srgbClr val="003882"/>
                </a:solidFill>
                <a:latin typeface="Arial"/>
              </a:rPr>
              <a:t>)</a:t>
            </a:r>
          </a:p>
        </p:txBody>
      </p:sp>
      <p:sp>
        <p:nvSpPr>
          <p:cNvPr id="2" name="日付プレースホルダー 1">
            <a:extLst>
              <a:ext uri="{FF2B5EF4-FFF2-40B4-BE49-F238E27FC236}">
                <a16:creationId xmlns:a16="http://schemas.microsoft.com/office/drawing/2014/main" id="{5543DEB7-6451-4C86-AA18-1BD1818021B8}"/>
              </a:ext>
            </a:extLst>
          </p:cNvPr>
          <p:cNvSpPr>
            <a:spLocks noGrp="1"/>
          </p:cNvSpPr>
          <p:nvPr>
            <p:ph type="dt" sz="half" idx="11"/>
          </p:nvPr>
        </p:nvSpPr>
        <p:spPr/>
        <p:txBody>
          <a:bodyPr/>
          <a:lstStyle/>
          <a:p>
            <a:r>
              <a:rPr lang="en-US" altLang="ja-JP"/>
              <a:t>November 2018</a:t>
            </a:r>
            <a:endParaRPr lang="en-US" altLang="ja-JP" dirty="0"/>
          </a:p>
        </p:txBody>
      </p:sp>
      <p:sp>
        <p:nvSpPr>
          <p:cNvPr id="3" name="フッター プレースホルダー 2">
            <a:extLst>
              <a:ext uri="{FF2B5EF4-FFF2-40B4-BE49-F238E27FC236}">
                <a16:creationId xmlns:a16="http://schemas.microsoft.com/office/drawing/2014/main" id="{3F0A9FB1-77F6-4113-8DC7-D954B29CF49C}"/>
              </a:ext>
            </a:extLst>
          </p:cNvPr>
          <p:cNvSpPr>
            <a:spLocks noGrp="1"/>
          </p:cNvSpPr>
          <p:nvPr>
            <p:ph type="ftr" sz="quarter" idx="12"/>
          </p:nvPr>
        </p:nvSpPr>
        <p:spPr/>
        <p:txBody>
          <a:bodyPr/>
          <a:lstStyle/>
          <a:p>
            <a:r>
              <a:rPr lang="en-US" altLang="ja-JP"/>
              <a:t>John Farserotu(CSEM) </a:t>
            </a:r>
            <a:endParaRPr lang="en-US" altLang="ja-JP" dirty="0"/>
          </a:p>
        </p:txBody>
      </p:sp>
      <p:sp>
        <p:nvSpPr>
          <p:cNvPr id="7" name="スライド番号プレースホルダー 6">
            <a:extLst>
              <a:ext uri="{FF2B5EF4-FFF2-40B4-BE49-F238E27FC236}">
                <a16:creationId xmlns:a16="http://schemas.microsoft.com/office/drawing/2014/main" id="{D050D37F-267D-49C1-AA6C-5C4D2C954294}"/>
              </a:ext>
            </a:extLst>
          </p:cNvPr>
          <p:cNvSpPr txBox="1">
            <a:spLocks/>
          </p:cNvSpPr>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018E0977-DC1B-42DD-B45E-59C02A783531}" type="slidenum">
              <a:rPr lang="en-US" altLang="ja-JP" smtClean="0"/>
              <a:pPr/>
              <a:t>9</a:t>
            </a:fld>
            <a:endParaRPr lang="en-US" altLang="ja-JP" dirty="0"/>
          </a:p>
        </p:txBody>
      </p:sp>
    </p:spTree>
    <p:extLst>
      <p:ext uri="{BB962C8B-B14F-4D97-AF65-F5344CB8AC3E}">
        <p14:creationId xmlns:p14="http://schemas.microsoft.com/office/powerpoint/2010/main" val="128496529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1" end="1"/>
                                            </p:txEl>
                                          </p:spTgt>
                                        </p:tgtEl>
                                        <p:attrNameLst>
                                          <p:attrName>ppt_c</p:attrName>
                                        </p:attrNameLst>
                                      </p:cBhvr>
                                      <p:to>
                                        <a:srgbClr val="E0E0E0"/>
                                      </p:to>
                                    </p:animClr>
                                  </p:subTnLst>
                                </p:cTn>
                              </p:par>
                              <p:par>
                                <p:cTn id="10" presetID="1" presetClass="entr" presetSubtype="0" fill="hold" nodeType="withEffect">
                                  <p:stCondLst>
                                    <p:cond delay="500"/>
                                  </p:stCondLst>
                                  <p:childTnLst>
                                    <p:set>
                                      <p:cBhvr>
                                        <p:cTn id="11" dur="1" fill="hold">
                                          <p:stCondLst>
                                            <p:cond delay="0"/>
                                          </p:stCondLst>
                                        </p:cTn>
                                        <p:tgtEl>
                                          <p:spTgt spid="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2" end="2"/>
                                            </p:txEl>
                                          </p:spTgt>
                                        </p:tgtEl>
                                        <p:attrNameLst>
                                          <p:attrName>ppt_c</p:attrName>
                                        </p:attrNameLst>
                                      </p:cBhvr>
                                      <p:to>
                                        <a:srgbClr val="E0E0E0"/>
                                      </p:to>
                                    </p:animClr>
                                  </p:subTnLst>
                                </p:cTn>
                              </p:par>
                              <p:par>
                                <p:cTn id="12" presetID="1" presetClass="entr" presetSubtype="0" fill="hold" nodeType="withEffect">
                                  <p:stCondLst>
                                    <p:cond delay="500"/>
                                  </p:stCondLst>
                                  <p:childTnLst>
                                    <p:set>
                                      <p:cBhvr>
                                        <p:cTn id="13" dur="1" fill="hold">
                                          <p:stCondLst>
                                            <p:cond delay="0"/>
                                          </p:stCondLst>
                                        </p:cTn>
                                        <p:tgtEl>
                                          <p:spTgt spid="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3" end="3"/>
                                            </p:txEl>
                                          </p:spTgt>
                                        </p:tgtEl>
                                        <p:attrNameLst>
                                          <p:attrName>ppt_c</p:attrName>
                                        </p:attrNameLst>
                                      </p:cBhvr>
                                      <p:to>
                                        <a:srgbClr val="E0E0E0"/>
                                      </p:to>
                                    </p:animClr>
                                  </p:subTnLst>
                                </p:cTn>
                              </p:par>
                              <p:par>
                                <p:cTn id="14" presetID="1" presetClass="entr" presetSubtype="0" fill="hold" nodeType="withEffect">
                                  <p:stCondLst>
                                    <p:cond delay="500"/>
                                  </p:stCondLst>
                                  <p:childTnLst>
                                    <p:set>
                                      <p:cBhvr>
                                        <p:cTn id="15" dur="1" fill="hold">
                                          <p:stCondLst>
                                            <p:cond delay="0"/>
                                          </p:stCondLst>
                                        </p:cTn>
                                        <p:tgtEl>
                                          <p:spTgt spid="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4" end="4"/>
                                            </p:txEl>
                                          </p:spTgt>
                                        </p:tgtEl>
                                        <p:attrNameLst>
                                          <p:attrName>ppt_c</p:attrName>
                                        </p:attrNameLst>
                                      </p:cBhvr>
                                      <p:to>
                                        <a:srgbClr val="E0E0E0"/>
                                      </p:to>
                                    </p:animClr>
                                  </p:subTnLst>
                                </p:cTn>
                              </p:par>
                              <p:par>
                                <p:cTn id="16" presetID="1" presetClass="entr" presetSubtype="0" fill="hold" nodeType="withEffect">
                                  <p:stCondLst>
                                    <p:cond delay="500"/>
                                  </p:stCondLst>
                                  <p:childTnLst>
                                    <p:set>
                                      <p:cBhvr>
                                        <p:cTn id="17" dur="1" fill="hold">
                                          <p:stCondLst>
                                            <p:cond delay="0"/>
                                          </p:stCondLst>
                                        </p:cTn>
                                        <p:tgtEl>
                                          <p:spTgt spid="4">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5" end="5"/>
                                            </p:txEl>
                                          </p:spTgt>
                                        </p:tgtEl>
                                        <p:attrNameLst>
                                          <p:attrName>ppt_c</p:attrName>
                                        </p:attrNameLst>
                                      </p:cBhvr>
                                      <p:to>
                                        <a:srgbClr val="E0E0E0"/>
                                      </p:to>
                                    </p:animClr>
                                  </p:sub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6" end="6"/>
                                            </p:txEl>
                                          </p:spTgt>
                                        </p:tgtEl>
                                        <p:attrNameLst>
                                          <p:attrName>ppt_c</p:attrName>
                                        </p:attrNameLst>
                                      </p:cBhvr>
                                      <p:to>
                                        <a:srgbClr val="E0E0E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3194</TotalTime>
  <Words>2612</Words>
  <Application>Microsoft Office PowerPoint</Application>
  <PresentationFormat>画面に合わせる (4:3)</PresentationFormat>
  <Paragraphs>261</Paragraphs>
  <Slides>17</Slides>
  <Notes>12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Hiragino Sans W5</vt:lpstr>
      <vt:lpstr>ＭＳ Ｐゴシック</vt:lpstr>
      <vt:lpstr>游ゴシック</vt:lpstr>
      <vt:lpstr>Arial</vt:lpstr>
      <vt:lpstr>Calibri</vt:lpstr>
      <vt:lpstr>Times New Roman</vt:lpstr>
      <vt:lpstr>Verdana</vt:lpstr>
      <vt:lpstr>Wingdings</vt:lpstr>
      <vt:lpstr>IEEE-P802_15</vt:lpstr>
      <vt:lpstr>PowerPoint プレゼンテーション</vt:lpstr>
      <vt:lpstr>SmartBAN – SmartM2M joint meeting</vt:lpstr>
      <vt:lpstr>Outline</vt:lpstr>
      <vt:lpstr>Smart BAN motivation</vt:lpstr>
      <vt:lpstr>ETSI 103 378 SmartBAN open data model &amp; ontology specification</vt:lpstr>
      <vt:lpstr>ETSI 103 378 SmartBAN open data model &amp; ontology specification (Cont.)</vt:lpstr>
      <vt:lpstr>PowerPoint プレゼンテーション</vt:lpstr>
      <vt:lpstr>PowerPoint プレゼンテーション</vt:lpstr>
      <vt:lpstr>PowerPoint プレゼンテーション</vt:lpstr>
      <vt:lpstr>PowerPoint プレゼンテーション</vt:lpstr>
      <vt:lpstr>Upper layer aspects and potential cooperation</vt:lpstr>
      <vt:lpstr>Lower layer aspects and potential cooperation - Device, Radio, MAC, and Network definitions </vt:lpstr>
      <vt:lpstr>Questions, roundtable and wrap-up</vt:lpstr>
      <vt:lpstr>Thank you for your attention!</vt:lpstr>
      <vt:lpstr>ETSI TC SmartBAN</vt:lpstr>
      <vt:lpstr>SmartBAN in the IoT – where are we today?</vt:lpstr>
      <vt:lpstr>Next steps for SmartBAN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kohno-ryuji-ns@ynu.jp</dc:creator>
  <cp:lastModifiedBy>kohno-ryuji-ns@ynu.jp</cp:lastModifiedBy>
  <cp:revision>12</cp:revision>
  <dcterms:created xsi:type="dcterms:W3CDTF">2018-11-11T22:58:11Z</dcterms:created>
  <dcterms:modified xsi:type="dcterms:W3CDTF">2018-11-14T04:12:42Z</dcterms:modified>
</cp:coreProperties>
</file>