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65" r:id="rId3"/>
    <p:sldId id="271" r:id="rId4"/>
    <p:sldId id="266" r:id="rId5"/>
    <p:sldId id="258" r:id="rId6"/>
    <p:sldId id="267" r:id="rId7"/>
    <p:sldId id="261" r:id="rId8"/>
    <p:sldId id="269" r:id="rId9"/>
    <p:sldId id="270" r:id="rId10"/>
    <p:sldId id="264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866"/>
    <p:restoredTop sz="75377"/>
  </p:normalViewPr>
  <p:slideViewPr>
    <p:cSldViewPr snapToGrid="0" snapToObjects="1">
      <p:cViewPr varScale="1">
        <p:scale>
          <a:sx n="81" d="100"/>
          <a:sy n="81" d="100"/>
        </p:scale>
        <p:origin x="-7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B23ED-C054-B84A-B868-963D10737A0D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1BF92-0541-EE49-A90A-CA567C4B982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12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4ADC15-6BD8-0F4D-B62B-263D17FF0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7D60F2E-FF12-0E43-8B27-476E32068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3CA37E-D922-D94C-A6A4-17A187655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926-D8FC-5E4F-97E2-D5D57261485C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285140-D4F8-4D4E-8A3E-49B73765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94B20E-3D77-AB42-9A85-60572264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42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9DAEE-0FA0-8845-A90E-674AEFDC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B48E67-13B1-D04E-9759-3E046155D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DB8A7E-2DE3-0F49-B909-3D5A5C44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16B0-521A-C346-AF8D-E17A6F493D94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F71F3F-0E17-E64E-96E8-80056438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5EEEF8-348E-BB42-A7FA-31A52C219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71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3C4624A-DABB-8348-A411-BCC167247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B58A60-8E6C-B947-9A83-9D66CBD75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B192E7-EBEB-4942-AE57-13D2D275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A301-EBCF-094D-9287-85B49CD22C5E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C74ED9-90E9-1049-8578-BD2568E7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8B6CB3-10D0-0F4A-B152-09F344AE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67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0AEE3C-22BC-B94A-B70A-FEA5D0774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7C6897-B1C0-A743-8400-F0F9DAA8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8A1F78-821F-764E-893B-A50ACE60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D721-B94E-5444-AF0F-CCCB54F74AB7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A0D9BE-DAB6-2944-A663-9C2B978B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FBA327-F0E9-5444-80A7-A325FF5A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05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ABADE0-E056-9747-A1BC-DFE8BB34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5D76C1-2715-D440-9329-986285E1D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26ECA1-07AC-B54A-BF04-A31CFCD9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8096-57ED-3A40-AF60-D057F1B5B700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65FBAA-671B-164D-B4BB-E0F8EFFD6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B06FCC-EBF1-C745-B4FF-752F6909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22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D45996-5C44-D141-81A8-694895D3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A25417-9B94-A141-8330-5505CF190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082AEBB-96B5-5D4A-9AEC-D5F143E4B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52AB03-3CC6-6C48-8A6B-C2783DA7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0736-EB44-C147-BC01-41B5735A26CC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7AE6888-2D95-BC4A-8A2D-4663C8D56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4451F2-83F1-2C49-A334-519ED3BA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87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FA6A73-D8CA-484E-9279-85AB5722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A0C77D-1E0F-3E4F-AA75-200213B1A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0DC80B-2D09-A449-AF5F-8A1671412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2EFEBEE-040D-6046-8E5C-0EFF855A3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D271DD7-06C9-7D42-80DC-DEBC54CE1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F8A0AD1-0F28-1844-AE95-D82004B5D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71EF-2D22-5F4F-B3B8-77ABD6FD037F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A788E7-4C12-304A-AFBF-25353F9A1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1630628-4AF1-2442-A90D-6AD4E77E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62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15C910-02D2-2041-A781-0EC0BF725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05A4B8B-9FAA-F244-9FF5-83BB707E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16-4F06-0C45-8BEB-A58E0881AC7A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363FB8-372C-8B41-8161-CB40A73C1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9ECA56-C7CA-8A4D-BB01-D2C101FB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46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9820D9D-F3D6-5A4F-866A-5E97A47F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AAFF-9FF2-6748-8B78-3DE0919CB92D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AEA62AA-4125-AD4C-AF1F-7D7B6EF87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9CBA46-6C6A-D440-8755-DDA276DC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76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62BF3D-A35A-9D4F-B581-200582D1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BF5832-E9AB-9146-A4A4-1A014BFF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687DCE7-6C57-5942-A3FC-7954EC585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1FBB5C-4656-A74C-AB43-C20461C6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9BFC-B193-D546-A037-9989E4B6AEB1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51B1A8-9AC2-4D42-B8D5-1F9D5C089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A7AE5C-7DD1-4E4D-93BB-9FAAC063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31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F9E5C-361F-5349-B5C8-0A466861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91AFDC-FD5E-1A49-892C-A1F7901DF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C07DC4-655B-DB47-8BA8-87CC82112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7EA254-605B-DA4A-A182-C80D70CE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BEA3-7887-B149-B32D-1659A856A45D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4A0F30-9DBC-DF44-A390-08238537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8A26A4-9284-DA4C-B53E-F5EF7BAB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7A653AE-4A4D-D14D-8FBE-F54CD2916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2C06A0-7F92-894C-8504-30D503EB2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B19066-D363-BB46-A9A1-440DC16B7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9553-9568-0D43-8A96-2210602ACB8A}" type="datetime1">
              <a:rPr lang="es-ES_tradnl" smtClean="0"/>
              <a:t>13/11/2018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E01F9F-8C11-C34B-A073-405DDB989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9287AA-875B-B64B-9A12-A78E205E4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  <p:sp>
        <p:nvSpPr>
          <p:cNvPr id="7" name="TextBox 6"/>
          <p:cNvSpPr txBox="1"/>
          <p:nvPr userDrawn="1"/>
        </p:nvSpPr>
        <p:spPr>
          <a:xfrm>
            <a:off x="9226062" y="23448"/>
            <a:ext cx="2627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DCN:15-18-0585-00-wng0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oliva@it.uc3m.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MAC address assignment in IEEE 802.11 through IEEE 802.11aq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Antonio de la Oliva (UC3M, IDCC)</a:t>
            </a:r>
          </a:p>
          <a:p>
            <a:r>
              <a:rPr lang="en-US" dirty="0">
                <a:hlinkClick r:id="rId2"/>
              </a:rPr>
              <a:t>aoliva@it.uc3m.es</a:t>
            </a:r>
            <a:endParaRPr lang="en-US" dirty="0"/>
          </a:p>
          <a:p>
            <a:r>
              <a:rPr lang="en-US" dirty="0"/>
              <a:t>On behalf of the IEEE 802.1CQ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31DFE85-3E0F-CF42-92E0-058BD3E6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438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22594B-2065-FF46-9B66-4F7C62CD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Conclusion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5D2EC5-CF8C-8045-A4B0-CA5EDA6C6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IEEE 802.1CQ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towards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definition</a:t>
            </a:r>
            <a:r>
              <a:rPr lang="es-ES" dirty="0"/>
              <a:t> of a LAAP (Local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</a:t>
            </a:r>
            <a:r>
              <a:rPr lang="es-ES" dirty="0" err="1"/>
              <a:t>Protocol</a:t>
            </a:r>
            <a:r>
              <a:rPr lang="es-ES" dirty="0"/>
              <a:t>) to </a:t>
            </a:r>
            <a:r>
              <a:rPr lang="es-ES" dirty="0" err="1"/>
              <a:t>assign</a:t>
            </a:r>
            <a:r>
              <a:rPr lang="es-ES" dirty="0"/>
              <a:t> 48/64 bit </a:t>
            </a:r>
            <a:r>
              <a:rPr lang="es-ES" dirty="0" err="1"/>
              <a:t>addresses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SAP </a:t>
            </a:r>
            <a:r>
              <a:rPr lang="es-ES" dirty="0" err="1"/>
              <a:t>quadrant</a:t>
            </a:r>
            <a:endParaRPr lang="es-ES" dirty="0"/>
          </a:p>
          <a:p>
            <a:r>
              <a:rPr lang="es-ES" dirty="0" err="1"/>
              <a:t>We</a:t>
            </a:r>
            <a:r>
              <a:rPr lang="es-ES" dirty="0"/>
              <a:t> are </a:t>
            </a:r>
            <a:r>
              <a:rPr lang="es-ES" dirty="0" err="1"/>
              <a:t>looking</a:t>
            </a:r>
            <a:r>
              <a:rPr lang="es-ES" dirty="0"/>
              <a:t> at </a:t>
            </a:r>
            <a:r>
              <a:rPr lang="es-ES" dirty="0" err="1"/>
              <a:t>several</a:t>
            </a:r>
            <a:r>
              <a:rPr lang="es-ES" dirty="0"/>
              <a:t> use cases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wired</a:t>
            </a:r>
            <a:r>
              <a:rPr lang="es-ES" dirty="0"/>
              <a:t> and Wireless </a:t>
            </a:r>
            <a:r>
              <a:rPr lang="es-ES" dirty="0" err="1"/>
              <a:t>world</a:t>
            </a:r>
            <a:endParaRPr lang="es-ES" dirty="0"/>
          </a:p>
          <a:p>
            <a:r>
              <a:rPr lang="es-ES" dirty="0" err="1"/>
              <a:t>Work</a:t>
            </a:r>
            <a:r>
              <a:rPr lang="es-ES" dirty="0"/>
              <a:t> in IEEE 802.11 shows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technology</a:t>
            </a:r>
            <a:r>
              <a:rPr lang="es-ES" dirty="0"/>
              <a:t> </a:t>
            </a:r>
            <a:r>
              <a:rPr lang="es-ES" dirty="0" err="1"/>
              <a:t>specific</a:t>
            </a:r>
            <a:r>
              <a:rPr lang="es-ES" dirty="0"/>
              <a:t> </a:t>
            </a:r>
            <a:r>
              <a:rPr lang="es-ES" dirty="0" err="1"/>
              <a:t>hooks</a:t>
            </a:r>
            <a:r>
              <a:rPr lang="es-ES" dirty="0"/>
              <a:t> are </a:t>
            </a:r>
            <a:r>
              <a:rPr lang="es-ES" dirty="0" err="1"/>
              <a:t>needed</a:t>
            </a:r>
            <a:r>
              <a:rPr lang="es-ES" dirty="0"/>
              <a:t> </a:t>
            </a:r>
            <a:r>
              <a:rPr lang="es-ES" dirty="0" err="1"/>
              <a:t>due</a:t>
            </a:r>
            <a:r>
              <a:rPr lang="es-ES" dirty="0"/>
              <a:t>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special</a:t>
            </a:r>
            <a:r>
              <a:rPr lang="es-ES" dirty="0"/>
              <a:t> </a:t>
            </a:r>
            <a:r>
              <a:rPr lang="es-ES" dirty="0" err="1"/>
              <a:t>treatment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MAC </a:t>
            </a:r>
            <a:r>
              <a:rPr lang="es-ES" dirty="0" err="1"/>
              <a:t>address</a:t>
            </a:r>
            <a:r>
              <a:rPr lang="es-ES" dirty="0"/>
              <a:t> in </a:t>
            </a:r>
            <a:r>
              <a:rPr lang="es-ES" dirty="0" err="1"/>
              <a:t>association</a:t>
            </a:r>
            <a:r>
              <a:rPr lang="es-ES" dirty="0"/>
              <a:t> and </a:t>
            </a:r>
            <a:r>
              <a:rPr lang="es-ES" dirty="0" err="1"/>
              <a:t>authentication</a:t>
            </a:r>
            <a:r>
              <a:rPr lang="es-ES" dirty="0"/>
              <a:t> </a:t>
            </a:r>
            <a:r>
              <a:rPr lang="es-ES" dirty="0" err="1"/>
              <a:t>processes</a:t>
            </a:r>
            <a:endParaRPr lang="es-ES" dirty="0"/>
          </a:p>
          <a:p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are </a:t>
            </a:r>
            <a:r>
              <a:rPr lang="es-ES" dirty="0" err="1"/>
              <a:t>calling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participation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/>
              <a:t> IEEE 802.15 WG </a:t>
            </a: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A163D13-7F90-404D-BA5A-4B76E31F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1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C6136-8068-0B43-9C7C-CAE242B2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IEEE 802.1CQ </a:t>
            </a:r>
            <a:r>
              <a:rPr lang="es-ES" dirty="0" err="1"/>
              <a:t>Scope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67D849-9690-F040-B0DA-F340AB3AA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As </a:t>
            </a:r>
            <a:r>
              <a:rPr lang="es-ES" dirty="0" err="1"/>
              <a:t>defined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PAR: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i="1" dirty="0"/>
              <a:t>“</a:t>
            </a:r>
            <a:r>
              <a:rPr lang="es-ES" i="1" dirty="0" err="1"/>
              <a:t>This</a:t>
            </a:r>
            <a:r>
              <a:rPr lang="es-ES" i="1" dirty="0"/>
              <a:t> standard </a:t>
            </a:r>
            <a:r>
              <a:rPr lang="es-ES" i="1" dirty="0" err="1"/>
              <a:t>specifies</a:t>
            </a:r>
            <a:r>
              <a:rPr lang="es-ES" i="1" dirty="0"/>
              <a:t> </a:t>
            </a:r>
            <a:r>
              <a:rPr lang="es-ES" i="1" dirty="0" err="1"/>
              <a:t>protocols</a:t>
            </a:r>
            <a:r>
              <a:rPr lang="es-ES" i="1" dirty="0"/>
              <a:t>, </a:t>
            </a:r>
            <a:r>
              <a:rPr lang="es-ES" i="1" dirty="0" err="1"/>
              <a:t>procedures</a:t>
            </a:r>
            <a:r>
              <a:rPr lang="es-ES" i="1" dirty="0"/>
              <a:t>, and </a:t>
            </a:r>
            <a:r>
              <a:rPr lang="es-ES" i="1" dirty="0" err="1"/>
              <a:t>management</a:t>
            </a:r>
            <a:r>
              <a:rPr lang="es-ES" i="1" dirty="0"/>
              <a:t/>
            </a:r>
            <a:br>
              <a:rPr lang="es-ES" i="1" dirty="0"/>
            </a:br>
            <a:r>
              <a:rPr lang="es-ES" i="1" dirty="0" err="1"/>
              <a:t>objects</a:t>
            </a:r>
            <a:r>
              <a:rPr lang="es-ES" i="1" dirty="0"/>
              <a:t> </a:t>
            </a:r>
            <a:r>
              <a:rPr lang="es-ES" i="1" dirty="0" err="1"/>
              <a:t>for</a:t>
            </a:r>
            <a:r>
              <a:rPr lang="es-ES" i="1" dirty="0"/>
              <a:t> </a:t>
            </a:r>
            <a:r>
              <a:rPr lang="es-ES" i="1" dirty="0" err="1"/>
              <a:t>locally-unique</a:t>
            </a:r>
            <a:r>
              <a:rPr lang="es-ES" i="1" dirty="0"/>
              <a:t> </a:t>
            </a:r>
            <a:r>
              <a:rPr lang="es-ES" i="1" dirty="0" err="1"/>
              <a:t>assignment</a:t>
            </a:r>
            <a:r>
              <a:rPr lang="es-ES" i="1" dirty="0"/>
              <a:t> of 48-bit and 64-bit </a:t>
            </a:r>
            <a:r>
              <a:rPr lang="es-ES" i="1" dirty="0" err="1"/>
              <a:t>addresses</a:t>
            </a:r>
            <a:r>
              <a:rPr lang="es-ES" i="1" dirty="0"/>
              <a:t> to </a:t>
            </a:r>
            <a:r>
              <a:rPr lang="es-ES" i="1" dirty="0" err="1"/>
              <a:t>ports</a:t>
            </a:r>
            <a:r>
              <a:rPr lang="es-ES" i="1" dirty="0"/>
              <a:t> in IEEE 802 </a:t>
            </a:r>
            <a:r>
              <a:rPr lang="es-ES" i="1" dirty="0" err="1"/>
              <a:t>networks</a:t>
            </a:r>
            <a:r>
              <a:rPr lang="es-ES" i="1" dirty="0"/>
              <a:t>”</a:t>
            </a:r>
          </a:p>
          <a:p>
            <a:pPr marL="0" indent="0">
              <a:buNone/>
            </a:pPr>
            <a:endParaRPr lang="es-ES" i="1" dirty="0"/>
          </a:p>
          <a:p>
            <a:pPr marL="0" indent="0">
              <a:buNone/>
            </a:pPr>
            <a:r>
              <a:rPr lang="es-ES" dirty="0" err="1"/>
              <a:t>Actually</a:t>
            </a:r>
            <a:r>
              <a:rPr lang="es-ES" dirty="0"/>
              <a:t>, </a:t>
            </a:r>
            <a:r>
              <a:rPr lang="es-ES" dirty="0" err="1"/>
              <a:t>we</a:t>
            </a:r>
            <a:r>
              <a:rPr lang="es-ES" dirty="0"/>
              <a:t> are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mechanisms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distribution</a:t>
            </a:r>
            <a:r>
              <a:rPr lang="es-ES" dirty="0"/>
              <a:t> of Local MAC </a:t>
            </a:r>
            <a:r>
              <a:rPr lang="es-ES" dirty="0" err="1"/>
              <a:t>addresses</a:t>
            </a:r>
            <a:r>
              <a:rPr lang="es-ES" dirty="0"/>
              <a:t> (in </a:t>
            </a:r>
            <a:r>
              <a:rPr lang="es-ES" dirty="0" err="1"/>
              <a:t>the</a:t>
            </a:r>
            <a:r>
              <a:rPr lang="es-ES" dirty="0"/>
              <a:t> 802c </a:t>
            </a:r>
            <a:r>
              <a:rPr lang="es-ES" dirty="0" err="1"/>
              <a:t>defined</a:t>
            </a:r>
            <a:r>
              <a:rPr lang="es-ES" dirty="0"/>
              <a:t> SAI </a:t>
            </a:r>
            <a:r>
              <a:rPr lang="es-ES" dirty="0" err="1"/>
              <a:t>space</a:t>
            </a:r>
            <a:r>
              <a:rPr lang="es-ES" dirty="0"/>
              <a:t>) </a:t>
            </a:r>
            <a:r>
              <a:rPr lang="es-ES" dirty="0" err="1"/>
              <a:t>including</a:t>
            </a:r>
            <a:r>
              <a:rPr lang="es-ES" dirty="0"/>
              <a:t> </a:t>
            </a:r>
            <a:r>
              <a:rPr lang="es-ES" dirty="0" err="1"/>
              <a:t>stateful</a:t>
            </a:r>
            <a:r>
              <a:rPr lang="es-ES" dirty="0"/>
              <a:t> and </a:t>
            </a:r>
            <a:r>
              <a:rPr lang="es-ES" dirty="0" err="1"/>
              <a:t>stateless</a:t>
            </a:r>
            <a:r>
              <a:rPr lang="es-ES" dirty="0"/>
              <a:t> </a:t>
            </a:r>
            <a:r>
              <a:rPr lang="es-ES" dirty="0" err="1"/>
              <a:t>procedures</a:t>
            </a:r>
            <a:r>
              <a:rPr lang="es-ES" dirty="0"/>
              <a:t>, </a:t>
            </a:r>
            <a:r>
              <a:rPr lang="es-ES" dirty="0" err="1"/>
              <a:t>on</a:t>
            </a:r>
            <a:r>
              <a:rPr lang="es-ES" dirty="0"/>
              <a:t> a per-</a:t>
            </a:r>
            <a:r>
              <a:rPr lang="es-ES" dirty="0" err="1"/>
              <a:t>technology</a:t>
            </a:r>
            <a:r>
              <a:rPr lang="es-ES" dirty="0"/>
              <a:t> </a:t>
            </a:r>
            <a:r>
              <a:rPr lang="es-ES" dirty="0" err="1"/>
              <a:t>basis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7CD1C68-0D37-6741-B9B2-3E108D29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45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D008F9-162F-FA4E-BB01-99CF0055A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802c </a:t>
            </a:r>
            <a:r>
              <a:rPr lang="es-ES" dirty="0" err="1"/>
              <a:t>quadrants</a:t>
            </a:r>
            <a:endParaRPr lang="es-E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ACC33F90-D65F-954F-9E6B-6D9967ADF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030" y="2020530"/>
            <a:ext cx="11693939" cy="38788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F26699C-EC72-264D-8449-44B2DCACD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3</a:t>
            </a:fld>
            <a:endParaRPr lang="es-E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0492813-EAB9-7B4A-A5AB-DE5BEFA9C1C0}"/>
              </a:ext>
            </a:extLst>
          </p:cNvPr>
          <p:cNvSpPr/>
          <p:nvPr/>
        </p:nvSpPr>
        <p:spPr>
          <a:xfrm>
            <a:off x="533401" y="5666188"/>
            <a:ext cx="11180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dirty="0">
                <a:solidFill>
                  <a:srgbClr val="222222"/>
                </a:solidFill>
                <a:latin typeface="Arial" panose="020B0604020202020204" pitchFamily="34" charset="0"/>
              </a:rPr>
              <a:t>Specification of the use of the SAI quadrant for SLAP address assignments is reserved for the standard forthcoming from IEEE P802.1CQ.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1101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84AD86-3E37-7E40-8CCA-A201040C5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Scenarios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45D5AA-02A0-DB40-BC8E-544716962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/>
              <a:t>Functional</a:t>
            </a:r>
            <a:r>
              <a:rPr lang="es-ES" dirty="0"/>
              <a:t> </a:t>
            </a:r>
            <a:r>
              <a:rPr lang="es-ES" dirty="0" err="1"/>
              <a:t>Scenarios</a:t>
            </a:r>
            <a:endParaRPr lang="es-ES" dirty="0"/>
          </a:p>
          <a:p>
            <a:pPr lvl="1"/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End-stations</a:t>
            </a:r>
            <a:endParaRPr lang="es-ES" dirty="0"/>
          </a:p>
          <a:p>
            <a:pPr lvl="2"/>
            <a:r>
              <a:rPr lang="es-ES" dirty="0"/>
              <a:t>802.11 </a:t>
            </a:r>
          </a:p>
          <a:p>
            <a:pPr lvl="2"/>
            <a:r>
              <a:rPr lang="es-ES" dirty="0"/>
              <a:t>802.3</a:t>
            </a:r>
          </a:p>
          <a:p>
            <a:pPr lvl="2"/>
            <a:r>
              <a:rPr lang="es-ES" dirty="0" err="1"/>
              <a:t>VMs</a:t>
            </a:r>
            <a:r>
              <a:rPr lang="es-ES" dirty="0"/>
              <a:t>/</a:t>
            </a:r>
            <a:r>
              <a:rPr lang="es-ES" dirty="0" err="1"/>
              <a:t>Containers</a:t>
            </a:r>
            <a:endParaRPr lang="es-ES" dirty="0"/>
          </a:p>
          <a:p>
            <a:pPr lvl="2"/>
            <a:r>
              <a:rPr lang="es-ES" dirty="0"/>
              <a:t>802.15 (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expertise</a:t>
            </a:r>
            <a:r>
              <a:rPr lang="es-ES" dirty="0"/>
              <a:t> </a:t>
            </a:r>
            <a:r>
              <a:rPr lang="es-ES" dirty="0" err="1"/>
              <a:t>appears</a:t>
            </a:r>
            <a:r>
              <a:rPr lang="es-ES" dirty="0"/>
              <a:t>)</a:t>
            </a:r>
          </a:p>
          <a:p>
            <a:pPr lvl="1"/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Bridges/</a:t>
            </a:r>
            <a:r>
              <a:rPr lang="es-ES" dirty="0" err="1"/>
              <a:t>APs</a:t>
            </a:r>
            <a:endParaRPr lang="es-ES" dirty="0"/>
          </a:p>
          <a:p>
            <a:pPr lvl="2"/>
            <a:r>
              <a:rPr lang="es-ES" dirty="0" err="1"/>
              <a:t>Including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groups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pools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Proxies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Servers</a:t>
            </a:r>
          </a:p>
          <a:p>
            <a:r>
              <a:rPr lang="es-ES" dirty="0"/>
              <a:t>Network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 err="1"/>
              <a:t>Hypervisor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 err="1"/>
              <a:t>Container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/>
              <a:t>WLAN </a:t>
            </a:r>
            <a:r>
              <a:rPr lang="es-ES" dirty="0" err="1"/>
              <a:t>scenario</a:t>
            </a:r>
            <a:endParaRPr lang="es-ES" dirty="0"/>
          </a:p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4AC10E2-3E60-0549-9A41-8EBF6753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75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ACF826-136A-7F47-B7B8-52EDA854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Motivation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a </a:t>
            </a:r>
            <a:r>
              <a:rPr lang="es-ES" dirty="0" err="1"/>
              <a:t>specific</a:t>
            </a:r>
            <a:r>
              <a:rPr lang="es-ES" dirty="0"/>
              <a:t> </a:t>
            </a:r>
            <a:r>
              <a:rPr lang="es-ES" dirty="0" err="1"/>
              <a:t>mechanism</a:t>
            </a:r>
            <a:r>
              <a:rPr lang="es-ES" dirty="0"/>
              <a:t> in IEEE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B7D475-5D19-4F42-AAD0-75298C445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MAC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part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state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required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association</a:t>
            </a:r>
            <a:r>
              <a:rPr lang="es-ES" dirty="0"/>
              <a:t> and </a:t>
            </a:r>
            <a:r>
              <a:rPr lang="es-ES" dirty="0" err="1"/>
              <a:t>security</a:t>
            </a:r>
            <a:r>
              <a:rPr lang="es-ES" dirty="0"/>
              <a:t> in WLAN</a:t>
            </a:r>
          </a:p>
          <a:p>
            <a:pPr lvl="1"/>
            <a:r>
              <a:rPr lang="es-ES" dirty="0" err="1"/>
              <a:t>Any</a:t>
            </a:r>
            <a:r>
              <a:rPr lang="es-ES" dirty="0"/>
              <a:t> </a:t>
            </a:r>
            <a:r>
              <a:rPr lang="es-ES" dirty="0" err="1"/>
              <a:t>modification</a:t>
            </a:r>
            <a:r>
              <a:rPr lang="es-ES" dirty="0"/>
              <a:t> of MAC </a:t>
            </a:r>
            <a:r>
              <a:rPr lang="es-ES" dirty="0" err="1"/>
              <a:t>address</a:t>
            </a:r>
            <a:r>
              <a:rPr lang="es-ES" dirty="0"/>
              <a:t> in WLAN </a:t>
            </a:r>
            <a:r>
              <a:rPr lang="es-ES" dirty="0" err="1"/>
              <a:t>forces</a:t>
            </a:r>
            <a:r>
              <a:rPr lang="es-ES" dirty="0"/>
              <a:t> a new </a:t>
            </a:r>
            <a:r>
              <a:rPr lang="es-ES" dirty="0" err="1"/>
              <a:t>association</a:t>
            </a:r>
            <a:r>
              <a:rPr lang="es-ES" dirty="0"/>
              <a:t> and </a:t>
            </a:r>
            <a:r>
              <a:rPr lang="es-ES" dirty="0" err="1"/>
              <a:t>security</a:t>
            </a:r>
            <a:r>
              <a:rPr lang="es-ES" dirty="0"/>
              <a:t> </a:t>
            </a:r>
            <a:r>
              <a:rPr lang="es-ES" dirty="0" err="1"/>
              <a:t>association</a:t>
            </a:r>
            <a:r>
              <a:rPr lang="es-ES" dirty="0"/>
              <a:t> establishment</a:t>
            </a:r>
          </a:p>
          <a:p>
            <a:r>
              <a:rPr lang="es-ES" dirty="0" err="1"/>
              <a:t>If</a:t>
            </a:r>
            <a:r>
              <a:rPr lang="es-ES" dirty="0"/>
              <a:t> MAC </a:t>
            </a:r>
            <a:r>
              <a:rPr lang="es-ES" dirty="0" err="1"/>
              <a:t>assignments</a:t>
            </a:r>
            <a:r>
              <a:rPr lang="es-ES" dirty="0"/>
              <a:t> are </a:t>
            </a:r>
            <a:r>
              <a:rPr lang="es-ES" dirty="0" err="1"/>
              <a:t>required</a:t>
            </a:r>
            <a:r>
              <a:rPr lang="es-ES" dirty="0"/>
              <a:t> in a </a:t>
            </a:r>
            <a:r>
              <a:rPr lang="es-ES" dirty="0" err="1"/>
              <a:t>given</a:t>
            </a:r>
            <a:r>
              <a:rPr lang="es-ES" dirty="0"/>
              <a:t> </a:t>
            </a:r>
            <a:r>
              <a:rPr lang="es-ES" dirty="0" err="1"/>
              <a:t>network</a:t>
            </a:r>
            <a:r>
              <a:rPr lang="es-ES" dirty="0"/>
              <a:t>,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required</a:t>
            </a:r>
            <a:r>
              <a:rPr lang="es-ES" dirty="0"/>
              <a:t> to </a:t>
            </a:r>
            <a:r>
              <a:rPr lang="es-ES" dirty="0" err="1"/>
              <a:t>discover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address</a:t>
            </a:r>
            <a:r>
              <a:rPr lang="es-ES" dirty="0"/>
              <a:t> in pre-</a:t>
            </a:r>
            <a:r>
              <a:rPr lang="es-ES" dirty="0" err="1"/>
              <a:t>association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99F1FFA-3E7E-DD4E-82CD-E4237A6E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13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5D7AE2-BD87-B640-8CA7-D74E772E4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Motivation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a </a:t>
            </a:r>
            <a:r>
              <a:rPr lang="es-ES" dirty="0" err="1"/>
              <a:t>specific</a:t>
            </a:r>
            <a:r>
              <a:rPr lang="es-ES" dirty="0"/>
              <a:t> </a:t>
            </a:r>
            <a:r>
              <a:rPr lang="es-ES" dirty="0" err="1"/>
              <a:t>solution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.15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639B2-3F89-0745-B06E-F7EB15E0A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business</a:t>
            </a:r>
            <a:r>
              <a:rPr lang="es-ES" dirty="0"/>
              <a:t> use cases can be </a:t>
            </a:r>
            <a:r>
              <a:rPr lang="es-ES" dirty="0" err="1"/>
              <a:t>enabled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Smart </a:t>
            </a:r>
            <a:r>
              <a:rPr lang="es-ES" dirty="0" err="1"/>
              <a:t>assignment</a:t>
            </a:r>
            <a:r>
              <a:rPr lang="es-ES" dirty="0"/>
              <a:t> of MAC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/>
              <a:t>48 bit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assignment</a:t>
            </a:r>
            <a:endParaRPr lang="es-ES" dirty="0"/>
          </a:p>
          <a:p>
            <a:pPr lvl="1"/>
            <a:r>
              <a:rPr lang="es-ES" dirty="0" err="1"/>
              <a:t>Hierarchical</a:t>
            </a:r>
            <a:r>
              <a:rPr lang="es-ES" dirty="0"/>
              <a:t> </a:t>
            </a:r>
            <a:r>
              <a:rPr lang="es-ES" dirty="0" err="1"/>
              <a:t>MACs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heterogeneous</a:t>
            </a:r>
            <a:r>
              <a:rPr lang="es-ES" dirty="0"/>
              <a:t> </a:t>
            </a:r>
            <a:r>
              <a:rPr lang="es-ES" dirty="0" err="1"/>
              <a:t>sensors</a:t>
            </a:r>
            <a:endParaRPr lang="es-ES" dirty="0"/>
          </a:p>
          <a:p>
            <a:pPr lvl="1"/>
            <a:r>
              <a:rPr lang="es-ES" dirty="0" err="1"/>
              <a:t>Meaningful</a:t>
            </a:r>
            <a:r>
              <a:rPr lang="es-ES" dirty="0"/>
              <a:t> </a:t>
            </a:r>
            <a:r>
              <a:rPr lang="es-ES" dirty="0" err="1"/>
              <a:t>addresses</a:t>
            </a:r>
            <a:r>
              <a:rPr lang="es-ES" dirty="0"/>
              <a:t> </a:t>
            </a:r>
            <a:r>
              <a:rPr lang="es-ES" dirty="0" err="1"/>
              <a:t>associated</a:t>
            </a:r>
            <a:r>
              <a:rPr lang="es-ES" dirty="0"/>
              <a:t> to sensor clases</a:t>
            </a:r>
          </a:p>
          <a:p>
            <a:r>
              <a:rPr lang="es-ES" dirty="0" err="1"/>
              <a:t>Is</a:t>
            </a:r>
            <a:r>
              <a:rPr lang="es-ES" dirty="0"/>
              <a:t> IEEE 802.15 MAC </a:t>
            </a:r>
            <a:r>
              <a:rPr lang="es-ES" dirty="0" err="1"/>
              <a:t>addresses</a:t>
            </a:r>
            <a:r>
              <a:rPr lang="es-ES" dirty="0"/>
              <a:t> </a:t>
            </a:r>
            <a:r>
              <a:rPr lang="es-ES" dirty="0" err="1"/>
              <a:t>assigned</a:t>
            </a:r>
            <a:r>
              <a:rPr lang="es-ES" dirty="0"/>
              <a:t> in pre-</a:t>
            </a:r>
            <a:r>
              <a:rPr lang="es-ES" dirty="0" err="1"/>
              <a:t>associated</a:t>
            </a:r>
            <a:r>
              <a:rPr lang="es-ES" dirty="0"/>
              <a:t> </a:t>
            </a:r>
            <a:r>
              <a:rPr lang="es-ES" dirty="0" err="1"/>
              <a:t>state</a:t>
            </a:r>
            <a:r>
              <a:rPr lang="es-E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E2C0B5-40E1-BA40-8EC3-AAEF9BC8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00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81800" y="3105149"/>
            <a:ext cx="3371850" cy="3371852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itle 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Does </a:t>
            </a:r>
            <a:r>
              <a:rPr dirty="0"/>
              <a:t>DHCPv6</a:t>
            </a:r>
            <a:r>
              <a:rPr lang="en-US" dirty="0"/>
              <a:t> solve the issue</a:t>
            </a:r>
            <a:r>
              <a:rPr dirty="0"/>
              <a:t>?</a:t>
            </a:r>
          </a:p>
        </p:txBody>
      </p:sp>
      <p:sp>
        <p:nvSpPr>
          <p:cNvPr id="13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981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Existing infrastructure: protocol, network, tools</a:t>
            </a:r>
          </a:p>
          <a:p>
            <a:r>
              <a:t>Servers already know how to manage and assign resources</a:t>
            </a:r>
          </a:p>
          <a:p>
            <a:r>
              <a:t>Protocol easily extensible</a:t>
            </a:r>
          </a:p>
          <a:p>
            <a:r>
              <a:t>Tomek and Bernie are</a:t>
            </a:r>
            <a:br/>
            <a:r>
              <a:t>in DHC WG co-chairs</a:t>
            </a:r>
            <a:br/>
            <a:r>
              <a:t>and …</a:t>
            </a:r>
          </a:p>
        </p:txBody>
      </p:sp>
      <p:sp>
        <p:nvSpPr>
          <p:cNvPr id="13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0021905" y="6404294"/>
            <a:ext cx="188896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217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itle 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IA_LL Option</a:t>
            </a:r>
          </a:p>
        </p:txBody>
      </p:sp>
      <p:sp>
        <p:nvSpPr>
          <p:cNvPr id="211" name="TextBox 5"/>
          <p:cNvSpPr txBox="1"/>
          <p:nvPr/>
        </p:nvSpPr>
        <p:spPr>
          <a:xfrm>
            <a:off x="2522916" y="1484281"/>
            <a:ext cx="7073407" cy="3323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 0                   1                   2                   3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 0 1 2 3 4 5 6 7 8 9 0 1 2 3 4 5 6 7 8 9 0 1 2 3 4 5 6 7 8 9 0 1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OPTION_IA_LL         |          option-len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              IAID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                T1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                T2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.                         IA_LL-options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</p:txBody>
      </p:sp>
      <p:sp>
        <p:nvSpPr>
          <p:cNvPr id="212" name="TextBox 7"/>
          <p:cNvSpPr txBox="1"/>
          <p:nvPr/>
        </p:nvSpPr>
        <p:spPr>
          <a:xfrm>
            <a:off x="2057400" y="5002911"/>
            <a:ext cx="7848600" cy="131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80472" indent="-180472">
              <a:buSzPct val="100000"/>
              <a:buChar char="•"/>
              <a:defRPr sz="2000"/>
            </a:pPr>
            <a:r>
              <a:rPr sz="2000"/>
              <a:t>IAID identifies instance of IA_LL option to allow for many</a:t>
            </a:r>
          </a:p>
          <a:p>
            <a:pPr marL="180472" indent="-180472">
              <a:buSzPct val="100000"/>
              <a:buChar char="•"/>
              <a:defRPr sz="2000"/>
            </a:pPr>
            <a:r>
              <a:rPr sz="2000"/>
              <a:t>T1 is renewal time (from “now” in seconds)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rPr sz="2000"/>
              <a:t>T2 is rebinding time (from “now” in seconds)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rPr sz="2000"/>
              <a:t>IA_LL-options contains one or more IA_LL options</a:t>
            </a:r>
          </a:p>
        </p:txBody>
      </p:sp>
      <p:sp>
        <p:nvSpPr>
          <p:cNvPr id="213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9937144" y="6404292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429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62A7D9-B9EE-B943-B457-947743D72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Why</a:t>
            </a:r>
            <a:r>
              <a:rPr lang="es-ES" dirty="0"/>
              <a:t> DHCP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solution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end</a:t>
            </a:r>
            <a:r>
              <a:rPr lang="es-ES" dirty="0"/>
              <a:t> </a:t>
            </a:r>
            <a:r>
              <a:rPr lang="es-ES" dirty="0" err="1"/>
              <a:t>user</a:t>
            </a:r>
            <a:r>
              <a:rPr lang="es-ES" dirty="0"/>
              <a:t> </a:t>
            </a:r>
            <a:r>
              <a:rPr lang="es-ES" dirty="0" err="1"/>
              <a:t>devices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93598E-53CE-094C-B465-150700800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Requires</a:t>
            </a:r>
            <a:r>
              <a:rPr lang="es-ES" dirty="0"/>
              <a:t> of a MAC </a:t>
            </a:r>
            <a:r>
              <a:rPr lang="es-ES" dirty="0" err="1"/>
              <a:t>address</a:t>
            </a:r>
            <a:r>
              <a:rPr lang="es-ES" dirty="0"/>
              <a:t> to </a:t>
            </a:r>
            <a:r>
              <a:rPr lang="es-ES" dirty="0" err="1"/>
              <a:t>perform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request</a:t>
            </a:r>
            <a:endParaRPr lang="es-ES" dirty="0"/>
          </a:p>
          <a:p>
            <a:r>
              <a:rPr lang="es-ES" dirty="0" err="1"/>
              <a:t>Requires</a:t>
            </a:r>
            <a:r>
              <a:rPr lang="es-ES" dirty="0"/>
              <a:t> of a complete IP </a:t>
            </a:r>
            <a:r>
              <a:rPr lang="es-ES" dirty="0" err="1"/>
              <a:t>stack</a:t>
            </a:r>
            <a:r>
              <a:rPr lang="es-ES" dirty="0"/>
              <a:t> and </a:t>
            </a:r>
            <a:r>
              <a:rPr lang="es-ES" dirty="0" err="1"/>
              <a:t>complex</a:t>
            </a:r>
            <a:r>
              <a:rPr lang="es-ES" dirty="0"/>
              <a:t> </a:t>
            </a:r>
            <a:r>
              <a:rPr lang="es-ES" dirty="0" err="1"/>
              <a:t>management</a:t>
            </a:r>
            <a:endParaRPr lang="es-ES" dirty="0"/>
          </a:p>
          <a:p>
            <a:endParaRPr lang="es-ES" dirty="0"/>
          </a:p>
          <a:p>
            <a:r>
              <a:rPr lang="es-ES" dirty="0"/>
              <a:t>IEEE 802.1CQ </a:t>
            </a:r>
            <a:r>
              <a:rPr lang="es-ES" dirty="0" err="1"/>
              <a:t>assumes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to be a </a:t>
            </a:r>
            <a:r>
              <a:rPr lang="es-ES" dirty="0" err="1"/>
              <a:t>perfect</a:t>
            </a:r>
            <a:r>
              <a:rPr lang="es-ES" dirty="0"/>
              <a:t> match </a:t>
            </a:r>
            <a:r>
              <a:rPr lang="es-ES" dirty="0" err="1"/>
              <a:t>for</a:t>
            </a:r>
            <a:r>
              <a:rPr lang="es-ES" dirty="0"/>
              <a:t> Proxy LAAP to LAAP Server </a:t>
            </a:r>
            <a:r>
              <a:rPr lang="es-ES" dirty="0" err="1"/>
              <a:t>communication</a:t>
            </a: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52F7FA-2175-1A46-9F7C-E296D9863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397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501</Words>
  <Application>Microsoft Office PowerPoint</Application>
  <PresentationFormat>Custom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MAC address assignment in IEEE 802.11 through IEEE 802.11aq</vt:lpstr>
      <vt:lpstr>IEEE 802.1CQ Scope</vt:lpstr>
      <vt:lpstr>802c quadrants</vt:lpstr>
      <vt:lpstr>Scenarios</vt:lpstr>
      <vt:lpstr>Motivation for a specific mechanism in IEEE 802.11</vt:lpstr>
      <vt:lpstr>Motivation for a specific solution for .15</vt:lpstr>
      <vt:lpstr>Does DHCPv6 solve the issue?</vt:lpstr>
      <vt:lpstr>IA_LL Option</vt:lpstr>
      <vt:lpstr>Why DHCP is not the solution for end user devices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address assignment in IEEE 802.11 through IEEE 802.11aq</dc:title>
  <dc:creator>Antonio de la Oliva</dc:creator>
  <cp:lastModifiedBy>bheile</cp:lastModifiedBy>
  <cp:revision>15</cp:revision>
  <dcterms:created xsi:type="dcterms:W3CDTF">2018-07-07T13:29:25Z</dcterms:created>
  <dcterms:modified xsi:type="dcterms:W3CDTF">2018-11-14T04:13:30Z</dcterms:modified>
</cp:coreProperties>
</file>